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handoutMasterIdLst>
    <p:handoutMasterId r:id="rId19"/>
  </p:handoutMasterIdLst>
  <p:sldIdLst>
    <p:sldId id="287" r:id="rId2"/>
    <p:sldId id="280" r:id="rId3"/>
    <p:sldId id="281" r:id="rId4"/>
    <p:sldId id="282" r:id="rId5"/>
    <p:sldId id="286" r:id="rId6"/>
    <p:sldId id="283" r:id="rId7"/>
    <p:sldId id="279" r:id="rId8"/>
    <p:sldId id="278" r:id="rId9"/>
    <p:sldId id="284" r:id="rId10"/>
    <p:sldId id="285" r:id="rId11"/>
    <p:sldId id="288" r:id="rId12"/>
    <p:sldId id="289" r:id="rId13"/>
    <p:sldId id="290" r:id="rId14"/>
    <p:sldId id="275" r:id="rId15"/>
    <p:sldId id="277" r:id="rId16"/>
    <p:sldId id="274" r:id="rId17"/>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5974" autoAdjust="0"/>
  </p:normalViewPr>
  <p:slideViewPr>
    <p:cSldViewPr showGuides="1">
      <p:cViewPr>
        <p:scale>
          <a:sx n="78" d="100"/>
          <a:sy n="78" d="100"/>
        </p:scale>
        <p:origin x="1362" y="552"/>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2/29/2024</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2/29/2024</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4</a:t>
            </a:fld>
            <a:endParaRPr lang="en-GB"/>
          </a:p>
        </p:txBody>
      </p:sp>
    </p:spTree>
    <p:extLst>
      <p:ext uri="{BB962C8B-B14F-4D97-AF65-F5344CB8AC3E}">
        <p14:creationId xmlns:p14="http://schemas.microsoft.com/office/powerpoint/2010/main" val="247156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5</a:t>
            </a:fld>
            <a:endParaRPr lang="en-GB"/>
          </a:p>
        </p:txBody>
      </p:sp>
    </p:spTree>
    <p:extLst>
      <p:ext uri="{BB962C8B-B14F-4D97-AF65-F5344CB8AC3E}">
        <p14:creationId xmlns:p14="http://schemas.microsoft.com/office/powerpoint/2010/main" val="7712225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2/29/2024</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2/29/2024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2/29/2024</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2/29/2024</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2/29/2024</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2/29/2024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2/29/2024</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2/29/2024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2/29/2024</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2/29/2024</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30m8D6gTrg?feature=oembed" TargetMode="Externa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OVf5c7NthSw?feature=oembed" TargetMode="Externa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REA8Ac486O0?feature=oembe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swansea.gov.uk/StartUpExpo?lang=e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ukcareersfair.com/event/swansea-careers-fair"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betterup.com/blog/smart-goal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mindmeister.co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linkedin.com/advice/0/what-should-you-include-networking-action" TargetMode="External"/><Relationship Id="rId7" Type="http://schemas.openxmlformats.org/officeDocument/2006/relationships/hyperlink" Target="https://www.indeed.com/career-advice/career-development/networking" TargetMode="External"/><Relationship Id="rId2" Type="http://schemas.openxmlformats.org/officeDocument/2006/relationships/hyperlink" Target="https://www.betterup.com/blog/networking-plan" TargetMode="External"/><Relationship Id="rId1" Type="http://schemas.openxmlformats.org/officeDocument/2006/relationships/slideLayout" Target="../slideLayouts/slideLayout2.xml"/><Relationship Id="rId6" Type="http://schemas.openxmlformats.org/officeDocument/2006/relationships/hyperlink" Target="https://www.indeed.com/career-advice/career-development/benefit-of-networking" TargetMode="External"/><Relationship Id="rId5" Type="http://schemas.openxmlformats.org/officeDocument/2006/relationships/hyperlink" Target="https://www.indeed.com/career-advice/career-development/build-a-network" TargetMode="External"/><Relationship Id="rId4" Type="http://schemas.openxmlformats.org/officeDocument/2006/relationships/hyperlink" Target="https://netwerkmovement.com/steps-to-create-a-networking-plan/"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756" y="404664"/>
            <a:ext cx="11737304" cy="936104"/>
          </a:xfrm>
        </p:spPr>
        <p:txBody>
          <a:bodyPr anchor="b">
            <a:normAutofit fontScale="90000"/>
          </a:bodyPr>
          <a:lstStyle/>
          <a:p>
            <a:pPr algn="ctr"/>
            <a:r>
              <a:rPr lang="en-GB" sz="3600" b="1" dirty="0">
                <a:effectLst/>
                <a:latin typeface="Calibri" panose="020F0502020204030204" pitchFamily="34" charset="0"/>
                <a:ea typeface="Calibri" panose="020F0502020204030204" pitchFamily="34" charset="0"/>
                <a:cs typeface="Calibri" panose="020F0502020204030204" pitchFamily="34" charset="0"/>
              </a:rPr>
              <a:t>BMBM5021 Building your Personal Brand for Sustainable Employment </a:t>
            </a:r>
            <a:endParaRPr lang="en-US" sz="3100" dirty="0"/>
          </a:p>
        </p:txBody>
      </p:sp>
      <p:sp>
        <p:nvSpPr>
          <p:cNvPr id="3" name="Subtitle 2"/>
          <p:cNvSpPr>
            <a:spLocks noGrp="1"/>
          </p:cNvSpPr>
          <p:nvPr>
            <p:ph sz="half" idx="2"/>
          </p:nvPr>
        </p:nvSpPr>
        <p:spPr>
          <a:xfrm>
            <a:off x="3214092" y="1407062"/>
            <a:ext cx="6048672" cy="576064"/>
          </a:xfrm>
        </p:spPr>
        <p:txBody>
          <a:bodyPr>
            <a:normAutofit fontScale="92500" lnSpcReduction="20000"/>
          </a:bodyPr>
          <a:lstStyle/>
          <a:p>
            <a:pPr marL="0" indent="0">
              <a:buNone/>
            </a:pPr>
            <a:r>
              <a:rPr lang="en-US" sz="4000" b="1" dirty="0">
                <a:latin typeface="Calibri" panose="020F0502020204030204" pitchFamily="34" charset="0"/>
                <a:ea typeface="Calibri" panose="020F0502020204030204" pitchFamily="34" charset="0"/>
                <a:cs typeface="Calibri" panose="020F0502020204030204" pitchFamily="34" charset="0"/>
              </a:rPr>
              <a:t>Assignment 1 </a:t>
            </a:r>
            <a:r>
              <a:rPr lang="en-US" sz="4000" dirty="0">
                <a:latin typeface="Calibri" panose="020F0502020204030204" pitchFamily="34" charset="0"/>
                <a:ea typeface="Calibri" panose="020F0502020204030204" pitchFamily="34" charset="0"/>
                <a:cs typeface="Calibri" panose="020F0502020204030204" pitchFamily="34" charset="0"/>
              </a:rPr>
              <a:t>– </a:t>
            </a:r>
            <a:r>
              <a:rPr lang="en-US" sz="4000" b="1" dirty="0">
                <a:latin typeface="Calibri" panose="020F0502020204030204" pitchFamily="34" charset="0"/>
                <a:ea typeface="Calibri" panose="020F0502020204030204" pitchFamily="34" charset="0"/>
                <a:cs typeface="Calibri" panose="020F0502020204030204" pitchFamily="34" charset="0"/>
              </a:rPr>
              <a:t>Networking</a:t>
            </a:r>
          </a:p>
        </p:txBody>
      </p:sp>
      <p:pic>
        <p:nvPicPr>
          <p:cNvPr id="1030" name="Picture 6" descr="9 Tips to Grow Your Business with Networking - Superior Resource Printing &amp;  Graphics">
            <a:extLst>
              <a:ext uri="{FF2B5EF4-FFF2-40B4-BE49-F238E27FC236}">
                <a16:creationId xmlns:a16="http://schemas.microsoft.com/office/drawing/2014/main" id="{5161187B-4A4B-6FCF-2F34-F2CD94F769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77988" y="2132856"/>
            <a:ext cx="7375749" cy="4609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764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837828" y="76200"/>
            <a:ext cx="10436835" cy="976536"/>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What is Business Networking?</a:t>
            </a:r>
          </a:p>
        </p:txBody>
      </p:sp>
      <p:sp>
        <p:nvSpPr>
          <p:cNvPr id="3" name="Content Placeholder 2">
            <a:extLst>
              <a:ext uri="{FF2B5EF4-FFF2-40B4-BE49-F238E27FC236}">
                <a16:creationId xmlns:a16="http://schemas.microsoft.com/office/drawing/2014/main" id="{38CA1BEE-4E35-8F6C-54C2-E829C63AF1FC}"/>
              </a:ext>
            </a:extLst>
          </p:cNvPr>
          <p:cNvSpPr>
            <a:spLocks noGrp="1"/>
          </p:cNvSpPr>
          <p:nvPr>
            <p:ph idx="1"/>
          </p:nvPr>
        </p:nvSpPr>
        <p:spPr>
          <a:xfrm>
            <a:off x="837828" y="1052736"/>
            <a:ext cx="10436835" cy="5328592"/>
          </a:xfrm>
        </p:spPr>
        <p:txBody>
          <a:bodyPr>
            <a:normAutofit/>
          </a:bodyPr>
          <a:lstStyle/>
          <a:p>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Networking is about building long-term business relationships that are beneficial to both parties. </a:t>
            </a:r>
          </a:p>
          <a:p>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When networking, you meet and get to know people who, not only offer career advice or guidance, but can help expand your effectiveness in your organization. </a:t>
            </a:r>
          </a:p>
          <a:p>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Networking creates the right connections with the right people and fosters those relationships regularly.</a:t>
            </a:r>
          </a:p>
          <a:p>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A business network is a group of people who have built relationships based on business experiences, similar interests and similar expertise. The professionals may also work in the same industry.</a:t>
            </a:r>
            <a:endParaRPr lang="en-GB"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pic>
        <p:nvPicPr>
          <p:cNvPr id="2050" name="Picture 2" descr="5 Avenues To Network and Grow Your Business | Knapheide">
            <a:extLst>
              <a:ext uri="{FF2B5EF4-FFF2-40B4-BE49-F238E27FC236}">
                <a16:creationId xmlns:a16="http://schemas.microsoft.com/office/drawing/2014/main" id="{E22D9C13-3007-5C18-A65D-583DA692090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769" r="4965"/>
          <a:stretch/>
        </p:blipFill>
        <p:spPr bwMode="auto">
          <a:xfrm>
            <a:off x="5950396" y="4941168"/>
            <a:ext cx="5976664" cy="1916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10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32FF7-07C7-0A59-FF40-B4A711023024}"/>
              </a:ext>
            </a:extLst>
          </p:cNvPr>
          <p:cNvSpPr>
            <a:spLocks noGrp="1"/>
          </p:cNvSpPr>
          <p:nvPr>
            <p:ph type="title"/>
          </p:nvPr>
        </p:nvSpPr>
        <p:spPr>
          <a:xfrm>
            <a:off x="693812" y="76200"/>
            <a:ext cx="10580851" cy="1120552"/>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Why is Business Networking Important?</a:t>
            </a:r>
          </a:p>
        </p:txBody>
      </p:sp>
      <p:sp>
        <p:nvSpPr>
          <p:cNvPr id="3" name="Content Placeholder 2">
            <a:extLst>
              <a:ext uri="{FF2B5EF4-FFF2-40B4-BE49-F238E27FC236}">
                <a16:creationId xmlns:a16="http://schemas.microsoft.com/office/drawing/2014/main" id="{032F9573-42D1-7FE8-D2E0-0A3933C0633A}"/>
              </a:ext>
            </a:extLst>
          </p:cNvPr>
          <p:cNvSpPr>
            <a:spLocks noGrp="1"/>
          </p:cNvSpPr>
          <p:nvPr>
            <p:ph idx="1"/>
          </p:nvPr>
        </p:nvSpPr>
        <p:spPr>
          <a:xfrm>
            <a:off x="693812" y="1701800"/>
            <a:ext cx="10580851" cy="4470400"/>
          </a:xfrm>
        </p:spPr>
        <p:txBody>
          <a:bodyPr/>
          <a:lstStyle/>
          <a:p>
            <a:pPr marL="0" indent="0" algn="l">
              <a:buNone/>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Business networking in important because it:</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Builds your reputation</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Builds trust and support</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Invites opportunity</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Inspires creative thinking</a:t>
            </a:r>
          </a:p>
          <a:p>
            <a:pPr marL="0" indent="0" algn="l">
              <a:buNone/>
            </a:pPr>
            <a:r>
              <a:rPr lang="en-GB" b="0" i="0" dirty="0">
                <a:solidFill>
                  <a:srgbClr val="002060"/>
                </a:solidFill>
                <a:effectLst/>
                <a:latin typeface="Sohne"/>
              </a:rPr>
              <a:t>Everything’s easier with support. When you cultivate relationships — professionally and personally — you increase the likelihood these people think of you when opportunities arise. </a:t>
            </a:r>
            <a:endPar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568645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F290A-3EB1-3ED9-3D53-8D942411CBE5}"/>
              </a:ext>
            </a:extLst>
          </p:cNvPr>
          <p:cNvSpPr>
            <a:spLocks noGrp="1"/>
          </p:cNvSpPr>
          <p:nvPr>
            <p:ph type="title"/>
          </p:nvPr>
        </p:nvSpPr>
        <p:spPr/>
        <p:txBody>
          <a:bodyPr/>
          <a:lstStyle/>
          <a:p>
            <a:endParaRPr lang="en-GB"/>
          </a:p>
        </p:txBody>
      </p:sp>
      <p:pic>
        <p:nvPicPr>
          <p:cNvPr id="4" name="Online Media 3" title="The Power of Meaningful Networking | Andrew Griffiths | TEDxPCL">
            <a:hlinkClick r:id="" action="ppaction://media"/>
            <a:extLst>
              <a:ext uri="{FF2B5EF4-FFF2-40B4-BE49-F238E27FC236}">
                <a16:creationId xmlns:a16="http://schemas.microsoft.com/office/drawing/2014/main" id="{7E569E76-CA93-E79F-8095-4D1BCDCE8B29}"/>
              </a:ext>
            </a:extLst>
          </p:cNvPr>
          <p:cNvPicPr>
            <a:picLocks noGrp="1" noRot="1" noChangeAspect="1"/>
          </p:cNvPicPr>
          <p:nvPr>
            <p:ph idx="1"/>
            <a:videoFile r:link="rId1"/>
          </p:nvPr>
        </p:nvPicPr>
        <p:blipFill>
          <a:blip r:embed="rId4"/>
          <a:stretch>
            <a:fillRect/>
          </a:stretch>
        </p:blipFill>
        <p:spPr>
          <a:xfrm>
            <a:off x="0" y="-31117"/>
            <a:ext cx="12192954" cy="6889117"/>
          </a:xfrm>
          <a:prstGeom prst="rect">
            <a:avLst/>
          </a:prstGeom>
        </p:spPr>
      </p:pic>
    </p:spTree>
    <p:extLst>
      <p:ext uri="{BB962C8B-B14F-4D97-AF65-F5344CB8AC3E}">
        <p14:creationId xmlns:p14="http://schemas.microsoft.com/office/powerpoint/2010/main" val="3999684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B496D-01D7-5564-2525-1BE16919D989}"/>
              </a:ext>
            </a:extLst>
          </p:cNvPr>
          <p:cNvSpPr>
            <a:spLocks noGrp="1"/>
          </p:cNvSpPr>
          <p:nvPr>
            <p:ph type="title"/>
          </p:nvPr>
        </p:nvSpPr>
        <p:spPr/>
        <p:txBody>
          <a:bodyPr/>
          <a:lstStyle/>
          <a:p>
            <a:endParaRPr lang="en-GB"/>
          </a:p>
        </p:txBody>
      </p:sp>
      <p:pic>
        <p:nvPicPr>
          <p:cNvPr id="4" name="Online Media 3" title="Best Networking Tips: How to Make a Connection | Indeed">
            <a:hlinkClick r:id="" action="ppaction://media"/>
            <a:extLst>
              <a:ext uri="{FF2B5EF4-FFF2-40B4-BE49-F238E27FC236}">
                <a16:creationId xmlns:a16="http://schemas.microsoft.com/office/drawing/2014/main" id="{54892564-2883-E336-22FF-52A6BB6A41BA}"/>
              </a:ext>
            </a:extLst>
          </p:cNvPr>
          <p:cNvPicPr>
            <a:picLocks noGrp="1" noRot="1" noChangeAspect="1"/>
          </p:cNvPicPr>
          <p:nvPr>
            <p:ph idx="1"/>
            <a:videoFile r:link="rId1"/>
          </p:nvPr>
        </p:nvPicPr>
        <p:blipFill>
          <a:blip r:embed="rId4"/>
          <a:stretch>
            <a:fillRect/>
          </a:stretch>
        </p:blipFill>
        <p:spPr>
          <a:xfrm>
            <a:off x="0" y="-31117"/>
            <a:ext cx="12192954" cy="6889117"/>
          </a:xfrm>
          <a:prstGeom prst="rect">
            <a:avLst/>
          </a:prstGeom>
        </p:spPr>
      </p:pic>
    </p:spTree>
    <p:extLst>
      <p:ext uri="{BB962C8B-B14F-4D97-AF65-F5344CB8AC3E}">
        <p14:creationId xmlns:p14="http://schemas.microsoft.com/office/powerpoint/2010/main" val="784058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52588-D31E-0DE9-5190-6F9280FB11A2}"/>
              </a:ext>
            </a:extLst>
          </p:cNvPr>
          <p:cNvSpPr>
            <a:spLocks noGrp="1"/>
          </p:cNvSpPr>
          <p:nvPr>
            <p:ph type="title"/>
          </p:nvPr>
        </p:nvSpPr>
        <p:spPr/>
        <p:txBody>
          <a:bodyPr/>
          <a:lstStyle/>
          <a:p>
            <a:endParaRPr lang="en-GB"/>
          </a:p>
        </p:txBody>
      </p:sp>
      <p:pic>
        <p:nvPicPr>
          <p:cNvPr id="4" name="Online Media 3" title="How to Network Like a Pro. (Business Networking )">
            <a:hlinkClick r:id="" action="ppaction://media"/>
            <a:extLst>
              <a:ext uri="{FF2B5EF4-FFF2-40B4-BE49-F238E27FC236}">
                <a16:creationId xmlns:a16="http://schemas.microsoft.com/office/drawing/2014/main" id="{8A696D80-0F7B-1C2B-C315-EC48B2EC8E60}"/>
              </a:ext>
            </a:extLst>
          </p:cNvPr>
          <p:cNvPicPr>
            <a:picLocks noGrp="1" noRot="1" noChangeAspect="1"/>
          </p:cNvPicPr>
          <p:nvPr>
            <p:ph idx="1"/>
            <a:videoFile r:link="rId1"/>
          </p:nvPr>
        </p:nvPicPr>
        <p:blipFill>
          <a:blip r:embed="rId3"/>
          <a:stretch>
            <a:fillRect/>
          </a:stretch>
        </p:blipFill>
        <p:spPr>
          <a:xfrm>
            <a:off x="0" y="-31117"/>
            <a:ext cx="12192954" cy="6889117"/>
          </a:xfrm>
          <a:prstGeom prst="rect">
            <a:avLst/>
          </a:prstGeom>
        </p:spPr>
      </p:pic>
    </p:spTree>
    <p:extLst>
      <p:ext uri="{BB962C8B-B14F-4D97-AF65-F5344CB8AC3E}">
        <p14:creationId xmlns:p14="http://schemas.microsoft.com/office/powerpoint/2010/main" val="2543650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837828" y="76200"/>
            <a:ext cx="10436835" cy="976536"/>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Benefits of Building a Network</a:t>
            </a:r>
          </a:p>
        </p:txBody>
      </p:sp>
      <p:sp>
        <p:nvSpPr>
          <p:cNvPr id="3" name="Content Placeholder 2">
            <a:extLst>
              <a:ext uri="{FF2B5EF4-FFF2-40B4-BE49-F238E27FC236}">
                <a16:creationId xmlns:a16="http://schemas.microsoft.com/office/drawing/2014/main" id="{38CA1BEE-4E35-8F6C-54C2-E829C63AF1FC}"/>
              </a:ext>
            </a:extLst>
          </p:cNvPr>
          <p:cNvSpPr>
            <a:spLocks noGrp="1"/>
          </p:cNvSpPr>
          <p:nvPr>
            <p:ph idx="1"/>
          </p:nvPr>
        </p:nvSpPr>
        <p:spPr>
          <a:xfrm>
            <a:off x="837828" y="1268760"/>
            <a:ext cx="10436835" cy="5112568"/>
          </a:xfrm>
        </p:spPr>
        <p:txBody>
          <a:bodyPr>
            <a:normAutofit/>
          </a:bodyPr>
          <a:lstStyle/>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Helps you learn about open positions in companies you may be interested in</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Helps you identify opportunities for professional growth</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Provides you with a group of experts in a particular field</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Allows you to gain helpful knowledge and advice within your industry</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Helps you stay on top of the latest trends within your field or industry</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Offers you opportunities to gain professional mentors and contacts</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Provides the opportunity to generate business referrals</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Gives you the chance to take advantage of others' more expansive knowledge in a particular area</a:t>
            </a:r>
          </a:p>
          <a:p>
            <a:endParaRPr lang="en-GB"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38586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69D0-4D08-3D6B-BE56-36A9E944C00C}"/>
              </a:ext>
            </a:extLst>
          </p:cNvPr>
          <p:cNvSpPr>
            <a:spLocks noGrp="1"/>
          </p:cNvSpPr>
          <p:nvPr>
            <p:ph type="title"/>
          </p:nvPr>
        </p:nvSpPr>
        <p:spPr>
          <a:xfrm>
            <a:off x="405780" y="76200"/>
            <a:ext cx="10868883" cy="1126919"/>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How do you build a network?</a:t>
            </a:r>
          </a:p>
        </p:txBody>
      </p:sp>
      <p:sp>
        <p:nvSpPr>
          <p:cNvPr id="3" name="Content Placeholder 2">
            <a:extLst>
              <a:ext uri="{FF2B5EF4-FFF2-40B4-BE49-F238E27FC236}">
                <a16:creationId xmlns:a16="http://schemas.microsoft.com/office/drawing/2014/main" id="{38CA1BEE-4E35-8F6C-54C2-E829C63AF1FC}"/>
              </a:ext>
            </a:extLst>
          </p:cNvPr>
          <p:cNvSpPr>
            <a:spLocks noGrp="1"/>
          </p:cNvSpPr>
          <p:nvPr>
            <p:ph sz="half" idx="1"/>
          </p:nvPr>
        </p:nvSpPr>
        <p:spPr>
          <a:xfrm>
            <a:off x="333772" y="1412776"/>
            <a:ext cx="6552728" cy="5256584"/>
          </a:xfrm>
        </p:spPr>
        <p:txBody>
          <a:bodyPr>
            <a:normAutofit lnSpcReduction="10000"/>
          </a:bodyPr>
          <a:lstStyle/>
          <a:p>
            <a:pPr marL="0" indent="0">
              <a:buNone/>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There are several places you can meet people to add to your network, including:</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Conferences</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Events within your current organization</a:t>
            </a:r>
          </a:p>
          <a:p>
            <a:pPr algn="l">
              <a:buFont typeface="Arial" panose="020B0604020202020204" pitchFamily="34" charset="0"/>
              <a:buChar char="•"/>
            </a:pPr>
            <a:r>
              <a:rPr lang="en-GB" dirty="0">
                <a:solidFill>
                  <a:srgbClr val="002060"/>
                </a:solidFill>
                <a:latin typeface="Calibri" panose="020F0502020204030204" pitchFamily="34" charset="0"/>
                <a:ea typeface="Calibri" panose="020F0502020204030204" pitchFamily="34" charset="0"/>
                <a:cs typeface="Calibri" panose="020F0502020204030204" pitchFamily="34" charset="0"/>
              </a:rPr>
              <a:t>B</a:t>
            </a: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usiness-oriented social sites – E.g. LinkedIn</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Social events</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Alumni association events</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Trade shows</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Professional association events</a:t>
            </a:r>
          </a:p>
          <a:p>
            <a:pPr algn="l">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Online courses or classes</a:t>
            </a:r>
          </a:p>
          <a:p>
            <a:endParaRPr lang="en-GB"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pic>
        <p:nvPicPr>
          <p:cNvPr id="3078" name="Picture 6" descr="Business Networking in Louisiana | LSU Online">
            <a:extLst>
              <a:ext uri="{FF2B5EF4-FFF2-40B4-BE49-F238E27FC236}">
                <a16:creationId xmlns:a16="http://schemas.microsoft.com/office/drawing/2014/main" id="{CF564267-42E2-3203-CABB-7ECC30DA1CE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102524" y="2852936"/>
            <a:ext cx="4976812" cy="2801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5097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A2062-F8B2-0C63-B5AB-8986679D324A}"/>
              </a:ext>
            </a:extLst>
          </p:cNvPr>
          <p:cNvSpPr>
            <a:spLocks noGrp="1"/>
          </p:cNvSpPr>
          <p:nvPr>
            <p:ph type="title"/>
          </p:nvPr>
        </p:nvSpPr>
        <p:spPr>
          <a:xfrm>
            <a:off x="1117309" y="76200"/>
            <a:ext cx="10157354" cy="976536"/>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Networking Events in Swansea NEXT WEEK </a:t>
            </a:r>
          </a:p>
        </p:txBody>
      </p:sp>
      <p:sp>
        <p:nvSpPr>
          <p:cNvPr id="3" name="Content Placeholder 2">
            <a:extLst>
              <a:ext uri="{FF2B5EF4-FFF2-40B4-BE49-F238E27FC236}">
                <a16:creationId xmlns:a16="http://schemas.microsoft.com/office/drawing/2014/main" id="{8F05702D-A2E8-1645-0883-1130E88FA5F5}"/>
              </a:ext>
            </a:extLst>
          </p:cNvPr>
          <p:cNvSpPr>
            <a:spLocks noGrp="1"/>
          </p:cNvSpPr>
          <p:nvPr>
            <p:ph idx="1"/>
          </p:nvPr>
        </p:nvSpPr>
        <p:spPr>
          <a:xfrm>
            <a:off x="1117309" y="1196752"/>
            <a:ext cx="10157354" cy="4975448"/>
          </a:xfrm>
        </p:spPr>
        <p:txBody>
          <a:bodyPr/>
          <a:lstStyle/>
          <a:p>
            <a:r>
              <a:rPr lang="en-GB" dirty="0">
                <a:hlinkClick r:id="rId2"/>
              </a:rPr>
              <a:t>Free expo event for aspiring Swansea entrepreneurs – Swansea</a:t>
            </a:r>
            <a:endParaRPr lang="en-GB" dirty="0"/>
          </a:p>
          <a:p>
            <a:endParaRPr lang="en-GB" dirty="0"/>
          </a:p>
        </p:txBody>
      </p:sp>
      <p:pic>
        <p:nvPicPr>
          <p:cNvPr id="5" name="Picture 4">
            <a:extLst>
              <a:ext uri="{FF2B5EF4-FFF2-40B4-BE49-F238E27FC236}">
                <a16:creationId xmlns:a16="http://schemas.microsoft.com/office/drawing/2014/main" id="{CAFACFBD-9BBB-506F-00F0-E2BB9069A5DE}"/>
              </a:ext>
            </a:extLst>
          </p:cNvPr>
          <p:cNvPicPr>
            <a:picLocks noChangeAspect="1"/>
          </p:cNvPicPr>
          <p:nvPr/>
        </p:nvPicPr>
        <p:blipFill rotWithShape="1">
          <a:blip r:embed="rId3"/>
          <a:srcRect l="6601" t="18500" r="12201" b="6951"/>
          <a:stretch/>
        </p:blipFill>
        <p:spPr>
          <a:xfrm>
            <a:off x="2638028" y="1988840"/>
            <a:ext cx="7632848" cy="4671829"/>
          </a:xfrm>
          <a:prstGeom prst="rect">
            <a:avLst/>
          </a:prstGeom>
        </p:spPr>
      </p:pic>
    </p:spTree>
    <p:extLst>
      <p:ext uri="{BB962C8B-B14F-4D97-AF65-F5344CB8AC3E}">
        <p14:creationId xmlns:p14="http://schemas.microsoft.com/office/powerpoint/2010/main" val="4015542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A2062-F8B2-0C63-B5AB-8986679D324A}"/>
              </a:ext>
            </a:extLst>
          </p:cNvPr>
          <p:cNvSpPr>
            <a:spLocks noGrp="1"/>
          </p:cNvSpPr>
          <p:nvPr>
            <p:ph type="title"/>
          </p:nvPr>
        </p:nvSpPr>
        <p:spPr>
          <a:xfrm>
            <a:off x="1117309" y="76200"/>
            <a:ext cx="10157354" cy="976536"/>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Networking Events in Swansea NEXT WEEK </a:t>
            </a:r>
          </a:p>
        </p:txBody>
      </p:sp>
      <p:sp>
        <p:nvSpPr>
          <p:cNvPr id="3" name="Content Placeholder 2">
            <a:extLst>
              <a:ext uri="{FF2B5EF4-FFF2-40B4-BE49-F238E27FC236}">
                <a16:creationId xmlns:a16="http://schemas.microsoft.com/office/drawing/2014/main" id="{8F05702D-A2E8-1645-0883-1130E88FA5F5}"/>
              </a:ext>
            </a:extLst>
          </p:cNvPr>
          <p:cNvSpPr>
            <a:spLocks noGrp="1"/>
          </p:cNvSpPr>
          <p:nvPr>
            <p:ph idx="1"/>
          </p:nvPr>
        </p:nvSpPr>
        <p:spPr>
          <a:xfrm>
            <a:off x="1117309" y="1196752"/>
            <a:ext cx="10157354" cy="4975448"/>
          </a:xfrm>
        </p:spPr>
        <p:txBody>
          <a:bodyPr/>
          <a:lstStyle/>
          <a:p>
            <a:r>
              <a:rPr lang="en-GB" dirty="0">
                <a:hlinkClick r:id="rId2"/>
              </a:rPr>
              <a:t>Swansea Careers Fair | Mar 07, 2024 | The Grand Hotel (ukcareersfair.com)</a:t>
            </a:r>
            <a:endParaRPr lang="en-GB" dirty="0"/>
          </a:p>
          <a:p>
            <a:endParaRPr lang="en-GB" dirty="0"/>
          </a:p>
          <a:p>
            <a:endParaRPr lang="en-GB" dirty="0"/>
          </a:p>
        </p:txBody>
      </p:sp>
      <p:pic>
        <p:nvPicPr>
          <p:cNvPr id="6" name="Picture 5">
            <a:extLst>
              <a:ext uri="{FF2B5EF4-FFF2-40B4-BE49-F238E27FC236}">
                <a16:creationId xmlns:a16="http://schemas.microsoft.com/office/drawing/2014/main" id="{B7FCA58E-FF11-2876-4396-6E4A97B11C8F}"/>
              </a:ext>
            </a:extLst>
          </p:cNvPr>
          <p:cNvPicPr>
            <a:picLocks noChangeAspect="1"/>
          </p:cNvPicPr>
          <p:nvPr/>
        </p:nvPicPr>
        <p:blipFill rotWithShape="1">
          <a:blip r:embed="rId3"/>
          <a:srcRect l="5200" t="25850" r="8701" b="10000"/>
          <a:stretch/>
        </p:blipFill>
        <p:spPr>
          <a:xfrm>
            <a:off x="1665920" y="2204864"/>
            <a:ext cx="8856984" cy="4399384"/>
          </a:xfrm>
          <a:prstGeom prst="rect">
            <a:avLst/>
          </a:prstGeom>
        </p:spPr>
      </p:pic>
    </p:spTree>
    <p:extLst>
      <p:ext uri="{BB962C8B-B14F-4D97-AF65-F5344CB8AC3E}">
        <p14:creationId xmlns:p14="http://schemas.microsoft.com/office/powerpoint/2010/main" val="361341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6140E-EEF1-05DE-6005-85CF49403CFE}"/>
              </a:ext>
            </a:extLst>
          </p:cNvPr>
          <p:cNvSpPr>
            <a:spLocks noGrp="1"/>
          </p:cNvSpPr>
          <p:nvPr>
            <p:ph type="title"/>
          </p:nvPr>
        </p:nvSpPr>
        <p:spPr>
          <a:xfrm>
            <a:off x="549796" y="76200"/>
            <a:ext cx="11089232" cy="1048544"/>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Building a Personal Networking Plan</a:t>
            </a:r>
          </a:p>
        </p:txBody>
      </p:sp>
      <p:sp>
        <p:nvSpPr>
          <p:cNvPr id="3" name="Content Placeholder 2">
            <a:extLst>
              <a:ext uri="{FF2B5EF4-FFF2-40B4-BE49-F238E27FC236}">
                <a16:creationId xmlns:a16="http://schemas.microsoft.com/office/drawing/2014/main" id="{CDFB5C7C-6E8D-546B-9D49-5D8F7D4E2E9C}"/>
              </a:ext>
            </a:extLst>
          </p:cNvPr>
          <p:cNvSpPr>
            <a:spLocks noGrp="1"/>
          </p:cNvSpPr>
          <p:nvPr>
            <p:ph idx="1"/>
          </p:nvPr>
        </p:nvSpPr>
        <p:spPr>
          <a:xfrm>
            <a:off x="549796" y="1412776"/>
            <a:ext cx="11089232" cy="5184576"/>
          </a:xfrm>
        </p:spPr>
        <p:txBody>
          <a:bodyPr/>
          <a:lstStyle/>
          <a:p>
            <a:r>
              <a:rPr lang="en-GB" dirty="0">
                <a:solidFill>
                  <a:srgbClr val="002060"/>
                </a:solidFill>
                <a:latin typeface="Calibri" panose="020F0502020204030204" pitchFamily="34" charset="0"/>
                <a:ea typeface="Calibri" panose="020F0502020204030204" pitchFamily="34" charset="0"/>
                <a:cs typeface="Calibri" panose="020F0502020204030204" pitchFamily="34" charset="0"/>
              </a:rPr>
              <a:t>It is possible to develop your career independently, especially if you have talent, charisma, motivation and ambition.</a:t>
            </a:r>
          </a:p>
          <a:p>
            <a:r>
              <a:rPr lang="en-GB" dirty="0">
                <a:solidFill>
                  <a:srgbClr val="002060"/>
                </a:solidFill>
                <a:latin typeface="Calibri" panose="020F0502020204030204" pitchFamily="34" charset="0"/>
                <a:ea typeface="Calibri" panose="020F0502020204030204" pitchFamily="34" charset="0"/>
                <a:cs typeface="Calibri" panose="020F0502020204030204" pitchFamily="34" charset="0"/>
              </a:rPr>
              <a:t>You can increase your chance of success with a professional network of friends, colleagues, advocates and coaches to support you.</a:t>
            </a:r>
          </a:p>
          <a:p>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Building a professional network takes more than positive energy and being vocal about your job search. To establish business relationships and ensure people think of you when opportunities arise, you need a networking plan that defines your professional goals and compiles social support.</a:t>
            </a:r>
            <a:endParaRPr lang="en-GB" dirty="0">
              <a:solidFill>
                <a:srgbClr val="002060"/>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32495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E85D2-B64E-C211-E50A-4A420082475E}"/>
              </a:ext>
            </a:extLst>
          </p:cNvPr>
          <p:cNvSpPr>
            <a:spLocks noGrp="1"/>
          </p:cNvSpPr>
          <p:nvPr>
            <p:ph type="title"/>
          </p:nvPr>
        </p:nvSpPr>
        <p:spPr>
          <a:xfrm>
            <a:off x="765820" y="76200"/>
            <a:ext cx="10873208" cy="1048544"/>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Creating a Networking Plan</a:t>
            </a:r>
          </a:p>
        </p:txBody>
      </p:sp>
      <p:sp>
        <p:nvSpPr>
          <p:cNvPr id="3" name="Content Placeholder 2">
            <a:extLst>
              <a:ext uri="{FF2B5EF4-FFF2-40B4-BE49-F238E27FC236}">
                <a16:creationId xmlns:a16="http://schemas.microsoft.com/office/drawing/2014/main" id="{2F6B48B9-37DD-986A-AD1A-2E2385D5C8EF}"/>
              </a:ext>
            </a:extLst>
          </p:cNvPr>
          <p:cNvSpPr>
            <a:spLocks noGrp="1"/>
          </p:cNvSpPr>
          <p:nvPr>
            <p:ph idx="1"/>
          </p:nvPr>
        </p:nvSpPr>
        <p:spPr>
          <a:xfrm>
            <a:off x="909836" y="1268760"/>
            <a:ext cx="10364827" cy="5328592"/>
          </a:xfrm>
        </p:spPr>
        <p:txBody>
          <a:bodyPr>
            <a:normAutofit/>
          </a:bodyPr>
          <a:lstStyle/>
          <a:p>
            <a:pPr marL="0" indent="0">
              <a:buNone/>
            </a:pPr>
            <a:r>
              <a:rPr lang="en-GB" b="1" dirty="0">
                <a:latin typeface="Calibri" panose="020F0502020204030204" pitchFamily="34" charset="0"/>
                <a:ea typeface="Calibri" panose="020F0502020204030204" pitchFamily="34" charset="0"/>
                <a:cs typeface="Calibri" panose="020F0502020204030204" pitchFamily="34" charset="0"/>
              </a:rPr>
              <a:t>Consider your current network</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What are your career goals?</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How can people in your network help you?</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What value do you bring to the network?</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Is your network well balanced and represent your goals and industry?</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Is there anyone else you can include who could contribute to your success?</a:t>
            </a:r>
          </a:p>
          <a:p>
            <a:pPr marL="0" indent="0">
              <a:buNone/>
            </a:pPr>
            <a:r>
              <a:rPr lang="en-GB" b="1" dirty="0">
                <a:latin typeface="Calibri" panose="020F0502020204030204" pitchFamily="34" charset="0"/>
                <a:ea typeface="Calibri" panose="020F0502020204030204" pitchFamily="34" charset="0"/>
                <a:cs typeface="Calibri" panose="020F0502020204030204" pitchFamily="34" charset="0"/>
              </a:rPr>
              <a:t>Create a wish list</a:t>
            </a:r>
          </a:p>
          <a:p>
            <a:pPr lvl="1">
              <a:buFont typeface="Arial" panose="020B0604020202020204" pitchFamily="34" charset="0"/>
              <a:buChar char="•"/>
            </a:pPr>
            <a:r>
              <a:rPr lang="en-GB" dirty="0">
                <a:solidFill>
                  <a:srgbClr val="002060"/>
                </a:solidFill>
                <a:latin typeface="Calibri" panose="020F0502020204030204" pitchFamily="34" charset="0"/>
                <a:ea typeface="Calibri" panose="020F0502020204030204" pitchFamily="34" charset="0"/>
                <a:cs typeface="Calibri" panose="020F0502020204030204" pitchFamily="34" charset="0"/>
              </a:rPr>
              <a:t>C</a:t>
            </a: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onsider how to fill any gaps in your network. If no one comes to mind, think about where you might find these sorts of professionals, like LinkedIn communities or professional events you could attend. </a:t>
            </a:r>
          </a:p>
          <a:p>
            <a:pPr lvl="1">
              <a:buFont typeface="Arial" panose="020B0604020202020204" pitchFamily="34" charset="0"/>
              <a:buChar char="•"/>
            </a:pP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Also include already existing connections. Perhaps an old coworker, for example, and would like to make this person an integral part of your network. </a:t>
            </a:r>
          </a:p>
          <a:p>
            <a:pPr marL="457200" indent="-457200">
              <a:buFont typeface="+mj-lt"/>
              <a:buAutoNum type="arabicPeriod"/>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883845" lvl="1" indent="-457200">
              <a:buFont typeface="+mj-lt"/>
              <a:buAutoNum type="alphaLcParenR"/>
            </a:pP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1435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E85D2-B64E-C211-E50A-4A420082475E}"/>
              </a:ext>
            </a:extLst>
          </p:cNvPr>
          <p:cNvSpPr>
            <a:spLocks noGrp="1"/>
          </p:cNvSpPr>
          <p:nvPr>
            <p:ph type="title"/>
          </p:nvPr>
        </p:nvSpPr>
        <p:spPr>
          <a:xfrm>
            <a:off x="765820" y="76200"/>
            <a:ext cx="10873208" cy="1048544"/>
          </a:xfrm>
        </p:spPr>
        <p:txBody>
          <a:bodyPr/>
          <a:lstStyle/>
          <a:p>
            <a:r>
              <a:rPr lang="en-GB" b="1" dirty="0">
                <a:latin typeface="Calibri" panose="020F0502020204030204" pitchFamily="34" charset="0"/>
                <a:ea typeface="Calibri" panose="020F0502020204030204" pitchFamily="34" charset="0"/>
                <a:cs typeface="Calibri" panose="020F0502020204030204" pitchFamily="34" charset="0"/>
              </a:rPr>
              <a:t>Creating a Networking Plan</a:t>
            </a:r>
          </a:p>
        </p:txBody>
      </p:sp>
      <p:sp>
        <p:nvSpPr>
          <p:cNvPr id="3" name="Content Placeholder 2">
            <a:extLst>
              <a:ext uri="{FF2B5EF4-FFF2-40B4-BE49-F238E27FC236}">
                <a16:creationId xmlns:a16="http://schemas.microsoft.com/office/drawing/2014/main" id="{2F6B48B9-37DD-986A-AD1A-2E2385D5C8EF}"/>
              </a:ext>
            </a:extLst>
          </p:cNvPr>
          <p:cNvSpPr>
            <a:spLocks noGrp="1"/>
          </p:cNvSpPr>
          <p:nvPr>
            <p:ph idx="1"/>
          </p:nvPr>
        </p:nvSpPr>
        <p:spPr>
          <a:xfrm>
            <a:off x="909836" y="1268760"/>
            <a:ext cx="10364827" cy="5328592"/>
          </a:xfrm>
        </p:spPr>
        <p:txBody>
          <a:bodyPr>
            <a:normAutofit/>
          </a:bodyPr>
          <a:lstStyle/>
          <a:p>
            <a:pPr marL="0" indent="0" algn="l">
              <a:buNone/>
            </a:pPr>
            <a:r>
              <a:rPr lang="en-GB" b="1"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Set networking goals</a:t>
            </a:r>
          </a:p>
          <a:p>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Based on your professional priorities, create a list of networking goals using the </a:t>
            </a:r>
            <a:r>
              <a:rPr lang="en-GB" b="0" i="0" u="sng" dirty="0">
                <a:solidFill>
                  <a:srgbClr val="002060"/>
                </a:solidFill>
                <a:effectLst/>
                <a:latin typeface="Calibri" panose="020F0502020204030204" pitchFamily="34" charset="0"/>
                <a:ea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SMART framework</a:t>
            </a: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 (specific, measurable, attainable, realistic, and timed). Here’s an example of how you’d use this goal-setting method:</a:t>
            </a:r>
          </a:p>
          <a:p>
            <a:pPr algn="l"/>
            <a:r>
              <a:rPr lang="en-GB" b="1"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Step 1: </a:t>
            </a: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Within the next [time period] I’ll [describe action] so that [career benefit]. I’ll know I’m making progress because of [outcome].</a:t>
            </a:r>
            <a:b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br>
            <a:r>
              <a:rPr lang="en-GB" b="1"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Example: </a:t>
            </a: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By next month, I’ll contact five or more industry experts who can advise me on my professional development. I’ll have at least one informational interview to discuss my career’s next steps.</a:t>
            </a:r>
          </a:p>
          <a:p>
            <a:pPr algn="l"/>
            <a:r>
              <a:rPr lang="en-GB" b="1"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Step 2: </a:t>
            </a: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To reach my goal, I’ll [list actionable items].</a:t>
            </a:r>
            <a:b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br>
            <a:r>
              <a:rPr lang="en-GB" b="1"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Example:</a:t>
            </a:r>
            <a:r>
              <a:rPr lang="en-GB" b="0" i="0" dirty="0">
                <a:solidFill>
                  <a:srgbClr val="002060"/>
                </a:solidFill>
                <a:effectLst/>
                <a:latin typeface="Calibri" panose="020F0502020204030204" pitchFamily="34" charset="0"/>
                <a:ea typeface="Calibri" panose="020F0502020204030204" pitchFamily="34" charset="0"/>
                <a:cs typeface="Calibri" panose="020F0502020204030204" pitchFamily="34" charset="0"/>
              </a:rPr>
              <a:t> I’ll meet industry experts to add to my network by attending my professional association’s next social event and one industry conference</a:t>
            </a:r>
            <a:r>
              <a:rPr lang="en-GB" b="0" i="0" dirty="0">
                <a:solidFill>
                  <a:srgbClr val="000000"/>
                </a:solidFill>
                <a:effectLst/>
                <a:latin typeface="Sohne"/>
              </a:rPr>
              <a:t>.</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883845" lvl="1" indent="-457200">
              <a:buFont typeface="+mj-lt"/>
              <a:buAutoNum type="alphaLcParenR"/>
            </a:pP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027528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5BADF-FBA4-59B4-DE7C-6FC38C0BF1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EBB560-C3B2-7270-C383-73581358B1BB}"/>
              </a:ext>
            </a:extLst>
          </p:cNvPr>
          <p:cNvSpPr>
            <a:spLocks noGrp="1"/>
          </p:cNvSpPr>
          <p:nvPr>
            <p:ph idx="1"/>
          </p:nvPr>
        </p:nvSpPr>
        <p:spPr/>
        <p:txBody>
          <a:bodyPr/>
          <a:lstStyle/>
          <a:p>
            <a:r>
              <a:rPr lang="en-GB" dirty="0">
                <a:hlinkClick r:id="rId2"/>
              </a:rPr>
              <a:t>Create Your Mind Maps Online - On Any Device | </a:t>
            </a:r>
            <a:r>
              <a:rPr lang="en-GB" dirty="0" err="1">
                <a:hlinkClick r:id="rId2"/>
              </a:rPr>
              <a:t>MindMeister</a:t>
            </a:r>
            <a:endParaRPr lang="en-GB" dirty="0"/>
          </a:p>
          <a:p>
            <a:endParaRPr lang="en-GB" dirty="0"/>
          </a:p>
        </p:txBody>
      </p:sp>
      <p:pic>
        <p:nvPicPr>
          <p:cNvPr id="5" name="Picture 4">
            <a:extLst>
              <a:ext uri="{FF2B5EF4-FFF2-40B4-BE49-F238E27FC236}">
                <a16:creationId xmlns:a16="http://schemas.microsoft.com/office/drawing/2014/main" id="{1290A70B-9C5F-03F0-5B64-F0C16144E7D5}"/>
              </a:ext>
            </a:extLst>
          </p:cNvPr>
          <p:cNvPicPr>
            <a:picLocks noChangeAspect="1"/>
          </p:cNvPicPr>
          <p:nvPr/>
        </p:nvPicPr>
        <p:blipFill rotWithShape="1">
          <a:blip r:embed="rId3"/>
          <a:srcRect l="-358" t="21481" r="3800" b="10000"/>
          <a:stretch/>
        </p:blipFill>
        <p:spPr>
          <a:xfrm>
            <a:off x="1138738" y="2138919"/>
            <a:ext cx="9932778" cy="4699000"/>
          </a:xfrm>
          <a:prstGeom prst="rect">
            <a:avLst/>
          </a:prstGeom>
        </p:spPr>
      </p:pic>
    </p:spTree>
    <p:extLst>
      <p:ext uri="{BB962C8B-B14F-4D97-AF65-F5344CB8AC3E}">
        <p14:creationId xmlns:p14="http://schemas.microsoft.com/office/powerpoint/2010/main" val="570081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8CF67-97A7-B3EC-F898-0BFC4E7862A6}"/>
              </a:ext>
            </a:extLst>
          </p:cNvPr>
          <p:cNvSpPr>
            <a:spLocks noGrp="1"/>
          </p:cNvSpPr>
          <p:nvPr>
            <p:ph type="title"/>
          </p:nvPr>
        </p:nvSpPr>
        <p:spPr/>
        <p:txBody>
          <a:bodyPr/>
          <a:lstStyle/>
          <a:p>
            <a:r>
              <a:rPr lang="en-GB" dirty="0"/>
              <a:t>Resources</a:t>
            </a:r>
          </a:p>
        </p:txBody>
      </p:sp>
      <p:sp>
        <p:nvSpPr>
          <p:cNvPr id="3" name="Content Placeholder 2">
            <a:extLst>
              <a:ext uri="{FF2B5EF4-FFF2-40B4-BE49-F238E27FC236}">
                <a16:creationId xmlns:a16="http://schemas.microsoft.com/office/drawing/2014/main" id="{3EDB17CA-4BE9-3B63-DEA6-B726CF56683D}"/>
              </a:ext>
            </a:extLst>
          </p:cNvPr>
          <p:cNvSpPr>
            <a:spLocks noGrp="1"/>
          </p:cNvSpPr>
          <p:nvPr>
            <p:ph idx="1"/>
          </p:nvPr>
        </p:nvSpPr>
        <p:spPr/>
        <p:txBody>
          <a:bodyPr>
            <a:normAutofit lnSpcReduction="10000"/>
          </a:bodyPr>
          <a:lstStyle/>
          <a:p>
            <a:r>
              <a:rPr lang="en-GB" dirty="0">
                <a:hlinkClick r:id="rId2"/>
              </a:rPr>
              <a:t>Networking Plan: How to Create One in 7 Easy Steps (betterup.com)</a:t>
            </a:r>
            <a:endParaRPr lang="en-GB" dirty="0"/>
          </a:p>
          <a:p>
            <a:r>
              <a:rPr lang="en-GB" dirty="0">
                <a:hlinkClick r:id="rId3"/>
              </a:rPr>
              <a:t>How to Create a Networking Action Plan That Works (linkedin.com)</a:t>
            </a:r>
            <a:endParaRPr lang="en-GB" dirty="0"/>
          </a:p>
          <a:p>
            <a:r>
              <a:rPr lang="en-GB" dirty="0">
                <a:hlinkClick r:id="rId4"/>
              </a:rPr>
              <a:t>5 Easy Steps To Create a Networking Plan (with template) (netwerkmovement.com)</a:t>
            </a:r>
            <a:endParaRPr lang="en-GB" dirty="0"/>
          </a:p>
          <a:p>
            <a:r>
              <a:rPr lang="en-GB" dirty="0">
                <a:hlinkClick r:id="rId5"/>
              </a:rPr>
              <a:t>10 Tips To Help You Build a Network (With Benefits) | Indeed.com</a:t>
            </a:r>
            <a:endParaRPr lang="en-GB" dirty="0"/>
          </a:p>
          <a:p>
            <a:r>
              <a:rPr lang="en-GB" dirty="0">
                <a:hlinkClick r:id="rId6"/>
              </a:rPr>
              <a:t>The Benefits of Networking: 14 Reasons To Start Your Network | Indeed.com</a:t>
            </a:r>
            <a:endParaRPr lang="en-GB" dirty="0"/>
          </a:p>
          <a:p>
            <a:r>
              <a:rPr lang="en-GB" dirty="0">
                <a:hlinkClick r:id="rId7"/>
              </a:rPr>
              <a:t>The Complete Guide To Networking | Indeed.com</a:t>
            </a:r>
            <a:endParaRPr lang="en-GB" dirty="0"/>
          </a:p>
          <a:p>
            <a:endParaRPr lang="en-GB" dirty="0"/>
          </a:p>
        </p:txBody>
      </p:sp>
    </p:spTree>
    <p:extLst>
      <p:ext uri="{BB962C8B-B14F-4D97-AF65-F5344CB8AC3E}">
        <p14:creationId xmlns:p14="http://schemas.microsoft.com/office/powerpoint/2010/main" val="523577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771 Your Turn Photos - Free &amp; Royalty-Free Stock Photos from Dreamstime">
            <a:extLst>
              <a:ext uri="{FF2B5EF4-FFF2-40B4-BE49-F238E27FC236}">
                <a16:creationId xmlns:a16="http://schemas.microsoft.com/office/drawing/2014/main" id="{D1BB2E32-37AF-43BA-AD8C-00F7A38070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88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9893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822</Words>
  <Application>Microsoft Office PowerPoint</Application>
  <PresentationFormat>Custom</PresentationFormat>
  <Paragraphs>67</Paragraphs>
  <Slides>16</Slides>
  <Notes>2</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Sohne</vt:lpstr>
      <vt:lpstr>Arial</vt:lpstr>
      <vt:lpstr>Calibri</vt:lpstr>
      <vt:lpstr>Century Gothic</vt:lpstr>
      <vt:lpstr>Books 16x9</vt:lpstr>
      <vt:lpstr>BMBM5021 Building your Personal Brand for Sustainable Employment </vt:lpstr>
      <vt:lpstr>What is Business Networking?</vt:lpstr>
      <vt:lpstr>Why is Business Networking Important?</vt:lpstr>
      <vt:lpstr>PowerPoint Presentation</vt:lpstr>
      <vt:lpstr>PowerPoint Presentation</vt:lpstr>
      <vt:lpstr>PowerPoint Presentation</vt:lpstr>
      <vt:lpstr>Benefits of Building a Network</vt:lpstr>
      <vt:lpstr>How do you build a network?</vt:lpstr>
      <vt:lpstr>Networking Events in Swansea NEXT WEEK </vt:lpstr>
      <vt:lpstr>Networking Events in Swansea NEXT WEEK </vt:lpstr>
      <vt:lpstr>Building a Personal Networking Plan</vt:lpstr>
      <vt:lpstr>Creating a Networking Plan</vt:lpstr>
      <vt:lpstr>Creating a Networking Plan</vt:lpstr>
      <vt:lpstr>PowerPoint Presentation</vt:lpstr>
      <vt:lpstr>Resources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Davina Evans</dc:creator>
  <cp:lastModifiedBy>Gwyneth Jones</cp:lastModifiedBy>
  <cp:revision>32</cp:revision>
  <dcterms:created xsi:type="dcterms:W3CDTF">2021-02-28T20:52:57Z</dcterms:created>
  <dcterms:modified xsi:type="dcterms:W3CDTF">2024-03-01T01:20:14Z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