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1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4"/>
  </p:notesMasterIdLst>
  <p:sldIdLst>
    <p:sldId id="281" r:id="rId2"/>
    <p:sldId id="327" r:id="rId3"/>
    <p:sldId id="330" r:id="rId4"/>
    <p:sldId id="339" r:id="rId5"/>
    <p:sldId id="340" r:id="rId6"/>
    <p:sldId id="341" r:id="rId7"/>
    <p:sldId id="342" r:id="rId8"/>
    <p:sldId id="344" r:id="rId9"/>
    <p:sldId id="343" r:id="rId10"/>
    <p:sldId id="287" r:id="rId11"/>
    <p:sldId id="307" r:id="rId12"/>
    <p:sldId id="317" r:id="rId13"/>
    <p:sldId id="296" r:id="rId14"/>
    <p:sldId id="288" r:id="rId15"/>
    <p:sldId id="289" r:id="rId16"/>
    <p:sldId id="290" r:id="rId17"/>
    <p:sldId id="291" r:id="rId18"/>
    <p:sldId id="292" r:id="rId19"/>
    <p:sldId id="293" r:id="rId20"/>
    <p:sldId id="316" r:id="rId21"/>
    <p:sldId id="297" r:id="rId22"/>
    <p:sldId id="346" r:id="rId23"/>
    <p:sldId id="258" r:id="rId24"/>
    <p:sldId id="350" r:id="rId25"/>
    <p:sldId id="321" r:id="rId26"/>
    <p:sldId id="326" r:id="rId27"/>
    <p:sldId id="355" r:id="rId28"/>
    <p:sldId id="356" r:id="rId29"/>
    <p:sldId id="357" r:id="rId30"/>
    <p:sldId id="345" r:id="rId31"/>
    <p:sldId id="347" r:id="rId32"/>
    <p:sldId id="354" r:id="rId33"/>
    <p:sldId id="348" r:id="rId34"/>
    <p:sldId id="269" r:id="rId35"/>
    <p:sldId id="328" r:id="rId36"/>
    <p:sldId id="353" r:id="rId37"/>
    <p:sldId id="275" r:id="rId38"/>
    <p:sldId id="274" r:id="rId39"/>
    <p:sldId id="262" r:id="rId40"/>
    <p:sldId id="286" r:id="rId41"/>
    <p:sldId id="282" r:id="rId42"/>
    <p:sldId id="266"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79" autoAdjust="0"/>
    <p:restoredTop sz="94127" autoAdjust="0"/>
  </p:normalViewPr>
  <p:slideViewPr>
    <p:cSldViewPr snapToGrid="0">
      <p:cViewPr varScale="1">
        <p:scale>
          <a:sx n="77" d="100"/>
          <a:sy n="77" d="100"/>
        </p:scale>
        <p:origin x="861" y="51"/>
      </p:cViewPr>
      <p:guideLst/>
    </p:cSldViewPr>
  </p:slideViewPr>
  <p:outlineViewPr>
    <p:cViewPr>
      <p:scale>
        <a:sx n="33" d="100"/>
        <a:sy n="33" d="100"/>
      </p:scale>
      <p:origin x="0" y="-24403"/>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5F4339-D072-4FA8-A814-4FAC759B32C0}" type="datetimeFigureOut">
              <a:rPr lang="en-GB" smtClean="0"/>
              <a:t>07/07/2020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A1AE9B-E61A-4685-BFE0-A0EC465E8E9B}" type="slidenum">
              <a:rPr lang="en-GB" smtClean="0"/>
              <a:t>‹#›</a:t>
            </a:fld>
            <a:endParaRPr lang="en-GB"/>
          </a:p>
        </p:txBody>
      </p:sp>
    </p:spTree>
    <p:extLst>
      <p:ext uri="{BB962C8B-B14F-4D97-AF65-F5344CB8AC3E}">
        <p14:creationId xmlns:p14="http://schemas.microsoft.com/office/powerpoint/2010/main" val="4089617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icons8.com/icons/set/mouse-pointer"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Mouse pointer icons: Copy and paste from </a:t>
            </a:r>
            <a:r>
              <a:rPr lang="en-GB" dirty="0">
                <a:hlinkClick r:id="rId3"/>
              </a:rPr>
              <a:t>https://icons8.com/icons/set/mouse-pointer</a:t>
            </a:r>
            <a:r>
              <a:rPr lang="en-GB" dirty="0"/>
              <a:t>.</a:t>
            </a:r>
          </a:p>
        </p:txBody>
      </p:sp>
      <p:sp>
        <p:nvSpPr>
          <p:cNvPr id="4" name="Slide Number Placeholder 3"/>
          <p:cNvSpPr>
            <a:spLocks noGrp="1"/>
          </p:cNvSpPr>
          <p:nvPr>
            <p:ph type="sldNum" sz="quarter" idx="10"/>
          </p:nvPr>
        </p:nvSpPr>
        <p:spPr/>
        <p:txBody>
          <a:bodyPr/>
          <a:lstStyle/>
          <a:p>
            <a:fld id="{DCA1AE9B-E61A-4685-BFE0-A0EC465E8E9B}" type="slidenum">
              <a:rPr lang="en-GB" smtClean="0"/>
              <a:t>4</a:t>
            </a:fld>
            <a:endParaRPr lang="en-GB"/>
          </a:p>
        </p:txBody>
      </p:sp>
    </p:spTree>
    <p:extLst>
      <p:ext uri="{BB962C8B-B14F-4D97-AF65-F5344CB8AC3E}">
        <p14:creationId xmlns:p14="http://schemas.microsoft.com/office/powerpoint/2010/main" val="398653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A1AE9B-E61A-4685-BFE0-A0EC465E8E9B}" type="slidenum">
              <a:rPr lang="en-GB" smtClean="0"/>
              <a:t>9</a:t>
            </a:fld>
            <a:endParaRPr lang="en-GB"/>
          </a:p>
        </p:txBody>
      </p:sp>
    </p:spTree>
    <p:extLst>
      <p:ext uri="{BB962C8B-B14F-4D97-AF65-F5344CB8AC3E}">
        <p14:creationId xmlns:p14="http://schemas.microsoft.com/office/powerpoint/2010/main" val="2268888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400" dirty="0">
                <a:latin typeface="Arial" panose="020B0604020202020204" pitchFamily="34" charset="0"/>
                <a:cs typeface="Arial" panose="020B0604020202020204" pitchFamily="34" charset="0"/>
              </a:rPr>
              <a:t>It could bring people together in some way e.g. to help them collaborate or support each other or create connections to achieve an aim – perhaps a social or skill-sharing element.</a:t>
            </a:r>
          </a:p>
          <a:p>
            <a:pPr lvl="1"/>
            <a:r>
              <a:rPr lang="en-GB" dirty="0">
                <a:latin typeface="Arial" panose="020B0604020202020204" pitchFamily="34" charset="0"/>
                <a:cs typeface="Arial" panose="020B0604020202020204" pitchFamily="34" charset="0"/>
              </a:rPr>
              <a:t>Or allow people to use and apply their skills (self-actualise) in a way that would help others.</a:t>
            </a:r>
          </a:p>
          <a:p>
            <a:endParaRPr lang="en-GB" dirty="0"/>
          </a:p>
        </p:txBody>
      </p:sp>
      <p:sp>
        <p:nvSpPr>
          <p:cNvPr id="4" name="Slide Number Placeholder 3"/>
          <p:cNvSpPr>
            <a:spLocks noGrp="1"/>
          </p:cNvSpPr>
          <p:nvPr>
            <p:ph type="sldNum" sz="quarter" idx="10"/>
          </p:nvPr>
        </p:nvSpPr>
        <p:spPr/>
        <p:txBody>
          <a:bodyPr/>
          <a:lstStyle/>
          <a:p>
            <a:fld id="{DCA1AE9B-E61A-4685-BFE0-A0EC465E8E9B}" type="slidenum">
              <a:rPr lang="en-GB" smtClean="0"/>
              <a:t>19</a:t>
            </a:fld>
            <a:endParaRPr lang="en-GB"/>
          </a:p>
        </p:txBody>
      </p:sp>
    </p:spTree>
    <p:extLst>
      <p:ext uri="{BB962C8B-B14F-4D97-AF65-F5344CB8AC3E}">
        <p14:creationId xmlns:p14="http://schemas.microsoft.com/office/powerpoint/2010/main" val="2815148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400" dirty="0">
                <a:latin typeface="Arial" panose="020B0604020202020204" pitchFamily="34" charset="0"/>
                <a:cs typeface="Arial" panose="020B0604020202020204" pitchFamily="34" charset="0"/>
              </a:rPr>
              <a:t>It could bring people together in some way e.g. to help them collaborate or support each other or create connections to achieve an aim – perhaps a social or skill-sharing element.</a:t>
            </a:r>
          </a:p>
          <a:p>
            <a:pPr lvl="1"/>
            <a:r>
              <a:rPr lang="en-GB" dirty="0">
                <a:latin typeface="Arial" panose="020B0604020202020204" pitchFamily="34" charset="0"/>
                <a:cs typeface="Arial" panose="020B0604020202020204" pitchFamily="34" charset="0"/>
              </a:rPr>
              <a:t>Or allow people to use and apply their skills (self-actualise) in a way that would help others.</a:t>
            </a:r>
          </a:p>
          <a:p>
            <a:endParaRPr lang="en-GB" dirty="0"/>
          </a:p>
        </p:txBody>
      </p:sp>
      <p:sp>
        <p:nvSpPr>
          <p:cNvPr id="4" name="Slide Number Placeholder 3"/>
          <p:cNvSpPr>
            <a:spLocks noGrp="1"/>
          </p:cNvSpPr>
          <p:nvPr>
            <p:ph type="sldNum" sz="quarter" idx="10"/>
          </p:nvPr>
        </p:nvSpPr>
        <p:spPr/>
        <p:txBody>
          <a:bodyPr/>
          <a:lstStyle/>
          <a:p>
            <a:fld id="{DCA1AE9B-E61A-4685-BFE0-A0EC465E8E9B}" type="slidenum">
              <a:rPr lang="en-GB" smtClean="0"/>
              <a:t>20</a:t>
            </a:fld>
            <a:endParaRPr lang="en-GB"/>
          </a:p>
        </p:txBody>
      </p:sp>
    </p:spTree>
    <p:extLst>
      <p:ext uri="{BB962C8B-B14F-4D97-AF65-F5344CB8AC3E}">
        <p14:creationId xmlns:p14="http://schemas.microsoft.com/office/powerpoint/2010/main" val="1734247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Note:</a:t>
            </a:r>
            <a:r>
              <a:rPr lang="en-GB" sz="1200" b="1" dirty="0"/>
              <a:t> Market research </a:t>
            </a:r>
            <a:r>
              <a:rPr lang="en-GB" sz="1200" dirty="0"/>
              <a:t>help to identify and understand trends in the market that assist businesses to forecast future sales and anticipate events and changes that can impact the business.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(r)</a:t>
            </a:r>
            <a:r>
              <a:rPr lang="en-GB" sz="1200" baseline="0" dirty="0"/>
              <a:t> = sentence repeat from previous slide.</a:t>
            </a:r>
            <a:endParaRPr lang="en-GB" sz="1200" dirty="0"/>
          </a:p>
          <a:p>
            <a:endParaRPr lang="en-GB" dirty="0"/>
          </a:p>
          <a:p>
            <a:r>
              <a:rPr lang="en-GB" sz="1200" b="1" dirty="0"/>
              <a:t>Trend analysis </a:t>
            </a:r>
            <a:r>
              <a:rPr lang="en-GB" sz="1200" dirty="0"/>
              <a:t>can look at short, medium and long term trends and can provide information on growth and decline rates for products in the short and long-term.</a:t>
            </a:r>
          </a:p>
          <a:p>
            <a:r>
              <a:rPr lang="en-GB" sz="1200" dirty="0"/>
              <a:t>This can greatly help short and long-term business planning/strategy.</a:t>
            </a:r>
          </a:p>
          <a:p>
            <a:endParaRPr lang="en-GB" dirty="0"/>
          </a:p>
        </p:txBody>
      </p:sp>
      <p:sp>
        <p:nvSpPr>
          <p:cNvPr id="4" name="Slide Number Placeholder 3"/>
          <p:cNvSpPr>
            <a:spLocks noGrp="1"/>
          </p:cNvSpPr>
          <p:nvPr>
            <p:ph type="sldNum" sz="quarter" idx="10"/>
          </p:nvPr>
        </p:nvSpPr>
        <p:spPr/>
        <p:txBody>
          <a:bodyPr/>
          <a:lstStyle/>
          <a:p>
            <a:fld id="{E58D59BE-6222-4F10-9564-71C555680179}" type="slidenum">
              <a:rPr lang="en-GB" smtClean="0"/>
              <a:t>29</a:t>
            </a:fld>
            <a:endParaRPr lang="en-GB"/>
          </a:p>
        </p:txBody>
      </p:sp>
    </p:spTree>
    <p:extLst>
      <p:ext uri="{BB962C8B-B14F-4D97-AF65-F5344CB8AC3E}">
        <p14:creationId xmlns:p14="http://schemas.microsoft.com/office/powerpoint/2010/main" val="2609436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2E09B2A-AF44-4D74-971F-E063B1DCBCB2}" type="datetimeFigureOut">
              <a:rPr lang="en-GB" smtClean="0"/>
              <a:t>07/07/2020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04723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E09B2A-AF44-4D74-971F-E063B1DCBCB2}" type="datetimeFigureOut">
              <a:rPr lang="en-GB" smtClean="0"/>
              <a:t>07/07/2020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381330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09B2A-AF44-4D74-971F-E063B1DCBCB2}" type="datetimeFigureOut">
              <a:rPr lang="en-GB" smtClean="0"/>
              <a:t>07/07/2020</a:t>
            </a:fld>
            <a:endParaRPr lang="en-GB"/>
          </a:p>
        </p:txBody>
      </p:sp>
      <p:sp>
        <p:nvSpPr>
          <p:cNvPr id="6" name="Slide Number Placeholder 5"/>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232010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2E09B2A-AF44-4D74-971F-E063B1DCBCB2}" type="datetimeFigureOut">
              <a:rPr lang="en-GB" smtClean="0"/>
              <a:t>07/07/2020</a:t>
            </a:fld>
            <a:endParaRPr lang="en-GB"/>
          </a:p>
        </p:txBody>
      </p:sp>
      <p:sp>
        <p:nvSpPr>
          <p:cNvPr id="7" name="Slide Number Placeholder 6"/>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651409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2E09B2A-AF44-4D74-971F-E063B1DCBCB2}" type="datetimeFigureOut">
              <a:rPr lang="en-GB" smtClean="0"/>
              <a:t>07/07/2020</a:t>
            </a:fld>
            <a:endParaRPr lang="en-GB"/>
          </a:p>
        </p:txBody>
      </p:sp>
      <p:sp>
        <p:nvSpPr>
          <p:cNvPr id="9" name="Slide Number Placeholder 8"/>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3249089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2E09B2A-AF44-4D74-971F-E063B1DCBCB2}" type="datetimeFigureOut">
              <a:rPr lang="en-GB" smtClean="0"/>
              <a:t>07/07/2020</a:t>
            </a:fld>
            <a:endParaRPr lang="en-GB"/>
          </a:p>
        </p:txBody>
      </p:sp>
      <p:sp>
        <p:nvSpPr>
          <p:cNvPr id="5" name="Slide Number Placeholder 4"/>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577848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E09B2A-AF44-4D74-971F-E063B1DCBCB2}" type="datetimeFigureOut">
              <a:rPr lang="en-GB" smtClean="0"/>
              <a:t>07/07/2020</a:t>
            </a:fld>
            <a:endParaRPr lang="en-GB"/>
          </a:p>
        </p:txBody>
      </p:sp>
      <p:sp>
        <p:nvSpPr>
          <p:cNvPr id="4" name="Slide Number Placeholder 3"/>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282162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E09B2A-AF44-4D74-971F-E063B1DCBCB2}" type="datetimeFigureOut">
              <a:rPr lang="en-GB" smtClean="0"/>
              <a:t>07/07/2020</a:t>
            </a:fld>
            <a:endParaRPr lang="en-GB"/>
          </a:p>
        </p:txBody>
      </p:sp>
      <p:sp>
        <p:nvSpPr>
          <p:cNvPr id="7" name="Slide Number Placeholder 6"/>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40318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E09B2A-AF44-4D74-971F-E063B1DCBCB2}" type="datetimeFigureOut">
              <a:rPr lang="en-GB" smtClean="0"/>
              <a:t>07/07/2020</a:t>
            </a:fld>
            <a:endParaRPr lang="en-GB"/>
          </a:p>
        </p:txBody>
      </p:sp>
      <p:sp>
        <p:nvSpPr>
          <p:cNvPr id="7" name="Slide Number Placeholder 6"/>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702365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E09B2A-AF44-4D74-971F-E063B1DCBCB2}" type="datetimeFigureOut">
              <a:rPr lang="en-GB" smtClean="0"/>
              <a:t>07/07/2020</a:t>
            </a:fld>
            <a:endParaRPr lang="en-GB"/>
          </a:p>
        </p:txBody>
      </p:sp>
      <p:sp>
        <p:nvSpPr>
          <p:cNvPr id="6" name="Slide Number Placeholder 5"/>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73305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E09B2A-AF44-4D74-971F-E063B1DCBCB2}" type="datetimeFigureOut">
              <a:rPr lang="en-GB" smtClean="0"/>
              <a:t>07/07/2020</a:t>
            </a:fld>
            <a:endParaRPr lang="en-GB"/>
          </a:p>
        </p:txBody>
      </p:sp>
      <p:sp>
        <p:nvSpPr>
          <p:cNvPr id="6" name="Slide Number Placeholder 5"/>
          <p:cNvSpPr>
            <a:spLocks noGrp="1"/>
          </p:cNvSpPr>
          <p:nvPr>
            <p:ph type="sldNum" sz="quarter" idx="12"/>
          </p:nvPr>
        </p:nvSpPr>
        <p:spPr/>
        <p:txBody>
          <a:bodyPr/>
          <a:lstStyle/>
          <a:p>
            <a:fld id="{F8070F41-FA34-402A-A4D1-27EC52583E78}" type="slidenum">
              <a:rPr lang="en-GB" smtClean="0"/>
              <a:t>‹#›</a:t>
            </a:fld>
            <a:endParaRPr lang="en-GB"/>
          </a:p>
        </p:txBody>
      </p:sp>
    </p:spTree>
    <p:extLst>
      <p:ext uri="{BB962C8B-B14F-4D97-AF65-F5344CB8AC3E}">
        <p14:creationId xmlns:p14="http://schemas.microsoft.com/office/powerpoint/2010/main" val="101009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2E09B2A-AF44-4D74-971F-E063B1DCBCB2}" type="datetimeFigureOut">
              <a:rPr lang="en-GB" smtClean="0"/>
              <a:t>07/07/2020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8070F41-FA34-402A-A4D1-27EC52583E78}" type="slidenum">
              <a:rPr lang="en-GB" smtClean="0"/>
              <a:t>‹#›</a:t>
            </a:fld>
            <a:endParaRPr lang="en-GB"/>
          </a:p>
        </p:txBody>
      </p:sp>
    </p:spTree>
    <p:extLst>
      <p:ext uri="{BB962C8B-B14F-4D97-AF65-F5344CB8AC3E}">
        <p14:creationId xmlns:p14="http://schemas.microsoft.com/office/powerpoint/2010/main" val="5079280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shubwales.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lshubwales.com/what-we-do"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shubwales.com/programmes/accelerate" TargetMode="External"/><Relationship Id="rId2" Type="http://schemas.openxmlformats.org/officeDocument/2006/relationships/hyperlink" Target="https://www.uwtsd.ac.uk/atic/" TargetMode="External"/><Relationship Id="rId1" Type="http://schemas.openxmlformats.org/officeDocument/2006/relationships/slideLayout" Target="../slideLayouts/slideLayout2.xml"/><Relationship Id="rId4" Type="http://schemas.openxmlformats.org/officeDocument/2006/relationships/hyperlink" Target="https://tinyurl.com/yba77vyo"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uwtsd.ac.uk/ati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research/art-and-design-research/cerebra-innovation-centre/" TargetMode="External"/><Relationship Id="rId7" Type="http://schemas.openxmlformats.org/officeDocument/2006/relationships/image" Target="../media/image7.png"/><Relationship Id="rId2" Type="http://schemas.openxmlformats.org/officeDocument/2006/relationships/hyperlink" Target="https://www.rs-online.com/designspark/the-engineers-who-are-changing-childrens-lives"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youtube.com/watch?v=8u3DOPV09j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us14.list-manage.com/subscribe?u=7b68653fd5ef44f75e667ced2&amp;id=398103e3d9" TargetMode="External"/><Relationship Id="rId2" Type="http://schemas.openxmlformats.org/officeDocument/2006/relationships/hyperlink" Target="http://www.cbmwales.co.uk/"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www.uwtsd.ac.uk/news/press-releases/press-2019/manufacturing-leaders-back-the-launch-of-made---disruptive-technologies-up-skilling-project-.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nwis.nhs.wale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uwtsd.ac.uk/news/press-releases/press-2018/new-digital-apprenticeship-schemes-in-health-informatics-launched.html" TargetMode="External"/><Relationship Id="rId4" Type="http://schemas.openxmlformats.org/officeDocument/2006/relationships/hyperlink" Target="https://www.uwtsd.ac.uk/news/press-releases/press-2017/uwtsd-and-the-nhs-wales-informatics-service-nwis-launch-the-wales-institute-of-digital-information-widi.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bizjournals.com/wichita/news/2015/11/16/two-startup-weekend-business-ideas-advance-to.html" TargetMode="External"/><Relationship Id="rId2" Type="http://schemas.openxmlformats.org/officeDocument/2006/relationships/hyperlink" Target="https://uwtsd.ac.uk/face/competi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indiegogo.com/" TargetMode="External"/><Relationship Id="rId2" Type="http://schemas.openxmlformats.org/officeDocument/2006/relationships/hyperlink" Target="https://www.kickstarter.com/discover/categories/technology" TargetMode="External"/><Relationship Id="rId1" Type="http://schemas.openxmlformats.org/officeDocument/2006/relationships/slideLayout" Target="../slideLayouts/slideLayout2.xml"/><Relationship Id="rId5" Type="http://schemas.openxmlformats.org/officeDocument/2006/relationships/hyperlink" Target="https://www.pledgemusic.com/" TargetMode="External"/><Relationship Id="rId4" Type="http://schemas.openxmlformats.org/officeDocument/2006/relationships/hyperlink" Target="https://www.patreon.com/explore"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youtube.com/watch?embed=no&amp;v=hyCzbXx9i-M" TargetMode="External"/><Relationship Id="rId3" Type="http://schemas.openxmlformats.org/officeDocument/2006/relationships/hyperlink" Target="https://www.youtube.com/watch?feature=player_embedded&amp;v=8rwsuXHA7RA" TargetMode="External"/><Relationship Id="rId7" Type="http://schemas.openxmlformats.org/officeDocument/2006/relationships/hyperlink" Target="https://www.youtube.com/watch?embed=no&amp;v=wGoM_wVrwng" TargetMode="External"/><Relationship Id="rId2" Type="http://schemas.openxmlformats.org/officeDocument/2006/relationships/hyperlink" Target="https://www.youtube.com/watch?embed=no&amp;v=9GMQhOm-Dqo" TargetMode="External"/><Relationship Id="rId1" Type="http://schemas.openxmlformats.org/officeDocument/2006/relationships/slideLayout" Target="../slideLayouts/slideLayout2.xml"/><Relationship Id="rId6" Type="http://schemas.openxmlformats.org/officeDocument/2006/relationships/hyperlink" Target="http://www.theappletimeline.com/" TargetMode="External"/><Relationship Id="rId5" Type="http://schemas.openxmlformats.org/officeDocument/2006/relationships/hyperlink" Target="https://s-media-cache-ak0.pinimg.com/originals/ba/0d/e4/ba0de45f024abedfcbd7e5229840dcdb.jpg" TargetMode="External"/><Relationship Id="rId4" Type="http://schemas.openxmlformats.org/officeDocument/2006/relationships/hyperlink" Target="https://mir-s3-cdn-cf.behance.net/project_modules/max_1200/201f4e25609477.56348083a9aa5.jpg" TargetMode="External"/><Relationship Id="rId9" Type="http://schemas.openxmlformats.org/officeDocument/2006/relationships/hyperlink" Target="https://www.ted.com/talks/steve_jobs_how_to_live_before_you_di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edutopia.org/blog/fueling-creativity-through-divergent-thinking-classroom-stacey-goodman" TargetMode="External"/><Relationship Id="rId3" Type="http://schemas.openxmlformats.org/officeDocument/2006/relationships/hyperlink" Target="http://psychology.about.com/od/cognitivepsychology/a/left-brain-right-brain.htm" TargetMode="External"/><Relationship Id="rId7" Type="http://schemas.openxmlformats.org/officeDocument/2006/relationships/hyperlink" Target="http://blog.mindmaple.com/2012/05/10/the-benefits-of-divergent-versus-convergent-brainstorming/" TargetMode="External"/><Relationship Id="rId2" Type="http://schemas.openxmlformats.org/officeDocument/2006/relationships/hyperlink" Target="http://www.theguardian.com/commentisfree/2013/nov/16/left-right-brain-distinction-myth" TargetMode="External"/><Relationship Id="rId1" Type="http://schemas.openxmlformats.org/officeDocument/2006/relationships/slideLayout" Target="../slideLayouts/slideLayout2.xml"/><Relationship Id="rId6" Type="http://schemas.openxmlformats.org/officeDocument/2006/relationships/hyperlink" Target="http://www.opencolleges.edu.au/informed/features/divergent-thinking/" TargetMode="External"/><Relationship Id="rId5" Type="http://schemas.openxmlformats.org/officeDocument/2006/relationships/hyperlink" Target="http://www.highiqpro.com/iq-creativity/creativity-and-iq" TargetMode="External"/><Relationship Id="rId4" Type="http://schemas.openxmlformats.org/officeDocument/2006/relationships/hyperlink" Target="http://www.psychologicalscience.org/index.php/publications/observer/2014/may-june-14/the-importance-of-divergent-thinking-for-research-in-graduate-school-and-beyond.html"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www.fastcompany.com/3028295/lessons-learned/5-ways-to-emulate-flappy-birds-success-and-avoid-its-failur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inc.com/travis-wright/8-startup-tips-from-entrepreneurs-who-grew-successful-businesses.html" TargetMode="External"/><Relationship Id="rId7" Type="http://schemas.openxmlformats.org/officeDocument/2006/relationships/image" Target="../media/image10.jpg"/><Relationship Id="rId2" Type="http://schemas.openxmlformats.org/officeDocument/2006/relationships/hyperlink" Target="https://www.entrepreneur.com/article/247540" TargetMode="External"/><Relationship Id="rId1" Type="http://schemas.openxmlformats.org/officeDocument/2006/relationships/slideLayout" Target="../slideLayouts/slideLayout2.xml"/><Relationship Id="rId6" Type="http://schemas.openxmlformats.org/officeDocument/2006/relationships/hyperlink" Target="https://www.linkedin.com/pulse/20140707163719-331848598-the-top-7-benefits-of-being-an-entrepreneur" TargetMode="External"/><Relationship Id="rId5" Type="http://schemas.openxmlformats.org/officeDocument/2006/relationships/hyperlink" Target="http://extraslice.com/5-success-tips-for-tech-entrepreneurs/" TargetMode="External"/><Relationship Id="rId4" Type="http://schemas.openxmlformats.org/officeDocument/2006/relationships/hyperlink" Target="https://www.youtube.com/watch?v=N9j4yzngjEc"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txBox="1">
            <a:spLocks/>
          </p:cNvSpPr>
          <p:nvPr/>
        </p:nvSpPr>
        <p:spPr>
          <a:xfrm>
            <a:off x="828675" y="1793631"/>
            <a:ext cx="7486650" cy="1635369"/>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dirty="0">
                <a:solidFill>
                  <a:srgbClr val="FFFF00"/>
                </a:solidFill>
                <a:effectLst>
                  <a:outerShdw blurRad="38100" dist="38100" dir="2700000" algn="tl">
                    <a:srgbClr val="000000">
                      <a:alpha val="43137"/>
                    </a:srgbClr>
                  </a:outerShdw>
                </a:effectLst>
              </a:rPr>
              <a:t>Enterprise &amp; Innovation</a:t>
            </a:r>
          </a:p>
          <a:p>
            <a:r>
              <a:rPr lang="en-GB" sz="5400" dirty="0">
                <a:solidFill>
                  <a:schemeClr val="bg1"/>
                </a:solidFill>
                <a:effectLst>
                  <a:outerShdw blurRad="38100" dist="38100" dir="2700000" algn="tl">
                    <a:srgbClr val="000000">
                      <a:alpha val="43137"/>
                    </a:srgbClr>
                  </a:outerShdw>
                </a:effectLst>
              </a:rPr>
              <a:t>Creativity &amp; Innovation</a:t>
            </a:r>
          </a:p>
        </p:txBody>
      </p:sp>
    </p:spTree>
    <p:extLst>
      <p:ext uri="{BB962C8B-B14F-4D97-AF65-F5344CB8AC3E}">
        <p14:creationId xmlns:p14="http://schemas.microsoft.com/office/powerpoint/2010/main" val="39650201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8695"/>
            <a:ext cx="7886700" cy="1047254"/>
          </a:xfrm>
        </p:spPr>
        <p:txBody>
          <a:bodyPr/>
          <a:lstStyle/>
          <a:p>
            <a:pPr algn="ctr"/>
            <a:r>
              <a:rPr lang="en-GB" b="1" u="sng" dirty="0"/>
              <a:t>Introduction</a:t>
            </a:r>
          </a:p>
        </p:txBody>
      </p:sp>
      <p:sp>
        <p:nvSpPr>
          <p:cNvPr id="3" name="Content Placeholder 2"/>
          <p:cNvSpPr>
            <a:spLocks noGrp="1"/>
          </p:cNvSpPr>
          <p:nvPr>
            <p:ph idx="1"/>
          </p:nvPr>
        </p:nvSpPr>
        <p:spPr>
          <a:xfrm>
            <a:off x="556287" y="1238167"/>
            <a:ext cx="7886700" cy="4111510"/>
          </a:xfrm>
        </p:spPr>
        <p:txBody>
          <a:bodyPr>
            <a:noAutofit/>
          </a:bodyPr>
          <a:lstStyle/>
          <a:p>
            <a:pPr marL="385763" indent="-385763">
              <a:buFont typeface="+mj-lt"/>
              <a:buAutoNum type="arabicPeriod"/>
            </a:pPr>
            <a:r>
              <a:rPr lang="en-GB" sz="2000" b="1" dirty="0">
                <a:cs typeface="Arial" panose="020B0604020202020204" pitchFamily="34" charset="0"/>
              </a:rPr>
              <a:t>Re-cap</a:t>
            </a:r>
            <a:r>
              <a:rPr lang="en-GB" sz="2000" dirty="0">
                <a:cs typeface="Arial" panose="020B0604020202020204" pitchFamily="34" charset="0"/>
              </a:rPr>
              <a:t>: 6</a:t>
            </a:r>
            <a:r>
              <a:rPr lang="en-GB" sz="2000" baseline="30000" dirty="0">
                <a:cs typeface="Arial" panose="020B0604020202020204" pitchFamily="34" charset="0"/>
              </a:rPr>
              <a:t>th</a:t>
            </a:r>
            <a:r>
              <a:rPr lang="en-GB" sz="2000" dirty="0">
                <a:cs typeface="Arial" panose="020B0604020202020204" pitchFamily="34" charset="0"/>
              </a:rPr>
              <a:t> KW, 4</a:t>
            </a:r>
            <a:r>
              <a:rPr lang="en-GB" sz="2000" baseline="30000" dirty="0">
                <a:cs typeface="Arial" panose="020B0604020202020204" pitchFamily="34" charset="0"/>
              </a:rPr>
              <a:t>th</a:t>
            </a:r>
            <a:r>
              <a:rPr lang="en-GB" sz="2000" dirty="0">
                <a:cs typeface="Arial" panose="020B0604020202020204" pitchFamily="34" charset="0"/>
              </a:rPr>
              <a:t> IR,  Society 5.0 &amp; Market Trends.</a:t>
            </a:r>
          </a:p>
          <a:p>
            <a:pPr marL="385763" indent="-385763">
              <a:buFont typeface="+mj-lt"/>
              <a:buAutoNum type="arabicPeriod"/>
            </a:pPr>
            <a:r>
              <a:rPr lang="en-GB" sz="2000" dirty="0">
                <a:cs typeface="Arial" panose="020B0604020202020204" pitchFamily="34" charset="0"/>
              </a:rPr>
              <a:t>Example </a:t>
            </a:r>
            <a:r>
              <a:rPr lang="en-GB" sz="2000" b="1" dirty="0">
                <a:cs typeface="Arial" panose="020B0604020202020204" pitchFamily="34" charset="0"/>
              </a:rPr>
              <a:t>6</a:t>
            </a:r>
            <a:r>
              <a:rPr lang="en-GB" sz="2000" b="1" baseline="30000" dirty="0">
                <a:cs typeface="Arial" panose="020B0604020202020204" pitchFamily="34" charset="0"/>
              </a:rPr>
              <a:t>th</a:t>
            </a:r>
            <a:r>
              <a:rPr lang="en-GB" sz="2000" b="1" dirty="0">
                <a:cs typeface="Arial" panose="020B0604020202020204" pitchFamily="34" charset="0"/>
              </a:rPr>
              <a:t> KW Innovation @ UWTSD</a:t>
            </a:r>
          </a:p>
          <a:p>
            <a:pPr marL="385763" indent="-385763">
              <a:buFont typeface="+mj-lt"/>
              <a:buAutoNum type="arabicPeriod"/>
            </a:pPr>
            <a:r>
              <a:rPr lang="en-GB" sz="2000" b="1" dirty="0">
                <a:cs typeface="Arial" panose="020B0604020202020204" pitchFamily="34" charset="0"/>
              </a:rPr>
              <a:t>Innovation Success Tips</a:t>
            </a:r>
          </a:p>
          <a:p>
            <a:pPr lvl="1">
              <a:buFont typeface="Courier New" panose="02070309020205020404" pitchFamily="49" charset="0"/>
              <a:buChar char="o"/>
            </a:pPr>
            <a:r>
              <a:rPr lang="en-GB" sz="1400" dirty="0">
                <a:cs typeface="Arial" panose="020B0604020202020204" pitchFamily="34" charset="0"/>
              </a:rPr>
              <a:t>Imagination, Passion, Problem solve, Current Trends, Utilise New Tech</a:t>
            </a:r>
          </a:p>
          <a:p>
            <a:pPr lvl="1">
              <a:buFont typeface="Courier New" panose="02070309020205020404" pitchFamily="49" charset="0"/>
              <a:buChar char="o"/>
            </a:pPr>
            <a:r>
              <a:rPr lang="en-GB" sz="1400" dirty="0">
                <a:cs typeface="Arial" panose="020B0604020202020204" pitchFamily="34" charset="0"/>
              </a:rPr>
              <a:t>Synergise New tech, Fun &amp; Easy, Gamify, Satisfy a Need, Positive Social Impact</a:t>
            </a:r>
          </a:p>
          <a:p>
            <a:pPr lvl="1">
              <a:buFont typeface="Courier New" panose="02070309020205020404" pitchFamily="49" charset="0"/>
              <a:buChar char="o"/>
            </a:pPr>
            <a:r>
              <a:rPr lang="en-GB" sz="1400" dirty="0">
                <a:cs typeface="Arial" panose="020B0604020202020204" pitchFamily="34" charset="0"/>
                <a:sym typeface="Wingdings" panose="05000000000000000000" pitchFamily="2" charset="2"/>
              </a:rPr>
              <a:t>Education.</a:t>
            </a:r>
            <a:endParaRPr lang="en-GB" sz="1200" dirty="0">
              <a:cs typeface="Arial" panose="020B0604020202020204" pitchFamily="34" charset="0"/>
            </a:endParaRPr>
          </a:p>
          <a:p>
            <a:pPr marL="400050" lvl="1" indent="0">
              <a:buNone/>
            </a:pPr>
            <a:r>
              <a:rPr lang="en-GB" sz="1600" dirty="0">
                <a:cs typeface="Arial" panose="020B0604020202020204" pitchFamily="34" charset="0"/>
              </a:rPr>
              <a:t>Tip: You can go back and look at these slides at any time.</a:t>
            </a:r>
          </a:p>
          <a:p>
            <a:pPr marL="385763" indent="-385763">
              <a:buFont typeface="+mj-lt"/>
              <a:buAutoNum type="arabicPeriod"/>
            </a:pPr>
            <a:r>
              <a:rPr lang="en-GB" sz="2000" b="1" dirty="0"/>
              <a:t>Creativity &amp; Innovation</a:t>
            </a:r>
          </a:p>
          <a:p>
            <a:pPr marL="385763" indent="-385763">
              <a:buFont typeface="+mj-lt"/>
              <a:buAutoNum type="arabicPeriod"/>
            </a:pPr>
            <a:r>
              <a:rPr lang="en-GB" sz="2000" b="1" dirty="0"/>
              <a:t>Activity: What do you want to create </a:t>
            </a:r>
            <a:r>
              <a:rPr lang="en-GB" sz="2000" dirty="0"/>
              <a:t>/ personal interest / passion?</a:t>
            </a:r>
          </a:p>
          <a:p>
            <a:pPr marL="385763" indent="-385763">
              <a:buFont typeface="+mj-lt"/>
              <a:buAutoNum type="arabicPeriod"/>
            </a:pPr>
            <a:r>
              <a:rPr lang="en-GB" sz="2000" b="1" dirty="0"/>
              <a:t>Student Examples</a:t>
            </a:r>
          </a:p>
          <a:p>
            <a:pPr marL="385763" indent="-385763">
              <a:buFont typeface="+mj-lt"/>
              <a:buAutoNum type="arabicPeriod"/>
            </a:pPr>
            <a:r>
              <a:rPr lang="en-GB" sz="2000" b="1" dirty="0"/>
              <a:t>Crowd-funding examples</a:t>
            </a:r>
          </a:p>
          <a:p>
            <a:pPr marL="385763" indent="-385763">
              <a:buFont typeface="+mj-lt"/>
              <a:buAutoNum type="arabicPeriod"/>
            </a:pPr>
            <a:r>
              <a:rPr lang="en-GB" sz="2000" b="1" dirty="0"/>
              <a:t>Initial brainstorming</a:t>
            </a:r>
          </a:p>
          <a:p>
            <a:pPr marL="385763" indent="-385763">
              <a:buFont typeface="+mj-lt"/>
              <a:buAutoNum type="arabicPeriod"/>
            </a:pPr>
            <a:r>
              <a:rPr lang="en-GB" sz="2000" b="1" dirty="0"/>
              <a:t>Tutorial Activity: Discussion &amp; Brainstorming.</a:t>
            </a:r>
          </a:p>
          <a:p>
            <a:pPr marL="0" indent="0">
              <a:buNone/>
            </a:pPr>
            <a:endParaRPr lang="en-GB" sz="2000" dirty="0">
              <a:cs typeface="Arial" panose="020B0604020202020204" pitchFamily="34" charset="0"/>
            </a:endParaRPr>
          </a:p>
        </p:txBody>
      </p:sp>
    </p:spTree>
    <p:extLst>
      <p:ext uri="{BB962C8B-B14F-4D97-AF65-F5344CB8AC3E}">
        <p14:creationId xmlns:p14="http://schemas.microsoft.com/office/powerpoint/2010/main" val="911854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u="sng" dirty="0">
                <a:cs typeface="Arial" panose="020B0604020202020204" pitchFamily="34" charset="0"/>
              </a:rPr>
              <a:t>Kondratieff Waves</a:t>
            </a:r>
            <a:r>
              <a:rPr lang="en-GB" b="1" u="sng" dirty="0">
                <a:latin typeface="Arial" panose="020B0604020202020204" pitchFamily="34" charset="0"/>
                <a:cs typeface="Arial" panose="020B0604020202020204" pitchFamily="34" charset="0"/>
              </a:rPr>
              <a:t>, 4</a:t>
            </a:r>
            <a:r>
              <a:rPr lang="en-GB" b="1" u="sng" baseline="30000" dirty="0">
                <a:latin typeface="Arial" panose="020B0604020202020204" pitchFamily="34" charset="0"/>
                <a:cs typeface="Arial" panose="020B0604020202020204" pitchFamily="34" charset="0"/>
              </a:rPr>
              <a:t>th</a:t>
            </a:r>
            <a:r>
              <a:rPr lang="en-GB" b="1" u="sng" dirty="0">
                <a:latin typeface="Arial" panose="020B0604020202020204" pitchFamily="34" charset="0"/>
                <a:cs typeface="Arial" panose="020B0604020202020204" pitchFamily="34" charset="0"/>
              </a:rPr>
              <a:t> Ind. </a:t>
            </a:r>
            <a:r>
              <a:rPr lang="en-GB" b="1" u="sng" dirty="0">
                <a:cs typeface="Arial" panose="020B0604020202020204" pitchFamily="34" charset="0"/>
              </a:rPr>
              <a:t>Revolution &amp; </a:t>
            </a:r>
            <a:r>
              <a:rPr lang="en-GB" b="1" u="sng" dirty="0">
                <a:latin typeface="Arial" panose="020B0604020202020204" pitchFamily="34" charset="0"/>
                <a:cs typeface="Arial" panose="020B0604020202020204" pitchFamily="34" charset="0"/>
              </a:rPr>
              <a:t> Society 5.0</a:t>
            </a:r>
            <a:endParaRPr lang="en-GB" b="1" u="sng" dirty="0"/>
          </a:p>
        </p:txBody>
      </p:sp>
      <p:sp>
        <p:nvSpPr>
          <p:cNvPr id="2" name="Content Placeholder 1"/>
          <p:cNvSpPr>
            <a:spLocks noGrp="1"/>
          </p:cNvSpPr>
          <p:nvPr>
            <p:ph idx="1"/>
          </p:nvPr>
        </p:nvSpPr>
        <p:spPr>
          <a:xfrm>
            <a:off x="296029" y="1534489"/>
            <a:ext cx="8704670" cy="3847948"/>
          </a:xfrm>
        </p:spPr>
        <p:txBody>
          <a:bodyPr>
            <a:normAutofit/>
          </a:bodyPr>
          <a:lstStyle/>
          <a:p>
            <a:pPr marL="82296" indent="0">
              <a:buNone/>
            </a:pPr>
            <a:r>
              <a:rPr lang="en-GB" sz="2800" dirty="0"/>
              <a:t>Re-cap:</a:t>
            </a:r>
          </a:p>
          <a:p>
            <a:pPr marL="468059" indent="-385763">
              <a:buFont typeface="+mj-lt"/>
              <a:buAutoNum type="arabicPeriod"/>
            </a:pPr>
            <a:r>
              <a:rPr lang="en-GB" sz="2800" dirty="0"/>
              <a:t> What are </a:t>
            </a:r>
            <a:r>
              <a:rPr lang="en-GB" sz="2800" b="1" dirty="0">
                <a:cs typeface="Arial" panose="020B0604020202020204" pitchFamily="34" charset="0"/>
              </a:rPr>
              <a:t>Kondratieff waves</a:t>
            </a:r>
            <a:r>
              <a:rPr lang="en-GB" sz="2800" dirty="0">
                <a:cs typeface="Arial" panose="020B0604020202020204" pitchFamily="34" charset="0"/>
              </a:rPr>
              <a:t>?</a:t>
            </a:r>
          </a:p>
          <a:p>
            <a:pPr marL="468059" indent="-385763">
              <a:buFont typeface="+mj-lt"/>
              <a:buAutoNum type="arabicPeriod"/>
            </a:pPr>
            <a:endParaRPr lang="en-GB" sz="2800" dirty="0">
              <a:cs typeface="Arial" panose="020B0604020202020204" pitchFamily="34" charset="0"/>
            </a:endParaRPr>
          </a:p>
          <a:p>
            <a:pPr marL="468059" indent="-385763">
              <a:buFont typeface="+mj-lt"/>
              <a:buAutoNum type="arabicPeriod"/>
            </a:pPr>
            <a:r>
              <a:rPr lang="en-GB" sz="2800" dirty="0">
                <a:cs typeface="Arial" panose="020B0604020202020204" pitchFamily="34" charset="0"/>
              </a:rPr>
              <a:t>What are the features of the </a:t>
            </a:r>
            <a:r>
              <a:rPr lang="en-GB" sz="2800" b="1" dirty="0">
                <a:cs typeface="Arial" panose="020B0604020202020204" pitchFamily="34" charset="0"/>
              </a:rPr>
              <a:t>6</a:t>
            </a:r>
            <a:r>
              <a:rPr lang="en-GB" sz="2800" b="1" baseline="30000" dirty="0">
                <a:cs typeface="Arial" panose="020B0604020202020204" pitchFamily="34" charset="0"/>
              </a:rPr>
              <a:t>th</a:t>
            </a:r>
            <a:r>
              <a:rPr lang="en-GB" sz="2800" b="1" dirty="0">
                <a:cs typeface="Arial" panose="020B0604020202020204" pitchFamily="34" charset="0"/>
              </a:rPr>
              <a:t> Kondratieff wave, 4</a:t>
            </a:r>
            <a:r>
              <a:rPr lang="en-GB" sz="2800" b="1" baseline="30000" dirty="0">
                <a:cs typeface="Arial" panose="020B0604020202020204" pitchFamily="34" charset="0"/>
              </a:rPr>
              <a:t>th</a:t>
            </a:r>
            <a:r>
              <a:rPr lang="en-GB" sz="2800" b="1" dirty="0">
                <a:cs typeface="Arial" panose="020B0604020202020204" pitchFamily="34" charset="0"/>
              </a:rPr>
              <a:t> Ind. Revolution &amp; Society 5.0</a:t>
            </a:r>
            <a:r>
              <a:rPr lang="en-GB" sz="2800" dirty="0">
                <a:cs typeface="Arial" panose="020B0604020202020204" pitchFamily="34" charset="0"/>
              </a:rPr>
              <a:t>?</a:t>
            </a:r>
          </a:p>
          <a:p>
            <a:pPr marL="468059" indent="-385763">
              <a:buFont typeface="+mj-lt"/>
              <a:buAutoNum type="arabicPeriod"/>
            </a:pPr>
            <a:endParaRPr lang="en-GB" sz="2800" dirty="0"/>
          </a:p>
          <a:p>
            <a:pPr marL="468059" indent="-385763">
              <a:buFont typeface="+mj-lt"/>
              <a:buAutoNum type="arabicPeriod"/>
            </a:pPr>
            <a:r>
              <a:rPr lang="en-GB" sz="2800" dirty="0"/>
              <a:t>What are the current </a:t>
            </a:r>
            <a:r>
              <a:rPr lang="en-GB" sz="2800" b="1" dirty="0"/>
              <a:t>Trends &amp; Tech Trends </a:t>
            </a:r>
            <a:r>
              <a:rPr lang="en-GB" sz="2800" dirty="0"/>
              <a:t>in society?</a:t>
            </a:r>
          </a:p>
        </p:txBody>
      </p:sp>
    </p:spTree>
    <p:extLst>
      <p:ext uri="{BB962C8B-B14F-4D97-AF65-F5344CB8AC3E}">
        <p14:creationId xmlns:p14="http://schemas.microsoft.com/office/powerpoint/2010/main" val="3686996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6</a:t>
            </a:r>
            <a:r>
              <a:rPr lang="en-GB" b="1" baseline="30000" dirty="0"/>
              <a:t>th</a:t>
            </a:r>
            <a:r>
              <a:rPr lang="en-GB" b="1" dirty="0"/>
              <a:t> KW E.g. </a:t>
            </a:r>
            <a:br>
              <a:rPr lang="en-GB" b="1" u="sng" dirty="0"/>
            </a:br>
            <a:r>
              <a:rPr lang="en-GB" b="1" u="sng" dirty="0"/>
              <a:t>Life Science Hub Wales</a:t>
            </a:r>
          </a:p>
        </p:txBody>
      </p:sp>
      <p:sp>
        <p:nvSpPr>
          <p:cNvPr id="3" name="Content Placeholder 2"/>
          <p:cNvSpPr>
            <a:spLocks noGrp="1"/>
          </p:cNvSpPr>
          <p:nvPr>
            <p:ph idx="1"/>
          </p:nvPr>
        </p:nvSpPr>
        <p:spPr>
          <a:xfrm>
            <a:off x="457200" y="1572905"/>
            <a:ext cx="8229600" cy="3917032"/>
          </a:xfrm>
        </p:spPr>
        <p:txBody>
          <a:bodyPr>
            <a:noAutofit/>
          </a:bodyPr>
          <a:lstStyle/>
          <a:p>
            <a:pPr marL="457200" indent="-457200" fontAlgn="base">
              <a:buFont typeface="+mj-lt"/>
              <a:buAutoNum type="arabicPeriod"/>
            </a:pPr>
            <a:r>
              <a:rPr lang="en-GB" sz="2400" b="1" dirty="0">
                <a:solidFill>
                  <a:srgbClr val="FF0000"/>
                </a:solidFill>
              </a:rPr>
              <a:t>Life Sciences Hub Wales </a:t>
            </a:r>
            <a:r>
              <a:rPr lang="en-GB" sz="2400" dirty="0"/>
              <a:t>invite innovators from across the world to work with them &amp; the NHS to drive innovative solutions for health and care services in Wales. (</a:t>
            </a:r>
            <a:r>
              <a:rPr lang="en-GB" sz="2400" dirty="0">
                <a:hlinkClick r:id="rId3"/>
              </a:rPr>
              <a:t>1</a:t>
            </a:r>
            <a:r>
              <a:rPr lang="en-GB" sz="2400" dirty="0"/>
              <a:t>)</a:t>
            </a:r>
          </a:p>
          <a:p>
            <a:pPr marL="0" indent="0" algn="ctr" fontAlgn="base">
              <a:buNone/>
            </a:pPr>
            <a:r>
              <a:rPr lang="en-GB" sz="2400" dirty="0"/>
              <a:t>“Our aim is to help the people of Wales benefit from improved healthcare and economic wellbeing”. (</a:t>
            </a:r>
            <a:r>
              <a:rPr lang="en-GB" sz="2400" dirty="0">
                <a:hlinkClick r:id="rId4"/>
              </a:rPr>
              <a:t>2</a:t>
            </a:r>
            <a:r>
              <a:rPr lang="en-GB" sz="2400" dirty="0"/>
              <a:t>)</a:t>
            </a:r>
            <a:endParaRPr lang="en-GB" sz="2400" b="1" dirty="0">
              <a:solidFill>
                <a:srgbClr val="FF0000"/>
              </a:solidFill>
            </a:endParaRPr>
          </a:p>
          <a:p>
            <a:pPr marL="457200" indent="-457200" fontAlgn="base">
              <a:buFont typeface="+mj-lt"/>
              <a:buAutoNum type="arabicPeriod" startAt="2"/>
            </a:pPr>
            <a:r>
              <a:rPr lang="en-GB" sz="2400" b="1" dirty="0"/>
              <a:t>Homepage: </a:t>
            </a:r>
            <a:r>
              <a:rPr lang="en-GB" sz="2400" dirty="0">
                <a:hlinkClick r:id="rId3"/>
              </a:rPr>
              <a:t>https://lshubwales.com</a:t>
            </a:r>
            <a:r>
              <a:rPr lang="en-GB" sz="2400" dirty="0"/>
              <a:t> &amp;</a:t>
            </a:r>
            <a:endParaRPr lang="en-GB" sz="2400" b="1" dirty="0"/>
          </a:p>
          <a:p>
            <a:pPr marL="457200" indent="-457200" fontAlgn="base">
              <a:buFont typeface="+mj-lt"/>
              <a:buAutoNum type="arabicPeriod" startAt="2"/>
            </a:pPr>
            <a:r>
              <a:rPr lang="en-GB" sz="2400" b="1" dirty="0"/>
              <a:t>Video Overview</a:t>
            </a:r>
            <a:r>
              <a:rPr lang="en-GB" sz="2400" dirty="0"/>
              <a:t>: </a:t>
            </a:r>
            <a:r>
              <a:rPr lang="en-GB" sz="2400" dirty="0">
                <a:hlinkClick r:id="rId3"/>
              </a:rPr>
              <a:t>https://lshubwales.com</a:t>
            </a:r>
            <a:r>
              <a:rPr lang="en-GB" sz="2400" dirty="0"/>
              <a:t>.</a:t>
            </a:r>
          </a:p>
          <a:p>
            <a:pPr fontAlgn="base"/>
            <a:r>
              <a:rPr lang="en-GB" sz="1800" dirty="0"/>
              <a:t>Tip: 6</a:t>
            </a:r>
            <a:r>
              <a:rPr lang="en-GB" sz="1800" baseline="30000" dirty="0"/>
              <a:t>th</a:t>
            </a:r>
            <a:r>
              <a:rPr lang="en-GB" sz="1800" dirty="0"/>
              <a:t> Kondratieff Wave / Fourth Industrial Revolution / Society 5.0 initiative.</a:t>
            </a:r>
            <a:br>
              <a:rPr lang="en-GB" sz="1400" dirty="0"/>
            </a:br>
            <a:endParaRPr lang="en-GB" sz="1400" dirty="0"/>
          </a:p>
          <a:p>
            <a:endParaRPr lang="en-GB" sz="1600" dirty="0"/>
          </a:p>
        </p:txBody>
      </p:sp>
    </p:spTree>
    <p:extLst>
      <p:ext uri="{BB962C8B-B14F-4D97-AF65-F5344CB8AC3E}">
        <p14:creationId xmlns:p14="http://schemas.microsoft.com/office/powerpoint/2010/main" val="927776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LSHW Accelerate @ UWTSD</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fontAlgn="base"/>
            <a:r>
              <a:rPr lang="en-GB" sz="2400" b="1" dirty="0"/>
              <a:t>The LSHW Accelerate programme </a:t>
            </a:r>
            <a:r>
              <a:rPr lang="en-GB" sz="2400" dirty="0"/>
              <a:t>is a pioneering </a:t>
            </a:r>
            <a:r>
              <a:rPr lang="en-GB" sz="2400" b="1" dirty="0"/>
              <a:t>collaboration between Welsh Universities and the Life Science Hub Wales</a:t>
            </a:r>
            <a:r>
              <a:rPr lang="en-GB" sz="2400" dirty="0"/>
              <a:t>. It helps translate innovative ideas into new technology, products, and services for the health and care sector. </a:t>
            </a:r>
          </a:p>
          <a:p>
            <a:pPr lvl="1" fontAlgn="base">
              <a:buFont typeface="Courier New" panose="02070309020205020404" pitchFamily="49" charset="0"/>
              <a:buChar char="o"/>
            </a:pPr>
            <a:r>
              <a:rPr lang="en-GB" sz="2400" b="1" dirty="0"/>
              <a:t>Accelerate</a:t>
            </a:r>
            <a:r>
              <a:rPr lang="en-GB" sz="2400" dirty="0"/>
              <a:t> is led by Life Sciences Hub Wales, in collaboration with Cardiff University, Swansea University, and the </a:t>
            </a:r>
            <a:r>
              <a:rPr lang="en-GB" sz="2400" dirty="0">
                <a:hlinkClick r:id="rId2"/>
              </a:rPr>
              <a:t>University of Wales Trinity Saint David</a:t>
            </a:r>
            <a:r>
              <a:rPr lang="en-GB" sz="2400" dirty="0"/>
              <a:t>.</a:t>
            </a:r>
          </a:p>
          <a:p>
            <a:pPr lvl="1" fontAlgn="base">
              <a:buFont typeface="Courier New" panose="02070309020205020404" pitchFamily="49" charset="0"/>
              <a:buChar char="o"/>
            </a:pPr>
            <a:r>
              <a:rPr lang="en-GB" sz="2400" b="1" dirty="0"/>
              <a:t>* For free events (Networking &amp; access to resources) sign up to the </a:t>
            </a:r>
            <a:r>
              <a:rPr lang="en-GB" sz="2400" b="1" dirty="0">
                <a:hlinkClick r:id="rId3"/>
              </a:rPr>
              <a:t>newsletter here</a:t>
            </a:r>
            <a:r>
              <a:rPr lang="en-GB" sz="2400" dirty="0"/>
              <a:t>. &gt; Scroll down. *</a:t>
            </a:r>
          </a:p>
          <a:p>
            <a:pPr fontAlgn="base"/>
            <a:r>
              <a:rPr lang="en-GB" sz="2400" dirty="0"/>
              <a:t>For more information on UWTSD’s involvement with Accelerate and the Life Science’s Hub Wales please click here: </a:t>
            </a:r>
            <a:r>
              <a:rPr lang="en-GB" sz="2400" dirty="0">
                <a:hlinkClick r:id="rId4"/>
              </a:rPr>
              <a:t>https://tinyurl.com/yba77vyo</a:t>
            </a:r>
            <a:r>
              <a:rPr lang="en-GB" sz="2400" dirty="0"/>
              <a:t>.</a:t>
            </a:r>
          </a:p>
        </p:txBody>
      </p:sp>
    </p:spTree>
    <p:extLst>
      <p:ext uri="{BB962C8B-B14F-4D97-AF65-F5344CB8AC3E}">
        <p14:creationId xmlns:p14="http://schemas.microsoft.com/office/powerpoint/2010/main" val="196910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209731" cy="1143000"/>
          </a:xfrm>
        </p:spPr>
        <p:txBody>
          <a:bodyPr/>
          <a:lstStyle/>
          <a:p>
            <a:r>
              <a:rPr lang="en-GB" b="1" u="sng" dirty="0"/>
              <a:t>UWTSD’s </a:t>
            </a:r>
            <a:r>
              <a:rPr lang="en-GB" b="1" u="sng" dirty="0" err="1"/>
              <a:t>ATiC</a:t>
            </a:r>
            <a:endParaRPr lang="en-GB" b="1" u="sng" dirty="0"/>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r>
              <a:rPr lang="en-GB" sz="2800" b="1" dirty="0"/>
              <a:t>UWTSD’s </a:t>
            </a:r>
            <a:r>
              <a:rPr lang="en-GB" sz="2800" b="1" dirty="0" err="1"/>
              <a:t>ATiC</a:t>
            </a:r>
            <a:r>
              <a:rPr lang="en-GB" sz="2800" b="1" dirty="0"/>
              <a:t> </a:t>
            </a:r>
            <a:r>
              <a:rPr lang="en-GB" sz="2800" dirty="0">
                <a:hlinkClick r:id="rId2"/>
              </a:rPr>
              <a:t>Assistive Technologies innovation </a:t>
            </a:r>
            <a:r>
              <a:rPr lang="en-GB" sz="2800" dirty="0" err="1">
                <a:hlinkClick r:id="rId2"/>
              </a:rPr>
              <a:t>Center</a:t>
            </a:r>
            <a:r>
              <a:rPr lang="en-GB" sz="2800" dirty="0">
                <a:hlinkClick r:id="rId2"/>
              </a:rPr>
              <a:t> </a:t>
            </a:r>
            <a:r>
              <a:rPr lang="en-GB" sz="2800" dirty="0"/>
              <a:t>part of our UWTSD WISA Institute is one of the key R&amp;D </a:t>
            </a:r>
            <a:r>
              <a:rPr lang="en-GB" sz="2800" dirty="0" err="1"/>
              <a:t>centers</a:t>
            </a:r>
            <a:r>
              <a:rPr lang="en-GB" sz="2800" dirty="0"/>
              <a:t> in the UWTSDs LSHW Accelerate programme.</a:t>
            </a:r>
          </a:p>
          <a:p>
            <a:r>
              <a:rPr lang="en-GB" sz="2800" b="1" dirty="0" err="1"/>
              <a:t>ATiC</a:t>
            </a:r>
            <a:r>
              <a:rPr lang="en-GB" sz="2800" b="1" dirty="0"/>
              <a:t> </a:t>
            </a:r>
            <a:r>
              <a:rPr lang="en-GB" sz="2800" dirty="0"/>
              <a:t>develop innovative products, services and systems in the health and wellbeing sector.</a:t>
            </a:r>
            <a:r>
              <a:rPr lang="en-GB" sz="2800" b="1" dirty="0"/>
              <a:t> </a:t>
            </a:r>
          </a:p>
          <a:p>
            <a:r>
              <a:rPr lang="en-GB" sz="2800" dirty="0"/>
              <a:t>If you have an idea for a healthcare technology </a:t>
            </a:r>
            <a:r>
              <a:rPr lang="en-GB" sz="2800" b="1" dirty="0" err="1"/>
              <a:t>ATiC</a:t>
            </a:r>
            <a:r>
              <a:rPr lang="en-GB" sz="2800" b="1" dirty="0"/>
              <a:t> could support your project with advice and access to resources. </a:t>
            </a:r>
          </a:p>
          <a:p>
            <a:r>
              <a:rPr lang="en-GB" sz="2800" b="1" dirty="0"/>
              <a:t>Bg: </a:t>
            </a:r>
            <a:r>
              <a:rPr lang="en-GB" sz="2800" dirty="0"/>
              <a:t>For information about expertise and facilities please click here: </a:t>
            </a:r>
            <a:r>
              <a:rPr lang="en-GB" sz="2800" dirty="0">
                <a:hlinkClick r:id="rId2"/>
              </a:rPr>
              <a:t>https://www.uwtsd.ac.uk/atic/</a:t>
            </a:r>
            <a:r>
              <a:rPr lang="en-GB" sz="2800" dirty="0"/>
              <a:t>.</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42917" y="310869"/>
            <a:ext cx="2720802" cy="975815"/>
          </a:xfrm>
          <a:prstGeom prst="rect">
            <a:avLst/>
          </a:prstGeom>
        </p:spPr>
      </p:pic>
    </p:spTree>
    <p:extLst>
      <p:ext uri="{BB962C8B-B14F-4D97-AF65-F5344CB8AC3E}">
        <p14:creationId xmlns:p14="http://schemas.microsoft.com/office/powerpoint/2010/main" val="1781008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2072" y="111102"/>
            <a:ext cx="6359856" cy="1143000"/>
          </a:xfrm>
        </p:spPr>
        <p:txBody>
          <a:bodyPr>
            <a:normAutofit fontScale="90000"/>
          </a:bodyPr>
          <a:lstStyle/>
          <a:p>
            <a:r>
              <a:rPr lang="en-GB" b="1" u="sng" dirty="0"/>
              <a:t>UWTSD: Cerebra Innovation Centre</a:t>
            </a:r>
          </a:p>
        </p:txBody>
      </p:sp>
      <p:sp>
        <p:nvSpPr>
          <p:cNvPr id="3" name="Content Placeholder 2"/>
          <p:cNvSpPr>
            <a:spLocks noGrp="1"/>
          </p:cNvSpPr>
          <p:nvPr>
            <p:ph idx="1"/>
          </p:nvPr>
        </p:nvSpPr>
        <p:spPr>
          <a:xfrm>
            <a:off x="628650" y="4898332"/>
            <a:ext cx="7886700" cy="769060"/>
          </a:xfrm>
        </p:spPr>
        <p:txBody>
          <a:bodyPr>
            <a:normAutofit/>
          </a:bodyPr>
          <a:lstStyle/>
          <a:p>
            <a:pPr marL="0" indent="0">
              <a:buNone/>
            </a:pPr>
            <a:r>
              <a:rPr lang="en-GB" sz="1050" b="1" dirty="0"/>
              <a:t>Further information:</a:t>
            </a:r>
          </a:p>
          <a:p>
            <a:r>
              <a:rPr lang="en-GB" sz="1050" dirty="0"/>
              <a:t>Overview and project list: </a:t>
            </a:r>
            <a:r>
              <a:rPr lang="en-GB" sz="1050" dirty="0">
                <a:hlinkClick r:id="rId2"/>
              </a:rPr>
              <a:t>https://www.rs-online.com/designspark/the-engineers-who-are-changing-childrens-lives</a:t>
            </a:r>
            <a:r>
              <a:rPr lang="en-GB" sz="1050" dirty="0"/>
              <a:t> </a:t>
            </a:r>
          </a:p>
          <a:p>
            <a:r>
              <a:rPr lang="en-GB" sz="1050" dirty="0"/>
              <a:t>Website: </a:t>
            </a:r>
            <a:r>
              <a:rPr lang="en-GB" sz="1050" dirty="0">
                <a:hlinkClick r:id="rId3"/>
              </a:rPr>
              <a:t>https://www.uwtsd.ac.uk/research/art-and-design-research/cerebra-innovation-centre/</a:t>
            </a:r>
            <a:r>
              <a:rPr lang="en-GB" sz="1050" dirty="0"/>
              <a:t> </a:t>
            </a:r>
          </a:p>
        </p:txBody>
      </p:sp>
      <p:pic>
        <p:nvPicPr>
          <p:cNvPr id="4" name="Picture 3">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09558" y="1325633"/>
            <a:ext cx="5724884" cy="3501167"/>
          </a:xfrm>
          <a:prstGeom prst="rect">
            <a:avLst/>
          </a:prstGeom>
        </p:spPr>
      </p:pic>
      <p:pic>
        <p:nvPicPr>
          <p:cNvPr id="5" name="Picture 2" descr="Cursor ic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0708" y="2965038"/>
            <a:ext cx="1219200" cy="1219201"/>
          </a:xfrm>
          <a:prstGeom prst="rect">
            <a:avLst/>
          </a:prstGeom>
          <a:noFill/>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40184" y="106281"/>
            <a:ext cx="2046568" cy="1088600"/>
          </a:xfrm>
          <a:prstGeom prst="rect">
            <a:avLst/>
          </a:prstGeom>
        </p:spPr>
      </p:pic>
    </p:spTree>
    <p:extLst>
      <p:ext uri="{BB962C8B-B14F-4D97-AF65-F5344CB8AC3E}">
        <p14:creationId xmlns:p14="http://schemas.microsoft.com/office/powerpoint/2010/main" val="3023632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62466" cy="1143000"/>
          </a:xfrm>
        </p:spPr>
        <p:txBody>
          <a:bodyPr>
            <a:normAutofit/>
          </a:bodyPr>
          <a:lstStyle/>
          <a:p>
            <a:r>
              <a:rPr lang="en-GB" b="1" u="sng" dirty="0"/>
              <a:t>UWTSD: CBM Wales</a:t>
            </a:r>
          </a:p>
        </p:txBody>
      </p:sp>
      <p:sp>
        <p:nvSpPr>
          <p:cNvPr id="3" name="Content Placeholder 2"/>
          <p:cNvSpPr>
            <a:spLocks noGrp="1"/>
          </p:cNvSpPr>
          <p:nvPr>
            <p:ph idx="1"/>
          </p:nvPr>
        </p:nvSpPr>
        <p:spPr>
          <a:xfrm>
            <a:off x="293426" y="1252183"/>
            <a:ext cx="8679977" cy="3917032"/>
          </a:xfrm>
        </p:spPr>
        <p:txBody>
          <a:bodyPr>
            <a:noAutofit/>
          </a:bodyPr>
          <a:lstStyle/>
          <a:p>
            <a:r>
              <a:rPr lang="en-GB" sz="1800" b="1" dirty="0"/>
              <a:t>CBM Wales </a:t>
            </a:r>
            <a:r>
              <a:rPr lang="en-GB" sz="1800" dirty="0"/>
              <a:t>The Wales Centre for Advanced Batch Manufacture, established by UWTSD, part of the University’s SA1 Waterfront development, drives innovation, creativity and entrepreneurship among companies engaged in new product development and low-volume manufacture.”</a:t>
            </a:r>
          </a:p>
          <a:p>
            <a:r>
              <a:rPr lang="en-GB" sz="1800" dirty="0"/>
              <a:t>CBM is an industry focused research, product development, and batch manufacturing facility, utilising state-of-the-art technology platform’s which includes 3D printing, scanning and low volume manufacturing. CBM support industry innovation across a wide range of industry sectors including Aerospace, Automotive, Medical and Dental.</a:t>
            </a:r>
          </a:p>
          <a:p>
            <a:r>
              <a:rPr lang="en-GB" sz="1800" b="1" dirty="0"/>
              <a:t>* For inspiration: To view example projects please click here: </a:t>
            </a:r>
            <a:r>
              <a:rPr lang="en-GB" sz="1800" b="1" dirty="0">
                <a:hlinkClick r:id="rId2"/>
              </a:rPr>
              <a:t>http://www.cbmwales.co.uk/</a:t>
            </a:r>
            <a:r>
              <a:rPr lang="en-GB" sz="1800" b="1" dirty="0"/>
              <a:t>. *</a:t>
            </a:r>
          </a:p>
          <a:p>
            <a:r>
              <a:rPr lang="en-GB" sz="1800" dirty="0"/>
              <a:t>To subscribe for further future updates please </a:t>
            </a:r>
            <a:r>
              <a:rPr lang="en-GB" sz="1800" dirty="0">
                <a:hlinkClick r:id="rId3"/>
              </a:rPr>
              <a:t>click here</a:t>
            </a:r>
            <a:r>
              <a:rPr lang="en-GB" sz="1800" dirty="0"/>
              <a:t>.</a:t>
            </a:r>
          </a:p>
          <a:p>
            <a:pPr lvl="1">
              <a:buFont typeface="Courier New" panose="02070309020205020404" pitchFamily="49" charset="0"/>
              <a:buChar char="o"/>
            </a:pPr>
            <a:r>
              <a:rPr lang="en-GB" sz="1400" dirty="0"/>
              <a:t>Bg: + CBM </a:t>
            </a:r>
            <a:r>
              <a:rPr lang="en-GB" sz="1400" b="1" dirty="0"/>
              <a:t>MADE </a:t>
            </a:r>
            <a:r>
              <a:rPr lang="en-GB" sz="1400" b="1" dirty="0" err="1"/>
              <a:t>Cymru</a:t>
            </a:r>
            <a:r>
              <a:rPr lang="en-GB" sz="1400" dirty="0"/>
              <a:t>: MADE (Manufacture for Advanced Design Engineering) project collaborates with SMEs to future-proof their operations, by upskilling and by adopting advanced manufacturing technologies. For further information </a:t>
            </a:r>
            <a:r>
              <a:rPr lang="en-GB" sz="1400" dirty="0">
                <a:hlinkClick r:id="rId4"/>
              </a:rPr>
              <a:t>click here</a:t>
            </a:r>
            <a:r>
              <a:rPr lang="en-GB" sz="1400" dirty="0"/>
              <a:t>.</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9298" y="301656"/>
            <a:ext cx="1866807" cy="923509"/>
          </a:xfrm>
          <a:prstGeom prst="rect">
            <a:avLst/>
          </a:prstGeom>
        </p:spPr>
      </p:pic>
    </p:spTree>
    <p:extLst>
      <p:ext uri="{BB962C8B-B14F-4D97-AF65-F5344CB8AC3E}">
        <p14:creationId xmlns:p14="http://schemas.microsoft.com/office/powerpoint/2010/main" val="2913526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Bg: </a:t>
            </a:r>
            <a:r>
              <a:rPr lang="en-GB" b="1" u="sng" dirty="0"/>
              <a:t>NWIS &amp; UWTSD = WIDI</a:t>
            </a:r>
          </a:p>
        </p:txBody>
      </p:sp>
      <p:sp>
        <p:nvSpPr>
          <p:cNvPr id="3" name="Content Placeholder 2"/>
          <p:cNvSpPr>
            <a:spLocks noGrp="1"/>
          </p:cNvSpPr>
          <p:nvPr>
            <p:ph idx="1"/>
          </p:nvPr>
        </p:nvSpPr>
        <p:spPr>
          <a:xfrm>
            <a:off x="457200" y="1417638"/>
            <a:ext cx="8229600" cy="3917032"/>
          </a:xfrm>
        </p:spPr>
        <p:txBody>
          <a:bodyPr>
            <a:noAutofit/>
          </a:bodyPr>
          <a:lstStyle/>
          <a:p>
            <a:r>
              <a:rPr lang="en-GB" sz="2000" b="1" dirty="0"/>
              <a:t>NWIS: NHS Wales Informatics Service </a:t>
            </a:r>
            <a:r>
              <a:rPr lang="en-GB" sz="2000" dirty="0"/>
              <a:t>is The National Organisation for designing and building digital services for health and care in Wales. HQs are based in Cardiff and Swansea (T2). </a:t>
            </a:r>
            <a:r>
              <a:rPr lang="en-GB" sz="2000" b="1" dirty="0"/>
              <a:t>Home: </a:t>
            </a:r>
            <a:r>
              <a:rPr lang="en-GB" sz="2000" dirty="0">
                <a:hlinkClick r:id="rId3"/>
              </a:rPr>
              <a:t>https://nwis.nhs.wales/</a:t>
            </a:r>
            <a:r>
              <a:rPr lang="en-GB" sz="2000" dirty="0"/>
              <a:t>.</a:t>
            </a:r>
            <a:endParaRPr lang="en-GB" sz="2000" b="1" dirty="0"/>
          </a:p>
          <a:p>
            <a:r>
              <a:rPr lang="en-GB" sz="2000" b="1" dirty="0"/>
              <a:t>UWTSD and the NHS Wales Informatics Service (NWIS) have joined forces to create the </a:t>
            </a:r>
            <a:r>
              <a:rPr lang="en-GB" sz="2000" b="1" dirty="0">
                <a:hlinkClick r:id="rId4"/>
              </a:rPr>
              <a:t>Wales Institute of Digital Information (WIDI).</a:t>
            </a:r>
            <a:endParaRPr lang="en-GB" sz="2000" b="1" dirty="0"/>
          </a:p>
          <a:p>
            <a:r>
              <a:rPr lang="en-GB" sz="2000" dirty="0"/>
              <a:t>Through WIDI, NWIS provide:</a:t>
            </a:r>
          </a:p>
          <a:p>
            <a:pPr lvl="1">
              <a:buFont typeface="Courier New" panose="02070309020205020404" pitchFamily="49" charset="0"/>
              <a:buChar char="o"/>
            </a:pPr>
            <a:r>
              <a:rPr lang="en-GB" sz="1800" dirty="0"/>
              <a:t>L5 &amp; L6 Projects </a:t>
            </a:r>
          </a:p>
          <a:p>
            <a:pPr lvl="1">
              <a:buFont typeface="Courier New" panose="02070309020205020404" pitchFamily="49" charset="0"/>
              <a:buChar char="o"/>
            </a:pPr>
            <a:r>
              <a:rPr lang="en-GB" sz="1800" dirty="0"/>
              <a:t>Work placements &amp; Summer internships</a:t>
            </a:r>
          </a:p>
          <a:p>
            <a:pPr lvl="1">
              <a:buFont typeface="Courier New" panose="02070309020205020404" pitchFamily="49" charset="0"/>
              <a:buChar char="o"/>
            </a:pPr>
            <a:r>
              <a:rPr lang="en-GB" sz="1800" dirty="0"/>
              <a:t>CV recruitment workshops</a:t>
            </a:r>
          </a:p>
          <a:p>
            <a:pPr lvl="1">
              <a:buFont typeface="Courier New" panose="02070309020205020404" pitchFamily="49" charset="0"/>
              <a:buChar char="o"/>
            </a:pPr>
            <a:r>
              <a:rPr lang="en-GB" sz="1800" dirty="0"/>
              <a:t>Graduate recruitment.</a:t>
            </a:r>
          </a:p>
          <a:p>
            <a:pPr lvl="1">
              <a:buFont typeface="Courier New" panose="02070309020205020404" pitchFamily="49" charset="0"/>
              <a:buChar char="o"/>
            </a:pPr>
            <a:r>
              <a:rPr lang="en-GB" sz="1800" dirty="0"/>
              <a:t>For more information please </a:t>
            </a:r>
            <a:r>
              <a:rPr lang="en-GB" sz="1800" dirty="0">
                <a:hlinkClick r:id="rId4"/>
              </a:rPr>
              <a:t>click-here</a:t>
            </a:r>
            <a:r>
              <a:rPr lang="en-GB" sz="1800" dirty="0"/>
              <a:t>.</a:t>
            </a:r>
          </a:p>
          <a:p>
            <a:pPr lvl="2">
              <a:buFont typeface="Wingdings" panose="05000000000000000000" pitchFamily="2" charset="2"/>
              <a:buChar char="Ø"/>
            </a:pPr>
            <a:r>
              <a:rPr lang="en-GB" sz="1200" dirty="0">
                <a:hlinkClick r:id="rId5"/>
              </a:rPr>
              <a:t>+ Digital Degree Apprenticeships in Health Informatics</a:t>
            </a:r>
            <a:endParaRPr lang="en-GB" sz="1200" dirty="0"/>
          </a:p>
          <a:p>
            <a:pPr lvl="2">
              <a:buFont typeface="Wingdings" panose="05000000000000000000" pitchFamily="2" charset="2"/>
              <a:buChar char="Ø"/>
            </a:pPr>
            <a:r>
              <a:rPr lang="en-GB" sz="1200" dirty="0"/>
              <a:t>+ Up-skilling Short courses for employees.</a:t>
            </a:r>
          </a:p>
        </p:txBody>
      </p:sp>
    </p:spTree>
    <p:extLst>
      <p:ext uri="{BB962C8B-B14F-4D97-AF65-F5344CB8AC3E}">
        <p14:creationId xmlns:p14="http://schemas.microsoft.com/office/powerpoint/2010/main" val="3389795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647229" y="287828"/>
            <a:ext cx="7831701" cy="1030357"/>
          </a:xfrm>
        </p:spPr>
        <p:txBody>
          <a:bodyPr>
            <a:noAutofit/>
          </a:bodyPr>
          <a:lstStyle/>
          <a:p>
            <a:r>
              <a:rPr lang="en-GB" sz="4000" b="1" u="sng" dirty="0">
                <a:cs typeface="Arial" panose="020B0604020202020204" pitchFamily="34" charset="0"/>
              </a:rPr>
              <a:t>Brainstorm </a:t>
            </a:r>
            <a:r>
              <a:rPr lang="en-GB" sz="4000" b="1" u="sng" dirty="0">
                <a:latin typeface="+mn-lt"/>
                <a:cs typeface="Arial" panose="020B0604020202020204" pitchFamily="34" charset="0"/>
              </a:rPr>
              <a:t>Activity: 1</a:t>
            </a:r>
            <a:br>
              <a:rPr lang="en-GB" sz="4000" b="1" u="sng" dirty="0">
                <a:latin typeface="+mn-lt"/>
                <a:cs typeface="Arial" panose="020B0604020202020204" pitchFamily="34" charset="0"/>
              </a:rPr>
            </a:br>
            <a:r>
              <a:rPr lang="en-GB" sz="4000" b="1" u="sng" dirty="0">
                <a:latin typeface="+mn-lt"/>
                <a:cs typeface="Arial" panose="020B0604020202020204" pitchFamily="34" charset="0"/>
              </a:rPr>
              <a:t>ISTs / Innovation Success Tips</a:t>
            </a:r>
          </a:p>
        </p:txBody>
      </p:sp>
      <p:sp>
        <p:nvSpPr>
          <p:cNvPr id="2" name="Content Placeholder 1"/>
          <p:cNvSpPr>
            <a:spLocks noGrp="1"/>
          </p:cNvSpPr>
          <p:nvPr>
            <p:ph idx="1"/>
          </p:nvPr>
        </p:nvSpPr>
        <p:spPr>
          <a:xfrm>
            <a:off x="767609" y="1624083"/>
            <a:ext cx="7590943" cy="3920173"/>
          </a:xfrm>
        </p:spPr>
        <p:txBody>
          <a:bodyPr>
            <a:noAutofit/>
          </a:bodyPr>
          <a:lstStyle/>
          <a:p>
            <a:pPr marL="0" indent="0">
              <a:buNone/>
            </a:pPr>
            <a:r>
              <a:rPr lang="en-GB" sz="2400" dirty="0">
                <a:cs typeface="Arial" panose="020B0604020202020204" pitchFamily="34" charset="0"/>
              </a:rPr>
              <a:t>The following slides provide valuable hints and tips to help you create a great idea for your project.</a:t>
            </a:r>
          </a:p>
          <a:p>
            <a:pPr marL="457200" lvl="1" indent="-457200">
              <a:spcBef>
                <a:spcPts val="1000"/>
              </a:spcBef>
              <a:buFont typeface="+mj-lt"/>
              <a:buAutoNum type="arabicPeriod"/>
            </a:pPr>
            <a:r>
              <a:rPr lang="en-GB" dirty="0"/>
              <a:t>Open or create your EIGP doc for this module.</a:t>
            </a:r>
          </a:p>
          <a:p>
            <a:pPr marL="457200" lvl="1" indent="-457200">
              <a:spcBef>
                <a:spcPts val="1000"/>
              </a:spcBef>
              <a:buFont typeface="+mj-lt"/>
              <a:buAutoNum type="arabicPeriod"/>
            </a:pPr>
            <a:r>
              <a:rPr lang="en-GB" dirty="0"/>
              <a:t>Note down in your doc </a:t>
            </a:r>
            <a:r>
              <a:rPr lang="en-GB" b="1" dirty="0"/>
              <a:t>any ideas </a:t>
            </a:r>
            <a:r>
              <a:rPr lang="en-GB" dirty="0"/>
              <a:t>that come to you.</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3488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1057614" y="117231"/>
            <a:ext cx="7010936" cy="1030357"/>
          </a:xfrm>
        </p:spPr>
        <p:txBody>
          <a:bodyPr>
            <a:noAutofit/>
          </a:bodyPr>
          <a:lstStyle/>
          <a:p>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IMAGINATION *</a:t>
            </a:r>
            <a:endParaRPr lang="en-GB" b="1" u="sng" dirty="0">
              <a:latin typeface="+mn-lt"/>
              <a:cs typeface="Arial" panose="020B0604020202020204" pitchFamily="34" charset="0"/>
            </a:endParaRPr>
          </a:p>
        </p:txBody>
      </p:sp>
      <p:sp>
        <p:nvSpPr>
          <p:cNvPr id="2" name="Content Placeholder 1"/>
          <p:cNvSpPr>
            <a:spLocks noGrp="1"/>
          </p:cNvSpPr>
          <p:nvPr>
            <p:ph idx="1"/>
          </p:nvPr>
        </p:nvSpPr>
        <p:spPr>
          <a:xfrm>
            <a:off x="767610" y="1072525"/>
            <a:ext cx="7590943" cy="4198776"/>
          </a:xfrm>
        </p:spPr>
        <p:txBody>
          <a:bodyPr>
            <a:noAutofit/>
          </a:bodyPr>
          <a:lstStyle/>
          <a:p>
            <a:r>
              <a:rPr lang="en-GB" sz="2400" b="1" dirty="0">
                <a:latin typeface="Arial" panose="020B0604020202020204" pitchFamily="34" charset="0"/>
                <a:cs typeface="Arial" panose="020B0604020202020204" pitchFamily="34" charset="0"/>
              </a:rPr>
              <a:t>* IMAGINATION *</a:t>
            </a:r>
          </a:p>
          <a:p>
            <a:r>
              <a:rPr lang="en-GB" sz="2400" b="1" dirty="0">
                <a:latin typeface="Arial" panose="020B0604020202020204" pitchFamily="34" charset="0"/>
                <a:cs typeface="Arial" panose="020B0604020202020204" pitchFamily="34" charset="0"/>
              </a:rPr>
              <a:t>Creativity &amp; Innovation </a:t>
            </a:r>
            <a:r>
              <a:rPr lang="en-GB" sz="2400" dirty="0">
                <a:latin typeface="Arial" panose="020B0604020202020204" pitchFamily="34" charset="0"/>
                <a:cs typeface="Arial" panose="020B0604020202020204" pitchFamily="34" charset="0"/>
              </a:rPr>
              <a:t>is like a blank canvas: You can create anything you can imagine. </a:t>
            </a:r>
            <a:endParaRPr lang="en-GB" sz="2400" b="1" dirty="0">
              <a:solidFill>
                <a:schemeClr val="accent4"/>
              </a:solidFill>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your idea to be successful in it has to </a:t>
            </a:r>
            <a:r>
              <a:rPr lang="en-GB" sz="2400" b="1" dirty="0">
                <a:latin typeface="Arial" panose="020B0604020202020204" pitchFamily="34" charset="0"/>
                <a:cs typeface="Arial" panose="020B0604020202020204" pitchFamily="34" charset="0"/>
              </a:rPr>
              <a:t>differ from what is already out there.</a:t>
            </a:r>
          </a:p>
          <a:p>
            <a:r>
              <a:rPr lang="en-GB" sz="2400" b="1" dirty="0">
                <a:latin typeface="Arial" panose="020B0604020202020204" pitchFamily="34" charset="0"/>
                <a:cs typeface="Arial" panose="020B0604020202020204" pitchFamily="34" charset="0"/>
              </a:rPr>
              <a:t>Think differently - Think outside the box.</a:t>
            </a:r>
          </a:p>
          <a:p>
            <a:r>
              <a:rPr lang="en-GB" sz="2400" dirty="0">
                <a:latin typeface="Arial" panose="020B0604020202020204" pitchFamily="34" charset="0"/>
                <a:cs typeface="Arial" panose="020B0604020202020204" pitchFamily="34" charset="0"/>
              </a:rPr>
              <a:t>Use your imagination </a:t>
            </a:r>
            <a:r>
              <a:rPr lang="en-GB" sz="4400" dirty="0">
                <a:solidFill>
                  <a:srgbClr val="FFFF00"/>
                </a:solidFill>
                <a:latin typeface="Arial" panose="020B0604020202020204" pitchFamily="34" charset="0"/>
                <a:cs typeface="Arial" panose="020B0604020202020204" pitchFamily="34" charset="0"/>
              </a:rPr>
              <a:t>👍💡☼ 😊</a:t>
            </a:r>
            <a:r>
              <a:rPr lang="en-GB" sz="2400" dirty="0">
                <a:solidFill>
                  <a:schemeClr val="accent4"/>
                </a:solidFill>
                <a:latin typeface="Arial" panose="020B0604020202020204" pitchFamily="34" charset="0"/>
                <a:cs typeface="Arial" panose="020B0604020202020204" pitchFamily="34" charset="0"/>
              </a:rPr>
              <a:t>.</a:t>
            </a:r>
          </a:p>
          <a:p>
            <a:r>
              <a:rPr lang="en-GB" sz="2400" dirty="0">
                <a:solidFill>
                  <a:schemeClr val="accent4"/>
                </a:solidFill>
                <a:latin typeface="Arial" panose="020B0604020202020204" pitchFamily="34" charset="0"/>
                <a:cs typeface="Arial" panose="020B0604020202020204" pitchFamily="34" charset="0"/>
              </a:rPr>
              <a:t>Tip: Value and note down ideas that come to your mind. Don’t dismiss it as too far out. Be open to anything.</a:t>
            </a:r>
          </a:p>
        </p:txBody>
      </p:sp>
    </p:spTree>
    <p:extLst>
      <p:ext uri="{BB962C8B-B14F-4D97-AF65-F5344CB8AC3E}">
        <p14:creationId xmlns:p14="http://schemas.microsoft.com/office/powerpoint/2010/main" val="430463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767611" y="417481"/>
            <a:ext cx="8063713" cy="1030357"/>
          </a:xfrm>
        </p:spPr>
        <p:txBody>
          <a:bodyPr>
            <a:noAutofit/>
          </a:bodyPr>
          <a:lstStyle/>
          <a:p>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HOBBY / INTEREST </a:t>
            </a:r>
            <a:r>
              <a:rPr lang="en-GB" b="1" u="sng" dirty="0"/>
              <a:t> </a:t>
            </a:r>
            <a:r>
              <a:rPr lang="en-GB" b="1" u="sng" dirty="0">
                <a:latin typeface="Arial" panose="020B0604020202020204" pitchFamily="34" charset="0"/>
                <a:cs typeface="Arial" panose="020B0604020202020204" pitchFamily="34" charset="0"/>
              </a:rPr>
              <a:t>*</a:t>
            </a:r>
            <a:br>
              <a:rPr lang="en-GB" b="1" u="sng" dirty="0">
                <a:latin typeface="Arial" panose="020B0604020202020204" pitchFamily="34" charset="0"/>
                <a:cs typeface="Arial" panose="020B0604020202020204" pitchFamily="34" charset="0"/>
              </a:rPr>
            </a:br>
            <a:endParaRPr lang="en-GB" b="1" u="sng" dirty="0">
              <a:solidFill>
                <a:schemeClr val="bg1">
                  <a:lumMod val="75000"/>
                </a:schemeClr>
              </a:solidFill>
              <a:latin typeface="+mn-lt"/>
              <a:cs typeface="Arial" panose="020B0604020202020204" pitchFamily="34" charset="0"/>
            </a:endParaRPr>
          </a:p>
        </p:txBody>
      </p:sp>
      <p:sp>
        <p:nvSpPr>
          <p:cNvPr id="2" name="Content Placeholder 1"/>
          <p:cNvSpPr>
            <a:spLocks noGrp="1"/>
          </p:cNvSpPr>
          <p:nvPr>
            <p:ph idx="1"/>
          </p:nvPr>
        </p:nvSpPr>
        <p:spPr>
          <a:xfrm>
            <a:off x="767611" y="1147588"/>
            <a:ext cx="7590943" cy="4198776"/>
          </a:xfrm>
        </p:spPr>
        <p:txBody>
          <a:bodyPr>
            <a:noAutofit/>
          </a:bodyPr>
          <a:lstStyle/>
          <a:p>
            <a:r>
              <a:rPr lang="en-GB" sz="2400" b="1" dirty="0">
                <a:latin typeface="Arial" panose="020B0604020202020204" pitchFamily="34" charset="0"/>
                <a:cs typeface="Arial" panose="020B0604020202020204" pitchFamily="34" charset="0"/>
              </a:rPr>
              <a:t>* HOBBY / INTEREST </a:t>
            </a:r>
            <a:r>
              <a:rPr lang="en-GB" sz="2400" b="1" dirty="0"/>
              <a:t> </a:t>
            </a:r>
            <a:r>
              <a:rPr lang="en-GB" sz="2400" b="1" dirty="0">
                <a:latin typeface="Arial" panose="020B0604020202020204" pitchFamily="34" charset="0"/>
                <a:cs typeface="Arial" panose="020B0604020202020204" pitchFamily="34" charset="0"/>
              </a:rPr>
              <a:t>*</a:t>
            </a:r>
            <a:endParaRPr lang="en-GB" sz="2400" dirty="0"/>
          </a:p>
          <a:p>
            <a:r>
              <a:rPr lang="en-GB" sz="2400" dirty="0"/>
              <a:t>Your idea could relate to something you love 💚 and enjoy 😀.</a:t>
            </a:r>
          </a:p>
          <a:p>
            <a:r>
              <a:rPr lang="en-GB" sz="2400" dirty="0"/>
              <a:t>Create a prototype around a topic you are passionate about. </a:t>
            </a:r>
          </a:p>
          <a:p>
            <a:r>
              <a:rPr lang="en-GB" sz="2400" dirty="0"/>
              <a:t>Around a </a:t>
            </a:r>
            <a:r>
              <a:rPr lang="en-GB" sz="2400" b="1" dirty="0"/>
              <a:t>hobby</a:t>
            </a:r>
            <a:r>
              <a:rPr lang="en-GB" sz="2400" dirty="0"/>
              <a:t> </a:t>
            </a:r>
            <a:r>
              <a:rPr lang="en-GB" sz="2400" b="1" dirty="0"/>
              <a:t>passion</a:t>
            </a:r>
            <a:r>
              <a:rPr lang="en-GB" sz="2400" dirty="0"/>
              <a:t> or </a:t>
            </a:r>
            <a:r>
              <a:rPr lang="en-GB" sz="2400" b="1" dirty="0"/>
              <a:t>personal interest</a:t>
            </a:r>
            <a:r>
              <a:rPr lang="en-GB" sz="2400" dirty="0"/>
              <a:t>.</a:t>
            </a:r>
          </a:p>
          <a:p>
            <a:r>
              <a:rPr lang="en-GB" sz="2400" dirty="0"/>
              <a:t>Do something you love  </a:t>
            </a:r>
          </a:p>
          <a:p>
            <a:r>
              <a:rPr lang="en-GB" sz="2400" dirty="0"/>
              <a:t>and Enjoy 😀.</a:t>
            </a:r>
          </a:p>
          <a:p>
            <a:r>
              <a:rPr lang="en-GB" sz="2400" dirty="0">
                <a:solidFill>
                  <a:schemeClr val="accent4"/>
                </a:solidFill>
                <a:latin typeface="Arial" panose="020B0604020202020204" pitchFamily="34" charset="0"/>
                <a:cs typeface="Arial" panose="020B0604020202020204" pitchFamily="34" charset="0"/>
              </a:rPr>
              <a:t>Tip: Note down areas of interest, topics you are interested in, value and enjoy.</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7175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145416" y="349242"/>
            <a:ext cx="8950817" cy="1078523"/>
          </a:xfrm>
        </p:spPr>
        <p:txBody>
          <a:bodyPr>
            <a:noAutofit/>
          </a:bodyPr>
          <a:lstStyle/>
          <a:p>
            <a:r>
              <a:rPr lang="en-GB" sz="3600" b="1" u="sng" dirty="0">
                <a:cs typeface="Arial" panose="020B0604020202020204" pitchFamily="34" charset="0"/>
              </a:rPr>
              <a:t>ISTs: </a:t>
            </a:r>
            <a:r>
              <a:rPr lang="en-GB" sz="3600" b="1" u="sng" dirty="0">
                <a:latin typeface="Arial" panose="020B0604020202020204" pitchFamily="34" charset="0"/>
                <a:cs typeface="Arial" panose="020B0604020202020204" pitchFamily="34" charset="0"/>
              </a:rPr>
              <a:t>* PROMBLEMS &amp; FRUSTARTIONS *</a:t>
            </a:r>
            <a:br>
              <a:rPr lang="en-GB" sz="3600" b="1" u="sng" dirty="0">
                <a:latin typeface="Arial" panose="020B0604020202020204" pitchFamily="34" charset="0"/>
                <a:cs typeface="Arial" panose="020B0604020202020204" pitchFamily="34" charset="0"/>
              </a:rPr>
            </a:br>
            <a:endParaRPr lang="en-GB" sz="3600" b="1" u="sng" dirty="0">
              <a:latin typeface="+mn-lt"/>
              <a:cs typeface="Arial" panose="020B0604020202020204" pitchFamily="34" charset="0"/>
            </a:endParaRPr>
          </a:p>
        </p:txBody>
      </p:sp>
      <p:sp>
        <p:nvSpPr>
          <p:cNvPr id="2" name="Content Placeholder 1"/>
          <p:cNvSpPr>
            <a:spLocks noGrp="1"/>
          </p:cNvSpPr>
          <p:nvPr>
            <p:ph idx="1"/>
          </p:nvPr>
        </p:nvSpPr>
        <p:spPr>
          <a:xfrm>
            <a:off x="0" y="1008483"/>
            <a:ext cx="8950818" cy="4198776"/>
          </a:xfrm>
        </p:spPr>
        <p:txBody>
          <a:bodyPr>
            <a:noAutofit/>
          </a:bodyPr>
          <a:lstStyle/>
          <a:p>
            <a:pPr lvl="1">
              <a:buFont typeface="Arial" panose="020B0604020202020204" pitchFamily="34" charset="0"/>
              <a:buChar char="•"/>
            </a:pPr>
            <a:r>
              <a:rPr lang="en-GB" sz="2400" b="1" dirty="0">
                <a:latin typeface="Arial" panose="020B0604020202020204" pitchFamily="34" charset="0"/>
                <a:cs typeface="Arial" panose="020B0604020202020204" pitchFamily="34" charset="0"/>
              </a:rPr>
              <a:t>* PROMBLEMS &amp; FRUSTARTIONS *</a:t>
            </a:r>
            <a:endParaRPr lang="en-GB" sz="24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Our problems frustrations and challenges in life can be a great source of inspiration.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They can lead to beneficial innovations. Usually many people will have the same problem / frustration and challenge.</a:t>
            </a:r>
          </a:p>
          <a:p>
            <a:pPr lvl="2"/>
            <a:r>
              <a:rPr lang="en-GB" sz="2000" dirty="0">
                <a:latin typeface="Arial" panose="020B0604020202020204" pitchFamily="34" charset="0"/>
                <a:cs typeface="Arial" panose="020B0604020202020204" pitchFamily="34" charset="0"/>
              </a:rPr>
              <a:t>Can you think of a problem that needs solving?</a:t>
            </a:r>
          </a:p>
          <a:p>
            <a:pPr lvl="2"/>
            <a:r>
              <a:rPr lang="en-GB" sz="2000" dirty="0">
                <a:latin typeface="Arial" panose="020B0604020202020204" pitchFamily="34" charset="0"/>
                <a:cs typeface="Arial" panose="020B0604020202020204" pitchFamily="34" charset="0"/>
              </a:rPr>
              <a:t>Can you think of a better way of doing something?</a:t>
            </a:r>
          </a:p>
          <a:p>
            <a:pPr lvl="2"/>
            <a:r>
              <a:rPr lang="en-GB" sz="2000" dirty="0">
                <a:latin typeface="Arial" panose="020B0604020202020204" pitchFamily="34" charset="0"/>
                <a:cs typeface="Arial" panose="020B0604020202020204" pitchFamily="34" charset="0"/>
              </a:rPr>
              <a:t>Can you create something to help yourself or another person?</a:t>
            </a:r>
          </a:p>
          <a:p>
            <a:pPr lvl="2"/>
            <a:r>
              <a:rPr lang="en-GB" sz="2000" dirty="0">
                <a:latin typeface="Arial" panose="020B0604020202020204" pitchFamily="34" charset="0"/>
                <a:cs typeface="Arial" panose="020B0604020202020204" pitchFamily="34" charset="0"/>
              </a:rPr>
              <a:t>Can you create something to help a family member or friend?</a:t>
            </a:r>
          </a:p>
          <a:p>
            <a:pPr lvl="2"/>
            <a:r>
              <a:rPr lang="en-GB" sz="2000" b="1" dirty="0">
                <a:latin typeface="Arial" panose="020B0604020202020204" pitchFamily="34" charset="0"/>
                <a:cs typeface="Arial" panose="020B0604020202020204" pitchFamily="34" charset="0"/>
              </a:rPr>
              <a:t>Ask yourself or your family or friends if they have a problem or frustration that needs solving?.</a:t>
            </a:r>
          </a:p>
          <a:p>
            <a:pPr lvl="2"/>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367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609440" y="209740"/>
            <a:ext cx="8001248" cy="1078523"/>
          </a:xfrm>
        </p:spPr>
        <p:txBody>
          <a:bodyPr>
            <a:noAutofit/>
          </a:bodyPr>
          <a:lstStyle/>
          <a:p>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CURRENT TRENDS *</a:t>
            </a:r>
            <a:br>
              <a:rPr lang="en-GB" b="1" u="sng" dirty="0">
                <a:latin typeface="Arial" panose="020B0604020202020204" pitchFamily="34" charset="0"/>
                <a:cs typeface="Arial" panose="020B0604020202020204" pitchFamily="34" charset="0"/>
              </a:rPr>
            </a:br>
            <a:endParaRPr lang="en-GB" b="1" u="sng" dirty="0">
              <a:latin typeface="+mn-lt"/>
              <a:cs typeface="Arial" panose="020B0604020202020204" pitchFamily="34" charset="0"/>
            </a:endParaRPr>
          </a:p>
        </p:txBody>
      </p:sp>
      <p:sp>
        <p:nvSpPr>
          <p:cNvPr id="2" name="Content Placeholder 1"/>
          <p:cNvSpPr>
            <a:spLocks noGrp="1"/>
          </p:cNvSpPr>
          <p:nvPr>
            <p:ph idx="1"/>
          </p:nvPr>
        </p:nvSpPr>
        <p:spPr>
          <a:xfrm>
            <a:off x="170596" y="1015308"/>
            <a:ext cx="8807517" cy="4198776"/>
          </a:xfrm>
        </p:spPr>
        <p:txBody>
          <a:bodyPr>
            <a:noAutofit/>
          </a:bodyPr>
          <a:lstStyle/>
          <a:p>
            <a:pPr lvl="1">
              <a:buFont typeface="Arial" panose="020B0604020202020204" pitchFamily="34" charset="0"/>
              <a:buChar char="•"/>
            </a:pPr>
            <a:r>
              <a:rPr lang="en-GB" sz="2400" b="1" dirty="0">
                <a:latin typeface="Arial" panose="020B0604020202020204" pitchFamily="34" charset="0"/>
                <a:cs typeface="Arial" panose="020B0604020202020204" pitchFamily="34" charset="0"/>
              </a:rPr>
              <a:t>* CURRENT TRENDS *</a:t>
            </a:r>
            <a:endParaRPr lang="en-GB" sz="2400"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Capitalise on popularity e.g. create an App, Game, 3D printed item or clothing Brand </a:t>
            </a:r>
            <a:r>
              <a:rPr lang="en-GB" sz="2400" b="1" dirty="0">
                <a:latin typeface="Arial" panose="020B0604020202020204" pitchFamily="34" charset="0"/>
                <a:cs typeface="Arial" panose="020B0604020202020204" pitchFamily="34" charset="0"/>
              </a:rPr>
              <a:t>based on </a:t>
            </a:r>
            <a:r>
              <a:rPr lang="en-GB" sz="2400" dirty="0">
                <a:latin typeface="Arial" panose="020B0604020202020204" pitchFamily="34" charset="0"/>
                <a:cs typeface="Arial" panose="020B0604020202020204" pitchFamily="34" charset="0"/>
              </a:rPr>
              <a:t>a popular Movie, Video-Game or person.</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E.g. When FROZEN exploded across the world innovative people made millions creating FROZEN (or Star Wars) themed </a:t>
            </a:r>
            <a:r>
              <a:rPr lang="en-GB" sz="2400" b="1" dirty="0">
                <a:latin typeface="Arial" panose="020B0604020202020204" pitchFamily="34" charset="0"/>
                <a:cs typeface="Arial" panose="020B0604020202020204" pitchFamily="34" charset="0"/>
              </a:rPr>
              <a:t>indie games</a:t>
            </a:r>
            <a:r>
              <a:rPr lang="en-GB" sz="2400" dirty="0">
                <a:latin typeface="Arial" panose="020B0604020202020204" pitchFamily="34" charset="0"/>
                <a:cs typeface="Arial" panose="020B0604020202020204" pitchFamily="34" charset="0"/>
              </a:rPr>
              <a:t>, 3D printed snow-flake coasters and FROZEN themed Cup Cakes ;o).</a:t>
            </a:r>
          </a:p>
          <a:p>
            <a:pPr lvl="1">
              <a:buFont typeface="Arial" panose="020B0604020202020204" pitchFamily="34" charset="0"/>
              <a:buChar char="•"/>
            </a:pPr>
            <a:r>
              <a:rPr lang="en-GB" sz="2400" dirty="0">
                <a:solidFill>
                  <a:schemeClr val="accent4"/>
                </a:solidFill>
                <a:latin typeface="Arial" panose="020B0604020202020204" pitchFamily="34" charset="0"/>
                <a:cs typeface="Arial" panose="020B0604020202020204" pitchFamily="34" charset="0"/>
              </a:rPr>
              <a:t>Tip: What are your likes? Films movies music? What inspires or fascinates you?</a:t>
            </a:r>
          </a:p>
          <a:p>
            <a:pPr lvl="1">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2019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3182" y="1159311"/>
            <a:ext cx="8950818" cy="4198776"/>
          </a:xfrm>
        </p:spPr>
        <p:txBody>
          <a:bodyPr>
            <a:noAutofit/>
          </a:bodyPr>
          <a:lstStyle/>
          <a:p>
            <a:pPr lvl="1">
              <a:buFont typeface="Arial" panose="020B0604020202020204" pitchFamily="34" charset="0"/>
              <a:buChar char="•"/>
            </a:pPr>
            <a:r>
              <a:rPr lang="en-GB" b="1" dirty="0">
                <a:latin typeface="Arial" panose="020B0604020202020204" pitchFamily="34" charset="0"/>
                <a:cs typeface="Arial" panose="020B0604020202020204" pitchFamily="34" charset="0"/>
              </a:rPr>
              <a:t>* UTILISE NEW TECH *</a:t>
            </a:r>
            <a:endParaRPr lang="en-GB"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dirty="0">
                <a:latin typeface="Arial" panose="020B0604020202020204" pitchFamily="34" charset="0"/>
                <a:cs typeface="Arial" panose="020B0604020202020204" pitchFamily="34" charset="0"/>
              </a:rPr>
              <a:t>E.g. New Cloud Apps &amp; Services, Mobile Apps, Social Media, 3D printing, Augmented Reality, Virtual Reality, 3D Full-immersion gaming, Projection immersion, Motion detection, AI, Voice detection, Drones etc..</a:t>
            </a:r>
          </a:p>
          <a:p>
            <a:pPr lvl="1">
              <a:buFont typeface="Arial" panose="020B0604020202020204" pitchFamily="34" charset="0"/>
              <a:buChar char="•"/>
            </a:pPr>
            <a:r>
              <a:rPr lang="en-GB" dirty="0">
                <a:solidFill>
                  <a:schemeClr val="accent4"/>
                </a:solidFill>
                <a:latin typeface="Arial" panose="020B0604020202020204" pitchFamily="34" charset="0"/>
                <a:cs typeface="Arial" panose="020B0604020202020204" pitchFamily="34" charset="0"/>
              </a:rPr>
              <a:t>Tip: Note down what new tech would you like to try and experiment with? What new skills would you like to develop?</a:t>
            </a:r>
            <a:endParaRPr lang="en-GB" dirty="0">
              <a:latin typeface="Arial" panose="020B0604020202020204" pitchFamily="34" charset="0"/>
              <a:cs typeface="Arial" panose="020B0604020202020204" pitchFamily="34" charset="0"/>
            </a:endParaRPr>
          </a:p>
        </p:txBody>
      </p:sp>
      <p:sp>
        <p:nvSpPr>
          <p:cNvPr id="6" name="Title 2"/>
          <p:cNvSpPr txBox="1">
            <a:spLocks/>
          </p:cNvSpPr>
          <p:nvPr/>
        </p:nvSpPr>
        <p:spPr>
          <a:xfrm>
            <a:off x="909691" y="137702"/>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UTILISE NEW TECH *</a:t>
            </a:r>
          </a:p>
        </p:txBody>
      </p:sp>
    </p:spTree>
    <p:extLst>
      <p:ext uri="{BB962C8B-B14F-4D97-AF65-F5344CB8AC3E}">
        <p14:creationId xmlns:p14="http://schemas.microsoft.com/office/powerpoint/2010/main" val="2745797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4935" y="796770"/>
            <a:ext cx="9458935" cy="4198776"/>
          </a:xfrm>
        </p:spPr>
        <p:txBody>
          <a:bodyPr>
            <a:noAutofit/>
          </a:bodyPr>
          <a:lstStyle/>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For example: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A Web &amp; Mobile App to make life easier, help people or solve a problem.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VR or AR Games perhaps with a Health &amp; Well-being focus.</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Gaming &amp; Social Media combo such as Social Media games.</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Drones &amp; Gaming / Drone &amp; Health &amp; Well-being.</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Voice enable solution e.g. using a Alexa Skills Kit (ASK), Alexa and </a:t>
            </a:r>
            <a:r>
              <a:rPr lang="en-GB" sz="2000" dirty="0" err="1">
                <a:latin typeface="Arial" panose="020B0604020202020204" pitchFamily="34" charset="0"/>
                <a:cs typeface="Arial" panose="020B0604020202020204" pitchFamily="34" charset="0"/>
              </a:rPr>
              <a:t>IoT</a:t>
            </a:r>
            <a:r>
              <a:rPr lang="en-GB" sz="2000" dirty="0">
                <a:latin typeface="Arial" panose="020B0604020202020204" pitchFamily="34" charset="0"/>
                <a:cs typeface="Arial" panose="020B0604020202020204" pitchFamily="34" charset="0"/>
              </a:rPr>
              <a:t>, Alexa &amp; Health, Alexa Games.</a:t>
            </a:r>
          </a:p>
          <a:p>
            <a:pPr lvl="1">
              <a:buFont typeface="Courier New" panose="02070309020205020404" pitchFamily="49" charset="0"/>
              <a:buChar char="o"/>
            </a:pPr>
            <a:r>
              <a:rPr lang="en-GB" sz="2000" dirty="0" err="1">
                <a:latin typeface="Arial" panose="020B0604020202020204" pitchFamily="34" charset="0"/>
                <a:cs typeface="Arial" panose="020B0604020202020204" pitchFamily="34" charset="0"/>
              </a:rPr>
              <a:t>ifttt</a:t>
            </a:r>
            <a:r>
              <a:rPr lang="en-GB" sz="2000" dirty="0">
                <a:latin typeface="Arial" panose="020B0604020202020204" pitchFamily="34" charset="0"/>
                <a:cs typeface="Arial" panose="020B0604020202020204" pitchFamily="34" charset="0"/>
              </a:rPr>
              <a:t> Applet solution.</a:t>
            </a:r>
          </a:p>
          <a:p>
            <a:pPr lvl="1">
              <a:buFont typeface="Courier New" panose="02070309020205020404" pitchFamily="49" charset="0"/>
              <a:buChar char="o"/>
            </a:pPr>
            <a:r>
              <a:rPr lang="en-GB" sz="2000" dirty="0" err="1">
                <a:latin typeface="Arial" panose="020B0604020202020204" pitchFamily="34" charset="0"/>
                <a:cs typeface="Arial" panose="020B0604020202020204" pitchFamily="34" charset="0"/>
              </a:rPr>
              <a:t>IoT</a:t>
            </a:r>
            <a:r>
              <a:rPr lang="en-GB" sz="2000" dirty="0">
                <a:latin typeface="Arial" panose="020B0604020202020204" pitchFamily="34" charset="0"/>
                <a:cs typeface="Arial" panose="020B0604020202020204" pitchFamily="34" charset="0"/>
              </a:rPr>
              <a:t> Smart Connected device perhaps a device to assist people with a Health or Medical issue.</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A Security / Cybersecurity Solution linking the Web and Mobile App perhaps even </a:t>
            </a:r>
            <a:r>
              <a:rPr lang="en-GB" sz="2200" dirty="0">
                <a:latin typeface="Arial" panose="020B0604020202020204" pitchFamily="34" charset="0"/>
                <a:cs typeface="Arial" panose="020B0604020202020204" pitchFamily="34" charset="0"/>
              </a:rPr>
              <a:t>a new electronic device.</a:t>
            </a:r>
          </a:p>
          <a:p>
            <a:pPr lvl="1">
              <a:buFont typeface="Arial" panose="020B0604020202020204" pitchFamily="34" charset="0"/>
              <a:buChar char="•"/>
            </a:pPr>
            <a:r>
              <a:rPr lang="en-GB" sz="1800" dirty="0">
                <a:solidFill>
                  <a:schemeClr val="accent4"/>
                </a:solidFill>
                <a:latin typeface="Arial" panose="020B0604020202020204" pitchFamily="34" charset="0"/>
                <a:cs typeface="Arial" panose="020B0604020202020204" pitchFamily="34" charset="0"/>
              </a:rPr>
              <a:t>Tip: Note down what technology you could combine you would like to try and combine to create something new / an innovative solution.</a:t>
            </a:r>
            <a:endParaRPr lang="en-GB" sz="1800" dirty="0">
              <a:latin typeface="Arial" panose="020B0604020202020204" pitchFamily="34" charset="0"/>
              <a:cs typeface="Arial" panose="020B0604020202020204" pitchFamily="34" charset="0"/>
            </a:endParaRPr>
          </a:p>
        </p:txBody>
      </p:sp>
      <p:sp>
        <p:nvSpPr>
          <p:cNvPr id="6" name="Title 2"/>
          <p:cNvSpPr txBox="1">
            <a:spLocks/>
          </p:cNvSpPr>
          <p:nvPr/>
        </p:nvSpPr>
        <p:spPr>
          <a:xfrm>
            <a:off x="396323" y="-104332"/>
            <a:ext cx="8579179"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SYNERGISE NEW TECH *</a:t>
            </a:r>
          </a:p>
        </p:txBody>
      </p:sp>
    </p:spTree>
    <p:extLst>
      <p:ext uri="{BB962C8B-B14F-4D97-AF65-F5344CB8AC3E}">
        <p14:creationId xmlns:p14="http://schemas.microsoft.com/office/powerpoint/2010/main" val="867589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674" y="1405495"/>
            <a:ext cx="8950818" cy="4198776"/>
          </a:xfrm>
        </p:spPr>
        <p:txBody>
          <a:bodyPr>
            <a:noAutofit/>
          </a:bodyPr>
          <a:lstStyle/>
          <a:p>
            <a:pPr marL="457200" lvl="1" indent="0">
              <a:buNone/>
            </a:pPr>
            <a:r>
              <a:rPr lang="en-GB" sz="2800" b="1" dirty="0">
                <a:latin typeface="Arial" panose="020B0604020202020204" pitchFamily="34" charset="0"/>
                <a:cs typeface="Arial" panose="020B0604020202020204" pitchFamily="34" charset="0"/>
              </a:rPr>
              <a:t>* FUN &amp; SIMPLICITY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Make things easier simpler and more enjoyable. E.g. Google or Flappy Birds.</a:t>
            </a:r>
          </a:p>
        </p:txBody>
      </p:sp>
      <p:sp>
        <p:nvSpPr>
          <p:cNvPr id="6" name="Title 2"/>
          <p:cNvSpPr txBox="1">
            <a:spLocks/>
          </p:cNvSpPr>
          <p:nvPr/>
        </p:nvSpPr>
        <p:spPr>
          <a:xfrm>
            <a:off x="562459" y="326972"/>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FUN &amp; SIMPLICITY *</a:t>
            </a:r>
          </a:p>
          <a:p>
            <a:pPr algn="ctr"/>
            <a:endParaRPr lang="en-GB" b="1" u="sng" dirty="0">
              <a:latin typeface="+mn-lt"/>
              <a:cs typeface="Arial" panose="020B0604020202020204" pitchFamily="34" charset="0"/>
            </a:endParaRPr>
          </a:p>
        </p:txBody>
      </p:sp>
    </p:spTree>
    <p:extLst>
      <p:ext uri="{BB962C8B-B14F-4D97-AF65-F5344CB8AC3E}">
        <p14:creationId xmlns:p14="http://schemas.microsoft.com/office/powerpoint/2010/main" val="667715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9397" y="1135864"/>
            <a:ext cx="8950818" cy="4198776"/>
          </a:xfrm>
        </p:spPr>
        <p:txBody>
          <a:bodyPr>
            <a:noAutofit/>
          </a:bodyPr>
          <a:lstStyle/>
          <a:p>
            <a:pPr marL="457200" lvl="1" indent="0">
              <a:buNone/>
            </a:pPr>
            <a:r>
              <a:rPr lang="en-GB" sz="2800" b="1" dirty="0">
                <a:latin typeface="Arial" panose="020B0604020202020204" pitchFamily="34" charset="0"/>
                <a:cs typeface="Arial" panose="020B0604020202020204" pitchFamily="34" charset="0"/>
              </a:rPr>
              <a:t>* GAMIFY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Make something currently mundane and boring into something fun and engaging :o).</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IT COULD BE ANYTHING 'Put a Game in a lift', at Traffic Lights, in the workplace, education (rewards for attendance), be creative ;-) </a:t>
            </a:r>
            <a:r>
              <a:rPr lang="en-GB" dirty="0">
                <a:latin typeface="Arial" panose="020B0604020202020204" pitchFamily="34" charset="0"/>
                <a:cs typeface="Arial" panose="020B0604020202020204" pitchFamily="34" charset="0"/>
                <a:sym typeface="Wingdings" panose="05000000000000000000" pitchFamily="2" charset="2"/>
              </a:rPr>
              <a:t>.</a:t>
            </a:r>
          </a:p>
          <a:p>
            <a:pPr lvl="1">
              <a:buFont typeface="Arial" panose="020B0604020202020204" pitchFamily="34" charset="0"/>
              <a:buChar char="•"/>
            </a:pPr>
            <a:r>
              <a:rPr lang="en-GB" dirty="0">
                <a:latin typeface="Arial" panose="020B0604020202020204" pitchFamily="34" charset="0"/>
                <a:cs typeface="Arial" panose="020B0604020202020204" pitchFamily="34" charset="0"/>
                <a:sym typeface="Wingdings" panose="05000000000000000000" pitchFamily="2" charset="2"/>
              </a:rPr>
              <a:t>Make life more Fun and Enjoyable.</a:t>
            </a:r>
          </a:p>
        </p:txBody>
      </p:sp>
      <p:sp>
        <p:nvSpPr>
          <p:cNvPr id="6" name="Title 2"/>
          <p:cNvSpPr txBox="1">
            <a:spLocks/>
          </p:cNvSpPr>
          <p:nvPr/>
        </p:nvSpPr>
        <p:spPr>
          <a:xfrm>
            <a:off x="479786" y="410658"/>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GAMIFY *</a:t>
            </a:r>
          </a:p>
          <a:p>
            <a:pPr algn="ctr"/>
            <a:r>
              <a:rPr lang="en-GB" b="1" u="sng" dirty="0">
                <a:latin typeface="+mn-lt"/>
                <a:cs typeface="Arial" panose="020B0604020202020204" pitchFamily="34" charset="0"/>
              </a:rPr>
              <a:t> </a:t>
            </a:r>
          </a:p>
        </p:txBody>
      </p:sp>
    </p:spTree>
    <p:extLst>
      <p:ext uri="{BB962C8B-B14F-4D97-AF65-F5344CB8AC3E}">
        <p14:creationId xmlns:p14="http://schemas.microsoft.com/office/powerpoint/2010/main" val="304931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71741"/>
            <a:ext cx="8950818" cy="4198776"/>
          </a:xfrm>
        </p:spPr>
        <p:txBody>
          <a:bodyPr>
            <a:noAutofit/>
          </a:bodyPr>
          <a:lstStyle/>
          <a:p>
            <a:pPr marL="457200" lvl="1" indent="0">
              <a:buNone/>
            </a:pPr>
            <a:r>
              <a:rPr lang="en-GB" sz="2400" b="1" dirty="0">
                <a:latin typeface="Arial" panose="020B0604020202020204" pitchFamily="34" charset="0"/>
                <a:cs typeface="Arial" panose="020B0604020202020204" pitchFamily="34" charset="0"/>
              </a:rPr>
              <a:t>* SATISFY A NEED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Consider satisfying a human need (universal) perhaps in a new or enhanced way or a unique niche way (hobbies / interests).</a:t>
            </a:r>
          </a:p>
          <a:p>
            <a:pPr lvl="2"/>
            <a:r>
              <a:rPr lang="en-GB" sz="2000" dirty="0">
                <a:latin typeface="Arial" panose="020B0604020202020204" pitchFamily="34" charset="0"/>
                <a:cs typeface="Arial" panose="020B0604020202020204" pitchFamily="34" charset="0"/>
              </a:rPr>
              <a:t>Physical, Safety, Social, Esteem, Self-Actualisation.</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e.g. Applying technology to enhance Health Safety &amp; Well-being, Internet/Web for communication, ‘Facebook’ a simple Social Networking tool satisfies peoples social needs.  Or ‘Indeed’ for job searching. Or the Joy of playing a new game.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Consider Maslow’s pyramid and come up with an idea that could help people satisfy their / your needs.</a:t>
            </a:r>
          </a:p>
          <a:p>
            <a:pPr lvl="1"/>
            <a:endParaRPr lang="en-GB" sz="2400" dirty="0">
              <a:latin typeface="Arial" panose="020B0604020202020204" pitchFamily="34" charset="0"/>
              <a:cs typeface="Arial" panose="020B0604020202020204" pitchFamily="34" charset="0"/>
            </a:endParaRPr>
          </a:p>
        </p:txBody>
      </p:sp>
      <p:sp>
        <p:nvSpPr>
          <p:cNvPr id="6" name="Title 2"/>
          <p:cNvSpPr txBox="1">
            <a:spLocks/>
          </p:cNvSpPr>
          <p:nvPr/>
        </p:nvSpPr>
        <p:spPr>
          <a:xfrm>
            <a:off x="848275" y="350418"/>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cs typeface="Arial" panose="020B0604020202020204" pitchFamily="34" charset="0"/>
              </a:rPr>
              <a:t>ISTs: </a:t>
            </a:r>
            <a:r>
              <a:rPr lang="en-GB" b="1" u="sng" dirty="0">
                <a:latin typeface="Arial" panose="020B0604020202020204" pitchFamily="34" charset="0"/>
                <a:cs typeface="Arial" panose="020B0604020202020204" pitchFamily="34" charset="0"/>
              </a:rPr>
              <a:t>* SATISFY A NEED *</a:t>
            </a:r>
          </a:p>
          <a:p>
            <a:pPr algn="ctr"/>
            <a:endParaRPr lang="en-GB" b="1" u="sng" dirty="0">
              <a:latin typeface="+mn-lt"/>
              <a:cs typeface="Arial" panose="020B0604020202020204" pitchFamily="34" charset="0"/>
            </a:endParaRPr>
          </a:p>
        </p:txBody>
      </p:sp>
    </p:spTree>
    <p:extLst>
      <p:ext uri="{BB962C8B-B14F-4D97-AF65-F5344CB8AC3E}">
        <p14:creationId xmlns:p14="http://schemas.microsoft.com/office/powerpoint/2010/main" val="4064865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74100"/>
            <a:ext cx="8950818" cy="4198776"/>
          </a:xfrm>
        </p:spPr>
        <p:txBody>
          <a:bodyPr>
            <a:noAutofit/>
          </a:bodyPr>
          <a:lstStyle/>
          <a:p>
            <a:pPr marL="457200" lvl="1" indent="0">
              <a:buNone/>
            </a:pPr>
            <a:r>
              <a:rPr lang="en-GB" sz="2400" b="1" dirty="0">
                <a:latin typeface="Arial" panose="020B0604020202020204" pitchFamily="34" charset="0"/>
                <a:cs typeface="Arial" panose="020B0604020202020204" pitchFamily="34" charset="0"/>
              </a:rPr>
              <a:t>* POSITIVE SOCIAL IMPACT *</a:t>
            </a:r>
          </a:p>
          <a:p>
            <a:pPr lvl="1">
              <a:buFont typeface="Arial" panose="020B0604020202020204" pitchFamily="34" charset="0"/>
              <a:buChar char="•"/>
            </a:pPr>
            <a:r>
              <a:rPr lang="en-GB" sz="2400" dirty="0">
                <a:latin typeface="Arial" panose="020B0604020202020204" pitchFamily="34" charset="0"/>
                <a:cs typeface="Arial" panose="020B0604020202020204" pitchFamily="34" charset="0"/>
              </a:rPr>
              <a:t>Consider using technology to enhance peoples lives. It could have a positive effect for a specific group of people, a community, yourself a friend or family member.</a:t>
            </a:r>
          </a:p>
          <a:p>
            <a:pPr lvl="2"/>
            <a:r>
              <a:rPr lang="en-GB" sz="2000" dirty="0">
                <a:latin typeface="Arial" panose="020B0604020202020204" pitchFamily="34" charset="0"/>
                <a:cs typeface="Arial" panose="020B0604020202020204" pitchFamily="34" charset="0"/>
              </a:rPr>
              <a:t>Heal a pain, make life easier for someone</a:t>
            </a:r>
          </a:p>
          <a:p>
            <a:pPr lvl="2"/>
            <a:r>
              <a:rPr lang="en-GB" sz="2000" dirty="0">
                <a:latin typeface="Arial" panose="020B0604020202020204" pitchFamily="34" charset="0"/>
                <a:cs typeface="Arial" panose="020B0604020202020204" pitchFamily="34" charset="0"/>
              </a:rPr>
              <a:t>Make a task or process easier</a:t>
            </a:r>
          </a:p>
          <a:p>
            <a:pPr lvl="2"/>
            <a:r>
              <a:rPr lang="en-GB" sz="2000" dirty="0">
                <a:latin typeface="Arial" panose="020B0604020202020204" pitchFamily="34" charset="0"/>
                <a:cs typeface="Arial" panose="020B0604020202020204" pitchFamily="34" charset="0"/>
              </a:rPr>
              <a:t>It could be related to the environment</a:t>
            </a:r>
          </a:p>
          <a:p>
            <a:pPr lvl="2"/>
            <a:r>
              <a:rPr lang="en-GB" sz="2000" dirty="0">
                <a:latin typeface="Arial" panose="020B0604020202020204" pitchFamily="34" charset="0"/>
                <a:cs typeface="Arial" panose="020B0604020202020204" pitchFamily="34" charset="0"/>
              </a:rPr>
              <a:t>Raising awareness</a:t>
            </a:r>
          </a:p>
          <a:p>
            <a:pPr lvl="2"/>
            <a:r>
              <a:rPr lang="en-GB" sz="2000" dirty="0">
                <a:latin typeface="Arial" panose="020B0604020202020204" pitchFamily="34" charset="0"/>
                <a:cs typeface="Arial" panose="020B0604020202020204" pitchFamily="34" charset="0"/>
              </a:rPr>
              <a:t>Facilitating social initiatives or groups</a:t>
            </a:r>
          </a:p>
          <a:p>
            <a:pPr lvl="2"/>
            <a:r>
              <a:rPr lang="en-GB" sz="2000" dirty="0">
                <a:latin typeface="Arial" panose="020B0604020202020204" pitchFamily="34" charset="0"/>
                <a:cs typeface="Arial" panose="020B0604020202020204" pitchFamily="34" charset="0"/>
              </a:rPr>
              <a:t>It could include the creation of an information system, Web App, Mobile App, Game, Health / Medical device or application etc.</a:t>
            </a:r>
          </a:p>
          <a:p>
            <a:pPr lvl="1"/>
            <a:endParaRPr lang="en-GB" sz="2400" dirty="0">
              <a:latin typeface="Arial" panose="020B0604020202020204" pitchFamily="34" charset="0"/>
              <a:cs typeface="Arial" panose="020B0604020202020204" pitchFamily="34" charset="0"/>
            </a:endParaRPr>
          </a:p>
        </p:txBody>
      </p:sp>
      <p:sp>
        <p:nvSpPr>
          <p:cNvPr id="6" name="Title 2"/>
          <p:cNvSpPr txBox="1">
            <a:spLocks/>
          </p:cNvSpPr>
          <p:nvPr/>
        </p:nvSpPr>
        <p:spPr>
          <a:xfrm>
            <a:off x="623087" y="192294"/>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dirty="0">
                <a:cs typeface="Arial" panose="020B0604020202020204" pitchFamily="34" charset="0"/>
              </a:rPr>
              <a:t>ISTs: * POSITIVE SOCIAL IMPACT *</a:t>
            </a:r>
          </a:p>
        </p:txBody>
      </p:sp>
    </p:spTree>
    <p:extLst>
      <p:ext uri="{BB962C8B-B14F-4D97-AF65-F5344CB8AC3E}">
        <p14:creationId xmlns:p14="http://schemas.microsoft.com/office/powerpoint/2010/main" val="816314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28941"/>
            <a:ext cx="8950818" cy="4198776"/>
          </a:xfrm>
        </p:spPr>
        <p:txBody>
          <a:bodyPr>
            <a:noAutofit/>
          </a:bodyPr>
          <a:lstStyle/>
          <a:p>
            <a:pPr marL="457200" lvl="1" indent="0">
              <a:buNone/>
            </a:pPr>
            <a:r>
              <a:rPr lang="en-GB" sz="2800" b="1" dirty="0">
                <a:latin typeface="Arial" panose="020B0604020202020204" pitchFamily="34" charset="0"/>
                <a:cs typeface="Arial" panose="020B0604020202020204" pitchFamily="34" charset="0"/>
              </a:rPr>
              <a:t>* EDUCTION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Your idea could educate and inform people in an area you are passionate about or interested in.</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It could help people learn new things or develop new skills.</a:t>
            </a:r>
          </a:p>
        </p:txBody>
      </p:sp>
      <p:sp>
        <p:nvSpPr>
          <p:cNvPr id="6" name="Title 2"/>
          <p:cNvSpPr txBox="1">
            <a:spLocks/>
          </p:cNvSpPr>
          <p:nvPr/>
        </p:nvSpPr>
        <p:spPr>
          <a:xfrm>
            <a:off x="474785" y="350418"/>
            <a:ext cx="8001248" cy="10785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cs typeface="Arial" panose="020B0604020202020204" pitchFamily="34" charset="0"/>
              </a:rPr>
              <a:t>ISTs: * EDUCTION *</a:t>
            </a:r>
          </a:p>
          <a:p>
            <a:pPr algn="ctr"/>
            <a:endParaRPr lang="en-GB" b="1" u="sng" dirty="0">
              <a:cs typeface="Arial" panose="020B0604020202020204" pitchFamily="34" charset="0"/>
            </a:endParaRPr>
          </a:p>
        </p:txBody>
      </p:sp>
    </p:spTree>
    <p:extLst>
      <p:ext uri="{BB962C8B-B14F-4D97-AF65-F5344CB8AC3E}">
        <p14:creationId xmlns:p14="http://schemas.microsoft.com/office/powerpoint/2010/main" val="1565310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146860" cy="1325563"/>
          </a:xfrm>
        </p:spPr>
        <p:txBody>
          <a:bodyPr>
            <a:normAutofit fontScale="90000"/>
          </a:bodyPr>
          <a:lstStyle/>
          <a:p>
            <a:r>
              <a:rPr lang="en-GB" sz="4800" dirty="0">
                <a:latin typeface="Arial" panose="020B0604020202020204" pitchFamily="34" charset="0"/>
                <a:cs typeface="Arial" panose="020B0604020202020204" pitchFamily="34" charset="0"/>
              </a:rPr>
              <a:t>Bg: </a:t>
            </a:r>
            <a:r>
              <a:rPr lang="en-GB" sz="4800" b="1" u="sng" dirty="0">
                <a:latin typeface="Arial" panose="020B0604020202020204" pitchFamily="34" charset="0"/>
                <a:cs typeface="Arial" panose="020B0604020202020204" pitchFamily="34" charset="0"/>
              </a:rPr>
              <a:t>Innovation Summary: </a:t>
            </a:r>
            <a:br>
              <a:rPr lang="en-GB" sz="4800" b="1" u="sng" dirty="0">
                <a:latin typeface="Arial" panose="020B0604020202020204" pitchFamily="34" charset="0"/>
                <a:cs typeface="Arial" panose="020B0604020202020204" pitchFamily="34" charset="0"/>
              </a:rPr>
            </a:br>
            <a:r>
              <a:rPr lang="en-GB" sz="4800" b="1" u="sng" dirty="0">
                <a:latin typeface="Arial" panose="020B0604020202020204" pitchFamily="34" charset="0"/>
                <a:cs typeface="Arial" panose="020B0604020202020204" pitchFamily="34" charset="0"/>
              </a:rPr>
              <a:t>The 3Ps</a:t>
            </a:r>
            <a:br>
              <a:rPr lang="en-GB" sz="4800" b="1" u="sng" dirty="0">
                <a:latin typeface="Arial" panose="020B0604020202020204" pitchFamily="34" charset="0"/>
                <a:cs typeface="Arial" panose="020B0604020202020204" pitchFamily="34" charset="0"/>
              </a:rPr>
            </a:br>
            <a:endParaRPr lang="en-GB" sz="3100" b="1" dirty="0">
              <a:latin typeface="+mn-lt"/>
            </a:endParaRPr>
          </a:p>
        </p:txBody>
      </p:sp>
      <p:sp>
        <p:nvSpPr>
          <p:cNvPr id="3" name="Content Placeholder 2"/>
          <p:cNvSpPr>
            <a:spLocks noGrp="1"/>
          </p:cNvSpPr>
          <p:nvPr>
            <p:ph idx="1"/>
          </p:nvPr>
        </p:nvSpPr>
        <p:spPr/>
        <p:txBody>
          <a:bodyPr>
            <a:normAutofit/>
          </a:bodyPr>
          <a:lstStyle/>
          <a:p>
            <a:pPr marL="0" indent="0">
              <a:buNone/>
            </a:pPr>
            <a:r>
              <a:rPr lang="en-GB" dirty="0"/>
              <a:t>In a nutshell and to summarise:</a:t>
            </a:r>
          </a:p>
          <a:p>
            <a:pPr marL="0" indent="0">
              <a:buNone/>
            </a:pPr>
            <a:r>
              <a:rPr lang="en-GB" dirty="0"/>
              <a:t>* </a:t>
            </a:r>
            <a:r>
              <a:rPr lang="en-GB" b="1" dirty="0"/>
              <a:t>P</a:t>
            </a:r>
            <a:r>
              <a:rPr lang="en-GB" dirty="0"/>
              <a:t>assion: </a:t>
            </a:r>
            <a:r>
              <a:rPr lang="en-GB" b="1" dirty="0"/>
              <a:t>Follow your passion </a:t>
            </a:r>
            <a:r>
              <a:rPr lang="en-GB" dirty="0"/>
              <a:t>/ what you love or care about.</a:t>
            </a:r>
            <a:br>
              <a:rPr lang="en-GB" dirty="0"/>
            </a:br>
            <a:r>
              <a:rPr lang="en-GB" dirty="0"/>
              <a:t>* </a:t>
            </a:r>
            <a:r>
              <a:rPr lang="en-GB" b="1" dirty="0"/>
              <a:t>P</a:t>
            </a:r>
            <a:r>
              <a:rPr lang="en-GB" dirty="0"/>
              <a:t>roblem solving: </a:t>
            </a:r>
            <a:r>
              <a:rPr lang="en-GB" b="1" dirty="0"/>
              <a:t>Solve a problem</a:t>
            </a:r>
            <a:r>
              <a:rPr lang="en-GB" dirty="0"/>
              <a:t>.</a:t>
            </a:r>
            <a:br>
              <a:rPr lang="en-GB" dirty="0"/>
            </a:br>
            <a:r>
              <a:rPr lang="en-GB" dirty="0"/>
              <a:t>* </a:t>
            </a:r>
            <a:r>
              <a:rPr lang="en-GB" b="1" dirty="0"/>
              <a:t>P</a:t>
            </a:r>
            <a:r>
              <a:rPr lang="en-GB" dirty="0"/>
              <a:t>ersonal Need: </a:t>
            </a:r>
            <a:r>
              <a:rPr lang="en-GB" b="1" dirty="0"/>
              <a:t>Satisfy a need </a:t>
            </a:r>
            <a:r>
              <a:rPr lang="en-GB" dirty="0"/>
              <a:t>for yourself and/or others.</a:t>
            </a:r>
            <a:br>
              <a:rPr lang="en-GB" dirty="0"/>
            </a:br>
            <a:endParaRPr lang="en-GB" dirty="0"/>
          </a:p>
        </p:txBody>
      </p:sp>
    </p:spTree>
    <p:extLst>
      <p:ext uri="{BB962C8B-B14F-4D97-AF65-F5344CB8AC3E}">
        <p14:creationId xmlns:p14="http://schemas.microsoft.com/office/powerpoint/2010/main" val="1942322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215833" y="253709"/>
            <a:ext cx="8657741" cy="690387"/>
          </a:xfrm>
        </p:spPr>
        <p:txBody>
          <a:bodyPr>
            <a:noAutofit/>
          </a:bodyPr>
          <a:lstStyle/>
          <a:p>
            <a:r>
              <a:rPr lang="en-GB" sz="4000" b="1" u="sng" dirty="0">
                <a:cs typeface="Arial" panose="020B0604020202020204" pitchFamily="34" charset="0"/>
              </a:rPr>
              <a:t>Example </a:t>
            </a:r>
            <a:r>
              <a:rPr lang="en-GB" sz="4000" b="1" u="sng" dirty="0">
                <a:latin typeface="+mn-lt"/>
                <a:cs typeface="Arial" panose="020B0604020202020204" pitchFamily="34" charset="0"/>
              </a:rPr>
              <a:t>Innovation Tips</a:t>
            </a:r>
          </a:p>
        </p:txBody>
      </p:sp>
      <p:sp>
        <p:nvSpPr>
          <p:cNvPr id="2" name="Content Placeholder 1"/>
          <p:cNvSpPr>
            <a:spLocks noGrp="1"/>
          </p:cNvSpPr>
          <p:nvPr>
            <p:ph idx="1"/>
          </p:nvPr>
        </p:nvSpPr>
        <p:spPr>
          <a:xfrm>
            <a:off x="2579427" y="1326233"/>
            <a:ext cx="4640239" cy="4198776"/>
          </a:xfrm>
        </p:spPr>
        <p:txBody>
          <a:bodyPr>
            <a:noAutofit/>
          </a:bodyPr>
          <a:lstStyle/>
          <a:p>
            <a:r>
              <a:rPr lang="en-GB" sz="2400" b="1" dirty="0">
                <a:latin typeface="Arial" panose="020B0604020202020204" pitchFamily="34" charset="0"/>
                <a:cs typeface="Arial" panose="020B0604020202020204" pitchFamily="34" charset="0"/>
              </a:rPr>
              <a:t>Imagination</a:t>
            </a:r>
          </a:p>
          <a:p>
            <a:r>
              <a:rPr lang="en-GB" sz="2400" b="1" dirty="0">
                <a:latin typeface="Arial" panose="020B0604020202020204" pitchFamily="34" charset="0"/>
                <a:cs typeface="Arial" panose="020B0604020202020204" pitchFamily="34" charset="0"/>
              </a:rPr>
              <a:t>Current Trends</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Utilise New Tech</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Synergise New tech</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Fun &amp; Easy</a:t>
            </a:r>
          </a:p>
          <a:p>
            <a:r>
              <a:rPr lang="en-GB" sz="2400" b="1" dirty="0" err="1">
                <a:latin typeface="Arial" panose="020B0604020202020204" pitchFamily="34" charset="0"/>
                <a:cs typeface="Arial" panose="020B0604020202020204" pitchFamily="34" charset="0"/>
              </a:rPr>
              <a:t>Gamify</a:t>
            </a:r>
            <a:endParaRPr lang="en-GB" sz="2400" dirty="0">
              <a:latin typeface="Arial" panose="020B0604020202020204" pitchFamily="34" charset="0"/>
              <a:cs typeface="Arial" panose="020B0604020202020204" pitchFamily="34" charset="0"/>
              <a:sym typeface="Wingdings" panose="05000000000000000000" pitchFamily="2" charset="2"/>
            </a:endParaRPr>
          </a:p>
          <a:p>
            <a:r>
              <a:rPr lang="en-GB" sz="2400" b="1" dirty="0">
                <a:latin typeface="Arial" panose="020B0604020202020204" pitchFamily="34" charset="0"/>
                <a:cs typeface="Arial" panose="020B0604020202020204" pitchFamily="34" charset="0"/>
              </a:rPr>
              <a:t>Satisfy a Human Need</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sym typeface="Wingdings" panose="05000000000000000000" pitchFamily="2" charset="2"/>
              </a:rPr>
              <a:t>Positive Social Impact</a:t>
            </a:r>
          </a:p>
          <a:p>
            <a:r>
              <a:rPr lang="en-GB" sz="2400" b="1" dirty="0">
                <a:latin typeface="Arial" panose="020B0604020202020204" pitchFamily="34" charset="0"/>
                <a:cs typeface="Arial" panose="020B0604020202020204" pitchFamily="34" charset="0"/>
                <a:sym typeface="Wingdings" panose="05000000000000000000" pitchFamily="2" charset="2"/>
              </a:rPr>
              <a:t>Education.</a:t>
            </a: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418011" y="944096"/>
            <a:ext cx="8347166" cy="400110"/>
          </a:xfrm>
          <a:prstGeom prst="rect">
            <a:avLst/>
          </a:prstGeom>
          <a:noFill/>
        </p:spPr>
        <p:txBody>
          <a:bodyPr wrap="square" rtlCol="0">
            <a:spAutoFit/>
          </a:bodyPr>
          <a:lstStyle/>
          <a:p>
            <a:r>
              <a:rPr lang="en-GB" sz="2000" dirty="0"/>
              <a:t>Activity: 10mins to reflect and discuss.</a:t>
            </a:r>
          </a:p>
        </p:txBody>
      </p:sp>
    </p:spTree>
    <p:extLst>
      <p:ext uri="{BB962C8B-B14F-4D97-AF65-F5344CB8AC3E}">
        <p14:creationId xmlns:p14="http://schemas.microsoft.com/office/powerpoint/2010/main" val="834034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Activity: Brainstorm</a:t>
            </a:r>
          </a:p>
        </p:txBody>
      </p:sp>
      <p:sp>
        <p:nvSpPr>
          <p:cNvPr id="3" name="Content Placeholder 2"/>
          <p:cNvSpPr>
            <a:spLocks noGrp="1"/>
          </p:cNvSpPr>
          <p:nvPr>
            <p:ph idx="1"/>
          </p:nvPr>
        </p:nvSpPr>
        <p:spPr/>
        <p:txBody>
          <a:bodyPr/>
          <a:lstStyle/>
          <a:p>
            <a:r>
              <a:rPr lang="en-GB" dirty="0"/>
              <a:t>Based on the Innovation tips:</a:t>
            </a:r>
          </a:p>
          <a:p>
            <a:pPr marL="914400" lvl="1" indent="-457200">
              <a:buFont typeface="+mj-lt"/>
              <a:buAutoNum type="arabicPeriod"/>
            </a:pPr>
            <a:r>
              <a:rPr lang="en-GB" dirty="0"/>
              <a:t>Reflect and note down </a:t>
            </a:r>
            <a:r>
              <a:rPr lang="en-GB" b="1" dirty="0"/>
              <a:t>any and all ideas </a:t>
            </a:r>
            <a:r>
              <a:rPr lang="en-GB" dirty="0"/>
              <a:t>that come to you.</a:t>
            </a:r>
          </a:p>
          <a:p>
            <a:pPr marL="914400" lvl="1" indent="-457200">
              <a:buFont typeface="+mj-lt"/>
              <a:buAutoNum type="arabicPeriod"/>
            </a:pPr>
            <a:r>
              <a:rPr lang="en-GB" b="1" dirty="0"/>
              <a:t>Discuss your ideas </a:t>
            </a:r>
            <a:r>
              <a:rPr lang="en-GB" dirty="0"/>
              <a:t>with others.</a:t>
            </a:r>
          </a:p>
        </p:txBody>
      </p:sp>
    </p:spTree>
    <p:extLst>
      <p:ext uri="{BB962C8B-B14F-4D97-AF65-F5344CB8AC3E}">
        <p14:creationId xmlns:p14="http://schemas.microsoft.com/office/powerpoint/2010/main" val="2824206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764" y="282481"/>
            <a:ext cx="6384472" cy="994172"/>
          </a:xfrm>
        </p:spPr>
        <p:txBody>
          <a:bodyPr>
            <a:normAutofit/>
          </a:bodyPr>
          <a:lstStyle/>
          <a:p>
            <a:pPr algn="ctr"/>
            <a:r>
              <a:rPr lang="en-GB" b="1" u="sng" dirty="0">
                <a:latin typeface="+mn-lt"/>
              </a:rPr>
              <a:t>Student Examples</a:t>
            </a:r>
          </a:p>
        </p:txBody>
      </p:sp>
      <p:sp>
        <p:nvSpPr>
          <p:cNvPr id="3" name="Content Placeholder 2"/>
          <p:cNvSpPr>
            <a:spLocks noGrp="1"/>
          </p:cNvSpPr>
          <p:nvPr>
            <p:ph idx="1"/>
          </p:nvPr>
        </p:nvSpPr>
        <p:spPr/>
        <p:txBody>
          <a:bodyPr>
            <a:normAutofit/>
          </a:bodyPr>
          <a:lstStyle/>
          <a:p>
            <a:pPr marL="0" indent="0">
              <a:buNone/>
            </a:pPr>
            <a:r>
              <a:rPr lang="en-GB" dirty="0"/>
              <a:t>Students Shine at </a:t>
            </a:r>
            <a:r>
              <a:rPr lang="en-GB" dirty="0" err="1"/>
              <a:t>Startup</a:t>
            </a:r>
            <a:r>
              <a:rPr lang="en-GB" dirty="0"/>
              <a:t> Weekend, </a:t>
            </a:r>
            <a:r>
              <a:rPr lang="en-GB" dirty="0" err="1"/>
              <a:t>TechStars</a:t>
            </a:r>
            <a:r>
              <a:rPr lang="en-GB" dirty="0"/>
              <a:t> and ACE Innovation Competitions:</a:t>
            </a:r>
          </a:p>
          <a:p>
            <a:r>
              <a:rPr lang="en-GB" dirty="0">
                <a:hlinkClick r:id="rId2"/>
              </a:rPr>
              <a:t>https://uwtsd.ac.uk/face/competition/</a:t>
            </a:r>
            <a:endParaRPr lang="en-GB" dirty="0"/>
          </a:p>
          <a:p>
            <a:r>
              <a:rPr lang="en-GB" dirty="0">
                <a:solidFill>
                  <a:schemeClr val="accent4"/>
                </a:solidFill>
                <a:latin typeface="Arial" panose="020B0604020202020204" pitchFamily="34" charset="0"/>
                <a:cs typeface="Arial" panose="020B0604020202020204" pitchFamily="34" charset="0"/>
              </a:rPr>
              <a:t>Tip: Review previous student ideas to inspire your imagination.</a:t>
            </a:r>
            <a:endParaRPr lang="en-GB" dirty="0"/>
          </a:p>
          <a:p>
            <a:pPr marL="0" indent="0">
              <a:buNone/>
            </a:pPr>
            <a:endParaRPr lang="en-GB" dirty="0"/>
          </a:p>
          <a:p>
            <a:pPr marL="0" indent="0">
              <a:buNone/>
            </a:pPr>
            <a:endParaRPr lang="en-GB" sz="1650" dirty="0"/>
          </a:p>
          <a:p>
            <a:pPr marL="0" indent="0">
              <a:buNone/>
            </a:pPr>
            <a:r>
              <a:rPr lang="en-GB" sz="1650" dirty="0"/>
              <a:t>Bg – Further Examples e.g. </a:t>
            </a:r>
            <a:r>
              <a:rPr lang="en-GB" sz="1650" dirty="0">
                <a:hlinkClick r:id="rId3"/>
              </a:rPr>
              <a:t>Mental health app Design My Day wins </a:t>
            </a:r>
            <a:r>
              <a:rPr lang="en-GB" sz="1650" dirty="0" err="1">
                <a:hlinkClick r:id="rId3"/>
              </a:rPr>
              <a:t>Startup</a:t>
            </a:r>
            <a:r>
              <a:rPr lang="en-GB" sz="1650" dirty="0">
                <a:hlinkClick r:id="rId3"/>
              </a:rPr>
              <a:t> Weekend Bali</a:t>
            </a:r>
            <a:endParaRPr lang="en-GB" sz="1650" dirty="0"/>
          </a:p>
          <a:p>
            <a:pPr marL="0" indent="0">
              <a:buNone/>
            </a:pPr>
            <a:endParaRPr lang="en-GB" dirty="0"/>
          </a:p>
        </p:txBody>
      </p:sp>
    </p:spTree>
    <p:extLst>
      <p:ext uri="{BB962C8B-B14F-4D97-AF65-F5344CB8AC3E}">
        <p14:creationId xmlns:p14="http://schemas.microsoft.com/office/powerpoint/2010/main" val="3236218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8695"/>
            <a:ext cx="7886700" cy="1047254"/>
          </a:xfrm>
        </p:spPr>
        <p:txBody>
          <a:bodyPr/>
          <a:lstStyle/>
          <a:p>
            <a:pPr algn="ctr"/>
            <a:r>
              <a:rPr lang="en-GB" b="1" u="sng" dirty="0"/>
              <a:t>Conclusion</a:t>
            </a:r>
          </a:p>
        </p:txBody>
      </p:sp>
      <p:sp>
        <p:nvSpPr>
          <p:cNvPr id="3" name="Content Placeholder 2"/>
          <p:cNvSpPr>
            <a:spLocks noGrp="1"/>
          </p:cNvSpPr>
          <p:nvPr>
            <p:ph idx="1"/>
          </p:nvPr>
        </p:nvSpPr>
        <p:spPr>
          <a:xfrm>
            <a:off x="556287" y="1123091"/>
            <a:ext cx="7886700" cy="4429093"/>
          </a:xfrm>
        </p:spPr>
        <p:txBody>
          <a:bodyPr>
            <a:noAutofit/>
          </a:bodyPr>
          <a:lstStyle/>
          <a:p>
            <a:pPr marL="385763" indent="-385763">
              <a:buFont typeface="+mj-lt"/>
              <a:buAutoNum type="arabicPeriod"/>
            </a:pPr>
            <a:r>
              <a:rPr lang="en-GB" sz="2000" dirty="0">
                <a:latin typeface="Arial" panose="020B0604020202020204" pitchFamily="34" charset="0"/>
                <a:cs typeface="Arial" panose="020B0604020202020204" pitchFamily="34" charset="0"/>
              </a:rPr>
              <a:t>Re-cap: 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KW, 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IR,  Society 5.0 &amp; Market Trends.</a:t>
            </a:r>
          </a:p>
          <a:p>
            <a:pPr marL="385763" indent="-385763">
              <a:buFont typeface="+mj-lt"/>
              <a:buAutoNum type="arabicPeriod"/>
            </a:pPr>
            <a:r>
              <a:rPr lang="en-GB" sz="2000" dirty="0">
                <a:latin typeface="Arial" panose="020B0604020202020204" pitchFamily="34" charset="0"/>
                <a:cs typeface="Arial" panose="020B0604020202020204" pitchFamily="34" charset="0"/>
              </a:rPr>
              <a:t>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KW Innovation @ UWTSD</a:t>
            </a:r>
          </a:p>
          <a:p>
            <a:pPr marL="385763" indent="-385763">
              <a:buFont typeface="+mj-lt"/>
              <a:buAutoNum type="arabicPeriod"/>
            </a:pPr>
            <a:r>
              <a:rPr lang="en-GB" sz="2000" dirty="0">
                <a:latin typeface="Arial" panose="020B0604020202020204" pitchFamily="34" charset="0"/>
                <a:cs typeface="Arial" panose="020B0604020202020204" pitchFamily="34" charset="0"/>
              </a:rPr>
              <a:t>Innovation Success Tips</a:t>
            </a:r>
          </a:p>
          <a:p>
            <a:pPr lvl="1">
              <a:buFont typeface="Courier New" panose="02070309020205020404" pitchFamily="49" charset="0"/>
              <a:buChar char="o"/>
            </a:pPr>
            <a:r>
              <a:rPr lang="en-GB" sz="1400" dirty="0">
                <a:latin typeface="Arial" panose="020B0604020202020204" pitchFamily="34" charset="0"/>
                <a:cs typeface="Arial" panose="020B0604020202020204" pitchFamily="34" charset="0"/>
              </a:rPr>
              <a:t>Imagination, Passion, Problem solve, Current Trends, Utilise New Tech</a:t>
            </a:r>
          </a:p>
          <a:p>
            <a:pPr lvl="1">
              <a:buFont typeface="Courier New" panose="02070309020205020404" pitchFamily="49" charset="0"/>
              <a:buChar char="o"/>
            </a:pPr>
            <a:r>
              <a:rPr lang="en-GB" sz="1400" dirty="0">
                <a:latin typeface="Arial" panose="020B0604020202020204" pitchFamily="34" charset="0"/>
                <a:cs typeface="Arial" panose="020B0604020202020204" pitchFamily="34" charset="0"/>
              </a:rPr>
              <a:t>Synergise New tech, Fun &amp; Easy, Gamify, Satisfy a Need, Positive Social Impact</a:t>
            </a:r>
          </a:p>
          <a:p>
            <a:pPr lvl="1">
              <a:buFont typeface="Courier New" panose="02070309020205020404" pitchFamily="49" charset="0"/>
              <a:buChar char="o"/>
            </a:pPr>
            <a:r>
              <a:rPr lang="en-GB" sz="1400" dirty="0">
                <a:latin typeface="Arial" panose="020B0604020202020204" pitchFamily="34" charset="0"/>
                <a:cs typeface="Arial" panose="020B0604020202020204" pitchFamily="34" charset="0"/>
                <a:sym typeface="Wingdings" panose="05000000000000000000" pitchFamily="2" charset="2"/>
              </a:rPr>
              <a:t>Education.</a:t>
            </a:r>
            <a:endParaRPr lang="en-GB" sz="1200" dirty="0">
              <a:latin typeface="Arial" panose="020B0604020202020204" pitchFamily="34" charset="0"/>
              <a:cs typeface="Arial" panose="020B0604020202020204" pitchFamily="34" charset="0"/>
            </a:endParaRPr>
          </a:p>
          <a:p>
            <a:pPr marL="400050" lvl="1" indent="0">
              <a:buNone/>
            </a:pPr>
            <a:r>
              <a:rPr lang="en-GB" sz="1600" dirty="0">
                <a:latin typeface="Arial" panose="020B0604020202020204" pitchFamily="34" charset="0"/>
                <a:cs typeface="Arial" panose="020B0604020202020204" pitchFamily="34" charset="0"/>
              </a:rPr>
              <a:t>Tip: You can go back and look at these slides at any time.</a:t>
            </a:r>
          </a:p>
          <a:p>
            <a:pPr marL="385763" indent="-385763">
              <a:buFont typeface="+mj-lt"/>
              <a:buAutoNum type="arabicPeriod"/>
            </a:pPr>
            <a:r>
              <a:rPr lang="en-GB" sz="2000" dirty="0"/>
              <a:t>Creativity &amp; Innovation</a:t>
            </a:r>
          </a:p>
          <a:p>
            <a:pPr marL="385763" indent="-385763">
              <a:buFont typeface="+mj-lt"/>
              <a:buAutoNum type="arabicPeriod"/>
            </a:pPr>
            <a:r>
              <a:rPr lang="en-GB" sz="2000" dirty="0"/>
              <a:t>Activity: What do you want to create / personal passion</a:t>
            </a:r>
          </a:p>
          <a:p>
            <a:pPr marL="385763" indent="-385763">
              <a:buFont typeface="+mj-lt"/>
              <a:buAutoNum type="arabicPeriod"/>
            </a:pPr>
            <a:r>
              <a:rPr lang="en-GB" sz="2000" dirty="0"/>
              <a:t>Student Examples</a:t>
            </a:r>
          </a:p>
          <a:p>
            <a:pPr marL="385763" indent="-385763">
              <a:buFont typeface="+mj-lt"/>
              <a:buAutoNum type="arabicPeriod"/>
            </a:pPr>
            <a:r>
              <a:rPr lang="en-GB" sz="2000" dirty="0"/>
              <a:t>Crowd-funding examples.</a:t>
            </a:r>
          </a:p>
          <a:p>
            <a:pPr marL="385763" indent="-385763">
              <a:buFont typeface="+mj-lt"/>
              <a:buAutoNum type="arabicPeriod"/>
            </a:pPr>
            <a:r>
              <a:rPr lang="en-GB" sz="2000" dirty="0"/>
              <a:t>Initial brainstorming.</a:t>
            </a:r>
          </a:p>
          <a:p>
            <a:pPr marL="385763" indent="-385763">
              <a:buFont typeface="+mj-lt"/>
              <a:buAutoNum type="arabicPeriod"/>
            </a:pPr>
            <a:r>
              <a:rPr lang="en-GB" sz="2000" b="1" dirty="0"/>
              <a:t>Next &gt; Tutorial Activity: Discussion &amp; Brainstorming.</a:t>
            </a:r>
            <a:endParaRPr lang="en-GB" sz="2000" dirty="0"/>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4281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33695"/>
            <a:ext cx="8229600" cy="1143000"/>
          </a:xfrm>
        </p:spPr>
        <p:txBody>
          <a:bodyPr>
            <a:normAutofit fontScale="90000"/>
          </a:bodyPr>
          <a:lstStyle/>
          <a:p>
            <a:r>
              <a:rPr lang="en-GB" b="1" dirty="0">
                <a:effectLst/>
                <a:latin typeface="Arial" panose="020B0604020202020204" pitchFamily="34" charset="0"/>
                <a:cs typeface="Arial" panose="020B0604020202020204" pitchFamily="34" charset="0"/>
              </a:rPr>
              <a:t>Bg: </a:t>
            </a:r>
            <a:r>
              <a:rPr lang="en-GB" b="1" u="sng" dirty="0">
                <a:effectLst/>
                <a:latin typeface="Arial" panose="020B0604020202020204" pitchFamily="34" charset="0"/>
                <a:cs typeface="Arial" panose="020B0604020202020204" pitchFamily="34" charset="0"/>
              </a:rPr>
              <a:t>Innovation Summary:</a:t>
            </a:r>
            <a:br>
              <a:rPr lang="en-GB" b="1" u="sng" dirty="0">
                <a:effectLst/>
                <a:latin typeface="Arial" panose="020B0604020202020204" pitchFamily="34" charset="0"/>
                <a:cs typeface="Arial" panose="020B0604020202020204" pitchFamily="34" charset="0"/>
              </a:rPr>
            </a:br>
            <a:r>
              <a:rPr lang="en-GB" b="1" u="sng" dirty="0">
                <a:effectLst/>
                <a:latin typeface="Arial" panose="020B0604020202020204" pitchFamily="34" charset="0"/>
                <a:cs typeface="Arial" panose="020B0604020202020204" pitchFamily="34" charset="0"/>
              </a:rPr>
              <a:t>The Heart of Success</a:t>
            </a:r>
            <a:endParaRPr lang="en-GB" b="1" u="sng" dirty="0">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p:txBody>
          <a:bodyPr>
            <a:normAutofit fontScale="77500" lnSpcReduction="20000"/>
          </a:bodyPr>
          <a:lstStyle/>
          <a:p>
            <a:r>
              <a:rPr lang="en-GB" b="1" dirty="0"/>
              <a:t>Follow your Heart:</a:t>
            </a:r>
            <a:r>
              <a:rPr lang="en-GB" dirty="0"/>
              <a:t> Do what you Love - Follow Your Passion your inspiration, </a:t>
            </a:r>
            <a:r>
              <a:rPr lang="en-GB" b="1" dirty="0"/>
              <a:t>Trust Yourself</a:t>
            </a:r>
            <a:r>
              <a:rPr lang="en-GB" dirty="0"/>
              <a:t>.</a:t>
            </a:r>
          </a:p>
          <a:p>
            <a:r>
              <a:rPr lang="en-GB" b="1" dirty="0"/>
              <a:t>Eureka: </a:t>
            </a:r>
            <a:r>
              <a:rPr lang="en-GB" dirty="0"/>
              <a:t>The best ideas often come when your not trying to think of them.</a:t>
            </a:r>
          </a:p>
          <a:p>
            <a:r>
              <a:rPr lang="en-GB" b="1" dirty="0"/>
              <a:t>Evolve &amp; Enhance </a:t>
            </a:r>
            <a:r>
              <a:rPr lang="en-GB" dirty="0"/>
              <a:t>- make things easier simpler or better (e.g. Google, iPhone, Facebook, </a:t>
            </a:r>
            <a:r>
              <a:rPr lang="en-GB" dirty="0" err="1"/>
              <a:t>SunBites</a:t>
            </a:r>
            <a:r>
              <a:rPr lang="en-GB" dirty="0"/>
              <a:t>, Xylitol, </a:t>
            </a:r>
            <a:r>
              <a:rPr lang="en-GB" dirty="0" err="1"/>
              <a:t>eCover</a:t>
            </a:r>
            <a:r>
              <a:rPr lang="en-GB" dirty="0"/>
              <a:t>, innocent, </a:t>
            </a:r>
            <a:r>
              <a:rPr lang="en-GB" dirty="0" err="1"/>
              <a:t>YeoValley</a:t>
            </a:r>
            <a:r>
              <a:rPr lang="en-GB" dirty="0"/>
              <a:t>, Eco-paint etc...). </a:t>
            </a:r>
          </a:p>
          <a:p>
            <a:r>
              <a:rPr lang="en-GB" b="1" dirty="0"/>
              <a:t>Team-work</a:t>
            </a:r>
            <a:r>
              <a:rPr lang="en-GB" dirty="0"/>
              <a:t>:  Support one and another to create the solution. "Unity is strength... when there is teamwork and collaboration, Amazing things can be achieved." - Mattie </a:t>
            </a:r>
            <a:r>
              <a:rPr lang="en-GB" dirty="0" err="1"/>
              <a:t>Stepanek</a:t>
            </a:r>
            <a:endParaRPr lang="en-GB" dirty="0"/>
          </a:p>
        </p:txBody>
      </p:sp>
    </p:spTree>
    <p:extLst>
      <p:ext uri="{BB962C8B-B14F-4D97-AF65-F5344CB8AC3E}">
        <p14:creationId xmlns:p14="http://schemas.microsoft.com/office/powerpoint/2010/main" val="71122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Bg: </a:t>
            </a:r>
            <a:r>
              <a:rPr lang="en-GB" b="1" u="sng" dirty="0"/>
              <a:t>Creativity / Now</a:t>
            </a:r>
          </a:p>
        </p:txBody>
      </p:sp>
      <p:sp>
        <p:nvSpPr>
          <p:cNvPr id="2" name="Content Placeholder 1"/>
          <p:cNvSpPr>
            <a:spLocks noGrp="1"/>
          </p:cNvSpPr>
          <p:nvPr>
            <p:ph idx="1"/>
          </p:nvPr>
        </p:nvSpPr>
        <p:spPr>
          <a:xfrm>
            <a:off x="457200" y="1417638"/>
            <a:ext cx="8229600" cy="3917032"/>
          </a:xfrm>
        </p:spPr>
        <p:txBody>
          <a:bodyPr>
            <a:normAutofit fontScale="55000" lnSpcReduction="20000"/>
          </a:bodyPr>
          <a:lstStyle/>
          <a:p>
            <a:r>
              <a:rPr lang="en-GB" b="1" dirty="0"/>
              <a:t>New Successful Prototypes / Products offer something new</a:t>
            </a:r>
            <a:r>
              <a:rPr lang="en-GB" dirty="0"/>
              <a:t> that existing businesses haven’t thought of yet or are too big/slow to implement quickly enough. </a:t>
            </a:r>
          </a:p>
          <a:p>
            <a:r>
              <a:rPr lang="en-GB" b="1" dirty="0"/>
              <a:t>Innovative people usually have a passion a desire to create something New something up-to-date that meet current human needs </a:t>
            </a:r>
            <a:r>
              <a:rPr lang="en-GB" dirty="0"/>
              <a:t>that either aren’t being satisfied or satisfies a need in a new easier or more accessible and reasonable way.</a:t>
            </a:r>
          </a:p>
          <a:p>
            <a:r>
              <a:rPr lang="en-GB" b="1" dirty="0"/>
              <a:t>When coming up with ideas focus on the Now, what’s up-to-date fresh new and exciting </a:t>
            </a:r>
            <a:r>
              <a:rPr lang="en-GB" dirty="0"/>
              <a:t>that existing large companies aren’t doing or haven’t noticed - as they focus on their existing traditional products and markets.</a:t>
            </a:r>
          </a:p>
          <a:p>
            <a:r>
              <a:rPr lang="en-GB" b="1" dirty="0"/>
              <a:t>Today’s biggest and most successful businesses started out very small flexible nimble and innovative and were able to react to human needs / demands of today </a:t>
            </a:r>
            <a:r>
              <a:rPr lang="en-GB" dirty="0"/>
              <a:t>e.g. Facebook and pretty much every Tech Company / Company you can think of.</a:t>
            </a:r>
          </a:p>
          <a:p>
            <a:r>
              <a:rPr lang="en-GB" sz="3100" dirty="0"/>
              <a:t>Consider how your idea can have a </a:t>
            </a:r>
            <a:r>
              <a:rPr lang="en-GB" sz="3100" b="1" dirty="0"/>
              <a:t>Positive Social impact</a:t>
            </a:r>
            <a:r>
              <a:rPr lang="en-GB" sz="3100" dirty="0"/>
              <a:t> (Psi) / meet a human need i.e. why would people want to use your prototype?.</a:t>
            </a:r>
            <a:endParaRPr lang="en-GB" sz="3100" b="1"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31241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199" y="220047"/>
            <a:ext cx="8229600" cy="810359"/>
          </a:xfrm>
        </p:spPr>
        <p:txBody>
          <a:bodyPr/>
          <a:lstStyle/>
          <a:p>
            <a:r>
              <a:rPr lang="en-GB" sz="3600" dirty="0"/>
              <a:t>Bg: </a:t>
            </a:r>
            <a:r>
              <a:rPr lang="en-GB" b="1" u="sng" dirty="0"/>
              <a:t>Market Trends</a:t>
            </a:r>
          </a:p>
        </p:txBody>
      </p:sp>
      <p:sp>
        <p:nvSpPr>
          <p:cNvPr id="2" name="Content Placeholder 1"/>
          <p:cNvSpPr>
            <a:spLocks noGrp="1"/>
          </p:cNvSpPr>
          <p:nvPr>
            <p:ph idx="1"/>
          </p:nvPr>
        </p:nvSpPr>
        <p:spPr>
          <a:xfrm>
            <a:off x="293426" y="1030406"/>
            <a:ext cx="8393373" cy="4018415"/>
          </a:xfrm>
        </p:spPr>
        <p:txBody>
          <a:bodyPr>
            <a:noAutofit/>
          </a:bodyPr>
          <a:lstStyle/>
          <a:p>
            <a:r>
              <a:rPr lang="en-GB" sz="1800" b="1" dirty="0"/>
              <a:t>Innovative people usually have a passion and desire and create a New business that offers something up-to-date that meet current human needs that either aren’t being satisfied or satisfies a need in a new easier or more reasonable and accessible way.</a:t>
            </a:r>
          </a:p>
          <a:p>
            <a:r>
              <a:rPr lang="en-GB" sz="1800" b="1" dirty="0"/>
              <a:t>Focus on the Now, what’s up-to-date fresh new and exciting </a:t>
            </a:r>
            <a:r>
              <a:rPr lang="en-GB" sz="1800" dirty="0"/>
              <a:t>that existing large companies aren’t doing or haven’t noticed - as they are busy focusing on their existing / yesterday’s traditional products and markets. (r)</a:t>
            </a:r>
            <a:endParaRPr lang="en-GB" sz="1800" b="1" dirty="0"/>
          </a:p>
          <a:p>
            <a:r>
              <a:rPr lang="en-GB" sz="1800" b="1" dirty="0"/>
              <a:t>E.g.</a:t>
            </a:r>
            <a:r>
              <a:rPr lang="en-GB" sz="1800" dirty="0"/>
              <a:t> </a:t>
            </a:r>
            <a:r>
              <a:rPr lang="en-GB" sz="1800" b="1" dirty="0"/>
              <a:t>Social: </a:t>
            </a:r>
            <a:r>
              <a:rPr lang="en-GB" sz="1800" dirty="0"/>
              <a:t>Facebook (Social), Google (Simplicity), Casual/</a:t>
            </a:r>
            <a:r>
              <a:rPr lang="en-GB" sz="1800" dirty="0" err="1"/>
              <a:t>Inde</a:t>
            </a:r>
            <a:r>
              <a:rPr lang="en-GB" sz="1800" dirty="0"/>
              <a:t> Games (Fun), MMOG (Social Fun Engagement), MOOCs (Open Social resources), VR | </a:t>
            </a:r>
            <a:r>
              <a:rPr lang="en-GB" sz="1800" b="1" dirty="0"/>
              <a:t>Health &amp; Environment: </a:t>
            </a:r>
            <a:r>
              <a:rPr lang="en-GB" sz="1800" dirty="0"/>
              <a:t>Innocent Smoothies, </a:t>
            </a:r>
            <a:r>
              <a:rPr lang="en-GB" sz="1800" dirty="0" err="1"/>
              <a:t>Ecover</a:t>
            </a:r>
            <a:r>
              <a:rPr lang="en-GB" sz="1800" dirty="0"/>
              <a:t>, </a:t>
            </a:r>
            <a:r>
              <a:rPr lang="en-GB" sz="1800" dirty="0" err="1"/>
              <a:t>YeoValley</a:t>
            </a:r>
            <a:r>
              <a:rPr lang="en-GB" sz="1800" dirty="0"/>
              <a:t>, VOC-free Eco-paint| </a:t>
            </a:r>
            <a:r>
              <a:rPr lang="en-GB" sz="1800" b="1" dirty="0"/>
              <a:t>Integration of Health &amp; Tech:</a:t>
            </a:r>
            <a:r>
              <a:rPr lang="en-GB" sz="1800" dirty="0"/>
              <a:t> Biometrics, Fitness Apps and gadgets, e-cigarettes, e-counselling support, Mental Health support Applications etc..</a:t>
            </a:r>
          </a:p>
          <a:p>
            <a:r>
              <a:rPr lang="en-GB" sz="1800" b="1" dirty="0"/>
              <a:t>Note: Trends in the market </a:t>
            </a:r>
            <a:r>
              <a:rPr lang="en-GB" sz="1800" dirty="0"/>
              <a:t>can be identified by understanding the pattern of growth or decline in sales resulting from changes in public taste.</a:t>
            </a:r>
          </a:p>
        </p:txBody>
      </p:sp>
    </p:spTree>
    <p:extLst>
      <p:ext uri="{BB962C8B-B14F-4D97-AF65-F5344CB8AC3E}">
        <p14:creationId xmlns:p14="http://schemas.microsoft.com/office/powerpoint/2010/main" val="1379044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678941" y="2579959"/>
            <a:ext cx="1331138" cy="598703"/>
          </a:xfrm>
          <a:prstGeom prst="rect">
            <a:avLst/>
          </a:prstGeom>
          <a:noFill/>
        </p:spPr>
      </p:pic>
      <p:sp>
        <p:nvSpPr>
          <p:cNvPr id="4" name="TextBox 3"/>
          <p:cNvSpPr txBox="1"/>
          <p:nvPr/>
        </p:nvSpPr>
        <p:spPr>
          <a:xfrm>
            <a:off x="3554272" y="3178662"/>
            <a:ext cx="1580476" cy="646331"/>
          </a:xfrm>
          <a:prstGeom prst="rect">
            <a:avLst/>
          </a:prstGeom>
          <a:noFill/>
        </p:spPr>
        <p:txBody>
          <a:bodyPr wrap="square" rtlCol="0">
            <a:spAutoFit/>
          </a:bodyPr>
          <a:lstStyle/>
          <a:p>
            <a:pPr algn="ctr"/>
            <a:r>
              <a:rPr lang="en-GB" dirty="0"/>
              <a:t>Of Part 1.</a:t>
            </a:r>
          </a:p>
          <a:p>
            <a:pPr algn="ctr"/>
            <a:r>
              <a:rPr lang="en-GB" dirty="0"/>
              <a:t>Next: Tutorial.</a:t>
            </a:r>
          </a:p>
        </p:txBody>
      </p:sp>
    </p:spTree>
    <p:extLst>
      <p:ext uri="{BB962C8B-B14F-4D97-AF65-F5344CB8AC3E}">
        <p14:creationId xmlns:p14="http://schemas.microsoft.com/office/powerpoint/2010/main" val="3752027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Activity: Brainstorm</a:t>
            </a:r>
          </a:p>
        </p:txBody>
      </p:sp>
      <p:sp>
        <p:nvSpPr>
          <p:cNvPr id="3" name="Content Placeholder 2"/>
          <p:cNvSpPr>
            <a:spLocks noGrp="1"/>
          </p:cNvSpPr>
          <p:nvPr>
            <p:ph idx="1"/>
          </p:nvPr>
        </p:nvSpPr>
        <p:spPr/>
        <p:txBody>
          <a:bodyPr/>
          <a:lstStyle/>
          <a:p>
            <a:r>
              <a:rPr lang="en-GB" dirty="0"/>
              <a:t>Based on today’s Innovation tips:</a:t>
            </a:r>
          </a:p>
          <a:p>
            <a:pPr marL="914400" lvl="1" indent="-457200">
              <a:buFont typeface="+mj-lt"/>
              <a:buAutoNum type="arabicPeriod"/>
            </a:pPr>
            <a:r>
              <a:rPr lang="en-GB" dirty="0"/>
              <a:t>Reflect and note down </a:t>
            </a:r>
            <a:r>
              <a:rPr lang="en-GB" b="1" dirty="0"/>
              <a:t>any and all ideas </a:t>
            </a:r>
            <a:r>
              <a:rPr lang="en-GB" dirty="0"/>
              <a:t>that come to you based on today’s Innovation tips.</a:t>
            </a:r>
          </a:p>
          <a:p>
            <a:pPr marL="914400" lvl="1" indent="-457200">
              <a:buFont typeface="+mj-lt"/>
              <a:buAutoNum type="arabicPeriod"/>
            </a:pPr>
            <a:r>
              <a:rPr lang="en-GB" dirty="0"/>
              <a:t>Discuss your ideas with others.</a:t>
            </a:r>
          </a:p>
          <a:p>
            <a:pPr marL="914400" lvl="1" indent="-457200">
              <a:buFont typeface="+mj-lt"/>
              <a:buAutoNum type="arabicPeriod"/>
            </a:pPr>
            <a:r>
              <a:rPr lang="en-GB" dirty="0"/>
              <a:t>Share with the group when prompted by your tutor.</a:t>
            </a:r>
          </a:p>
        </p:txBody>
      </p:sp>
    </p:spTree>
    <p:extLst>
      <p:ext uri="{BB962C8B-B14F-4D97-AF65-F5344CB8AC3E}">
        <p14:creationId xmlns:p14="http://schemas.microsoft.com/office/powerpoint/2010/main" val="3005527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Activity: Crowdfunding</a:t>
            </a:r>
          </a:p>
        </p:txBody>
      </p:sp>
      <p:sp>
        <p:nvSpPr>
          <p:cNvPr id="3" name="Content Placeholder 2"/>
          <p:cNvSpPr>
            <a:spLocks noGrp="1"/>
          </p:cNvSpPr>
          <p:nvPr>
            <p:ph idx="1"/>
          </p:nvPr>
        </p:nvSpPr>
        <p:spPr/>
        <p:txBody>
          <a:bodyPr>
            <a:normAutofit fontScale="92500" lnSpcReduction="10000"/>
          </a:bodyPr>
          <a:lstStyle/>
          <a:p>
            <a:pPr marL="385763" indent="-385763">
              <a:buFont typeface="+mj-lt"/>
              <a:buAutoNum type="arabicPeriod"/>
            </a:pPr>
            <a:r>
              <a:rPr lang="en-GB" dirty="0"/>
              <a:t>Review up-to-date projects on </a:t>
            </a:r>
            <a:r>
              <a:rPr lang="en-GB" dirty="0">
                <a:hlinkClick r:id="rId2"/>
              </a:rPr>
              <a:t>Kickstarter</a:t>
            </a:r>
            <a:r>
              <a:rPr lang="en-GB" dirty="0"/>
              <a:t> &amp;/or </a:t>
            </a:r>
            <a:r>
              <a:rPr lang="en-GB" dirty="0">
                <a:hlinkClick r:id="rId3"/>
              </a:rPr>
              <a:t>indiegogo</a:t>
            </a:r>
            <a:r>
              <a:rPr lang="en-GB" dirty="0"/>
              <a:t> related to your course to help you with your own idea generation.</a:t>
            </a:r>
          </a:p>
          <a:p>
            <a:pPr lvl="1"/>
            <a:r>
              <a:rPr lang="en-GB" sz="1050" dirty="0"/>
              <a:t>Others examples </a:t>
            </a:r>
            <a:r>
              <a:rPr lang="en-GB" sz="1050" dirty="0" err="1">
                <a:hlinkClick r:id="rId4"/>
              </a:rPr>
              <a:t>Patreon</a:t>
            </a:r>
            <a:r>
              <a:rPr lang="en-GB" sz="1050" dirty="0"/>
              <a:t> or </a:t>
            </a:r>
            <a:r>
              <a:rPr lang="en-GB" sz="1050" dirty="0" err="1">
                <a:hlinkClick r:id="rId5"/>
              </a:rPr>
              <a:t>Pledgemusic</a:t>
            </a:r>
            <a:r>
              <a:rPr lang="en-GB" sz="1050" dirty="0"/>
              <a:t>.</a:t>
            </a:r>
          </a:p>
          <a:p>
            <a:pPr marL="385763" indent="-385763">
              <a:buFont typeface="+mj-lt"/>
              <a:buAutoNum type="arabicPeriod"/>
            </a:pPr>
            <a:r>
              <a:rPr lang="en-GB" dirty="0"/>
              <a:t>Browse the categories of interest and choose your overall favourite idea.</a:t>
            </a:r>
          </a:p>
          <a:p>
            <a:pPr marL="385763" indent="-385763">
              <a:buFont typeface="+mj-lt"/>
              <a:buAutoNum type="arabicPeriod"/>
            </a:pPr>
            <a:r>
              <a:rPr lang="en-GB" dirty="0"/>
              <a:t>Share with the group when prompted by your tutor.</a:t>
            </a:r>
          </a:p>
        </p:txBody>
      </p:sp>
    </p:spTree>
    <p:extLst>
      <p:ext uri="{BB962C8B-B14F-4D97-AF65-F5344CB8AC3E}">
        <p14:creationId xmlns:p14="http://schemas.microsoft.com/office/powerpoint/2010/main" val="2508943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0" y="262110"/>
            <a:ext cx="7735148" cy="994172"/>
          </a:xfrm>
        </p:spPr>
        <p:txBody>
          <a:bodyPr>
            <a:noAutofit/>
          </a:bodyPr>
          <a:lstStyle/>
          <a:p>
            <a:r>
              <a:rPr lang="en-GB" sz="3200" b="1" u="sng" dirty="0">
                <a:latin typeface="Arial" panose="020B0604020202020204" pitchFamily="34" charset="0"/>
                <a:cs typeface="Arial" panose="020B0604020202020204" pitchFamily="34" charset="0"/>
              </a:rPr>
              <a:t>Activity: What do you want to create?</a:t>
            </a:r>
            <a:endParaRPr lang="en-GB" sz="2000" b="1"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30930" y="1256282"/>
            <a:ext cx="7939864" cy="3620507"/>
          </a:xfrm>
        </p:spPr>
        <p:txBody>
          <a:bodyPr>
            <a:normAutofit fontScale="85000" lnSpcReduction="20000"/>
          </a:bodyPr>
          <a:lstStyle/>
          <a:p>
            <a:pPr marL="0" indent="0">
              <a:buNone/>
            </a:pPr>
            <a:r>
              <a:rPr lang="en-GB" sz="2475" b="1" dirty="0"/>
              <a:t>Open your EIGP cloud doc and answer the following questions:</a:t>
            </a:r>
          </a:p>
          <a:p>
            <a:pPr marL="457200" indent="-457200">
              <a:buFont typeface="+mj-lt"/>
              <a:buAutoNum type="arabicPeriod"/>
            </a:pPr>
            <a:r>
              <a:rPr lang="en-GB" sz="2475" b="1" dirty="0"/>
              <a:t>Q. What would you like to create? </a:t>
            </a:r>
            <a:r>
              <a:rPr lang="en-GB" sz="2475" dirty="0"/>
              <a:t>if you could create anything what would it be?</a:t>
            </a:r>
          </a:p>
          <a:p>
            <a:pPr marL="457200" indent="-457200">
              <a:buFont typeface="+mj-lt"/>
              <a:buAutoNum type="arabicPeriod"/>
            </a:pPr>
            <a:r>
              <a:rPr lang="en-GB" sz="2475" b="1" dirty="0"/>
              <a:t>Q. Positive Social Impact: </a:t>
            </a:r>
            <a:r>
              <a:rPr lang="en-GB" sz="2475" dirty="0"/>
              <a:t>If you could create something to make the world a better place what would it be?</a:t>
            </a:r>
          </a:p>
          <a:p>
            <a:pPr marL="457200" indent="-457200">
              <a:buFont typeface="+mj-lt"/>
              <a:buAutoNum type="arabicPeriod"/>
            </a:pPr>
            <a:r>
              <a:rPr lang="en-GB" sz="2475" dirty="0"/>
              <a:t>Q. What </a:t>
            </a:r>
            <a:r>
              <a:rPr lang="en-GB" sz="2475" b="1" dirty="0"/>
              <a:t>new skill or technology </a:t>
            </a:r>
            <a:r>
              <a:rPr lang="en-GB" sz="2475" dirty="0"/>
              <a:t>would you like to learn?</a:t>
            </a:r>
          </a:p>
          <a:p>
            <a:pPr marL="457200" indent="-457200">
              <a:buFont typeface="+mj-lt"/>
              <a:buAutoNum type="arabicPeriod"/>
            </a:pPr>
            <a:r>
              <a:rPr lang="en-GB" sz="2475" dirty="0"/>
              <a:t>Q. What would you like to do for your </a:t>
            </a:r>
            <a:r>
              <a:rPr lang="en-GB" sz="2475" b="1" dirty="0"/>
              <a:t>final year Project</a:t>
            </a:r>
            <a:r>
              <a:rPr lang="en-GB" sz="2475" dirty="0"/>
              <a:t>? you could use this module to start new skill preparation and development work.</a:t>
            </a:r>
          </a:p>
          <a:p>
            <a:pPr marL="457200" indent="-457200">
              <a:buFont typeface="+mj-lt"/>
              <a:buAutoNum type="arabicPeriod"/>
            </a:pPr>
            <a:r>
              <a:rPr lang="en-GB" sz="2475" dirty="0"/>
              <a:t>Q. What technology or skill would you like to develop that would make you more attractive to </a:t>
            </a:r>
            <a:r>
              <a:rPr lang="en-GB" sz="2475" b="1" dirty="0"/>
              <a:t>potential employers</a:t>
            </a:r>
            <a:r>
              <a:rPr lang="en-GB" sz="2475" dirty="0"/>
              <a:t> in the industry you would like to work in?</a:t>
            </a:r>
          </a:p>
        </p:txBody>
      </p:sp>
    </p:spTree>
    <p:extLst>
      <p:ext uri="{BB962C8B-B14F-4D97-AF65-F5344CB8AC3E}">
        <p14:creationId xmlns:p14="http://schemas.microsoft.com/office/powerpoint/2010/main" val="30701228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915764" y="2948350"/>
            <a:ext cx="1331138" cy="598703"/>
          </a:xfrm>
          <a:prstGeom prst="rect">
            <a:avLst/>
          </a:prstGeom>
          <a:noFill/>
        </p:spPr>
      </p:pic>
    </p:spTree>
    <p:extLst>
      <p:ext uri="{BB962C8B-B14F-4D97-AF65-F5344CB8AC3E}">
        <p14:creationId xmlns:p14="http://schemas.microsoft.com/office/powerpoint/2010/main" val="2682865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50" b="1" u="sng" dirty="0">
                <a:latin typeface="Arial" panose="020B0604020202020204" pitchFamily="34" charset="0"/>
                <a:cs typeface="Arial" panose="020B0604020202020204" pitchFamily="34" charset="0"/>
              </a:rPr>
              <a:t>Private Activity: Inspiring Tech Talk</a:t>
            </a:r>
            <a:endParaRPr lang="en-GB" sz="2025" b="1" u="sng"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Think Different &amp; Follow your Heart </a:t>
            </a:r>
            <a:r>
              <a:rPr lang="en-GB" dirty="0"/>
              <a:t>by Steve Jobs</a:t>
            </a:r>
            <a:endParaRPr lang="en-GB" dirty="0">
              <a:hlinkClick r:id="rId2"/>
            </a:endParaRPr>
          </a:p>
          <a:p>
            <a:pPr marL="289322" indent="-289322">
              <a:buFont typeface="+mj-lt"/>
              <a:buAutoNum type="arabicPeriod"/>
            </a:pPr>
            <a:r>
              <a:rPr lang="en-GB" dirty="0">
                <a:hlinkClick r:id="rId2"/>
              </a:rPr>
              <a:t>Steve Jobs returns to Save Apple (first 9mins)</a:t>
            </a:r>
            <a:br>
              <a:rPr lang="en-GB" dirty="0">
                <a:hlinkClick r:id="rId2"/>
              </a:rPr>
            </a:br>
            <a:endParaRPr lang="en-GB" dirty="0"/>
          </a:p>
          <a:p>
            <a:pPr marL="289322" indent="-289322">
              <a:buFont typeface="+mj-lt"/>
              <a:buAutoNum type="arabicPeriod"/>
            </a:pPr>
            <a:r>
              <a:rPr lang="en-GB" dirty="0">
                <a:hlinkClick r:id="rId3"/>
              </a:rPr>
              <a:t>THINK DIFFERENT - Apple Steve Jobs - The Crazy Ones (1min)</a:t>
            </a:r>
            <a:endParaRPr lang="en-GB" dirty="0"/>
          </a:p>
          <a:p>
            <a:pPr marL="0" indent="0">
              <a:buNone/>
            </a:pPr>
            <a:r>
              <a:rPr lang="en-GB" dirty="0"/>
              <a:t>Q. Apple - What happened next????? APPLE TIMELINES: </a:t>
            </a:r>
            <a:r>
              <a:rPr lang="en-GB" dirty="0">
                <a:hlinkClick r:id="rId4"/>
              </a:rPr>
              <a:t>1</a:t>
            </a:r>
            <a:r>
              <a:rPr lang="en-GB" dirty="0"/>
              <a:t>, </a:t>
            </a:r>
            <a:r>
              <a:rPr lang="en-GB" dirty="0">
                <a:hlinkClick r:id="rId5"/>
              </a:rPr>
              <a:t>2</a:t>
            </a:r>
            <a:r>
              <a:rPr lang="en-GB" dirty="0"/>
              <a:t>, </a:t>
            </a:r>
            <a:r>
              <a:rPr lang="en-GB" dirty="0">
                <a:hlinkClick r:id="rId6"/>
              </a:rPr>
              <a:t>3</a:t>
            </a:r>
            <a:r>
              <a:rPr lang="en-GB" dirty="0"/>
              <a:t>.</a:t>
            </a:r>
          </a:p>
          <a:p>
            <a:pPr lvl="1"/>
            <a:r>
              <a:rPr lang="en-GB" sz="1013" dirty="0" err="1"/>
              <a:t>Bg</a:t>
            </a:r>
            <a:r>
              <a:rPr lang="en-GB" sz="1013" dirty="0"/>
              <a:t>: A Computing Revolution - </a:t>
            </a:r>
            <a:r>
              <a:rPr lang="en-GB" sz="1013" dirty="0">
                <a:hlinkClick r:id="rId7"/>
              </a:rPr>
              <a:t>Steve Jobs announcing the first SMARTPHONE in 2007</a:t>
            </a:r>
            <a:endParaRPr lang="en-GB" sz="1013" dirty="0"/>
          </a:p>
          <a:p>
            <a:pPr lvl="1"/>
            <a:r>
              <a:rPr lang="en-GB" sz="1013" dirty="0" err="1"/>
              <a:t>Bg</a:t>
            </a:r>
            <a:r>
              <a:rPr lang="en-GB" sz="1013" dirty="0"/>
              <a:t>: </a:t>
            </a:r>
            <a:r>
              <a:rPr lang="en-GB" sz="1013" dirty="0">
                <a:hlinkClick r:id="rId8"/>
              </a:rPr>
              <a:t>Steve Jobs - Creativity Iteration &amp; Innovation in Computing - "ONE MORE THING" (5mins)</a:t>
            </a:r>
            <a:endParaRPr lang="en-GB" sz="1013" dirty="0"/>
          </a:p>
          <a:p>
            <a:pPr marL="257175" lvl="1" indent="0">
              <a:buNone/>
            </a:pPr>
            <a:endParaRPr lang="en-GB" sz="1013" dirty="0"/>
          </a:p>
          <a:p>
            <a:pPr marL="289322" indent="-289322">
              <a:buFont typeface="+mj-lt"/>
              <a:buAutoNum type="arabicPeriod" startAt="3"/>
            </a:pPr>
            <a:r>
              <a:rPr lang="en-GB" dirty="0">
                <a:hlinkClick r:id="rId9"/>
              </a:rPr>
              <a:t>How to live before you die (9mins)</a:t>
            </a:r>
            <a:endParaRPr lang="en-GB" dirty="0"/>
          </a:p>
          <a:p>
            <a:endParaRPr lang="en-GB" dirty="0"/>
          </a:p>
        </p:txBody>
      </p:sp>
    </p:spTree>
    <p:extLst>
      <p:ext uri="{BB962C8B-B14F-4D97-AF65-F5344CB8AC3E}">
        <p14:creationId xmlns:p14="http://schemas.microsoft.com/office/powerpoint/2010/main" val="24961888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343" y="386898"/>
            <a:ext cx="8177893" cy="1224188"/>
          </a:xfrm>
        </p:spPr>
        <p:txBody>
          <a:bodyPr>
            <a:normAutofit fontScale="90000"/>
          </a:bodyPr>
          <a:lstStyle/>
          <a:p>
            <a:r>
              <a:rPr lang="en-GB" b="1" u="sng" dirty="0"/>
              <a:t>Activity</a:t>
            </a:r>
            <a:r>
              <a:rPr lang="en-GB" u="sng" dirty="0"/>
              <a:t>: ‘In &amp; Out’ of the box thinking</a:t>
            </a:r>
          </a:p>
        </p:txBody>
      </p:sp>
      <p:sp>
        <p:nvSpPr>
          <p:cNvPr id="3" name="Content Placeholder 2"/>
          <p:cNvSpPr>
            <a:spLocks noGrp="1"/>
          </p:cNvSpPr>
          <p:nvPr>
            <p:ph idx="1"/>
          </p:nvPr>
        </p:nvSpPr>
        <p:spPr>
          <a:xfrm>
            <a:off x="348343" y="1611086"/>
            <a:ext cx="8621485" cy="5032376"/>
          </a:xfrm>
        </p:spPr>
        <p:txBody>
          <a:bodyPr>
            <a:normAutofit fontScale="47500" lnSpcReduction="20000"/>
          </a:bodyPr>
          <a:lstStyle/>
          <a:p>
            <a:pPr marL="0" indent="0">
              <a:lnSpc>
                <a:spcPct val="120000"/>
              </a:lnSpc>
              <a:spcBef>
                <a:spcPts val="600"/>
              </a:spcBef>
              <a:buNone/>
            </a:pPr>
            <a:r>
              <a:rPr lang="en-GB" sz="5100" dirty="0"/>
              <a:t>1. Tutor: Draw a Simple problem to solve (e.g. a Cat in a Tree).</a:t>
            </a:r>
            <a:br>
              <a:rPr lang="en-GB" sz="5100" dirty="0"/>
            </a:br>
            <a:r>
              <a:rPr lang="en-GB" sz="5100" dirty="0"/>
              <a:t>2. Students: Document ways to bring the Cat to safety? </a:t>
            </a:r>
          </a:p>
          <a:p>
            <a:pPr marL="971550" lvl="1" indent="-514350">
              <a:lnSpc>
                <a:spcPct val="120000"/>
              </a:lnSpc>
              <a:spcBef>
                <a:spcPts val="600"/>
              </a:spcBef>
              <a:buFont typeface="+mj-lt"/>
              <a:buAutoNum type="romanLcPeriod"/>
            </a:pPr>
            <a:r>
              <a:rPr lang="en-GB" sz="5100" dirty="0"/>
              <a:t>Using Practical and Logical thinking? i.e. Left brain</a:t>
            </a:r>
            <a:br>
              <a:rPr lang="en-GB" sz="5100" dirty="0"/>
            </a:br>
            <a:r>
              <a:rPr lang="en-GB" sz="5100" dirty="0"/>
              <a:t>    / Convergent thinking / Vertical thinking.</a:t>
            </a:r>
          </a:p>
          <a:p>
            <a:pPr marL="971550" lvl="1" indent="-514350">
              <a:lnSpc>
                <a:spcPct val="120000"/>
              </a:lnSpc>
              <a:spcBef>
                <a:spcPts val="600"/>
              </a:spcBef>
              <a:buFont typeface="+mj-lt"/>
              <a:buAutoNum type="romanLcPeriod"/>
            </a:pPr>
            <a:r>
              <a:rPr lang="en-GB" sz="5100" dirty="0"/>
              <a:t>Creative thinking? i.e. Right brain or Divergent thinking /    Lateral thinking.</a:t>
            </a:r>
          </a:p>
          <a:p>
            <a:pPr marL="0" indent="0">
              <a:buNone/>
            </a:pPr>
            <a:endParaRPr lang="en-GB" sz="4200" dirty="0"/>
          </a:p>
          <a:p>
            <a:pPr marL="0" indent="0">
              <a:buNone/>
            </a:pPr>
            <a:r>
              <a:rPr lang="en-GB" sz="2100" b="1" dirty="0"/>
              <a:t>Tip - in &amp; Out of the Box Thinking:</a:t>
            </a:r>
            <a:r>
              <a:rPr lang="en-GB" sz="2100" dirty="0"/>
              <a:t> To maximise our potential we need to use both our intellect &amp; imagination - the Left and Right sides of our brain. This </a:t>
            </a:r>
            <a:r>
              <a:rPr lang="en-GB" sz="2100"/>
              <a:t>whole and balanced </a:t>
            </a:r>
            <a:r>
              <a:rPr lang="en-GB" sz="2100" dirty="0"/>
              <a:t>approach allows us to be Creative innovators allowing us to solve problems and create solutions in whatever area of work we choose.</a:t>
            </a:r>
          </a:p>
          <a:p>
            <a:pPr marL="0" indent="0">
              <a:buNone/>
            </a:pPr>
            <a:r>
              <a:rPr lang="en-GB" sz="1500" b="1" dirty="0"/>
              <a:t>Further information:</a:t>
            </a:r>
          </a:p>
          <a:p>
            <a:r>
              <a:rPr lang="en-GB" sz="1500" dirty="0">
                <a:hlinkClick r:id="rId2"/>
              </a:rPr>
              <a:t>Despite what you've been told, you aren't 'left-brained' or 'right-brained' - You're both.</a:t>
            </a:r>
            <a:endParaRPr lang="en-GB" sz="1500" dirty="0"/>
          </a:p>
          <a:p>
            <a:r>
              <a:rPr lang="en-GB" sz="1500" dirty="0">
                <a:hlinkClick r:id="rId3"/>
              </a:rPr>
              <a:t>Left Brain vs Right Brain - Understanding the Myth of Left Brain and Right Brain Dominance</a:t>
            </a:r>
            <a:r>
              <a:rPr lang="en-GB" sz="1500" dirty="0"/>
              <a:t>.</a:t>
            </a:r>
          </a:p>
          <a:p>
            <a:r>
              <a:rPr lang="en-GB" sz="1500" dirty="0">
                <a:hlinkClick r:id="rId4"/>
              </a:rPr>
              <a:t>The Importance of Divergent Thinking for Research in Graduate School and Beyond</a:t>
            </a:r>
            <a:endParaRPr lang="en-GB" sz="1500" dirty="0"/>
          </a:p>
          <a:p>
            <a:r>
              <a:rPr lang="en-GB" sz="1500" dirty="0">
                <a:hlinkClick r:id="rId5"/>
              </a:rPr>
              <a:t>Creativity and IQ. What Is Divergent Thinking? How Is It Helped by Sleep, </a:t>
            </a:r>
            <a:r>
              <a:rPr lang="en-GB" sz="1500" dirty="0" err="1">
                <a:hlinkClick r:id="rId5"/>
              </a:rPr>
              <a:t>Humor</a:t>
            </a:r>
            <a:r>
              <a:rPr lang="en-GB" sz="1500" dirty="0">
                <a:hlinkClick r:id="rId5"/>
              </a:rPr>
              <a:t> and Alcohol?</a:t>
            </a:r>
            <a:br>
              <a:rPr lang="en-GB" sz="1500" dirty="0"/>
            </a:br>
            <a:endParaRPr lang="en-GB" sz="1500" dirty="0"/>
          </a:p>
          <a:p>
            <a:r>
              <a:rPr lang="en-GB" sz="1500" dirty="0">
                <a:hlinkClick r:id="rId6"/>
              </a:rPr>
              <a:t>30 Ways to Inspire Divergent Thinking</a:t>
            </a:r>
            <a:endParaRPr lang="en-GB" sz="1500" dirty="0"/>
          </a:p>
          <a:p>
            <a:r>
              <a:rPr lang="en-GB" sz="1500" dirty="0">
                <a:hlinkClick r:id="rId7"/>
              </a:rPr>
              <a:t>The Benefits of Divergent Versus Convergent Brainstorming</a:t>
            </a:r>
            <a:endParaRPr lang="en-GB" sz="1500" dirty="0"/>
          </a:p>
          <a:p>
            <a:r>
              <a:rPr lang="en-GB" sz="1500" dirty="0"/>
              <a:t>Student Engagement: </a:t>
            </a:r>
            <a:r>
              <a:rPr lang="en-GB" sz="1500" dirty="0">
                <a:hlinkClick r:id="rId8"/>
              </a:rPr>
              <a:t>Fuel Creativity in the Classroom With Divergent Thinking</a:t>
            </a:r>
            <a:r>
              <a:rPr lang="en-GB" sz="1500" dirty="0"/>
              <a:t>.</a:t>
            </a:r>
          </a:p>
          <a:p>
            <a:endParaRPr lang="en-GB" dirty="0"/>
          </a:p>
        </p:txBody>
      </p:sp>
    </p:spTree>
    <p:extLst>
      <p:ext uri="{BB962C8B-B14F-4D97-AF65-F5344CB8AC3E}">
        <p14:creationId xmlns:p14="http://schemas.microsoft.com/office/powerpoint/2010/main" val="3567015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500" dirty="0">
                <a:latin typeface="Arial" panose="020B0604020202020204" pitchFamily="34" charset="0"/>
                <a:cs typeface="Arial" panose="020B0604020202020204" pitchFamily="34" charset="0"/>
              </a:rPr>
              <a:t>Bg. </a:t>
            </a:r>
            <a:r>
              <a:rPr lang="en-GB" b="1" dirty="0">
                <a:latin typeface="Arial" panose="020B0604020202020204" pitchFamily="34" charset="0"/>
                <a:cs typeface="Arial" panose="020B0604020202020204" pitchFamily="34" charset="0"/>
              </a:rPr>
              <a:t>Re-cap: Enterprise Tips</a:t>
            </a:r>
            <a:endParaRPr lang="en-GB" dirty="0"/>
          </a:p>
        </p:txBody>
      </p:sp>
      <p:sp>
        <p:nvSpPr>
          <p:cNvPr id="3" name="Content Placeholder 2"/>
          <p:cNvSpPr>
            <a:spLocks noGrp="1"/>
          </p:cNvSpPr>
          <p:nvPr>
            <p:ph idx="1"/>
          </p:nvPr>
        </p:nvSpPr>
        <p:spPr>
          <a:xfrm>
            <a:off x="214953" y="1942247"/>
            <a:ext cx="8621317" cy="3214442"/>
          </a:xfrm>
        </p:spPr>
        <p:txBody>
          <a:bodyPr>
            <a:normAutofit fontScale="25000" lnSpcReduction="20000"/>
          </a:bodyPr>
          <a:lstStyle/>
          <a:p>
            <a:pPr marL="0" indent="0">
              <a:lnSpc>
                <a:spcPct val="120000"/>
              </a:lnSpc>
              <a:spcBef>
                <a:spcPts val="450"/>
              </a:spcBef>
              <a:buNone/>
            </a:pPr>
            <a:r>
              <a:rPr lang="en-GB" sz="4650" dirty="0">
                <a:cs typeface="Arial" panose="020B0604020202020204" pitchFamily="34" charset="0"/>
              </a:rPr>
              <a:t>For an idea to be successful in the marketplace it has to differ in some way from existing products - it could be something completely new or it could simply enhance or simplify an existing product. There are always several ways you can do this e.g.</a:t>
            </a:r>
            <a:br>
              <a:rPr lang="en-GB" sz="4650" dirty="0">
                <a:cs typeface="Arial" panose="020B0604020202020204" pitchFamily="34" charset="0"/>
              </a:rPr>
            </a:br>
            <a:endParaRPr lang="en-GB" sz="2325" dirty="0">
              <a:cs typeface="Arial" panose="020B0604020202020204" pitchFamily="34" charset="0"/>
            </a:endParaRPr>
          </a:p>
          <a:p>
            <a:pPr>
              <a:lnSpc>
                <a:spcPct val="120000"/>
              </a:lnSpc>
              <a:spcBef>
                <a:spcPts val="450"/>
              </a:spcBef>
            </a:pPr>
            <a:r>
              <a:rPr lang="en-GB" sz="4650" b="1" dirty="0">
                <a:cs typeface="Arial" panose="020B0604020202020204" pitchFamily="34" charset="0"/>
              </a:rPr>
              <a:t>Current Trends</a:t>
            </a:r>
            <a:r>
              <a:rPr lang="en-GB" sz="4650" dirty="0">
                <a:cs typeface="Arial" panose="020B0604020202020204" pitchFamily="34" charset="0"/>
              </a:rPr>
              <a:t> </a:t>
            </a:r>
            <a:r>
              <a:rPr lang="en-GB" sz="4650" b="1" dirty="0">
                <a:cs typeface="Arial" panose="020B0604020202020204" pitchFamily="34" charset="0"/>
              </a:rPr>
              <a:t>or Create your own Trend </a:t>
            </a:r>
            <a:r>
              <a:rPr lang="en-GB" sz="4650" dirty="0">
                <a:cs typeface="Arial" panose="020B0604020202020204" pitchFamily="34" charset="0"/>
              </a:rPr>
              <a:t>e.g. what is your passion? Follow your Heart! or consider what's hot now? e.g. Movie, Music, Fashion, TV, Tech, Apps etc..</a:t>
            </a:r>
          </a:p>
          <a:p>
            <a:r>
              <a:rPr lang="en-GB" sz="4650" b="1" dirty="0"/>
              <a:t>Up-to-date: </a:t>
            </a:r>
            <a:r>
              <a:rPr lang="en-GB" sz="4650" dirty="0"/>
              <a:t>utilize new developments in hardware and software to create something new / fun / exciting.</a:t>
            </a:r>
          </a:p>
          <a:p>
            <a:r>
              <a:rPr lang="en-GB" sz="4650" b="1" dirty="0"/>
              <a:t>Solve a problem / frustration: </a:t>
            </a:r>
            <a:r>
              <a:rPr lang="en-GB" sz="4650" dirty="0">
                <a:cs typeface="Arial" panose="020B0604020202020204" pitchFamily="34" charset="0"/>
              </a:rPr>
              <a:t>does anything in life frustrate you? – create a solution to that frustration?.</a:t>
            </a:r>
          </a:p>
          <a:p>
            <a:r>
              <a:rPr lang="en-GB" sz="4650" b="1" dirty="0">
                <a:cs typeface="Arial" panose="020B0604020202020204" pitchFamily="34" charset="0"/>
              </a:rPr>
              <a:t>Satisfy a Human Need</a:t>
            </a:r>
            <a:r>
              <a:rPr lang="en-GB" sz="4650" dirty="0">
                <a:cs typeface="Arial" panose="020B0604020202020204" pitchFamily="34" charset="0"/>
              </a:rPr>
              <a:t> e.g. </a:t>
            </a:r>
            <a:r>
              <a:rPr lang="en-GB" sz="4650" dirty="0"/>
              <a:t>make life easier and better for yourself and others in some way.</a:t>
            </a:r>
            <a:endParaRPr lang="en-GB" sz="4650" b="1" dirty="0"/>
          </a:p>
          <a:p>
            <a:r>
              <a:rPr lang="en-GB" sz="4650" b="1" dirty="0">
                <a:cs typeface="Arial" panose="020B0604020202020204" pitchFamily="34" charset="0"/>
              </a:rPr>
              <a:t>Gamify </a:t>
            </a:r>
            <a:r>
              <a:rPr lang="en-GB" sz="4650" dirty="0">
                <a:cs typeface="Arial" panose="020B0604020202020204" pitchFamily="34" charset="0"/>
              </a:rPr>
              <a:t>- make something currently mundane and boring into something fun ;-) and engaging. IT COULD BE ANYTHING ;-) 'Put a Game in a lift', in the workplace, education (e.g. rewards for attendance).</a:t>
            </a:r>
          </a:p>
          <a:p>
            <a:r>
              <a:rPr lang="en-GB" sz="4650" b="1" dirty="0">
                <a:cs typeface="Arial" panose="020B0604020202020204" pitchFamily="34" charset="0"/>
              </a:rPr>
              <a:t>Fun</a:t>
            </a:r>
            <a:r>
              <a:rPr lang="en-GB" sz="4650" dirty="0">
                <a:cs typeface="Arial" panose="020B0604020202020204" pitchFamily="34" charset="0"/>
              </a:rPr>
              <a:t> - create something Fun &amp; Easy to play (Simplicity) e.g. </a:t>
            </a:r>
            <a:r>
              <a:rPr lang="en-GB" sz="4650" dirty="0">
                <a:cs typeface="Arial" panose="020B0604020202020204" pitchFamily="34" charset="0"/>
                <a:hlinkClick r:id="rId2"/>
              </a:rPr>
              <a:t>Flappy Birds</a:t>
            </a:r>
            <a:r>
              <a:rPr lang="en-GB" sz="4650" dirty="0">
                <a:cs typeface="Arial" panose="020B0604020202020204" pitchFamily="34" charset="0"/>
              </a:rPr>
              <a:t>.</a:t>
            </a:r>
          </a:p>
          <a:p>
            <a:pPr>
              <a:lnSpc>
                <a:spcPct val="120000"/>
              </a:lnSpc>
              <a:spcBef>
                <a:spcPts val="450"/>
              </a:spcBef>
            </a:pPr>
            <a:r>
              <a:rPr lang="en-GB" sz="4650" b="1" dirty="0">
                <a:cs typeface="Arial" panose="020B0604020202020204" pitchFamily="34" charset="0"/>
              </a:rPr>
              <a:t>Frugal innovation / Cost-efficiency</a:t>
            </a:r>
            <a:r>
              <a:rPr lang="en-GB" sz="4650" dirty="0">
                <a:cs typeface="Arial" panose="020B0604020202020204" pitchFamily="34" charset="0"/>
              </a:rPr>
              <a:t> - Reduce the cost and price of something that already exists :-). Simple.</a:t>
            </a:r>
          </a:p>
          <a:p>
            <a:endParaRPr lang="en-GB" dirty="0"/>
          </a:p>
        </p:txBody>
      </p:sp>
    </p:spTree>
    <p:extLst>
      <p:ext uri="{BB962C8B-B14F-4D97-AF65-F5344CB8AC3E}">
        <p14:creationId xmlns:p14="http://schemas.microsoft.com/office/powerpoint/2010/main" val="21782656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t>Innovation</a:t>
            </a:r>
          </a:p>
        </p:txBody>
      </p:sp>
      <p:sp>
        <p:nvSpPr>
          <p:cNvPr id="2" name="Content Placeholder 1"/>
          <p:cNvSpPr>
            <a:spLocks noGrp="1"/>
          </p:cNvSpPr>
          <p:nvPr>
            <p:ph idx="1"/>
          </p:nvPr>
        </p:nvSpPr>
        <p:spPr/>
        <p:txBody>
          <a:bodyPr/>
          <a:lstStyle/>
          <a:p>
            <a:r>
              <a:rPr lang="en-GB" dirty="0"/>
              <a:t>Innovation is what makes Organisations successful. </a:t>
            </a:r>
          </a:p>
          <a:p>
            <a:r>
              <a:rPr lang="en-GB" dirty="0"/>
              <a:t>Innovation is the most sought after ability in industry.</a:t>
            </a:r>
          </a:p>
          <a:p>
            <a:endParaRPr lang="en-GB" dirty="0"/>
          </a:p>
        </p:txBody>
      </p:sp>
    </p:spTree>
    <p:extLst>
      <p:ext uri="{BB962C8B-B14F-4D97-AF65-F5344CB8AC3E}">
        <p14:creationId xmlns:p14="http://schemas.microsoft.com/office/powerpoint/2010/main" val="31972645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STARS Model</a:t>
            </a:r>
          </a:p>
        </p:txBody>
      </p:sp>
      <p:sp>
        <p:nvSpPr>
          <p:cNvPr id="3" name="Content Placeholder 2"/>
          <p:cNvSpPr>
            <a:spLocks noGrp="1"/>
          </p:cNvSpPr>
          <p:nvPr>
            <p:ph idx="1"/>
          </p:nvPr>
        </p:nvSpPr>
        <p:spPr/>
        <p:txBody>
          <a:bodyPr/>
          <a:lstStyle/>
          <a:p>
            <a:r>
              <a:rPr lang="en-GB" b="1" dirty="0"/>
              <a:t>Activity:</a:t>
            </a:r>
            <a:r>
              <a:rPr lang="en-GB" dirty="0"/>
              <a:t> What is the STARS Model of Business Evolution? - research document and cite your answer.</a:t>
            </a:r>
          </a:p>
          <a:p>
            <a:pPr lvl="1"/>
            <a:r>
              <a:rPr lang="en-GB" dirty="0"/>
              <a:t>Note: Organisations are continuously upgrading / developing / introducing New Technology Systems and Products = </a:t>
            </a:r>
            <a:r>
              <a:rPr lang="en-GB" dirty="0" err="1"/>
              <a:t>Intrapreneurship</a:t>
            </a:r>
            <a:r>
              <a:rPr lang="en-GB" dirty="0"/>
              <a:t>.</a:t>
            </a:r>
          </a:p>
        </p:txBody>
      </p:sp>
    </p:spTree>
    <p:extLst>
      <p:ext uri="{BB962C8B-B14F-4D97-AF65-F5344CB8AC3E}">
        <p14:creationId xmlns:p14="http://schemas.microsoft.com/office/powerpoint/2010/main" val="1979849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6"/>
            <a:ext cx="8245719" cy="1325563"/>
          </a:xfrm>
        </p:spPr>
        <p:txBody>
          <a:bodyPr>
            <a:normAutofit fontScale="90000"/>
          </a:bodyPr>
          <a:lstStyle/>
          <a:p>
            <a:r>
              <a:rPr lang="en-GB" b="1" dirty="0"/>
              <a:t>Activity: </a:t>
            </a:r>
            <a:r>
              <a:rPr lang="en-GB" dirty="0"/>
              <a:t>Technological Convergence</a:t>
            </a:r>
          </a:p>
        </p:txBody>
      </p:sp>
      <p:sp>
        <p:nvSpPr>
          <p:cNvPr id="3" name="Content Placeholder 2"/>
          <p:cNvSpPr>
            <a:spLocks noGrp="1"/>
          </p:cNvSpPr>
          <p:nvPr>
            <p:ph idx="1"/>
          </p:nvPr>
        </p:nvSpPr>
        <p:spPr/>
        <p:txBody>
          <a:bodyPr>
            <a:normAutofit fontScale="92500" lnSpcReduction="10000"/>
          </a:bodyPr>
          <a:lstStyle/>
          <a:p>
            <a:r>
              <a:rPr lang="en-GB" dirty="0"/>
              <a:t>Q. What is Technological convergence?</a:t>
            </a:r>
          </a:p>
          <a:p>
            <a:pPr marL="0" indent="0">
              <a:buNone/>
            </a:pPr>
            <a:endParaRPr lang="en-GB" dirty="0"/>
          </a:p>
          <a:p>
            <a:r>
              <a:rPr lang="en-GB" dirty="0"/>
              <a:t>Q. Can you find some examples of Technological convergence that have occurred in the past?</a:t>
            </a:r>
          </a:p>
          <a:p>
            <a:pPr marL="0" indent="0">
              <a:buNone/>
            </a:pPr>
            <a:endParaRPr lang="en-GB" dirty="0"/>
          </a:p>
          <a:p>
            <a:r>
              <a:rPr lang="en-GB" dirty="0"/>
              <a:t>Q. Can you find examples of Technological convergence that have recently or are occurring now?</a:t>
            </a:r>
          </a:p>
        </p:txBody>
      </p:sp>
    </p:spTree>
    <p:extLst>
      <p:ext uri="{BB962C8B-B14F-4D97-AF65-F5344CB8AC3E}">
        <p14:creationId xmlns:p14="http://schemas.microsoft.com/office/powerpoint/2010/main" val="19178247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2000" b="0" dirty="0">
                <a:effectLst/>
              </a:rPr>
              <a:t>Bg: </a:t>
            </a:r>
            <a:r>
              <a:rPr lang="en-GB" b="0" dirty="0"/>
              <a:t>Success Tips:</a:t>
            </a:r>
          </a:p>
        </p:txBody>
      </p:sp>
      <p:sp>
        <p:nvSpPr>
          <p:cNvPr id="2" name="Content Placeholder 1"/>
          <p:cNvSpPr>
            <a:spLocks noGrp="1"/>
          </p:cNvSpPr>
          <p:nvPr>
            <p:ph idx="1"/>
          </p:nvPr>
        </p:nvSpPr>
        <p:spPr>
          <a:xfrm>
            <a:off x="179512" y="1481329"/>
            <a:ext cx="8784976" cy="2739760"/>
          </a:xfrm>
        </p:spPr>
        <p:txBody>
          <a:bodyPr>
            <a:normAutofit/>
          </a:bodyPr>
          <a:lstStyle/>
          <a:p>
            <a:r>
              <a:rPr lang="en-GB" sz="2000" dirty="0">
                <a:hlinkClick r:id="rId2"/>
              </a:rPr>
              <a:t>21 Success Tips for Young and Aspiring Entrepreneurs</a:t>
            </a:r>
            <a:r>
              <a:rPr lang="en-GB" sz="2000" dirty="0"/>
              <a:t> *****</a:t>
            </a:r>
          </a:p>
          <a:p>
            <a:r>
              <a:rPr lang="en-GB" sz="2000" dirty="0">
                <a:hlinkClick r:id="rId3"/>
              </a:rPr>
              <a:t>8 Tips from Entrepreneurs Who Grew Start-ups into Successful Businesses</a:t>
            </a:r>
            <a:endParaRPr lang="en-GB" sz="2000" dirty="0"/>
          </a:p>
          <a:p>
            <a:r>
              <a:rPr lang="en-GB" sz="2000" dirty="0"/>
              <a:t>Video clip: </a:t>
            </a:r>
            <a:r>
              <a:rPr lang="en-GB" sz="2000" dirty="0">
                <a:hlinkClick r:id="rId4"/>
              </a:rPr>
              <a:t>The Best Business Tips From 6 Top Entrepreneurs</a:t>
            </a:r>
            <a:endParaRPr lang="en-GB" sz="2000" dirty="0"/>
          </a:p>
          <a:p>
            <a:r>
              <a:rPr lang="en-GB" sz="2000" dirty="0">
                <a:hlinkClick r:id="rId5"/>
              </a:rPr>
              <a:t>5 Success Tips for Tech Entrepreneurs</a:t>
            </a:r>
            <a:endParaRPr lang="en-GB" sz="2000" dirty="0"/>
          </a:p>
          <a:p>
            <a:r>
              <a:rPr lang="en-GB" sz="2000" dirty="0">
                <a:hlinkClick r:id="rId6"/>
              </a:rPr>
              <a:t>The Top 7 Benefits Of Being An Entrepreneur</a:t>
            </a:r>
            <a:endParaRPr lang="en-GB" sz="2000" dirty="0"/>
          </a:p>
          <a:p>
            <a:endParaRPr lang="en-GB" sz="2000" dirty="0"/>
          </a:p>
          <a:p>
            <a:endParaRPr lang="en-GB" sz="2000" dirty="0"/>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9832" y="3717032"/>
            <a:ext cx="3339604" cy="2576711"/>
          </a:xfrm>
          <a:prstGeom prst="rect">
            <a:avLst/>
          </a:prstGeom>
        </p:spPr>
      </p:pic>
    </p:spTree>
    <p:extLst>
      <p:ext uri="{BB962C8B-B14F-4D97-AF65-F5344CB8AC3E}">
        <p14:creationId xmlns:p14="http://schemas.microsoft.com/office/powerpoint/2010/main" val="19644138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Private Activity - Reflect and consider:</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t>Who inspires you? - a person?</a:t>
            </a:r>
            <a:br>
              <a:rPr lang="en-GB" dirty="0"/>
            </a:br>
            <a:endParaRPr lang="en-GB" dirty="0"/>
          </a:p>
          <a:p>
            <a:r>
              <a:rPr lang="en-GB" dirty="0"/>
              <a:t>What Qualities does that person have?</a:t>
            </a:r>
          </a:p>
          <a:p>
            <a:endParaRPr lang="en-GB" dirty="0"/>
          </a:p>
        </p:txBody>
      </p:sp>
    </p:spTree>
    <p:extLst>
      <p:ext uri="{BB962C8B-B14F-4D97-AF65-F5344CB8AC3E}">
        <p14:creationId xmlns:p14="http://schemas.microsoft.com/office/powerpoint/2010/main" val="719328341"/>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1370</TotalTime>
  <Words>3711</Words>
  <Application>Microsoft Office PowerPoint</Application>
  <PresentationFormat>On-screen Show (4:3)</PresentationFormat>
  <Paragraphs>280</Paragraphs>
  <Slides>42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Courier New</vt:lpstr>
      <vt:lpstr>Myriad Pro</vt:lpstr>
      <vt:lpstr>Wingdings</vt:lpstr>
      <vt:lpstr>UWTSD Theme1</vt:lpstr>
      <vt:lpstr>PowerPoint Presentation</vt:lpstr>
      <vt:lpstr>Introduction</vt:lpstr>
      <vt:lpstr>Kondratieff Waves, 4th Ind. Revolution &amp;  Society 5.0</vt:lpstr>
      <vt:lpstr>6th KW E.g.  Life Science Hub Wales</vt:lpstr>
      <vt:lpstr>LSHW Accelerate @ UWTSD</vt:lpstr>
      <vt:lpstr>UWTSD’s ATiC</vt:lpstr>
      <vt:lpstr>UWTSD: Cerebra Innovation Centre</vt:lpstr>
      <vt:lpstr>UWTSD: CBM Wales</vt:lpstr>
      <vt:lpstr>Bg: NWIS &amp; UWTSD = WIDI</vt:lpstr>
      <vt:lpstr>Brainstorm Activity: 1 ISTs / Innovation Success Tips</vt:lpstr>
      <vt:lpstr>ISTs: * IMAGINATION *</vt:lpstr>
      <vt:lpstr>ISTs: * HOBBY / INTEREST  * </vt:lpstr>
      <vt:lpstr>ISTs: * PROMBLEMS &amp; FRUSTARTIONS * </vt:lpstr>
      <vt:lpstr>ISTs: * CURRENT TRENDS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Bg: Innovation Summary:  The 3Ps </vt:lpstr>
      <vt:lpstr>Example Innovation Tips</vt:lpstr>
      <vt:lpstr>Activity: Brainstorm</vt:lpstr>
      <vt:lpstr>Student Examples</vt:lpstr>
      <vt:lpstr>Conclusion</vt:lpstr>
      <vt:lpstr>Bg: Innovation Summary: The Heart of Success</vt:lpstr>
      <vt:lpstr>Bg: Creativity / Now</vt:lpstr>
      <vt:lpstr>Bg: Market Trends</vt:lpstr>
      <vt:lpstr>PowerPoint Presentation</vt:lpstr>
      <vt:lpstr>Activity: Brainstorm</vt:lpstr>
      <vt:lpstr>Activity: Crowdfunding</vt:lpstr>
      <vt:lpstr>Activity: What do you want to create?</vt:lpstr>
      <vt:lpstr>PowerPoint Presentation</vt:lpstr>
      <vt:lpstr>Private Activity: Inspiring Tech Talk</vt:lpstr>
      <vt:lpstr>Activity: ‘In &amp; Out’ of the box thinking</vt:lpstr>
      <vt:lpstr>Bg. Re-cap: Enterprise Tips</vt:lpstr>
      <vt:lpstr>Innovation</vt:lpstr>
      <vt:lpstr>STARS Model</vt:lpstr>
      <vt:lpstr>Activity: Technological Convergence</vt:lpstr>
      <vt:lpstr>Bg: Success Tips:</vt:lpstr>
      <vt:lpstr>Private Activity - Reflect and consider: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&amp; Innovation</dc:title>
  <dc:creator>James Williams</dc:creator>
  <cp:lastModifiedBy>James Williams</cp:lastModifiedBy>
  <cp:revision>121</cp:revision>
  <dcterms:created xsi:type="dcterms:W3CDTF">2016-10-12T11:15:34Z</dcterms:created>
  <dcterms:modified xsi:type="dcterms:W3CDTF">2020-07-07T14:52:44Z</dcterms:modified>
</cp:coreProperties>
</file>