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46"/>
    <p:restoredTop sz="94656"/>
  </p:normalViewPr>
  <p:slideViewPr>
    <p:cSldViewPr snapToGrid="0" snapToObjects="1">
      <p:cViewPr varScale="1">
        <p:scale>
          <a:sx n="89" d="100"/>
          <a:sy n="89" d="100"/>
        </p:scale>
        <p:origin x="688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970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0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870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808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799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743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95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547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485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177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021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903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42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9348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704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9619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154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113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6368213" y="4185117"/>
            <a:ext cx="2474555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341709" y="4241801"/>
            <a:ext cx="84582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EF3C6CF-2405-FE28-DAFD-B2D55F452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7442" y="1504873"/>
            <a:ext cx="5926734" cy="3389217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chemeClr val="tx1"/>
                </a:solidFill>
              </a:rPr>
              <a:t>LCBB4014: Introduction to business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BE20095-DA92-C8C5-6297-F07DDCE799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8152" y="889407"/>
            <a:ext cx="6619243" cy="345358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100" dirty="0">
                <a:solidFill>
                  <a:schemeClr val="bg1">
                    <a:lumMod val="95000"/>
                  </a:schemeClr>
                </a:solidFill>
              </a:rPr>
              <a:t>Component 1 - Group Presentation </a:t>
            </a:r>
          </a:p>
          <a:p>
            <a:pPr algn="ctr">
              <a:lnSpc>
                <a:spcPct val="90000"/>
              </a:lnSpc>
            </a:pPr>
            <a:r>
              <a:rPr lang="en-US" sz="2100" dirty="0">
                <a:solidFill>
                  <a:schemeClr val="bg1">
                    <a:lumMod val="95000"/>
                  </a:schemeClr>
                </a:solidFill>
              </a:rPr>
              <a:t>Toyota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D824A-1225-0BD0-EDD1-5F5DA25FA78A}"/>
              </a:ext>
            </a:extLst>
          </p:cNvPr>
          <p:cNvSpPr txBox="1"/>
          <p:nvPr/>
        </p:nvSpPr>
        <p:spPr>
          <a:xfrm>
            <a:off x="126049" y="5059885"/>
            <a:ext cx="4572000" cy="16585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Jarmila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Keselova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2221996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Roxana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Simulescu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2528753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 Maria Raducanu – 2531008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Imadul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hannan-2422533</a:t>
            </a:r>
          </a:p>
        </p:txBody>
      </p:sp>
    </p:spTree>
    <p:extLst>
      <p:ext uri="{BB962C8B-B14F-4D97-AF65-F5344CB8AC3E}">
        <p14:creationId xmlns:p14="http://schemas.microsoft.com/office/powerpoint/2010/main" val="4172568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Company Overview – Toyota Motor Corporation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2234" y="2168409"/>
            <a:ext cx="851953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/>
              <a:t>Japanese multinational automotive manufacturer founded in 1937 and headquartered in Toyota City, Japan</a:t>
            </a:r>
            <a:endParaRPr lang="en-GB" dirty="0"/>
          </a:p>
          <a:p>
            <a:endParaRPr dirty="0"/>
          </a:p>
          <a:p>
            <a:r>
              <a:rPr dirty="0"/>
              <a:t>One of the largest automobile manufacturers globally producing more than ten million vehicles annually</a:t>
            </a:r>
            <a:endParaRPr lang="en-GB" dirty="0"/>
          </a:p>
          <a:p>
            <a:endParaRPr dirty="0"/>
          </a:p>
          <a:p>
            <a:r>
              <a:rPr dirty="0"/>
              <a:t>Global operations across more than 170 countries supported by extensive manufacturing and distribution networks</a:t>
            </a:r>
            <a:endParaRPr lang="en-GB" dirty="0"/>
          </a:p>
          <a:p>
            <a:endParaRPr dirty="0"/>
          </a:p>
          <a:p>
            <a:r>
              <a:rPr dirty="0"/>
              <a:t>Major automotive brands include Toyota and Lexus serving both mass-market and premium segments</a:t>
            </a:r>
            <a:endParaRPr lang="en-GB" dirty="0"/>
          </a:p>
          <a:p>
            <a:endParaRPr dirty="0"/>
          </a:p>
          <a:p>
            <a:r>
              <a:rPr dirty="0"/>
              <a:t>Annual revenues exceeding US$300 billion reflecting substantial global market presence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Key Products and Strategic Technologies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7019" y="2263698"/>
            <a:ext cx="832996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Hybrid electric vehicles including the globally </a:t>
            </a:r>
            <a:r>
              <a:rPr dirty="0" err="1">
                <a:latin typeface="Calibri" panose="020F0502020204030204" pitchFamily="34" charset="0"/>
                <a:cs typeface="Calibri" panose="020F0502020204030204" pitchFamily="34" charset="0"/>
              </a:rPr>
              <a:t>recognised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 Toyota Prius and Corolla Hybrid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Battery electric vehicles within the Toyota </a:t>
            </a:r>
            <a:r>
              <a:rPr dirty="0" err="1">
                <a:latin typeface="Calibri" panose="020F0502020204030204" pitchFamily="34" charset="0"/>
                <a:cs typeface="Calibri" panose="020F0502020204030204" pitchFamily="34" charset="0"/>
              </a:rPr>
              <a:t>bZ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 series supporting the transition to electrified mobility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Hydrogen fuel-cell technology represented by the Toyota Mirai as part of long-term zero-emission transport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Connected vehicle ecosystems integrating infotainment systems, telematics, and advanced safety technologies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Strategic investment in autonomous driving systems and artificial intelligence supported mobility solutions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Analysis of Toyota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2192977"/>
            <a:ext cx="502920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 dirty="0">
                <a:latin typeface="Calibri" panose="020F0502020204030204" pitchFamily="34" charset="0"/>
                <a:cs typeface="Calibri" panose="020F0502020204030204" pitchFamily="34" charset="0"/>
              </a:rPr>
              <a:t>Strengths include strong global brand reputation associated with reliability and manufacturing quality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sz="1600" dirty="0">
                <a:latin typeface="Calibri" panose="020F0502020204030204" pitchFamily="34" charset="0"/>
                <a:cs typeface="Calibri" panose="020F0502020204030204" pitchFamily="34" charset="0"/>
              </a:rPr>
              <a:t>Strengths also include extensive research and development supporting hybrid and sustainable technologies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sz="1600" dirty="0">
                <a:latin typeface="Calibri" panose="020F0502020204030204" pitchFamily="34" charset="0"/>
                <a:cs typeface="Calibri" panose="020F0502020204030204" pitchFamily="34" charset="0"/>
              </a:rPr>
              <a:t>Weaknesses include slower adoption of fully battery electric vehicles compared with some competitors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sz="1600" dirty="0">
                <a:latin typeface="Calibri" panose="020F0502020204030204" pitchFamily="34" charset="0"/>
                <a:cs typeface="Calibri" panose="020F0502020204030204" pitchFamily="34" charset="0"/>
              </a:rPr>
              <a:t>Weaknesses also include exposure to global supply chain disruptions and raw material price volatility</a:t>
            </a:r>
          </a:p>
          <a:p>
            <a:r>
              <a:rPr sz="1600" dirty="0">
                <a:latin typeface="Calibri" panose="020F0502020204030204" pitchFamily="34" charset="0"/>
                <a:cs typeface="Calibri" panose="020F0502020204030204" pitchFamily="34" charset="0"/>
              </a:rPr>
              <a:t>Opportunities arise from increasing global demand for electric vehicles and sustainable mobility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sz="1600" dirty="0">
                <a:latin typeface="Calibri" panose="020F0502020204030204" pitchFamily="34" charset="0"/>
                <a:cs typeface="Calibri" panose="020F0502020204030204" pitchFamily="34" charset="0"/>
              </a:rPr>
              <a:t>Threats include intensifying competition from EV manufacturers and tightening environmental regulations</a:t>
            </a:r>
          </a:p>
        </p:txBody>
      </p:sp>
      <p:pic>
        <p:nvPicPr>
          <p:cNvPr id="4" name="Picture 3" descr="figure1_swo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280" y="1371600"/>
            <a:ext cx="3575619" cy="2743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9280" y="4206240"/>
            <a:ext cx="32004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Figure 1. SWOT strategic dimensions.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PEST Analysis – External Business Environment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5258" y="2259884"/>
            <a:ext cx="485078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Political factors include stricter emissions regulations and government incentives encouraging EV adoption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Economic factors include inflation and rising costs of battery materials such as lithium and cobalt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Social factors include growing environmental awareness and changing urban mobility patterns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Technological factors include rapid development of electric vehicle batteries and autonomous driving systems</a:t>
            </a:r>
          </a:p>
        </p:txBody>
      </p:sp>
      <p:pic>
        <p:nvPicPr>
          <p:cNvPr id="4" name="Picture 3" descr="figure2_pes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280" y="1371600"/>
            <a:ext cx="3575619" cy="2743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9280" y="4206240"/>
            <a:ext cx="32004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Figure 2. PEST macro-environmental factors.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Globalisation on Toyota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9503" y="2486722"/>
            <a:ext cx="843032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Extensive international production networks enabling cost efficiency and global market access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Highly integrated global supply chains including dependency on semiconductor components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Strategic expansion into emerging markets across Asia, Africa and Latin America</a:t>
            </a: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Exposure to geopolitical risks including trade tariffs and supply chain disruption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Innovation and Industry Transformation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8351" y="2226431"/>
            <a:ext cx="4962293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Electrification represents a major structural transformation within the global automotive industry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Increasing use of artificial intelligence, robotics and automation in modern manufacturing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Development of autonomous driving technologies aimed at improving safety and efficiency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Growing importance of digital connectivity including over-the-air updates and vehicle data systems</a:t>
            </a:r>
          </a:p>
        </p:txBody>
      </p:sp>
      <p:pic>
        <p:nvPicPr>
          <p:cNvPr id="4" name="Picture 3" descr="figure3_ev_growth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280" y="1371600"/>
            <a:ext cx="3388304" cy="2743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9280" y="4206240"/>
            <a:ext cx="33883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t>Figure 3. Global electric vehicle market growth.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Strategic Recommendations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868" y="2642839"/>
            <a:ext cx="835226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Accelerate research and development investment in battery electric vehicles and charging infrastructure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Strengthen supply chain resilience through </a:t>
            </a:r>
            <a:r>
              <a:rPr dirty="0" err="1">
                <a:latin typeface="Calibri" panose="020F0502020204030204" pitchFamily="34" charset="0"/>
                <a:cs typeface="Calibri" panose="020F0502020204030204" pitchFamily="34" charset="0"/>
              </a:rPr>
              <a:t>localisation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 of semiconductor and battery production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Expand partnerships with technology firms to enhance digital mobility and software integration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Further develop sustainability strategies including carbon neutral manufacturing and battery recycling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8350" y="2464420"/>
            <a:ext cx="858643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Toyota remains one of the most influential </a:t>
            </a:r>
            <a:r>
              <a:rPr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organisations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 in the global automotive industry</a:t>
            </a: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Strong manufacturing capabilities and brand reputation provide significant competitive advantage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However rapid technological disruption requires continued strategic adaptation</a:t>
            </a:r>
          </a:p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Future competitiveness will depend on electrification, innovation and sustainability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Bibliography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42801" y="2082811"/>
            <a:ext cx="809578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400" dirty="0"/>
              <a:t>Kotler, P. and Keller, K. (2016) Marketing Management. Pearson.</a:t>
            </a:r>
          </a:p>
          <a:p>
            <a:r>
              <a:rPr sz="1400" dirty="0"/>
              <a:t>Porter, M. (2008) Competitive Strategy. Free Press.</a:t>
            </a:r>
          </a:p>
          <a:p>
            <a:r>
              <a:rPr sz="1400" dirty="0"/>
              <a:t>International Energy Agency (2023) Global EV Outlook. [Figure 3]</a:t>
            </a:r>
          </a:p>
          <a:p>
            <a:r>
              <a:rPr sz="1400" dirty="0"/>
              <a:t>Toyota Motor Corporation (2023) Annual Report.</a:t>
            </a:r>
          </a:p>
          <a:p>
            <a:r>
              <a:rPr sz="1400" dirty="0"/>
              <a:t>McKinsey &amp; Company (2022) Automotive Industry Report. [Figures 1–2]</a:t>
            </a:r>
            <a:endParaRPr lang="en-GB" sz="14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628F21-290F-7C67-9309-A3B6D966E780}"/>
              </a:ext>
            </a:extLst>
          </p:cNvPr>
          <p:cNvSpPr txBox="1"/>
          <p:nvPr/>
        </p:nvSpPr>
        <p:spPr>
          <a:xfrm>
            <a:off x="442801" y="3108504"/>
            <a:ext cx="719253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Johnson, G., Scholes, K. and Whittington, R. (2020) </a:t>
            </a:r>
            <a:r>
              <a:rPr lang="en-US" altLang="en-US" sz="1400" i="1" dirty="0">
                <a:solidFill>
                  <a:srgbClr val="000000"/>
                </a:solidFill>
              </a:rPr>
              <a:t>Exploring Strategy</a:t>
            </a:r>
            <a:r>
              <a:rPr lang="en-US" altLang="en-US" sz="1400" dirty="0">
                <a:solidFill>
                  <a:srgbClr val="000000"/>
                </a:solidFill>
              </a:rPr>
              <a:t>. 12th </a:t>
            </a:r>
            <a:r>
              <a:rPr lang="en-US" altLang="en-US" sz="1400" dirty="0" err="1">
                <a:solidFill>
                  <a:srgbClr val="000000"/>
                </a:solidFill>
              </a:rPr>
              <a:t>edn</a:t>
            </a:r>
            <a:r>
              <a:rPr lang="en-US" altLang="en-US" sz="1400" dirty="0">
                <a:solidFill>
                  <a:srgbClr val="000000"/>
                </a:solidFill>
              </a:rPr>
              <a:t>. Harlow: Pearson.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Barney, J.B. and Hesterly, W.S. (2019) </a:t>
            </a:r>
            <a:r>
              <a:rPr lang="en-US" altLang="en-US" sz="1400" i="1" dirty="0">
                <a:solidFill>
                  <a:srgbClr val="000000"/>
                </a:solidFill>
              </a:rPr>
              <a:t>Strategic Management and Competitive Advantage</a:t>
            </a:r>
            <a:r>
              <a:rPr lang="en-US" altLang="en-US" sz="1400" dirty="0">
                <a:solidFill>
                  <a:srgbClr val="000000"/>
                </a:solidFill>
              </a:rPr>
              <a:t>. 6th </a:t>
            </a:r>
            <a:r>
              <a:rPr lang="en-US" altLang="en-US" sz="1400" dirty="0" err="1">
                <a:solidFill>
                  <a:srgbClr val="000000"/>
                </a:solidFill>
              </a:rPr>
              <a:t>edn</a:t>
            </a:r>
            <a:r>
              <a:rPr lang="en-US" altLang="en-US" sz="1400" dirty="0">
                <a:solidFill>
                  <a:srgbClr val="000000"/>
                </a:solidFill>
              </a:rPr>
              <a:t>. Harlow: Pearson.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Grant, R.M. (2019) </a:t>
            </a:r>
            <a:r>
              <a:rPr lang="en-US" altLang="en-US" sz="1400" i="1" dirty="0">
                <a:solidFill>
                  <a:srgbClr val="000000"/>
                </a:solidFill>
              </a:rPr>
              <a:t>Contemporary Strategy Analysis</a:t>
            </a:r>
            <a:r>
              <a:rPr lang="en-US" altLang="en-US" sz="1400" dirty="0">
                <a:solidFill>
                  <a:srgbClr val="000000"/>
                </a:solidFill>
              </a:rPr>
              <a:t>. 10th </a:t>
            </a:r>
            <a:r>
              <a:rPr lang="en-US" altLang="en-US" sz="1400" dirty="0" err="1">
                <a:solidFill>
                  <a:srgbClr val="000000"/>
                </a:solidFill>
              </a:rPr>
              <a:t>edn</a:t>
            </a:r>
            <a:r>
              <a:rPr lang="en-US" altLang="en-US" sz="1400" dirty="0">
                <a:solidFill>
                  <a:srgbClr val="000000"/>
                </a:solidFill>
              </a:rPr>
              <a:t>. Oxford: Wiley.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International Energy Agency (2024) </a:t>
            </a:r>
            <a:r>
              <a:rPr lang="en-US" altLang="en-US" sz="1400" i="1" dirty="0">
                <a:solidFill>
                  <a:srgbClr val="000000"/>
                </a:solidFill>
              </a:rPr>
              <a:t>Global EV Outlook 2024</a:t>
            </a:r>
            <a:r>
              <a:rPr lang="en-US" altLang="en-US" sz="1400" dirty="0">
                <a:solidFill>
                  <a:srgbClr val="000000"/>
                </a:solidFill>
              </a:rPr>
              <a:t>. Paris: IEA.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McKinsey &amp; Company (2023) </a:t>
            </a:r>
            <a:r>
              <a:rPr lang="en-US" altLang="en-US" sz="1400" i="1" dirty="0">
                <a:solidFill>
                  <a:srgbClr val="000000"/>
                </a:solidFill>
              </a:rPr>
              <a:t>The Automotive Industry in 2030: Trends and Perspectives</a:t>
            </a:r>
            <a:r>
              <a:rPr lang="en-US" altLang="en-US" sz="1400" dirty="0">
                <a:solidFill>
                  <a:srgbClr val="000000"/>
                </a:solidFill>
              </a:rPr>
              <a:t>. McKinsey Global Institute.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Deloitte (2024) </a:t>
            </a:r>
            <a:r>
              <a:rPr lang="en-US" altLang="en-US" sz="1400" i="1" dirty="0">
                <a:solidFill>
                  <a:srgbClr val="000000"/>
                </a:solidFill>
              </a:rPr>
              <a:t>Global Automotive Consumer Study 2024</a:t>
            </a:r>
            <a:r>
              <a:rPr lang="en-US" altLang="en-US" sz="1400" dirty="0">
                <a:solidFill>
                  <a:srgbClr val="000000"/>
                </a:solidFill>
              </a:rPr>
              <a:t>. Deloitte Insights.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Porter, M.E. (2008) </a:t>
            </a:r>
            <a:r>
              <a:rPr lang="en-US" altLang="en-US" sz="1400" i="1" dirty="0">
                <a:solidFill>
                  <a:srgbClr val="000000"/>
                </a:solidFill>
              </a:rPr>
              <a:t>Competitive Strategy: Techniques for </a:t>
            </a:r>
            <a:r>
              <a:rPr lang="en-US" altLang="en-US" sz="1400" i="1" dirty="0" err="1">
                <a:solidFill>
                  <a:srgbClr val="000000"/>
                </a:solidFill>
              </a:rPr>
              <a:t>Analysing</a:t>
            </a:r>
            <a:r>
              <a:rPr lang="en-US" altLang="en-US" sz="1400" i="1" dirty="0">
                <a:solidFill>
                  <a:srgbClr val="000000"/>
                </a:solidFill>
              </a:rPr>
              <a:t> Industries and Competitors</a:t>
            </a:r>
            <a:r>
              <a:rPr lang="en-US" altLang="en-US" sz="1400" dirty="0">
                <a:solidFill>
                  <a:srgbClr val="000000"/>
                </a:solidFill>
              </a:rPr>
              <a:t>. New York: Free Press.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Kotler, P. and Keller, K.L. (2016) </a:t>
            </a:r>
            <a:r>
              <a:rPr lang="en-US" altLang="en-US" sz="1400" i="1" dirty="0">
                <a:solidFill>
                  <a:srgbClr val="000000"/>
                </a:solidFill>
              </a:rPr>
              <a:t>Marketing Management</a:t>
            </a:r>
            <a:r>
              <a:rPr lang="en-US" altLang="en-US" sz="1400" dirty="0">
                <a:solidFill>
                  <a:srgbClr val="000000"/>
                </a:solidFill>
              </a:rPr>
              <a:t>. 15th </a:t>
            </a:r>
            <a:r>
              <a:rPr lang="en-US" altLang="en-US" sz="1400" dirty="0" err="1">
                <a:solidFill>
                  <a:srgbClr val="000000"/>
                </a:solidFill>
              </a:rPr>
              <a:t>edn</a:t>
            </a:r>
            <a:r>
              <a:rPr lang="en-US" altLang="en-US" sz="1400" dirty="0">
                <a:solidFill>
                  <a:srgbClr val="000000"/>
                </a:solidFill>
              </a:rPr>
              <a:t>. Harlow: Pearson.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Toyota Motor Corporation (2023) </a:t>
            </a:r>
            <a:r>
              <a:rPr lang="en-US" altLang="en-US" sz="1400" i="1" dirty="0">
                <a:solidFill>
                  <a:srgbClr val="000000"/>
                </a:solidFill>
              </a:rPr>
              <a:t>Annual Report 2023</a:t>
            </a:r>
            <a:r>
              <a:rPr lang="en-US" altLang="en-US" sz="1400" dirty="0">
                <a:solidFill>
                  <a:srgbClr val="000000"/>
                </a:solidFill>
              </a:rPr>
              <a:t>. Toyota City: Toyota Motor Corporation.</a:t>
            </a:r>
            <a:endParaRPr lang="en-US" altLang="en-US" sz="14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rgbClr val="000000"/>
                </a:solidFill>
              </a:rPr>
              <a:t>World Economic Forum (2023) </a:t>
            </a:r>
            <a:r>
              <a:rPr lang="en-US" altLang="en-US" sz="1400" i="1" dirty="0">
                <a:solidFill>
                  <a:srgbClr val="000000"/>
                </a:solidFill>
              </a:rPr>
              <a:t>The Future of Mobility 2023</a:t>
            </a:r>
            <a:r>
              <a:rPr lang="en-US" altLang="en-US" sz="1400" dirty="0">
                <a:solidFill>
                  <a:srgbClr val="000000"/>
                </a:solidFill>
              </a:rPr>
              <a:t>. Geneva: World Economic Forum.</a:t>
            </a:r>
            <a:endParaRPr lang="en-US" altLang="en-US" sz="1400" dirty="0"/>
          </a:p>
          <a:p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E3DED60B-4573-DE9A-E1C0-3D1C8B6D9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</TotalTime>
  <Words>791</Words>
  <Application>Microsoft Macintosh PowerPoint</Application>
  <PresentationFormat>On-screen Show (4:3)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Calibri</vt:lpstr>
      <vt:lpstr>Century Gothic</vt:lpstr>
      <vt:lpstr>Wingdings 3</vt:lpstr>
      <vt:lpstr>Ion Boardroom</vt:lpstr>
      <vt:lpstr>LCBB4014: Introduction to business</vt:lpstr>
      <vt:lpstr>Company Overview – Toyota Motor Corporation</vt:lpstr>
      <vt:lpstr>Key Products and Strategic Technologies</vt:lpstr>
      <vt:lpstr>SWOT Analysis of Toyota</vt:lpstr>
      <vt:lpstr>PEST Analysis – External Business Environment</vt:lpstr>
      <vt:lpstr>Impact of Globalisation on Toyota</vt:lpstr>
      <vt:lpstr>Innovation and Industry Transformation</vt:lpstr>
      <vt:lpstr>Strategic Recommendations</vt:lpstr>
      <vt:lpstr>Conclusion</vt:lpstr>
      <vt:lpstr>Bibliography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Jan Gazi</cp:lastModifiedBy>
  <cp:revision>3</cp:revision>
  <dcterms:created xsi:type="dcterms:W3CDTF">2013-01-27T09:14:16Z</dcterms:created>
  <dcterms:modified xsi:type="dcterms:W3CDTF">2026-03-22T11:57:32Z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2e150ff-4790-4db0-9801-e1a2cb83509c_Enabled">
    <vt:lpwstr>true</vt:lpwstr>
  </property>
  <property fmtid="{D5CDD505-2E9C-101B-9397-08002B2CF9AE}" pid="3" name="MSIP_Label_32e150ff-4790-4db0-9801-e1a2cb83509c_SetDate">
    <vt:lpwstr>2026-03-22T11:57:32Z</vt:lpwstr>
  </property>
  <property fmtid="{D5CDD505-2E9C-101B-9397-08002B2CF9AE}" pid="4" name="MSIP_Label_32e150ff-4790-4db0-9801-e1a2cb83509c_Method">
    <vt:lpwstr>Standard</vt:lpwstr>
  </property>
  <property fmtid="{D5CDD505-2E9C-101B-9397-08002B2CF9AE}" pid="5" name="MSIP_Label_32e150ff-4790-4db0-9801-e1a2cb83509c_Name">
    <vt:lpwstr>defa4170-0d19-0005-0004-bc88714345d2</vt:lpwstr>
  </property>
  <property fmtid="{D5CDD505-2E9C-101B-9397-08002B2CF9AE}" pid="6" name="MSIP_Label_32e150ff-4790-4db0-9801-e1a2cb83509c_SiteId">
    <vt:lpwstr>31b813f2-6514-42e9-b2f4-5d69ef68118b</vt:lpwstr>
  </property>
  <property fmtid="{D5CDD505-2E9C-101B-9397-08002B2CF9AE}" pid="7" name="MSIP_Label_32e150ff-4790-4db0-9801-e1a2cb83509c_ActionId">
    <vt:lpwstr>064c3b58-3009-4dfa-a2ee-15c2dc7a2fe2</vt:lpwstr>
  </property>
  <property fmtid="{D5CDD505-2E9C-101B-9397-08002B2CF9AE}" pid="8" name="MSIP_Label_32e150ff-4790-4db0-9801-e1a2cb83509c_ContentBits">
    <vt:lpwstr>0</vt:lpwstr>
  </property>
</Properties>
</file>