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0" r:id="rId3"/>
    <p:sldId id="261" r:id="rId4"/>
    <p:sldId id="262" r:id="rId5"/>
    <p:sldId id="263" r:id="rId6"/>
    <p:sldId id="264" r:id="rId7"/>
    <p:sldId id="265" r:id="rId8"/>
    <p:sldId id="266" r:id="rId9"/>
    <p:sldId id="267" r:id="rId10"/>
    <p:sldId id="278" r:id="rId11"/>
    <p:sldId id="279" r:id="rId12"/>
    <p:sldId id="280" r:id="rId13"/>
    <p:sldId id="281" r:id="rId14"/>
    <p:sldId id="282" r:id="rId15"/>
    <p:sldId id="283" r:id="rId16"/>
    <p:sldId id="284" r:id="rId17"/>
    <p:sldId id="285" r:id="rId18"/>
    <p:sldId id="286" r:id="rId19"/>
    <p:sldId id="287" r:id="rId20"/>
    <p:sldId id="288" r:id="rId21"/>
    <p:sldId id="289" r:id="rId22"/>
    <p:sldId id="290" r:id="rId23"/>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464"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18AF1CBF-DB99-40DB-B99C-3A24637E5D8C}"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5990117-8EB1-4A5E-9D6E-5AD2BA12A564}"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F306676-D39E-4B60-BC07-7A72A5176ED8}"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C0D21F4-8533-47B6-814A-A350FADDB60C}"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99D012-A58B-4BC5-B401-0A29E1695F57}"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634FA6-3E78-465A-AD74-E5DE399D3CA4}"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200AF3E-AF0C-4E2C-B273-C556F6EA2F20}"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FA4DB69-2EDF-4BB3-A462-F5904E52791B}"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52301246-BFD6-46B3-8E66-D796B100ED3B}"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2AD32DA-4C12-44C1-AE15-FCB94B4E7FC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6C0A195-7E4C-4AB0-A74C-6A3FCFF2C019}"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E035D84-DAA4-4E7F-81C4-56C37ED74C10}"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ctr"/>
            <a:r>
              <a:rPr lang="en-GB" dirty="0"/>
              <a:t>Supplier Relationships</a:t>
            </a:r>
          </a:p>
        </p:txBody>
      </p:sp>
      <p:sp>
        <p:nvSpPr>
          <p:cNvPr id="2051" name="Rectangle 3"/>
          <p:cNvSpPr>
            <a:spLocks noGrp="1" noChangeArrowheads="1"/>
          </p:cNvSpPr>
          <p:nvPr>
            <p:ph type="subTitle" idx="1"/>
          </p:nvPr>
        </p:nvSpPr>
        <p:spPr/>
        <p:txBody>
          <a:bodyPr/>
          <a:lstStyle/>
          <a:p>
            <a:pPr algn="ctr"/>
            <a:r>
              <a:rPr lang="en-GB" sz="3200" dirty="0"/>
              <a:t>By </a:t>
            </a:r>
          </a:p>
          <a:p>
            <a:pPr algn="ctr"/>
            <a:r>
              <a:rPr lang="en-GB" sz="3200" dirty="0"/>
              <a:t>Andrew Thorn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algn="ctr"/>
            <a:r>
              <a:rPr lang="en-GB" sz="4000" dirty="0"/>
              <a:t>Adversarial/Transactional Relationships</a:t>
            </a:r>
          </a:p>
        </p:txBody>
      </p:sp>
      <p:sp>
        <p:nvSpPr>
          <p:cNvPr id="6147" name="Rectangle 3"/>
          <p:cNvSpPr>
            <a:spLocks noGrp="1" noChangeArrowheads="1"/>
          </p:cNvSpPr>
          <p:nvPr>
            <p:ph idx="1"/>
          </p:nvPr>
        </p:nvSpPr>
        <p:spPr/>
        <p:txBody>
          <a:bodyPr/>
          <a:lstStyle/>
          <a:p>
            <a:r>
              <a:rPr lang="en-GB"/>
              <a:t>A feature of traditional purchasing</a:t>
            </a:r>
          </a:p>
          <a:p>
            <a:r>
              <a:rPr lang="en-GB"/>
              <a:t>Supply base was managed using short-term contracts</a:t>
            </a:r>
          </a:p>
          <a:p>
            <a:r>
              <a:rPr lang="en-GB"/>
              <a:t>Win-lose negotiation strategies where the objective was to obtain the best possible price, safe guarding budgets and maximising revenues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457200" y="332656"/>
            <a:ext cx="8229600" cy="1008112"/>
          </a:xfrm>
        </p:spPr>
        <p:txBody>
          <a:bodyPr/>
          <a:lstStyle/>
          <a:p>
            <a:pPr algn="ctr"/>
            <a:r>
              <a:rPr lang="en-GB" sz="4000" dirty="0"/>
              <a:t>Adversarial/Transactional Relationships</a:t>
            </a:r>
          </a:p>
        </p:txBody>
      </p:sp>
      <p:sp>
        <p:nvSpPr>
          <p:cNvPr id="7171" name="Rectangle 3"/>
          <p:cNvSpPr>
            <a:spLocks noGrp="1" noChangeArrowheads="1"/>
          </p:cNvSpPr>
          <p:nvPr>
            <p:ph idx="1"/>
          </p:nvPr>
        </p:nvSpPr>
        <p:spPr>
          <a:xfrm>
            <a:off x="457200" y="1600200"/>
            <a:ext cx="8507413" cy="4997450"/>
          </a:xfrm>
        </p:spPr>
        <p:txBody>
          <a:bodyPr/>
          <a:lstStyle/>
          <a:p>
            <a:pPr>
              <a:lnSpc>
                <a:spcPct val="90000"/>
              </a:lnSpc>
              <a:buFontTx/>
              <a:buNone/>
            </a:pPr>
            <a:r>
              <a:rPr lang="en-GB" b="1"/>
              <a:t>Advantages</a:t>
            </a:r>
            <a:endParaRPr lang="en-GB"/>
          </a:p>
          <a:p>
            <a:pPr>
              <a:lnSpc>
                <a:spcPct val="90000"/>
              </a:lnSpc>
            </a:pPr>
            <a:r>
              <a:rPr lang="en-GB"/>
              <a:t>Offers an abundant potential supply base to encourage competition which the purchaser can exploit to negotiate favourable terms</a:t>
            </a:r>
          </a:p>
          <a:p>
            <a:pPr>
              <a:lnSpc>
                <a:spcPct val="90000"/>
              </a:lnSpc>
            </a:pPr>
            <a:r>
              <a:rPr lang="en-GB"/>
              <a:t>Providing a shelter against supply interruptions due to unforeseen circumstances, for example industrial action or plant failures</a:t>
            </a:r>
          </a:p>
          <a:p>
            <a:pPr>
              <a:lnSpc>
                <a:spcPct val="90000"/>
              </a:lnSpc>
            </a:pPr>
            <a:r>
              <a:rPr lang="en-GB"/>
              <a:t>Offering flexibility in sourcing without the need for a longer-term commitment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a:r>
              <a:rPr lang="en-GB" sz="4000" dirty="0"/>
              <a:t>Adversarial/Transactional Relationships</a:t>
            </a:r>
          </a:p>
        </p:txBody>
      </p:sp>
      <p:sp>
        <p:nvSpPr>
          <p:cNvPr id="8195" name="Rectangle 3"/>
          <p:cNvSpPr>
            <a:spLocks noGrp="1" noChangeArrowheads="1"/>
          </p:cNvSpPr>
          <p:nvPr>
            <p:ph idx="1"/>
          </p:nvPr>
        </p:nvSpPr>
        <p:spPr/>
        <p:txBody>
          <a:bodyPr/>
          <a:lstStyle/>
          <a:p>
            <a:pPr>
              <a:buFontTx/>
              <a:buNone/>
            </a:pPr>
            <a:r>
              <a:rPr lang="en-GB" b="1"/>
              <a:t>Disadvantages</a:t>
            </a:r>
          </a:p>
          <a:p>
            <a:r>
              <a:rPr lang="en-GB"/>
              <a:t>Amount of resources used in vetting and contracting with suppliers</a:t>
            </a:r>
          </a:p>
          <a:p>
            <a:r>
              <a:rPr lang="en-GB"/>
              <a:t>Administration costs in managing a large supply base</a:t>
            </a:r>
          </a:p>
          <a:p>
            <a:r>
              <a:rPr lang="en-GB"/>
              <a:t>Lack of accurate information sharing across organisational boundaries to permit effective planning and co-ordination</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274638"/>
            <a:ext cx="8229600" cy="850900"/>
          </a:xfrm>
        </p:spPr>
        <p:txBody>
          <a:bodyPr/>
          <a:lstStyle/>
          <a:p>
            <a:pPr algn="ctr"/>
            <a:r>
              <a:rPr lang="en-GB" dirty="0"/>
              <a:t>Partnering Relationships</a:t>
            </a:r>
          </a:p>
        </p:txBody>
      </p:sp>
      <p:sp>
        <p:nvSpPr>
          <p:cNvPr id="9219" name="Rectangle 3"/>
          <p:cNvSpPr>
            <a:spLocks noGrp="1" noChangeArrowheads="1"/>
          </p:cNvSpPr>
          <p:nvPr>
            <p:ph idx="1"/>
          </p:nvPr>
        </p:nvSpPr>
        <p:spPr>
          <a:xfrm>
            <a:off x="457200" y="1196975"/>
            <a:ext cx="8229600" cy="5400675"/>
          </a:xfrm>
        </p:spPr>
        <p:txBody>
          <a:bodyPr/>
          <a:lstStyle/>
          <a:p>
            <a:pPr>
              <a:buFontTx/>
              <a:buNone/>
            </a:pPr>
            <a:r>
              <a:rPr lang="en-GB" b="1"/>
              <a:t>Reasons for a partnering relationship</a:t>
            </a:r>
          </a:p>
          <a:p>
            <a:r>
              <a:rPr lang="en-GB"/>
              <a:t>Many organisations have ventured into, a partnership agreement with suppliers.</a:t>
            </a:r>
          </a:p>
          <a:p>
            <a:r>
              <a:rPr lang="en-GB"/>
              <a:t>In the face of rapid changes occurring in drivers, such as cost management and increasing competition, suppliers have made drastic changes in the way they conduct business</a:t>
            </a:r>
          </a:p>
          <a:p>
            <a:r>
              <a:rPr lang="en-GB"/>
              <a:t>Consolidation of supply base</a:t>
            </a:r>
          </a:p>
          <a:p>
            <a:r>
              <a:rPr lang="en-GB"/>
              <a:t>Changing consumer demands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274638"/>
            <a:ext cx="8229600" cy="850900"/>
          </a:xfrm>
        </p:spPr>
        <p:txBody>
          <a:bodyPr/>
          <a:lstStyle/>
          <a:p>
            <a:pPr algn="ctr"/>
            <a:r>
              <a:rPr lang="en-GB" dirty="0"/>
              <a:t>Partnership models</a:t>
            </a:r>
          </a:p>
        </p:txBody>
      </p:sp>
      <p:sp>
        <p:nvSpPr>
          <p:cNvPr id="10243" name="Rectangle 3"/>
          <p:cNvSpPr>
            <a:spLocks noGrp="1" noChangeArrowheads="1"/>
          </p:cNvSpPr>
          <p:nvPr>
            <p:ph idx="1"/>
          </p:nvPr>
        </p:nvSpPr>
        <p:spPr>
          <a:xfrm>
            <a:off x="457200" y="1125538"/>
            <a:ext cx="8229600" cy="5472112"/>
          </a:xfrm>
        </p:spPr>
        <p:txBody>
          <a:bodyPr/>
          <a:lstStyle/>
          <a:p>
            <a:pPr>
              <a:lnSpc>
                <a:spcPct val="90000"/>
              </a:lnSpc>
            </a:pPr>
            <a:r>
              <a:rPr lang="en-GB"/>
              <a:t>Partnerships are defined as formal partnering activity or a more informal partnership arrangement</a:t>
            </a:r>
          </a:p>
          <a:p>
            <a:pPr>
              <a:lnSpc>
                <a:spcPct val="90000"/>
              </a:lnSpc>
            </a:pPr>
            <a:r>
              <a:rPr lang="en-GB"/>
              <a:t>Formal partnerships include activities such as</a:t>
            </a:r>
          </a:p>
          <a:p>
            <a:pPr>
              <a:lnSpc>
                <a:spcPct val="90000"/>
              </a:lnSpc>
              <a:buFontTx/>
              <a:buNone/>
            </a:pPr>
            <a:r>
              <a:rPr lang="en-GB"/>
              <a:t>	- mergers</a:t>
            </a:r>
          </a:p>
          <a:p>
            <a:pPr>
              <a:lnSpc>
                <a:spcPct val="90000"/>
              </a:lnSpc>
              <a:buFontTx/>
              <a:buNone/>
            </a:pPr>
            <a:r>
              <a:rPr lang="en-GB"/>
              <a:t>	- acquisitions</a:t>
            </a:r>
          </a:p>
          <a:p>
            <a:pPr>
              <a:lnSpc>
                <a:spcPct val="90000"/>
              </a:lnSpc>
              <a:buFontTx/>
              <a:buNone/>
            </a:pPr>
            <a:r>
              <a:rPr lang="en-GB"/>
              <a:t>	- joint ventures</a:t>
            </a:r>
          </a:p>
          <a:p>
            <a:pPr>
              <a:lnSpc>
                <a:spcPct val="90000"/>
              </a:lnSpc>
              <a:buFontTx/>
              <a:buNone/>
            </a:pPr>
            <a:r>
              <a:rPr lang="en-GB"/>
              <a:t>	- licensing agreements</a:t>
            </a:r>
          </a:p>
          <a:p>
            <a:pPr>
              <a:lnSpc>
                <a:spcPct val="90000"/>
              </a:lnSpc>
              <a:buFontTx/>
              <a:buNone/>
            </a:pPr>
            <a:r>
              <a:rPr lang="en-GB"/>
              <a:t>	- strategic alliances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457200" y="274638"/>
            <a:ext cx="8229600" cy="850900"/>
          </a:xfrm>
        </p:spPr>
        <p:txBody>
          <a:bodyPr/>
          <a:lstStyle/>
          <a:p>
            <a:pPr algn="ctr"/>
            <a:r>
              <a:rPr lang="en-GB" dirty="0"/>
              <a:t>Features of strategic Alliances</a:t>
            </a:r>
          </a:p>
        </p:txBody>
      </p:sp>
      <p:sp>
        <p:nvSpPr>
          <p:cNvPr id="11267" name="Rectangle 3"/>
          <p:cNvSpPr>
            <a:spLocks noGrp="1" noChangeArrowheads="1"/>
          </p:cNvSpPr>
          <p:nvPr>
            <p:ph idx="1"/>
          </p:nvPr>
        </p:nvSpPr>
        <p:spPr>
          <a:xfrm>
            <a:off x="457200" y="1125538"/>
            <a:ext cx="8229600" cy="5472112"/>
          </a:xfrm>
        </p:spPr>
        <p:txBody>
          <a:bodyPr/>
          <a:lstStyle/>
          <a:p>
            <a:r>
              <a:rPr lang="en-GB"/>
              <a:t>Trust </a:t>
            </a:r>
          </a:p>
          <a:p>
            <a:r>
              <a:rPr lang="en-GB"/>
              <a:t>A long-term commitment</a:t>
            </a:r>
          </a:p>
          <a:p>
            <a:r>
              <a:rPr lang="en-GB"/>
              <a:t>Increased information sharing</a:t>
            </a:r>
          </a:p>
          <a:p>
            <a:r>
              <a:rPr lang="en-GB"/>
              <a:t>Increased communication</a:t>
            </a:r>
          </a:p>
          <a:p>
            <a:r>
              <a:rPr lang="en-GB"/>
              <a:t>Risk and gain sharing</a:t>
            </a:r>
          </a:p>
          <a:p>
            <a:r>
              <a:rPr lang="en-GB"/>
              <a:t>Creation of common goals</a:t>
            </a:r>
          </a:p>
          <a:p>
            <a:r>
              <a:rPr lang="en-GB"/>
              <a:t>Collaborative strategy development</a:t>
            </a:r>
          </a:p>
          <a:p>
            <a:r>
              <a:rPr lang="en-GB"/>
              <a:t>Mutual incentive to improve products and processes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457200" y="274638"/>
            <a:ext cx="8229600" cy="850900"/>
          </a:xfrm>
        </p:spPr>
        <p:txBody>
          <a:bodyPr/>
          <a:lstStyle/>
          <a:p>
            <a:pPr algn="ctr"/>
            <a:r>
              <a:rPr lang="en-GB" dirty="0"/>
              <a:t>Partnerships</a:t>
            </a:r>
          </a:p>
        </p:txBody>
      </p:sp>
      <p:sp>
        <p:nvSpPr>
          <p:cNvPr id="12291" name="Rectangle 3"/>
          <p:cNvSpPr>
            <a:spLocks noGrp="1" noChangeArrowheads="1"/>
          </p:cNvSpPr>
          <p:nvPr>
            <p:ph idx="1"/>
          </p:nvPr>
        </p:nvSpPr>
        <p:spPr>
          <a:xfrm>
            <a:off x="457200" y="1125538"/>
            <a:ext cx="8229600" cy="5472112"/>
          </a:xfrm>
        </p:spPr>
        <p:txBody>
          <a:bodyPr/>
          <a:lstStyle/>
          <a:p>
            <a:pPr>
              <a:lnSpc>
                <a:spcPct val="90000"/>
              </a:lnSpc>
              <a:buFontTx/>
              <a:buNone/>
            </a:pPr>
            <a:r>
              <a:rPr lang="en-GB" b="1"/>
              <a:t>Advantages</a:t>
            </a:r>
          </a:p>
          <a:p>
            <a:pPr>
              <a:lnSpc>
                <a:spcPct val="90000"/>
              </a:lnSpc>
            </a:pPr>
            <a:r>
              <a:rPr lang="en-GB"/>
              <a:t>Better information exchange for improved planning</a:t>
            </a:r>
          </a:p>
          <a:p>
            <a:pPr>
              <a:lnSpc>
                <a:spcPct val="90000"/>
              </a:lnSpc>
            </a:pPr>
            <a:r>
              <a:rPr lang="en-GB"/>
              <a:t>Reduced costs in administration and sourcing</a:t>
            </a:r>
          </a:p>
          <a:p>
            <a:pPr>
              <a:lnSpc>
                <a:spcPct val="90000"/>
              </a:lnSpc>
            </a:pPr>
            <a:r>
              <a:rPr lang="en-GB"/>
              <a:t>Potentially decreased risk as purchasers are able to focus on and manage risk more effectively</a:t>
            </a:r>
          </a:p>
          <a:p>
            <a:pPr>
              <a:lnSpc>
                <a:spcPct val="90000"/>
              </a:lnSpc>
            </a:pPr>
            <a:r>
              <a:rPr lang="en-GB"/>
              <a:t>Increased potential responsiveness from suppliers with whom a long-term relationship helps increase reciprocity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274638"/>
            <a:ext cx="8229600" cy="777875"/>
          </a:xfrm>
        </p:spPr>
        <p:txBody>
          <a:bodyPr>
            <a:normAutofit fontScale="90000"/>
          </a:bodyPr>
          <a:lstStyle/>
          <a:p>
            <a:pPr algn="ctr"/>
            <a:r>
              <a:rPr lang="en-GB" dirty="0"/>
              <a:t>Partnerships</a:t>
            </a:r>
          </a:p>
        </p:txBody>
      </p:sp>
      <p:sp>
        <p:nvSpPr>
          <p:cNvPr id="13315" name="Rectangle 3"/>
          <p:cNvSpPr>
            <a:spLocks noGrp="1" noChangeArrowheads="1"/>
          </p:cNvSpPr>
          <p:nvPr>
            <p:ph idx="1"/>
          </p:nvPr>
        </p:nvSpPr>
        <p:spPr>
          <a:xfrm>
            <a:off x="457200" y="1125538"/>
            <a:ext cx="8229600" cy="5543550"/>
          </a:xfrm>
        </p:spPr>
        <p:txBody>
          <a:bodyPr/>
          <a:lstStyle/>
          <a:p>
            <a:pPr>
              <a:lnSpc>
                <a:spcPct val="90000"/>
              </a:lnSpc>
              <a:buFontTx/>
              <a:buNone/>
            </a:pPr>
            <a:r>
              <a:rPr lang="en-GB" b="1"/>
              <a:t>Disadvantages</a:t>
            </a:r>
          </a:p>
          <a:p>
            <a:pPr>
              <a:lnSpc>
                <a:spcPct val="90000"/>
              </a:lnSpc>
            </a:pPr>
            <a:r>
              <a:rPr lang="en-GB"/>
              <a:t>Longer-term relationships can lead to less flexibility where suppliers are unable to respond sufficiently quickly to changing needs</a:t>
            </a:r>
          </a:p>
          <a:p>
            <a:pPr>
              <a:lnSpc>
                <a:spcPct val="90000"/>
              </a:lnSpc>
            </a:pPr>
            <a:r>
              <a:rPr lang="en-GB"/>
              <a:t>Customers may find that partnerships reveal many more problems within the supply base than were previously thought to have existed</a:t>
            </a:r>
          </a:p>
          <a:p>
            <a:pPr>
              <a:lnSpc>
                <a:spcPct val="90000"/>
              </a:lnSpc>
            </a:pPr>
            <a:r>
              <a:rPr lang="en-GB"/>
              <a:t>Supply base reduction can concentrate problems that were previously hidden</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57200" y="260648"/>
            <a:ext cx="8229600" cy="1152128"/>
          </a:xfrm>
        </p:spPr>
        <p:txBody>
          <a:bodyPr/>
          <a:lstStyle/>
          <a:p>
            <a:pPr algn="ctr"/>
            <a:r>
              <a:rPr lang="en-GB" dirty="0"/>
              <a:t>Co-destiny relationships</a:t>
            </a:r>
          </a:p>
        </p:txBody>
      </p:sp>
      <p:sp>
        <p:nvSpPr>
          <p:cNvPr id="24579" name="Rectangle 3"/>
          <p:cNvSpPr>
            <a:spLocks noGrp="1" noChangeArrowheads="1"/>
          </p:cNvSpPr>
          <p:nvPr>
            <p:ph idx="1"/>
          </p:nvPr>
        </p:nvSpPr>
        <p:spPr>
          <a:xfrm>
            <a:off x="457200" y="1600200"/>
            <a:ext cx="8229600" cy="4924425"/>
          </a:xfrm>
        </p:spPr>
        <p:txBody>
          <a:bodyPr/>
          <a:lstStyle/>
          <a:p>
            <a:r>
              <a:rPr lang="en-GB"/>
              <a:t>Partners in a co-destiny relationship find themselves in a situation in which they are so closely tied that they win together, but also lose together</a:t>
            </a:r>
          </a:p>
          <a:p>
            <a:r>
              <a:rPr lang="en-GB"/>
              <a:t>They co-operate because they have some common goals</a:t>
            </a:r>
          </a:p>
          <a:p>
            <a:r>
              <a:rPr lang="en-GB"/>
              <a:t>As well as ownership mechanisms, co-destiny also relies on ‘softer elements such as culture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ctr"/>
            <a:r>
              <a:rPr lang="en-GB" dirty="0"/>
              <a:t>Co-destiny relationships</a:t>
            </a:r>
          </a:p>
        </p:txBody>
      </p:sp>
      <p:sp>
        <p:nvSpPr>
          <p:cNvPr id="25603" name="Rectangle 3"/>
          <p:cNvSpPr>
            <a:spLocks noGrp="1" noChangeArrowheads="1"/>
          </p:cNvSpPr>
          <p:nvPr>
            <p:ph idx="1"/>
          </p:nvPr>
        </p:nvSpPr>
        <p:spPr/>
        <p:txBody>
          <a:bodyPr/>
          <a:lstStyle/>
          <a:p>
            <a:r>
              <a:rPr lang="en-GB"/>
              <a:t>Relies on a specific code of conduct and on specific professional sense of fairness whereby one party does not feel that is unfairly controlled or dominated by the other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260648"/>
            <a:ext cx="8229600" cy="1008112"/>
          </a:xfrm>
        </p:spPr>
        <p:txBody>
          <a:bodyPr/>
          <a:lstStyle/>
          <a:p>
            <a:pPr algn="ctr"/>
            <a:r>
              <a:rPr lang="en-GB" dirty="0"/>
              <a:t>Co-destiny relationships</a:t>
            </a:r>
          </a:p>
        </p:txBody>
      </p:sp>
      <p:sp>
        <p:nvSpPr>
          <p:cNvPr id="26627" name="Rectangle 3"/>
          <p:cNvSpPr>
            <a:spLocks noGrp="1" noChangeArrowheads="1"/>
          </p:cNvSpPr>
          <p:nvPr>
            <p:ph idx="1"/>
          </p:nvPr>
        </p:nvSpPr>
        <p:spPr>
          <a:xfrm>
            <a:off x="457200" y="1600200"/>
            <a:ext cx="8229600" cy="4997450"/>
          </a:xfrm>
        </p:spPr>
        <p:txBody>
          <a:bodyPr/>
          <a:lstStyle/>
          <a:p>
            <a:pPr>
              <a:lnSpc>
                <a:spcPct val="90000"/>
              </a:lnSpc>
              <a:buFontTx/>
              <a:buNone/>
            </a:pPr>
            <a:r>
              <a:rPr lang="en-GB" b="1"/>
              <a:t>Advantages and disadvantages</a:t>
            </a:r>
          </a:p>
          <a:p>
            <a:pPr>
              <a:lnSpc>
                <a:spcPct val="90000"/>
              </a:lnSpc>
              <a:buFontTx/>
              <a:buNone/>
            </a:pPr>
            <a:r>
              <a:rPr lang="en-GB"/>
              <a:t>	Many of these are same as for partnerships.  See partnership slides.</a:t>
            </a:r>
          </a:p>
          <a:p>
            <a:pPr>
              <a:lnSpc>
                <a:spcPct val="90000"/>
              </a:lnSpc>
            </a:pPr>
            <a:r>
              <a:rPr lang="en-GB"/>
              <a:t>Co-destiny relationships may often have a huge impact on the people and organisations involved</a:t>
            </a:r>
          </a:p>
          <a:p>
            <a:pPr>
              <a:lnSpc>
                <a:spcPct val="90000"/>
              </a:lnSpc>
            </a:pPr>
            <a:r>
              <a:rPr lang="en-GB"/>
              <a:t>Many fail to deliver their potential value because the motivation of staff and workplace culture suffers during the integration process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a:r>
              <a:rPr lang="en-GB" sz="4000" dirty="0"/>
              <a:t>Factors in Co-destiny relationships</a:t>
            </a:r>
          </a:p>
        </p:txBody>
      </p:sp>
      <p:sp>
        <p:nvSpPr>
          <p:cNvPr id="27651" name="Rectangle 3"/>
          <p:cNvSpPr>
            <a:spLocks noGrp="1" noChangeArrowheads="1"/>
          </p:cNvSpPr>
          <p:nvPr>
            <p:ph idx="1"/>
          </p:nvPr>
        </p:nvSpPr>
        <p:spPr/>
        <p:txBody>
          <a:bodyPr/>
          <a:lstStyle/>
          <a:p>
            <a:r>
              <a:rPr lang="en-GB"/>
              <a:t>Top management vision</a:t>
            </a:r>
          </a:p>
          <a:p>
            <a:r>
              <a:rPr lang="en-GB"/>
              <a:t>Trust</a:t>
            </a:r>
          </a:p>
          <a:p>
            <a:r>
              <a:rPr lang="en-GB"/>
              <a:t>Transparency</a:t>
            </a:r>
          </a:p>
          <a:p>
            <a:r>
              <a:rPr lang="en-GB"/>
              <a:t>Technology utilisation</a:t>
            </a:r>
          </a:p>
          <a:p>
            <a:r>
              <a:rPr lang="en-GB"/>
              <a:t>Teams</a:t>
            </a:r>
          </a:p>
          <a:p>
            <a:r>
              <a:rPr lang="en-GB"/>
              <a:t>Training</a:t>
            </a:r>
          </a:p>
          <a:p>
            <a:pPr>
              <a:buFontTx/>
              <a:buNone/>
            </a:pPr>
            <a:endParaRPr lang="en-GB"/>
          </a:p>
          <a:p>
            <a:endParaRPr lang="en-GB"/>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a:r>
              <a:rPr lang="en-GB" sz="4000" dirty="0"/>
              <a:t>Factors in Co-destiny relationships</a:t>
            </a:r>
          </a:p>
        </p:txBody>
      </p:sp>
      <p:sp>
        <p:nvSpPr>
          <p:cNvPr id="28675" name="Rectangle 3"/>
          <p:cNvSpPr>
            <a:spLocks noGrp="1" noChangeArrowheads="1"/>
          </p:cNvSpPr>
          <p:nvPr>
            <p:ph idx="1"/>
          </p:nvPr>
        </p:nvSpPr>
        <p:spPr/>
        <p:txBody>
          <a:bodyPr/>
          <a:lstStyle/>
          <a:p>
            <a:r>
              <a:rPr lang="en-GB" b="1" u="sng"/>
              <a:t>Top management vision</a:t>
            </a:r>
            <a:r>
              <a:rPr lang="en-GB"/>
              <a:t>: - creating the climate in which the concepts of co-destiny are understood and implemented</a:t>
            </a:r>
            <a:endParaRPr lang="en-GB" b="1" u="sng"/>
          </a:p>
          <a:p>
            <a:r>
              <a:rPr lang="en-GB" b="1" u="sng"/>
              <a:t>Trust</a:t>
            </a:r>
            <a:r>
              <a:rPr lang="en-GB"/>
              <a:t>: - has been defined by McMillan (2000) as</a:t>
            </a:r>
          </a:p>
          <a:p>
            <a:pPr>
              <a:buFontTx/>
              <a:buNone/>
            </a:pPr>
            <a:r>
              <a:rPr lang="en-GB"/>
              <a:t>		</a:t>
            </a:r>
            <a:r>
              <a:rPr lang="en-GB" i="1"/>
              <a:t>‘Stakeholder expectations of how a 	business will behave in the future.’</a:t>
            </a:r>
            <a:endParaRPr lang="en-GB"/>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332656"/>
            <a:ext cx="8229600" cy="1152128"/>
          </a:xfrm>
        </p:spPr>
        <p:txBody>
          <a:bodyPr/>
          <a:lstStyle/>
          <a:p>
            <a:pPr algn="ctr"/>
            <a:r>
              <a:rPr lang="en-GB" sz="4000" dirty="0"/>
              <a:t>Factors in Co-destiny relationships</a:t>
            </a:r>
          </a:p>
        </p:txBody>
      </p:sp>
      <p:sp>
        <p:nvSpPr>
          <p:cNvPr id="29699" name="Rectangle 3"/>
          <p:cNvSpPr>
            <a:spLocks noGrp="1" noChangeArrowheads="1"/>
          </p:cNvSpPr>
          <p:nvPr>
            <p:ph idx="1"/>
          </p:nvPr>
        </p:nvSpPr>
        <p:spPr>
          <a:xfrm>
            <a:off x="457200" y="1600200"/>
            <a:ext cx="8229600" cy="4997450"/>
          </a:xfrm>
        </p:spPr>
        <p:txBody>
          <a:bodyPr/>
          <a:lstStyle/>
          <a:p>
            <a:pPr>
              <a:lnSpc>
                <a:spcPct val="90000"/>
              </a:lnSpc>
              <a:buFontTx/>
              <a:buNone/>
            </a:pPr>
            <a:r>
              <a:rPr lang="en-GB"/>
              <a:t>	</a:t>
            </a:r>
            <a:r>
              <a:rPr lang="en-GB" b="1" u="sng"/>
              <a:t>Trust</a:t>
            </a:r>
            <a:r>
              <a:rPr lang="en-GB"/>
              <a:t>: - since the future is uncertain trust implies that both parties will:</a:t>
            </a:r>
          </a:p>
          <a:p>
            <a:pPr>
              <a:lnSpc>
                <a:spcPct val="90000"/>
              </a:lnSpc>
            </a:pPr>
            <a:r>
              <a:rPr lang="en-GB"/>
              <a:t>Keep their commitments</a:t>
            </a:r>
          </a:p>
          <a:p>
            <a:pPr>
              <a:lnSpc>
                <a:spcPct val="90000"/>
              </a:lnSpc>
            </a:pPr>
            <a:r>
              <a:rPr lang="en-GB"/>
              <a:t>Resort to neither exploitation nor coercion</a:t>
            </a:r>
          </a:p>
          <a:p>
            <a:pPr>
              <a:lnSpc>
                <a:spcPct val="90000"/>
              </a:lnSpc>
            </a:pPr>
            <a:r>
              <a:rPr lang="en-GB"/>
              <a:t>Communicate openly and in a timely manner</a:t>
            </a:r>
          </a:p>
          <a:p>
            <a:pPr>
              <a:lnSpc>
                <a:spcPct val="90000"/>
              </a:lnSpc>
            </a:pPr>
            <a:r>
              <a:rPr lang="en-GB"/>
              <a:t>Trust requires that partners perceive each other to trustworthy with regard to character, motives, competence and judgement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a:r>
              <a:rPr lang="en-GB" sz="4000" dirty="0"/>
              <a:t>Factors in Co-destiny relationships</a:t>
            </a:r>
          </a:p>
        </p:txBody>
      </p:sp>
      <p:sp>
        <p:nvSpPr>
          <p:cNvPr id="30723" name="Rectangle 3"/>
          <p:cNvSpPr>
            <a:spLocks noGrp="1" noChangeArrowheads="1"/>
          </p:cNvSpPr>
          <p:nvPr>
            <p:ph idx="1"/>
          </p:nvPr>
        </p:nvSpPr>
        <p:spPr/>
        <p:txBody>
          <a:bodyPr/>
          <a:lstStyle/>
          <a:p>
            <a:pPr>
              <a:buFontTx/>
              <a:buNone/>
            </a:pPr>
            <a:r>
              <a:rPr lang="en-GB" b="1"/>
              <a:t>Transparency</a:t>
            </a:r>
          </a:p>
          <a:p>
            <a:r>
              <a:rPr lang="en-GB"/>
              <a:t>Accessibility of information</a:t>
            </a:r>
          </a:p>
          <a:p>
            <a:r>
              <a:rPr lang="en-GB"/>
              <a:t>Responsiveness</a:t>
            </a:r>
          </a:p>
          <a:p>
            <a:r>
              <a:rPr lang="en-GB"/>
              <a:t>Realistic time scale for consultation and free from bias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60648"/>
            <a:ext cx="8229600" cy="1008112"/>
          </a:xfrm>
        </p:spPr>
        <p:txBody>
          <a:bodyPr/>
          <a:lstStyle/>
          <a:p>
            <a:pPr algn="ctr"/>
            <a:r>
              <a:rPr lang="en-GB" sz="4000" dirty="0"/>
              <a:t>Factors in Co-destiny relationships</a:t>
            </a:r>
          </a:p>
        </p:txBody>
      </p:sp>
      <p:sp>
        <p:nvSpPr>
          <p:cNvPr id="31747" name="Rectangle 3"/>
          <p:cNvSpPr>
            <a:spLocks noGrp="1" noChangeArrowheads="1"/>
          </p:cNvSpPr>
          <p:nvPr>
            <p:ph idx="1"/>
          </p:nvPr>
        </p:nvSpPr>
        <p:spPr>
          <a:xfrm>
            <a:off x="457200" y="1600200"/>
            <a:ext cx="8229600" cy="4997450"/>
          </a:xfrm>
        </p:spPr>
        <p:txBody>
          <a:bodyPr/>
          <a:lstStyle/>
          <a:p>
            <a:pPr>
              <a:lnSpc>
                <a:spcPct val="90000"/>
              </a:lnSpc>
              <a:buFontTx/>
              <a:buNone/>
            </a:pPr>
            <a:r>
              <a:rPr lang="en-GB" b="1"/>
              <a:t>Technology utilisation</a:t>
            </a:r>
          </a:p>
          <a:p>
            <a:pPr>
              <a:lnSpc>
                <a:spcPct val="90000"/>
              </a:lnSpc>
            </a:pPr>
            <a:r>
              <a:rPr lang="en-GB"/>
              <a:t>Mentzer (2000) points out that strategic partnership success if often based on improving supply chain performance through IT applications such as EDI, bar coding, scanning, advance shipment notices and sales forecasting</a:t>
            </a:r>
          </a:p>
          <a:p>
            <a:pPr>
              <a:lnSpc>
                <a:spcPct val="90000"/>
              </a:lnSpc>
            </a:pPr>
            <a:r>
              <a:rPr lang="en-GB"/>
              <a:t>May also extend to shared production technology where on partner is better equipped for final assembly</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pPr algn="ctr"/>
            <a:r>
              <a:rPr lang="en-GB" sz="4000" dirty="0"/>
              <a:t>Factors in Co-destiny relationships</a:t>
            </a:r>
          </a:p>
        </p:txBody>
      </p:sp>
      <p:sp>
        <p:nvSpPr>
          <p:cNvPr id="32771" name="Rectangle 3"/>
          <p:cNvSpPr>
            <a:spLocks noGrp="1" noChangeArrowheads="1"/>
          </p:cNvSpPr>
          <p:nvPr>
            <p:ph idx="1"/>
          </p:nvPr>
        </p:nvSpPr>
        <p:spPr/>
        <p:txBody>
          <a:bodyPr/>
          <a:lstStyle/>
          <a:p>
            <a:pPr>
              <a:buFontTx/>
              <a:buNone/>
            </a:pPr>
            <a:r>
              <a:rPr lang="en-GB" b="1"/>
              <a:t>Teams</a:t>
            </a:r>
          </a:p>
          <a:p>
            <a:r>
              <a:rPr lang="en-GB"/>
              <a:t>Strategic decisions in co-destiny relationships will almost always require a team approach since one organisation is so dependent on the partnership that it cannot consider developing strategy without the other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pPr algn="ctr"/>
            <a:r>
              <a:rPr lang="en-GB" sz="4000" dirty="0"/>
              <a:t>Factors in Co-destiny relationships</a:t>
            </a:r>
          </a:p>
        </p:txBody>
      </p:sp>
      <p:sp>
        <p:nvSpPr>
          <p:cNvPr id="33795" name="Rectangle 3"/>
          <p:cNvSpPr>
            <a:spLocks noGrp="1" noChangeArrowheads="1"/>
          </p:cNvSpPr>
          <p:nvPr>
            <p:ph idx="1"/>
          </p:nvPr>
        </p:nvSpPr>
        <p:spPr/>
        <p:txBody>
          <a:bodyPr/>
          <a:lstStyle/>
          <a:p>
            <a:pPr>
              <a:buFontTx/>
              <a:buNone/>
            </a:pPr>
            <a:r>
              <a:rPr lang="en-GB" b="1"/>
              <a:t>Training</a:t>
            </a:r>
          </a:p>
          <a:p>
            <a:r>
              <a:rPr lang="en-GB"/>
              <a:t>Joint inter-firm internal training, possibly through supplier associations, will normally be required in order to develop an understanding by both parties of strategic and tactical issues relating to co-destiny relationships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274638"/>
            <a:ext cx="8229600" cy="922337"/>
          </a:xfrm>
        </p:spPr>
        <p:txBody>
          <a:bodyPr/>
          <a:lstStyle/>
          <a:p>
            <a:pPr algn="ctr"/>
            <a:r>
              <a:rPr lang="en-GB" dirty="0"/>
              <a:t>Cost Transparency</a:t>
            </a:r>
          </a:p>
        </p:txBody>
      </p:sp>
      <p:sp>
        <p:nvSpPr>
          <p:cNvPr id="34819" name="Rectangle 3"/>
          <p:cNvSpPr>
            <a:spLocks noGrp="1" noChangeArrowheads="1"/>
          </p:cNvSpPr>
          <p:nvPr>
            <p:ph idx="1"/>
          </p:nvPr>
        </p:nvSpPr>
        <p:spPr>
          <a:xfrm>
            <a:off x="457200" y="1600200"/>
            <a:ext cx="8229600" cy="4997450"/>
          </a:xfrm>
        </p:spPr>
        <p:txBody>
          <a:bodyPr/>
          <a:lstStyle/>
          <a:p>
            <a:pPr>
              <a:lnSpc>
                <a:spcPct val="90000"/>
              </a:lnSpc>
              <a:buFontTx/>
              <a:buNone/>
            </a:pPr>
            <a:r>
              <a:rPr lang="en-GB"/>
              <a:t>	Lamming (1998)defines cost transparency as:</a:t>
            </a:r>
          </a:p>
          <a:p>
            <a:pPr>
              <a:lnSpc>
                <a:spcPct val="90000"/>
              </a:lnSpc>
              <a:buFontTx/>
              <a:buNone/>
            </a:pPr>
            <a:r>
              <a:rPr lang="en-GB"/>
              <a:t>		</a:t>
            </a:r>
            <a:r>
              <a:rPr lang="en-GB" i="1"/>
              <a:t>‘The sharing of costing information 	between customer and supplier, 	including data which would traditionally 	be kept secret by each party, for use in 	negotiations.  The purpose of this is to 	make it possible for customer and 	supplier to work together to reduce 	costs</a:t>
            </a:r>
            <a:endParaRPr lang="en-GB"/>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algn="ctr"/>
            <a:r>
              <a:rPr lang="en-GB" dirty="0"/>
              <a:t>Cost Transparency</a:t>
            </a:r>
          </a:p>
        </p:txBody>
      </p:sp>
      <p:sp>
        <p:nvSpPr>
          <p:cNvPr id="35843" name="Rectangle 3"/>
          <p:cNvSpPr>
            <a:spLocks noGrp="1" noChangeArrowheads="1"/>
          </p:cNvSpPr>
          <p:nvPr>
            <p:ph idx="1"/>
          </p:nvPr>
        </p:nvSpPr>
        <p:spPr/>
        <p:txBody>
          <a:bodyPr/>
          <a:lstStyle/>
          <a:p>
            <a:r>
              <a:rPr lang="en-GB"/>
              <a:t>Two-way collaborative exchange of information aimed at enhancing the competitive advantage of both parties</a:t>
            </a:r>
          </a:p>
          <a:p>
            <a:r>
              <a:rPr lang="en-GB"/>
              <a:t>Cost transparency is of no value unless it is two way</a:t>
            </a:r>
          </a:p>
          <a:p>
            <a:r>
              <a:rPr lang="en-GB"/>
              <a:t>Prime advantage of cost transparency is its ability to form the basis of successful supply chain optimisation</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274638"/>
            <a:ext cx="8229600" cy="777875"/>
          </a:xfrm>
        </p:spPr>
        <p:txBody>
          <a:bodyPr>
            <a:normAutofit fontScale="90000"/>
          </a:bodyPr>
          <a:lstStyle/>
          <a:p>
            <a:pPr algn="ctr"/>
            <a:r>
              <a:rPr lang="en-GB"/>
              <a:t>Cost Transparency</a:t>
            </a:r>
          </a:p>
        </p:txBody>
      </p:sp>
      <p:sp>
        <p:nvSpPr>
          <p:cNvPr id="36867" name="Rectangle 3"/>
          <p:cNvSpPr>
            <a:spLocks noGrp="1" noChangeArrowheads="1"/>
          </p:cNvSpPr>
          <p:nvPr>
            <p:ph idx="1"/>
          </p:nvPr>
        </p:nvSpPr>
        <p:spPr>
          <a:xfrm>
            <a:off x="457200" y="1125538"/>
            <a:ext cx="8229600" cy="5472112"/>
          </a:xfrm>
        </p:spPr>
        <p:txBody>
          <a:bodyPr/>
          <a:lstStyle/>
          <a:p>
            <a:pPr>
              <a:buFontTx/>
              <a:buNone/>
            </a:pPr>
            <a:r>
              <a:rPr lang="en-GB" sz="2800"/>
              <a:t>	Facilitated by cost transparency, successful supply chain management can provide the following benefits:</a:t>
            </a:r>
          </a:p>
          <a:p>
            <a:r>
              <a:rPr lang="en-GB" sz="2800"/>
              <a:t>Enhanced competitiveness</a:t>
            </a:r>
          </a:p>
          <a:p>
            <a:r>
              <a:rPr lang="en-GB" sz="2800"/>
              <a:t>Increased profitability</a:t>
            </a:r>
          </a:p>
          <a:p>
            <a:r>
              <a:rPr lang="en-GB" sz="2800"/>
              <a:t>Cost minimisation</a:t>
            </a:r>
          </a:p>
          <a:p>
            <a:r>
              <a:rPr lang="en-GB" sz="2800"/>
              <a:t>More effective new product development</a:t>
            </a:r>
          </a:p>
          <a:p>
            <a:r>
              <a:rPr lang="en-GB" sz="2800"/>
              <a:t>Improved customer-supplier relationships</a:t>
            </a:r>
          </a:p>
          <a:p>
            <a:r>
              <a:rPr lang="en-GB" sz="2800"/>
              <a:t>Reduced expenditure of time and cost in negotiation</a:t>
            </a:r>
          </a:p>
          <a:p>
            <a:r>
              <a:rPr lang="en-GB" sz="2800"/>
              <a:t>Reduce conflict between the negotiating parties</a:t>
            </a:r>
          </a:p>
          <a:p>
            <a:pPr>
              <a:buFontTx/>
              <a:buNone/>
            </a:pPr>
            <a:endParaRPr lang="en-GB" sz="280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658</Words>
  <Application>Microsoft Office PowerPoint</Application>
  <PresentationFormat>On-screen Show (4:3)</PresentationFormat>
  <Paragraphs>110</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Flow</vt:lpstr>
      <vt:lpstr>Supplier Relationships</vt:lpstr>
      <vt:lpstr>Adversarial/Transactional Relationships</vt:lpstr>
      <vt:lpstr>Adversarial/Transactional Relationships</vt:lpstr>
      <vt:lpstr>Adversarial/Transactional Relationships</vt:lpstr>
      <vt:lpstr>Partnering Relationships</vt:lpstr>
      <vt:lpstr>Partnership models</vt:lpstr>
      <vt:lpstr>Features of strategic Alliances</vt:lpstr>
      <vt:lpstr>Partnerships</vt:lpstr>
      <vt:lpstr>Partnerships</vt:lpstr>
      <vt:lpstr>Co-destiny relationships</vt:lpstr>
      <vt:lpstr>Co-destiny relationships</vt:lpstr>
      <vt:lpstr>Co-destiny relationships</vt:lpstr>
      <vt:lpstr>Factors in Co-destiny relationships</vt:lpstr>
      <vt:lpstr>Factors in Co-destiny relationships</vt:lpstr>
      <vt:lpstr>Factors in Co-destiny relationships</vt:lpstr>
      <vt:lpstr>Factors in Co-destiny relationships</vt:lpstr>
      <vt:lpstr>Factors in Co-destiny relationships</vt:lpstr>
      <vt:lpstr>Factors in Co-destiny relationships</vt:lpstr>
      <vt:lpstr>Factors in Co-destiny relationships</vt:lpstr>
      <vt:lpstr>Cost Transparency</vt:lpstr>
      <vt:lpstr>Cost Transparency</vt:lpstr>
      <vt:lpstr>Cost Transparency</vt:lpstr>
    </vt:vector>
  </TitlesOfParts>
  <Company>Swansea Institute Of Higher Education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Supplier Relationships</dc:title>
  <dc:creator>Andrew Thorn</dc:creator>
  <cp:lastModifiedBy>Andrew</cp:lastModifiedBy>
  <cp:revision>5</cp:revision>
  <dcterms:created xsi:type="dcterms:W3CDTF">2006-09-07T00:54:25Z</dcterms:created>
  <dcterms:modified xsi:type="dcterms:W3CDTF">2014-05-22T08:16:08Z</dcterms:modified>
</cp:coreProperties>
</file>