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58" r:id="rId4"/>
    <p:sldId id="259" r:id="rId5"/>
    <p:sldId id="260" r:id="rId6"/>
    <p:sldId id="265" r:id="rId7"/>
    <p:sldId id="261" r:id="rId8"/>
    <p:sldId id="262" r:id="rId9"/>
    <p:sldId id="263" r:id="rId10"/>
    <p:sldId id="264" r:id="rId11"/>
    <p:sldId id="270" r:id="rId12"/>
    <p:sldId id="269" r:id="rId13"/>
    <p:sldId id="266" r:id="rId14"/>
    <p:sldId id="267" r:id="rId15"/>
    <p:sldId id="271" r:id="rId16"/>
    <p:sldId id="268" r:id="rId17"/>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14" tIns="45807" rIns="91614" bIns="45807" rtlCol="0"/>
          <a:lstStyle>
            <a:lvl1pPr algn="r">
              <a:defRPr sz="1200"/>
            </a:lvl1pPr>
          </a:lstStyle>
          <a:p>
            <a:fld id="{D474E930-FA43-40F6-A42A-90AAEA7220AB}" type="datetimeFigureOut">
              <a:rPr lang="en-GB" smtClean="0"/>
              <a:pPr/>
              <a:t>09/10/2016</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14" tIns="45807" rIns="91614" bIns="45807" rtlCol="0" anchor="b"/>
          <a:lstStyle>
            <a:lvl1pPr algn="r">
              <a:defRPr sz="1200"/>
            </a:lvl1pPr>
          </a:lstStyle>
          <a:p>
            <a:fld id="{1CF7AAAF-DEFB-4904-A4DB-9773F0448ADC}" type="slidenum">
              <a:rPr lang="en-GB" smtClean="0"/>
              <a:pPr/>
              <a:t>‹#›</a:t>
            </a:fld>
            <a:endParaRPr lang="en-GB"/>
          </a:p>
        </p:txBody>
      </p:sp>
    </p:spTree>
    <p:extLst>
      <p:ext uri="{BB962C8B-B14F-4D97-AF65-F5344CB8AC3E}">
        <p14:creationId xmlns:p14="http://schemas.microsoft.com/office/powerpoint/2010/main" val="2924204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14" tIns="45807" rIns="91614" bIns="45807" rtlCol="0"/>
          <a:lstStyle>
            <a:lvl1pPr algn="r">
              <a:defRPr sz="1200"/>
            </a:lvl1pPr>
          </a:lstStyle>
          <a:p>
            <a:fld id="{616DB17A-8D88-4EBA-B0F5-50361AB2D78B}" type="datetimeFigureOut">
              <a:rPr lang="en-GB" smtClean="0"/>
              <a:pPr/>
              <a:t>09/10/2016</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14" tIns="45807" rIns="91614" bIns="45807"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614" tIns="45807" rIns="91614" bIns="45807"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14" tIns="45807" rIns="91614" bIns="45807" rtlCol="0" anchor="b"/>
          <a:lstStyle>
            <a:lvl1pPr algn="r">
              <a:defRPr sz="1200"/>
            </a:lvl1pPr>
          </a:lstStyle>
          <a:p>
            <a:fld id="{AABE919A-1FB7-4946-A50F-589310880AA7}" type="slidenum">
              <a:rPr lang="en-GB" smtClean="0"/>
              <a:pPr/>
              <a:t>‹#›</a:t>
            </a:fld>
            <a:endParaRPr lang="en-GB"/>
          </a:p>
        </p:txBody>
      </p:sp>
    </p:spTree>
    <p:extLst>
      <p:ext uri="{BB962C8B-B14F-4D97-AF65-F5344CB8AC3E}">
        <p14:creationId xmlns:p14="http://schemas.microsoft.com/office/powerpoint/2010/main" val="150772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04875" y="752475"/>
            <a:ext cx="4951413" cy="3714750"/>
          </a:xfrm>
          <a:ln cap="flat"/>
        </p:spPr>
      </p:sp>
      <p:sp>
        <p:nvSpPr>
          <p:cNvPr id="292867" name="Rectangle 3"/>
          <p:cNvSpPr>
            <a:spLocks noGrp="1" noChangeArrowheads="1"/>
          </p:cNvSpPr>
          <p:nvPr>
            <p:ph type="body" idx="1"/>
          </p:nvPr>
        </p:nvSpPr>
        <p:spPr>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F75345B-4FE0-41AA-B679-B38BE302476F}" type="datetime1">
              <a:rPr lang="en-GB" smtClean="0"/>
              <a:pPr/>
              <a:t>09/10/2016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CA9245-8671-489C-A13F-8535CE085DA6}" type="datetime1">
              <a:rPr lang="en-GB" smtClean="0"/>
              <a:pPr/>
              <a:t>09/10/2016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09/10/2016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43D106-46C6-4BD1-8925-B103CD86A1A6}" type="datetime1">
              <a:rPr lang="en-GB" smtClean="0"/>
              <a:pPr/>
              <a:t>09/10/2016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804CB6-6550-4180-B86F-0BAB28A48B0A}" type="datetime1">
              <a:rPr lang="en-GB" smtClean="0"/>
              <a:pPr/>
              <a:t>09/10/2016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779777-9CD6-46A1-85E7-EC7EF845F0E5}" type="datetime1">
              <a:rPr lang="en-GB" smtClean="0"/>
              <a:pPr/>
              <a:t>09/10/2016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09/10/2016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09/10/2016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09/10/2016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1C85EA-23E9-456F-A78C-6EE5D6709FC7}" type="datetime1">
              <a:rPr lang="en-GB" smtClean="0"/>
              <a:pPr/>
              <a:t>09/10/2016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66F7F3-1228-4002-BF04-5F7D1F54078D}" type="datetime1">
              <a:rPr lang="en-GB" smtClean="0"/>
              <a:pPr/>
              <a:t>09/10/2016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C5338-D235-48C7-9456-35B73F6C0AEC}" type="datetime1">
              <a:rPr lang="en-GB" smtClean="0"/>
              <a:pPr/>
              <a:t>09/10/2016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37B528-879C-4EFC-BF0F-F5B7B06B136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smtClean="0">
                <a:latin typeface="Comic Sans MS" pitchFamily="66" charset="0"/>
              </a:rPr>
              <a:t>Strategy - An</a:t>
            </a:r>
            <a:r>
              <a:rPr lang="en-GB" sz="4000" b="1" dirty="0" smtClean="0">
                <a:latin typeface="Comic Sans MS" pitchFamily="66" charset="0"/>
              </a:rPr>
              <a:t> </a:t>
            </a:r>
            <a:r>
              <a:rPr lang="en-GB" sz="4000" dirty="0" smtClean="0">
                <a:latin typeface="Comic Sans MS" pitchFamily="66" charset="0"/>
              </a:rPr>
              <a:t>Introduction</a:t>
            </a:r>
            <a:endParaRPr lang="en-GB" sz="4000" dirty="0">
              <a:latin typeface="Comic Sans MS" pitchFamily="66" charset="0"/>
            </a:endParaRPr>
          </a:p>
        </p:txBody>
      </p:sp>
      <p:sp>
        <p:nvSpPr>
          <p:cNvPr id="3" name="Subtitle 2"/>
          <p:cNvSpPr>
            <a:spLocks noGrp="1"/>
          </p:cNvSpPr>
          <p:nvPr>
            <p:ph type="subTitle" idx="1"/>
          </p:nvPr>
        </p:nvSpPr>
        <p:spPr/>
        <p:txBody>
          <a:bodyPr/>
          <a:lstStyle/>
          <a:p>
            <a:r>
              <a:rPr lang="en-GB" dirty="0" smtClean="0">
                <a:solidFill>
                  <a:schemeClr val="tx1"/>
                </a:solidFill>
                <a:latin typeface="Comic Sans MS" pitchFamily="66" charset="0"/>
              </a:rPr>
              <a:t>Glenn </a:t>
            </a:r>
            <a:r>
              <a:rPr lang="en-GB" dirty="0" err="1" smtClean="0">
                <a:solidFill>
                  <a:schemeClr val="tx1"/>
                </a:solidFill>
                <a:latin typeface="Comic Sans MS" pitchFamily="66" charset="0"/>
              </a:rPr>
              <a:t>Behenna</a:t>
            </a:r>
            <a:endParaRPr lang="en-GB" dirty="0">
              <a:solidFill>
                <a:schemeClr val="tx1"/>
              </a:solidFill>
              <a:latin typeface="Comic Sans MS" pitchFamily="66" charset="0"/>
            </a:endParaRPr>
          </a:p>
        </p:txBody>
      </p:sp>
      <p:sp>
        <p:nvSpPr>
          <p:cNvPr id="4" name="Slide Number Placeholder 3"/>
          <p:cNvSpPr>
            <a:spLocks noGrp="1"/>
          </p:cNvSpPr>
          <p:nvPr>
            <p:ph type="sldNum" sz="quarter" idx="12"/>
          </p:nvPr>
        </p:nvSpPr>
        <p:spPr/>
        <p:txBody>
          <a:bodyPr/>
          <a:lstStyle/>
          <a:p>
            <a:fld id="{C337B528-879C-4EFC-BF0F-F5B7B06B1367}"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sz="4000" dirty="0" smtClean="0">
                <a:latin typeface="Comic Sans MS" pitchFamily="66" charset="0"/>
              </a:rPr>
              <a:t>Vocabulary of Strategy</a:t>
            </a:r>
            <a:endParaRPr lang="en-GB" sz="4000" dirty="0">
              <a:latin typeface="Comic Sans MS" pitchFamily="66" charset="0"/>
            </a:endParaRPr>
          </a:p>
        </p:txBody>
      </p:sp>
      <p:sp>
        <p:nvSpPr>
          <p:cNvPr id="7" name="Content Placeholder 6"/>
          <p:cNvSpPr>
            <a:spLocks noGrp="1"/>
          </p:cNvSpPr>
          <p:nvPr>
            <p:ph idx="1"/>
          </p:nvPr>
        </p:nvSpPr>
        <p:spPr/>
        <p:txBody>
          <a:bodyPr>
            <a:normAutofit/>
          </a:bodyPr>
          <a:lstStyle/>
          <a:p>
            <a:r>
              <a:rPr lang="en-US" sz="2800" dirty="0" smtClean="0">
                <a:latin typeface="Comic Sans MS" pitchFamily="66" charset="0"/>
              </a:rPr>
              <a:t>Vision.</a:t>
            </a:r>
          </a:p>
          <a:p>
            <a:r>
              <a:rPr lang="en-US" sz="2800" dirty="0" smtClean="0">
                <a:latin typeface="Comic Sans MS" pitchFamily="66" charset="0"/>
              </a:rPr>
              <a:t>Mission.</a:t>
            </a:r>
          </a:p>
          <a:p>
            <a:r>
              <a:rPr lang="en-US" sz="2800" dirty="0" smtClean="0">
                <a:latin typeface="Comic Sans MS" pitchFamily="66" charset="0"/>
              </a:rPr>
              <a:t>Goal. </a:t>
            </a:r>
          </a:p>
          <a:p>
            <a:r>
              <a:rPr lang="en-US" sz="2800" dirty="0" smtClean="0">
                <a:latin typeface="Comic Sans MS" pitchFamily="66" charset="0"/>
              </a:rPr>
              <a:t>Objectives.</a:t>
            </a:r>
          </a:p>
          <a:p>
            <a:r>
              <a:rPr lang="en-US" sz="2800" dirty="0" smtClean="0">
                <a:latin typeface="Comic Sans MS" pitchFamily="66" charset="0"/>
              </a:rPr>
              <a:t>Strategic capability.</a:t>
            </a:r>
          </a:p>
          <a:p>
            <a:r>
              <a:rPr lang="en-US" sz="2800" dirty="0" smtClean="0">
                <a:latin typeface="Comic Sans MS" pitchFamily="66" charset="0"/>
              </a:rPr>
              <a:t>Strategies.</a:t>
            </a:r>
          </a:p>
          <a:p>
            <a:r>
              <a:rPr lang="en-US" sz="2800" dirty="0" smtClean="0">
                <a:latin typeface="Comic Sans MS" pitchFamily="66" charset="0"/>
              </a:rPr>
              <a:t>Business model.</a:t>
            </a:r>
          </a:p>
          <a:p>
            <a:r>
              <a:rPr lang="en-US" sz="2800" dirty="0" smtClean="0">
                <a:latin typeface="Comic Sans MS" pitchFamily="66" charset="0"/>
              </a:rPr>
              <a:t>Control.</a:t>
            </a:r>
          </a:p>
          <a:p>
            <a:endParaRPr lang="en-GB" dirty="0"/>
          </a:p>
        </p:txBody>
      </p:sp>
      <p:sp>
        <p:nvSpPr>
          <p:cNvPr id="5" name="Slide Number Placeholder 4"/>
          <p:cNvSpPr>
            <a:spLocks noGrp="1"/>
          </p:cNvSpPr>
          <p:nvPr>
            <p:ph type="sldNum" sz="quarter" idx="12"/>
          </p:nvPr>
        </p:nvSpPr>
        <p:spPr/>
        <p:txBody>
          <a:bodyPr/>
          <a:lstStyle/>
          <a:p>
            <a:fld id="{0EC2B28F-8E3F-46A8-B70B-3560BAE4C4CA}" type="slidenum">
              <a:rPr lang="en-GB" smtClean="0"/>
              <a:pPr/>
              <a:t>2</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omic Sans MS" pitchFamily="66" charset="0"/>
              </a:rPr>
              <a:t>Vocabulary of Strategy</a:t>
            </a:r>
            <a:endParaRPr lang="en-GB" dirty="0"/>
          </a:p>
        </p:txBody>
      </p:sp>
      <p:sp>
        <p:nvSpPr>
          <p:cNvPr id="4" name="Slide Number Placeholder 3"/>
          <p:cNvSpPr>
            <a:spLocks noGrp="1"/>
          </p:cNvSpPr>
          <p:nvPr>
            <p:ph type="sldNum" sz="quarter" idx="12"/>
          </p:nvPr>
        </p:nvSpPr>
        <p:spPr>
          <a:xfrm>
            <a:off x="4427984" y="6237313"/>
            <a:ext cx="4258816" cy="432048"/>
          </a:xfrm>
        </p:spPr>
        <p:txBody>
          <a:bodyPr/>
          <a:lstStyle/>
          <a:p>
            <a:pPr algn="l"/>
            <a:r>
              <a:rPr lang="en-GB" b="1" dirty="0" smtClean="0">
                <a:solidFill>
                  <a:schemeClr val="tx1"/>
                </a:solidFill>
                <a:latin typeface="Comic Sans MS" pitchFamily="66" charset="0"/>
              </a:rPr>
              <a:t>Adapted from Johnson </a:t>
            </a:r>
            <a:r>
              <a:rPr lang="en-GB" b="1" i="1" dirty="0" smtClean="0">
                <a:solidFill>
                  <a:schemeClr val="tx1"/>
                </a:solidFill>
                <a:latin typeface="Comic Sans MS" pitchFamily="66" charset="0"/>
              </a:rPr>
              <a:t>et al </a:t>
            </a:r>
            <a:r>
              <a:rPr lang="en-GB" b="1" dirty="0" smtClean="0">
                <a:solidFill>
                  <a:schemeClr val="tx1"/>
                </a:solidFill>
                <a:latin typeface="Comic Sans MS" pitchFamily="66" charset="0"/>
              </a:rPr>
              <a:t>2011</a:t>
            </a:r>
          </a:p>
        </p:txBody>
      </p:sp>
      <p:pic>
        <p:nvPicPr>
          <p:cNvPr id="5" name="Content Placeholder 4" descr="G:\Powerpoint\Pe_Uk\PE133-Johnson\Final files\Gif\ch01\C01NE002.gif"/>
          <p:cNvPicPr>
            <a:picLocks noGrp="1" noChangeAspect="1" noChangeArrowheads="1"/>
          </p:cNvPicPr>
          <p:nvPr>
            <p:ph idx="1"/>
          </p:nvPr>
        </p:nvPicPr>
        <p:blipFill>
          <a:blip r:embed="rId2"/>
          <a:srcRect/>
          <a:stretch>
            <a:fillRect/>
          </a:stretch>
        </p:blipFill>
        <p:spPr bwMode="auto">
          <a:xfrm>
            <a:off x="500034" y="1340768"/>
            <a:ext cx="7786742" cy="47525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000" fill="hold"/>
                                        <p:tgtEl>
                                          <p:spTgt spid="4"/>
                                        </p:tgtEl>
                                        <p:attrNameLst>
                                          <p:attrName>ppt_x</p:attrName>
                                        </p:attrNameLst>
                                      </p:cBhvr>
                                      <p:tavLst>
                                        <p:tav tm="0">
                                          <p:val>
                                            <p:strVal val="0-#ppt_w/2"/>
                                          </p:val>
                                        </p:tav>
                                        <p:tav tm="100000">
                                          <p:val>
                                            <p:strVal val="#ppt_x"/>
                                          </p:val>
                                        </p:tav>
                                      </p:tavLst>
                                    </p:anim>
                                    <p:anim calcmode="lin" valueType="num">
                                      <p:cBhvr additive="base">
                                        <p:cTn id="20"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latin typeface="Comic Sans MS" pitchFamily="66" charset="0"/>
              </a:rPr>
              <a:t>Vocabulary of Strategy: Nokia</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US" sz="2800" dirty="0" smtClean="0">
                <a:latin typeface="Comic Sans MS" pitchFamily="66" charset="0"/>
              </a:rPr>
              <a:t>Vision/Mission</a:t>
            </a:r>
          </a:p>
          <a:p>
            <a:pPr lvl="1"/>
            <a:r>
              <a:rPr lang="en-US" dirty="0" smtClean="0">
                <a:latin typeface="Comic Sans MS" pitchFamily="66" charset="0"/>
              </a:rPr>
              <a:t>Connecting is about helping people feel close to what matters. Wherever, whenever, Nokia believes in communicating, sharing, and in the awesome potential in connecting the 2 billion who do with the 4 billion who don’t.</a:t>
            </a:r>
          </a:p>
          <a:p>
            <a:pPr>
              <a:buNone/>
            </a:pPr>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4</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omic Sans MS" pitchFamily="66" charset="0"/>
              </a:rPr>
              <a:t>Vocabulary of Strategy: </a:t>
            </a:r>
            <a:br>
              <a:rPr lang="en-US" dirty="0" smtClean="0">
                <a:latin typeface="Comic Sans MS" pitchFamily="66" charset="0"/>
              </a:rPr>
            </a:br>
            <a:r>
              <a:rPr lang="en-US" dirty="0" smtClean="0">
                <a:latin typeface="Comic Sans MS" pitchFamily="66" charset="0"/>
              </a:rPr>
              <a:t>Kingston University</a:t>
            </a:r>
            <a:endParaRPr lang="en-GB" dirty="0">
              <a:latin typeface="Comic Sans MS" pitchFamily="66" charset="0"/>
            </a:endParaRPr>
          </a:p>
        </p:txBody>
      </p:sp>
      <p:sp>
        <p:nvSpPr>
          <p:cNvPr id="3" name="Content Placeholder 2"/>
          <p:cNvSpPr>
            <a:spLocks noGrp="1"/>
          </p:cNvSpPr>
          <p:nvPr>
            <p:ph idx="1"/>
          </p:nvPr>
        </p:nvSpPr>
        <p:spPr/>
        <p:txBody>
          <a:bodyPr/>
          <a:lstStyle/>
          <a:p>
            <a:pPr>
              <a:lnSpc>
                <a:spcPct val="80000"/>
              </a:lnSpc>
            </a:pPr>
            <a:r>
              <a:rPr lang="en-US" sz="2800" dirty="0" smtClean="0">
                <a:latin typeface="Comic Sans MS" pitchFamily="66" charset="0"/>
              </a:rPr>
              <a:t>Mission</a:t>
            </a:r>
          </a:p>
          <a:p>
            <a:pPr lvl="1">
              <a:lnSpc>
                <a:spcPct val="80000"/>
              </a:lnSpc>
            </a:pPr>
            <a:r>
              <a:rPr lang="en-US" dirty="0" smtClean="0">
                <a:latin typeface="Comic Sans MS" pitchFamily="66" charset="0"/>
              </a:rPr>
              <a:t>To promote participation in higher education, which it regards as a democratic entitlement; to strive for excellence in learning, teaching, and research; to </a:t>
            </a:r>
            <a:r>
              <a:rPr lang="en-US" dirty="0" err="1" smtClean="0">
                <a:latin typeface="Comic Sans MS" pitchFamily="66" charset="0"/>
              </a:rPr>
              <a:t>realise</a:t>
            </a:r>
            <a:r>
              <a:rPr lang="en-US" dirty="0" smtClean="0">
                <a:latin typeface="Comic Sans MS" pitchFamily="66" charset="0"/>
              </a:rPr>
              <a:t> the creative potential and fire the imagination of all its members; and to equip its students to make effective contributions to society and the economy.</a:t>
            </a: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5</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itchFamily="66" charset="0"/>
              </a:rPr>
              <a:t>What is Strategy?</a:t>
            </a:r>
            <a:endParaRPr lang="en-GB" dirty="0"/>
          </a:p>
        </p:txBody>
      </p:sp>
      <p:sp>
        <p:nvSpPr>
          <p:cNvPr id="3" name="Content Placeholder 2"/>
          <p:cNvSpPr>
            <a:spLocks noGrp="1"/>
          </p:cNvSpPr>
          <p:nvPr>
            <p:ph idx="1"/>
          </p:nvPr>
        </p:nvSpPr>
        <p:spPr/>
        <p:txBody>
          <a:bodyPr>
            <a:normAutofit/>
          </a:bodyPr>
          <a:lstStyle/>
          <a:p>
            <a:r>
              <a:rPr lang="en-GB" sz="2800" b="1" dirty="0" smtClean="0">
                <a:solidFill>
                  <a:srgbClr val="CC0099"/>
                </a:solidFill>
                <a:latin typeface="Comic Sans MS" pitchFamily="66" charset="0"/>
              </a:rPr>
              <a:t>Strategy</a:t>
            </a:r>
            <a:r>
              <a:rPr lang="en-GB" sz="2800" dirty="0" smtClean="0">
                <a:latin typeface="Comic Sans MS" pitchFamily="66" charset="0"/>
              </a:rPr>
              <a:t> is the direction and scope of an organisation over the long term, which achieves advantage in a changing environment through its configuration of resources and competences with the aim of fulfilling stakeholder expectations (Johnson </a:t>
            </a:r>
            <a:r>
              <a:rPr lang="en-GB" sz="2800" i="1" dirty="0" smtClean="0">
                <a:latin typeface="Comic Sans MS" pitchFamily="66" charset="0"/>
              </a:rPr>
              <a:t>et al </a:t>
            </a:r>
            <a:r>
              <a:rPr lang="en-GB" sz="2800" dirty="0" smtClean="0">
                <a:latin typeface="Comic Sans MS" pitchFamily="66" charset="0"/>
              </a:rPr>
              <a:t>2011).</a:t>
            </a:r>
            <a:endParaRPr lang="en-GB" sz="2800"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6</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What is Strategic Management?</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US" sz="2800" b="1" dirty="0" smtClean="0">
                <a:solidFill>
                  <a:srgbClr val="CC0099"/>
                </a:solidFill>
                <a:latin typeface="Comic Sans MS" pitchFamily="66" charset="0"/>
              </a:rPr>
              <a:t>Strategic management</a:t>
            </a:r>
            <a:r>
              <a:rPr lang="en-US" sz="2800" dirty="0" smtClean="0">
                <a:latin typeface="Comic Sans MS" pitchFamily="66" charset="0"/>
              </a:rPr>
              <a:t> includes understanding the strategic position of an </a:t>
            </a:r>
            <a:r>
              <a:rPr lang="en-US" sz="2800" dirty="0" err="1" smtClean="0">
                <a:latin typeface="Comic Sans MS" pitchFamily="66" charset="0"/>
              </a:rPr>
              <a:t>organisation</a:t>
            </a:r>
            <a:r>
              <a:rPr lang="en-US" sz="2800" dirty="0" smtClean="0">
                <a:latin typeface="Comic Sans MS" pitchFamily="66" charset="0"/>
              </a:rPr>
              <a:t>, making strategic choices for the future, and managing strategy in action </a:t>
            </a:r>
            <a:r>
              <a:rPr lang="en-GB" sz="2800" dirty="0" smtClean="0">
                <a:latin typeface="Comic Sans MS" pitchFamily="66" charset="0"/>
              </a:rPr>
              <a:t>(Johnson </a:t>
            </a:r>
            <a:r>
              <a:rPr lang="en-GB" sz="2800" i="1" dirty="0" smtClean="0">
                <a:latin typeface="Comic Sans MS" pitchFamily="66" charset="0"/>
              </a:rPr>
              <a:t>et al </a:t>
            </a:r>
            <a:r>
              <a:rPr lang="en-GB" sz="2800" dirty="0" smtClean="0">
                <a:latin typeface="Comic Sans MS" pitchFamily="66" charset="0"/>
              </a:rPr>
              <a:t>2011)</a:t>
            </a:r>
            <a:r>
              <a:rPr lang="en-US" sz="2800" dirty="0" smtClean="0">
                <a:latin typeface="Comic Sans MS" pitchFamily="66" charset="0"/>
              </a:rPr>
              <a:t>.</a:t>
            </a:r>
          </a:p>
          <a:p>
            <a:pPr>
              <a:buNone/>
            </a:pPr>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7</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What is Strategic Position?</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GB" sz="2800" b="1" dirty="0" smtClean="0">
                <a:solidFill>
                  <a:srgbClr val="CC0099"/>
                </a:solidFill>
                <a:latin typeface="Comic Sans MS" pitchFamily="66" charset="0"/>
              </a:rPr>
              <a:t>Strategic position</a:t>
            </a:r>
            <a:r>
              <a:rPr lang="en-GB" sz="2800" dirty="0" smtClean="0">
                <a:latin typeface="Comic Sans MS" pitchFamily="66" charset="0"/>
              </a:rPr>
              <a:t> is concerned with the impact on strategy of the external environment, an organisation’s strategic capability and the expectations and influence of stakeholders (Johnson </a:t>
            </a:r>
            <a:r>
              <a:rPr lang="en-GB" sz="2800" i="1" dirty="0" smtClean="0">
                <a:latin typeface="Comic Sans MS" pitchFamily="66" charset="0"/>
              </a:rPr>
              <a:t>et al </a:t>
            </a:r>
            <a:r>
              <a:rPr lang="en-GB" sz="2800" dirty="0" smtClean="0">
                <a:latin typeface="Comic Sans MS" pitchFamily="66" charset="0"/>
              </a:rPr>
              <a:t>2011).</a:t>
            </a:r>
            <a:endParaRPr lang="en-US" sz="2800" dirty="0" smtClean="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8</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What are Strategic Choices?</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GB" sz="2800" b="1" dirty="0" smtClean="0">
                <a:solidFill>
                  <a:srgbClr val="CC0099"/>
                </a:solidFill>
                <a:latin typeface="Comic Sans MS" pitchFamily="66" charset="0"/>
              </a:rPr>
              <a:t>Strategic choices</a:t>
            </a:r>
            <a:r>
              <a:rPr lang="en-GB" sz="2800" dirty="0" smtClean="0">
                <a:latin typeface="Comic Sans MS" pitchFamily="66" charset="0"/>
              </a:rPr>
              <a:t> involve understanding the underlying bases for future strategy at both the business unit and corporate levels and the options for developing strategy in terms of both the directions and methods of development (Johnson </a:t>
            </a:r>
            <a:r>
              <a:rPr lang="en-GB" sz="2800" i="1" dirty="0" smtClean="0">
                <a:latin typeface="Comic Sans MS" pitchFamily="66" charset="0"/>
              </a:rPr>
              <a:t>et al </a:t>
            </a:r>
            <a:r>
              <a:rPr lang="en-GB" sz="2800" dirty="0" smtClean="0">
                <a:latin typeface="Comic Sans MS" pitchFamily="66" charset="0"/>
              </a:rPr>
              <a:t>2011).</a:t>
            </a:r>
            <a:endParaRPr lang="en-US" sz="2800" dirty="0" smtClean="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9</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What is Strategy in Action?</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GB" sz="2800" b="1" dirty="0" smtClean="0">
                <a:solidFill>
                  <a:srgbClr val="CC0099"/>
                </a:solidFill>
                <a:latin typeface="Comic Sans MS" pitchFamily="66" charset="0"/>
              </a:rPr>
              <a:t>Strategy in action</a:t>
            </a:r>
            <a:r>
              <a:rPr lang="en-GB" sz="2800" dirty="0" smtClean="0">
                <a:latin typeface="Comic Sans MS" pitchFamily="66" charset="0"/>
              </a:rPr>
              <a:t> is concerned with ensuring                       that strategies are working in practice (Johnson </a:t>
            </a:r>
            <a:r>
              <a:rPr lang="en-GB" sz="2800" i="1" dirty="0" smtClean="0">
                <a:latin typeface="Comic Sans MS" pitchFamily="66" charset="0"/>
              </a:rPr>
              <a:t>et al </a:t>
            </a:r>
            <a:r>
              <a:rPr lang="en-GB" sz="2800" dirty="0" smtClean="0">
                <a:latin typeface="Comic Sans MS" pitchFamily="66" charset="0"/>
              </a:rPr>
              <a:t>2011).</a:t>
            </a:r>
            <a:endParaRPr lang="en-US" sz="2800" dirty="0" smtClean="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0EC2B28F-8E3F-46A8-B70B-3560BAE4C4CA}" type="slidenum">
              <a:rPr lang="en-GB" smtClean="0"/>
              <a:pPr/>
              <a:t>10</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673100" y="622300"/>
            <a:ext cx="7772400" cy="609600"/>
          </a:xfrm>
          <a:noFill/>
          <a:ln/>
        </p:spPr>
        <p:txBody>
          <a:bodyPr anchor="b">
            <a:normAutofit/>
          </a:bodyPr>
          <a:lstStyle/>
          <a:p>
            <a:r>
              <a:rPr lang="en-GB" sz="3200" b="1" dirty="0">
                <a:latin typeface="Comic Sans MS" pitchFamily="66" charset="0"/>
              </a:rPr>
              <a:t>Three </a:t>
            </a:r>
            <a:r>
              <a:rPr lang="en-GB" sz="3200" b="1" dirty="0" smtClean="0">
                <a:latin typeface="Comic Sans MS" pitchFamily="66" charset="0"/>
              </a:rPr>
              <a:t>Core Areas </a:t>
            </a:r>
            <a:r>
              <a:rPr lang="en-GB" sz="3200" b="1" dirty="0">
                <a:latin typeface="Comic Sans MS" pitchFamily="66" charset="0"/>
              </a:rPr>
              <a:t>of </a:t>
            </a:r>
            <a:r>
              <a:rPr lang="en-GB" sz="3200" b="1" dirty="0" smtClean="0">
                <a:latin typeface="Comic Sans MS" pitchFamily="66" charset="0"/>
              </a:rPr>
              <a:t>Strategy</a:t>
            </a:r>
            <a:endParaRPr lang="en-GB" sz="3200" b="1" dirty="0">
              <a:latin typeface="Comic Sans MS" pitchFamily="66" charset="0"/>
            </a:endParaRPr>
          </a:p>
        </p:txBody>
      </p:sp>
      <p:sp>
        <p:nvSpPr>
          <p:cNvPr id="291843" name="Rectangle 3"/>
          <p:cNvSpPr>
            <a:spLocks noGrp="1" noChangeArrowheads="1"/>
          </p:cNvSpPr>
          <p:nvPr>
            <p:ph type="body" idx="1"/>
          </p:nvPr>
        </p:nvSpPr>
        <p:spPr>
          <a:xfrm>
            <a:off x="431800" y="1676400"/>
            <a:ext cx="8388350" cy="4690515"/>
          </a:xfrm>
          <a:noFill/>
          <a:ln/>
        </p:spPr>
        <p:txBody>
          <a:bodyPr>
            <a:spAutoFit/>
          </a:bodyPr>
          <a:lstStyle/>
          <a:p>
            <a:pPr>
              <a:lnSpc>
                <a:spcPct val="90000"/>
              </a:lnSpc>
              <a:spcBef>
                <a:spcPct val="15000"/>
              </a:spcBef>
              <a:buClr>
                <a:schemeClr val="tx2"/>
              </a:buClr>
              <a:buSzTx/>
            </a:pPr>
            <a:r>
              <a:rPr lang="en-GB" sz="2400" dirty="0">
                <a:latin typeface="Comic Sans MS" pitchFamily="66" charset="0"/>
              </a:rPr>
              <a:t>Strategic analysis</a:t>
            </a:r>
          </a:p>
          <a:p>
            <a:pPr lvl="1">
              <a:lnSpc>
                <a:spcPct val="90000"/>
              </a:lnSpc>
              <a:spcBef>
                <a:spcPct val="15000"/>
              </a:spcBef>
              <a:buClr>
                <a:schemeClr val="tx2"/>
              </a:buClr>
              <a:buSzTx/>
            </a:pPr>
            <a:r>
              <a:rPr lang="en-GB" sz="2400" dirty="0">
                <a:latin typeface="Comic Sans MS" pitchFamily="66" charset="0"/>
              </a:rPr>
              <a:t>Environment</a:t>
            </a:r>
          </a:p>
          <a:p>
            <a:pPr lvl="1">
              <a:lnSpc>
                <a:spcPct val="90000"/>
              </a:lnSpc>
              <a:spcBef>
                <a:spcPct val="15000"/>
              </a:spcBef>
              <a:buClr>
                <a:schemeClr val="tx2"/>
              </a:buClr>
              <a:buSzTx/>
            </a:pPr>
            <a:r>
              <a:rPr lang="en-GB" sz="2400" dirty="0">
                <a:latin typeface="Comic Sans MS" pitchFamily="66" charset="0"/>
              </a:rPr>
              <a:t>Resources</a:t>
            </a:r>
          </a:p>
          <a:p>
            <a:pPr lvl="1">
              <a:lnSpc>
                <a:spcPct val="90000"/>
              </a:lnSpc>
              <a:spcBef>
                <a:spcPct val="15000"/>
              </a:spcBef>
              <a:buClr>
                <a:schemeClr val="tx2"/>
              </a:buClr>
              <a:buSzTx/>
            </a:pPr>
            <a:r>
              <a:rPr lang="en-GB" sz="2400" dirty="0">
                <a:latin typeface="Comic Sans MS" pitchFamily="66" charset="0"/>
              </a:rPr>
              <a:t>Vision, mission and objectives</a:t>
            </a:r>
          </a:p>
          <a:p>
            <a:pPr>
              <a:lnSpc>
                <a:spcPct val="90000"/>
              </a:lnSpc>
              <a:spcBef>
                <a:spcPct val="15000"/>
              </a:spcBef>
              <a:buClr>
                <a:schemeClr val="tx2"/>
              </a:buClr>
              <a:buSzTx/>
            </a:pPr>
            <a:r>
              <a:rPr lang="en-GB" sz="2400" dirty="0">
                <a:latin typeface="Comic Sans MS" pitchFamily="66" charset="0"/>
              </a:rPr>
              <a:t>Strategic development</a:t>
            </a:r>
          </a:p>
          <a:p>
            <a:pPr lvl="1">
              <a:lnSpc>
                <a:spcPct val="90000"/>
              </a:lnSpc>
              <a:spcBef>
                <a:spcPct val="15000"/>
              </a:spcBef>
              <a:buClr>
                <a:schemeClr val="tx2"/>
              </a:buClr>
              <a:buSzTx/>
            </a:pPr>
            <a:r>
              <a:rPr lang="en-GB" sz="2400" dirty="0">
                <a:latin typeface="Comic Sans MS" pitchFamily="66" charset="0"/>
              </a:rPr>
              <a:t>Options</a:t>
            </a:r>
          </a:p>
          <a:p>
            <a:pPr lvl="1">
              <a:lnSpc>
                <a:spcPct val="90000"/>
              </a:lnSpc>
              <a:spcBef>
                <a:spcPct val="15000"/>
              </a:spcBef>
              <a:buClr>
                <a:schemeClr val="tx2"/>
              </a:buClr>
              <a:buSzTx/>
            </a:pPr>
            <a:r>
              <a:rPr lang="en-GB" sz="2400" dirty="0">
                <a:latin typeface="Comic Sans MS" pitchFamily="66" charset="0"/>
              </a:rPr>
              <a:t>Rational selection between options</a:t>
            </a:r>
          </a:p>
          <a:p>
            <a:pPr lvl="1">
              <a:lnSpc>
                <a:spcPct val="90000"/>
              </a:lnSpc>
              <a:spcBef>
                <a:spcPct val="15000"/>
              </a:spcBef>
              <a:buClr>
                <a:schemeClr val="tx2"/>
              </a:buClr>
              <a:buSzTx/>
            </a:pPr>
            <a:r>
              <a:rPr lang="en-GB" sz="2400" dirty="0">
                <a:latin typeface="Comic Sans MS" pitchFamily="66" charset="0"/>
              </a:rPr>
              <a:t>Finding the strategic route forward</a:t>
            </a:r>
          </a:p>
          <a:p>
            <a:pPr>
              <a:lnSpc>
                <a:spcPct val="90000"/>
              </a:lnSpc>
              <a:spcBef>
                <a:spcPct val="15000"/>
              </a:spcBef>
              <a:buClr>
                <a:schemeClr val="tx2"/>
              </a:buClr>
              <a:buSzTx/>
            </a:pPr>
            <a:r>
              <a:rPr lang="en-GB" sz="2400" dirty="0">
                <a:latin typeface="Comic Sans MS" pitchFamily="66" charset="0"/>
              </a:rPr>
              <a:t>Strategy implementation</a:t>
            </a:r>
          </a:p>
          <a:p>
            <a:pPr lvl="1">
              <a:lnSpc>
                <a:spcPct val="90000"/>
              </a:lnSpc>
              <a:spcBef>
                <a:spcPct val="15000"/>
              </a:spcBef>
              <a:buClr>
                <a:schemeClr val="tx2"/>
              </a:buClr>
              <a:buSzTx/>
            </a:pPr>
            <a:r>
              <a:rPr lang="en-GB" sz="2400" dirty="0">
                <a:latin typeface="Comic Sans MS" pitchFamily="66" charset="0"/>
              </a:rPr>
              <a:t>Resource allocation</a:t>
            </a:r>
          </a:p>
          <a:p>
            <a:pPr lvl="1">
              <a:lnSpc>
                <a:spcPct val="90000"/>
              </a:lnSpc>
              <a:spcBef>
                <a:spcPct val="15000"/>
              </a:spcBef>
              <a:buClr>
                <a:schemeClr val="tx2"/>
              </a:buClr>
              <a:buSzTx/>
            </a:pPr>
            <a:r>
              <a:rPr lang="en-GB" sz="2400" dirty="0">
                <a:latin typeface="Comic Sans MS" pitchFamily="66" charset="0"/>
              </a:rPr>
              <a:t>Strategic planning and control</a:t>
            </a:r>
          </a:p>
          <a:p>
            <a:pPr lvl="1">
              <a:lnSpc>
                <a:spcPct val="90000"/>
              </a:lnSpc>
              <a:spcBef>
                <a:spcPct val="15000"/>
              </a:spcBef>
              <a:buClr>
                <a:schemeClr val="tx2"/>
              </a:buClr>
              <a:buSzTx/>
            </a:pPr>
            <a:r>
              <a:rPr lang="en-GB" sz="2400" dirty="0">
                <a:latin typeface="Comic Sans MS" pitchFamily="66" charset="0"/>
              </a:rPr>
              <a:t>People issues and strategic change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9"/>
            <a:ext cx="7772400" cy="1470025"/>
          </a:xfrm>
        </p:spPr>
        <p:txBody>
          <a:bodyPr>
            <a:normAutofit/>
          </a:bodyPr>
          <a:lstStyle/>
          <a:p>
            <a:r>
              <a:rPr lang="en-GB" sz="3600" dirty="0" smtClean="0">
                <a:latin typeface="Comic Sans MS" pitchFamily="66" charset="0"/>
              </a:rPr>
              <a:t>Influences on</a:t>
            </a:r>
            <a:br>
              <a:rPr lang="en-GB" sz="3600" dirty="0" smtClean="0">
                <a:latin typeface="Comic Sans MS" pitchFamily="66" charset="0"/>
              </a:rPr>
            </a:br>
            <a:r>
              <a:rPr lang="en-GB" sz="3600" dirty="0" smtClean="0">
                <a:latin typeface="Comic Sans MS" pitchFamily="66" charset="0"/>
              </a:rPr>
              <a:t>Strategy </a:t>
            </a:r>
            <a:r>
              <a:rPr lang="en-GB" sz="3600" dirty="0">
                <a:latin typeface="Comic Sans MS" pitchFamily="66" charset="0"/>
              </a:rPr>
              <a:t>M</a:t>
            </a:r>
            <a:r>
              <a:rPr lang="en-GB" sz="3600" dirty="0" smtClean="0">
                <a:latin typeface="Comic Sans MS" pitchFamily="66" charset="0"/>
              </a:rPr>
              <a:t>aking &amp; Planning</a:t>
            </a:r>
            <a:endParaRPr lang="en-GB" sz="3600" dirty="0">
              <a:latin typeface="Comic Sans MS" pitchFamily="66" charset="0"/>
            </a:endParaRPr>
          </a:p>
        </p:txBody>
      </p:sp>
      <p:grpSp>
        <p:nvGrpSpPr>
          <p:cNvPr id="3" name="Group 7"/>
          <p:cNvGrpSpPr/>
          <p:nvPr/>
        </p:nvGrpSpPr>
        <p:grpSpPr>
          <a:xfrm>
            <a:off x="1571605" y="1857365"/>
            <a:ext cx="6091900" cy="1431161"/>
            <a:chOff x="1142976" y="2643182"/>
            <a:chExt cx="6091900" cy="1431161"/>
          </a:xfrm>
        </p:grpSpPr>
        <p:sp>
          <p:nvSpPr>
            <p:cNvPr id="4" name="TextBox 3"/>
            <p:cNvSpPr txBox="1"/>
            <p:nvPr/>
          </p:nvSpPr>
          <p:spPr>
            <a:xfrm>
              <a:off x="1142976" y="2643182"/>
              <a:ext cx="2520000" cy="1431161"/>
            </a:xfrm>
            <a:prstGeom prst="rect">
              <a:avLst/>
            </a:prstGeom>
            <a:noFill/>
            <a:ln w="9525">
              <a:solidFill>
                <a:schemeClr val="tx1"/>
              </a:solidFill>
            </a:ln>
          </p:spPr>
          <p:txBody>
            <a:bodyPr wrap="square" rtlCol="0">
              <a:spAutoFit/>
            </a:bodyPr>
            <a:lstStyle/>
            <a:p>
              <a:pPr algn="ctr"/>
              <a:r>
                <a:rPr lang="en-GB" sz="1400" dirty="0" smtClean="0">
                  <a:latin typeface="Comic Sans MS" pitchFamily="66" charset="0"/>
                </a:rPr>
                <a:t>EXTERNAL</a:t>
              </a:r>
            </a:p>
            <a:p>
              <a:pPr algn="ctr"/>
              <a:r>
                <a:rPr lang="en-GB" sz="1400" dirty="0" smtClean="0">
                  <a:latin typeface="Comic Sans MS" pitchFamily="66" charset="0"/>
                </a:rPr>
                <a:t>INFLUENCES</a:t>
              </a:r>
            </a:p>
            <a:p>
              <a:r>
                <a:rPr lang="en-GB" sz="1400" dirty="0" smtClean="0">
                  <a:latin typeface="Comic Sans MS" pitchFamily="66" charset="0"/>
                </a:rPr>
                <a:t>Societal values</a:t>
              </a:r>
            </a:p>
            <a:p>
              <a:r>
                <a:rPr lang="en-GB" sz="1400" dirty="0" smtClean="0">
                  <a:latin typeface="Comic Sans MS" pitchFamily="66" charset="0"/>
                </a:rPr>
                <a:t>Demographics</a:t>
              </a:r>
            </a:p>
            <a:p>
              <a:r>
                <a:rPr lang="en-GB" sz="1400" dirty="0" smtClean="0">
                  <a:latin typeface="Comic Sans MS" pitchFamily="66" charset="0"/>
                </a:rPr>
                <a:t>Pressure groups</a:t>
              </a:r>
            </a:p>
            <a:p>
              <a:r>
                <a:rPr lang="en-GB" sz="1400" dirty="0" smtClean="0">
                  <a:latin typeface="Comic Sans MS" pitchFamily="66" charset="0"/>
                </a:rPr>
                <a:t>Government/legislation</a:t>
              </a:r>
              <a:endParaRPr lang="en-GB" sz="1400" dirty="0">
                <a:latin typeface="Comic Sans MS" pitchFamily="66" charset="0"/>
              </a:endParaRPr>
            </a:p>
          </p:txBody>
        </p:sp>
        <p:sp>
          <p:nvSpPr>
            <p:cNvPr id="5" name="TextBox 4"/>
            <p:cNvSpPr txBox="1"/>
            <p:nvPr/>
          </p:nvSpPr>
          <p:spPr>
            <a:xfrm>
              <a:off x="4714876" y="2643182"/>
              <a:ext cx="2520000" cy="1431161"/>
            </a:xfrm>
            <a:prstGeom prst="rect">
              <a:avLst/>
            </a:prstGeom>
            <a:noFill/>
            <a:ln w="9525">
              <a:solidFill>
                <a:schemeClr val="tx1"/>
              </a:solidFill>
            </a:ln>
          </p:spPr>
          <p:txBody>
            <a:bodyPr wrap="square" rtlCol="0">
              <a:spAutoFit/>
            </a:bodyPr>
            <a:lstStyle/>
            <a:p>
              <a:pPr algn="ctr"/>
              <a:r>
                <a:rPr lang="en-GB" sz="1400" dirty="0" smtClean="0">
                  <a:latin typeface="Comic Sans MS" pitchFamily="66" charset="0"/>
                </a:rPr>
                <a:t>NATURE OF</a:t>
              </a:r>
            </a:p>
            <a:p>
              <a:pPr algn="ctr"/>
              <a:r>
                <a:rPr lang="en-GB" sz="1400" dirty="0" smtClean="0">
                  <a:latin typeface="Comic Sans MS" pitchFamily="66" charset="0"/>
                </a:rPr>
                <a:t>THE BUSINESS</a:t>
              </a:r>
            </a:p>
            <a:p>
              <a:r>
                <a:rPr lang="en-GB" sz="1400" dirty="0" smtClean="0">
                  <a:latin typeface="Comic Sans MS" pitchFamily="66" charset="0"/>
                </a:rPr>
                <a:t>Markets &amp; competition</a:t>
              </a:r>
            </a:p>
            <a:p>
              <a:r>
                <a:rPr lang="en-GB" sz="1400" dirty="0" smtClean="0">
                  <a:latin typeface="Comic Sans MS" pitchFamily="66" charset="0"/>
                </a:rPr>
                <a:t>Products/services</a:t>
              </a:r>
            </a:p>
            <a:p>
              <a:r>
                <a:rPr lang="en-GB" sz="1400" dirty="0" smtClean="0">
                  <a:latin typeface="Comic Sans MS" pitchFamily="66" charset="0"/>
                </a:rPr>
                <a:t>Technology</a:t>
              </a:r>
            </a:p>
            <a:p>
              <a:r>
                <a:rPr lang="en-GB" sz="1400" dirty="0" smtClean="0">
                  <a:latin typeface="Comic Sans MS" pitchFamily="66" charset="0"/>
                </a:rPr>
                <a:t>Capital investment</a:t>
              </a:r>
              <a:endParaRPr lang="en-GB" sz="1400" dirty="0">
                <a:latin typeface="Comic Sans MS" pitchFamily="66" charset="0"/>
              </a:endParaRPr>
            </a:p>
          </p:txBody>
        </p:sp>
      </p:grpSp>
      <p:sp>
        <p:nvSpPr>
          <p:cNvPr id="6" name="TextBox 5"/>
          <p:cNvSpPr txBox="1"/>
          <p:nvPr/>
        </p:nvSpPr>
        <p:spPr>
          <a:xfrm>
            <a:off x="1571604" y="4236929"/>
            <a:ext cx="2520000" cy="1431149"/>
          </a:xfrm>
          <a:prstGeom prst="rect">
            <a:avLst/>
          </a:prstGeom>
          <a:noFill/>
          <a:ln w="9525">
            <a:solidFill>
              <a:schemeClr val="tx1"/>
            </a:solidFill>
          </a:ln>
        </p:spPr>
        <p:txBody>
          <a:bodyPr wrap="square" lIns="91430" tIns="45714" rIns="91430" bIns="45714" rtlCol="0">
            <a:spAutoFit/>
          </a:bodyPr>
          <a:lstStyle/>
          <a:p>
            <a:pPr algn="ctr"/>
            <a:r>
              <a:rPr lang="en-GB" sz="1400" dirty="0" smtClean="0">
                <a:latin typeface="Comic Sans MS" pitchFamily="66" charset="0"/>
              </a:rPr>
              <a:t>ORGANISATIONAL</a:t>
            </a:r>
          </a:p>
          <a:p>
            <a:pPr algn="ctr"/>
            <a:r>
              <a:rPr lang="en-GB" sz="1400" dirty="0" smtClean="0">
                <a:latin typeface="Comic Sans MS" pitchFamily="66" charset="0"/>
              </a:rPr>
              <a:t>CULTURE</a:t>
            </a:r>
          </a:p>
          <a:p>
            <a:r>
              <a:rPr lang="en-GB" sz="1400" dirty="0" smtClean="0">
                <a:latin typeface="Comic Sans MS" pitchFamily="66" charset="0"/>
              </a:rPr>
              <a:t>History and age</a:t>
            </a:r>
          </a:p>
          <a:p>
            <a:r>
              <a:rPr lang="en-GB" sz="1400" dirty="0" smtClean="0">
                <a:latin typeface="Comic Sans MS" pitchFamily="66" charset="0"/>
              </a:rPr>
              <a:t>Leadership and</a:t>
            </a:r>
          </a:p>
          <a:p>
            <a:r>
              <a:rPr lang="en-GB" sz="1400" dirty="0" smtClean="0">
                <a:latin typeface="Comic Sans MS" pitchFamily="66" charset="0"/>
              </a:rPr>
              <a:t>management style</a:t>
            </a:r>
          </a:p>
          <a:p>
            <a:r>
              <a:rPr lang="en-GB" sz="1400" dirty="0" smtClean="0">
                <a:latin typeface="Comic Sans MS" pitchFamily="66" charset="0"/>
              </a:rPr>
              <a:t>Structure and systems</a:t>
            </a:r>
            <a:endParaRPr lang="en-GB" sz="1400" dirty="0">
              <a:latin typeface="Comic Sans MS" pitchFamily="66" charset="0"/>
            </a:endParaRPr>
          </a:p>
        </p:txBody>
      </p:sp>
      <p:sp>
        <p:nvSpPr>
          <p:cNvPr id="7" name="TextBox 6"/>
          <p:cNvSpPr txBox="1"/>
          <p:nvPr/>
        </p:nvSpPr>
        <p:spPr>
          <a:xfrm>
            <a:off x="5055060" y="4236925"/>
            <a:ext cx="2520000" cy="1215705"/>
          </a:xfrm>
          <a:prstGeom prst="rect">
            <a:avLst/>
          </a:prstGeom>
          <a:noFill/>
          <a:ln w="9525">
            <a:solidFill>
              <a:schemeClr val="tx1"/>
            </a:solidFill>
          </a:ln>
        </p:spPr>
        <p:txBody>
          <a:bodyPr wrap="square" lIns="91430" tIns="45714" rIns="91430" bIns="45714" rtlCol="0">
            <a:spAutoFit/>
          </a:bodyPr>
          <a:lstStyle/>
          <a:p>
            <a:pPr algn="ctr"/>
            <a:r>
              <a:rPr lang="en-GB" sz="1400" dirty="0" smtClean="0">
                <a:latin typeface="Comic Sans MS" pitchFamily="66" charset="0"/>
              </a:rPr>
              <a:t>INDIVIDUALS</a:t>
            </a:r>
          </a:p>
          <a:p>
            <a:pPr algn="ctr"/>
            <a:r>
              <a:rPr lang="en-GB" sz="1400" dirty="0" smtClean="0">
                <a:latin typeface="Comic Sans MS" pitchFamily="66" charset="0"/>
              </a:rPr>
              <a:t>AND GROUPS</a:t>
            </a:r>
          </a:p>
          <a:p>
            <a:r>
              <a:rPr lang="en-GB" sz="1400" dirty="0" smtClean="0">
                <a:latin typeface="Comic Sans MS" pitchFamily="66" charset="0"/>
              </a:rPr>
              <a:t>Expectations of stakeholders and</a:t>
            </a:r>
          </a:p>
          <a:p>
            <a:r>
              <a:rPr lang="en-GB" sz="1400" dirty="0" smtClean="0">
                <a:latin typeface="Comic Sans MS" pitchFamily="66" charset="0"/>
              </a:rPr>
              <a:t>coalitions</a:t>
            </a:r>
            <a:endParaRPr lang="en-GB" sz="1400" dirty="0">
              <a:latin typeface="Comic Sans MS" pitchFamily="66" charset="0"/>
            </a:endParaRP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smtClean="0">
                <a:latin typeface="Comic Sans MS" pitchFamily="66" charset="0"/>
              </a:rPr>
              <a:t>Adapted from Johnson and </a:t>
            </a:r>
            <a:r>
              <a:rPr lang="en-GB" dirty="0" err="1" smtClean="0">
                <a:latin typeface="Comic Sans MS" pitchFamily="66" charset="0"/>
              </a:rPr>
              <a:t>Scholes</a:t>
            </a:r>
            <a:r>
              <a:rPr lang="en-GB" dirty="0" smtClean="0">
                <a:latin typeface="Comic Sans MS" pitchFamily="66" charset="0"/>
              </a:rPr>
              <a:t> 2004</a:t>
            </a:r>
          </a:p>
        </p:txBody>
      </p:sp>
      <p:sp>
        <p:nvSpPr>
          <p:cNvPr id="12" name="TextBox 11"/>
          <p:cNvSpPr txBox="1"/>
          <p:nvPr/>
        </p:nvSpPr>
        <p:spPr>
          <a:xfrm>
            <a:off x="3786182" y="3429000"/>
            <a:ext cx="1691489" cy="646331"/>
          </a:xfrm>
          <a:prstGeom prst="rect">
            <a:avLst/>
          </a:prstGeom>
          <a:noFill/>
        </p:spPr>
        <p:txBody>
          <a:bodyPr wrap="none" lIns="91430" tIns="45714" rIns="91430" bIns="45714" rtlCol="0">
            <a:spAutoFit/>
          </a:bodyPr>
          <a:lstStyle/>
          <a:p>
            <a:pPr algn="ctr"/>
            <a:r>
              <a:rPr lang="en-GB" dirty="0" smtClean="0">
                <a:latin typeface="Comic Sans MS" pitchFamily="66" charset="0"/>
              </a:rPr>
              <a:t>PROCESS &amp;</a:t>
            </a:r>
          </a:p>
          <a:p>
            <a:pPr algn="ctr"/>
            <a:r>
              <a:rPr lang="en-GB" dirty="0" smtClean="0">
                <a:latin typeface="Comic Sans MS" pitchFamily="66" charset="0"/>
              </a:rPr>
              <a:t>OBJECTIVES</a:t>
            </a:r>
            <a:endParaRPr lang="en-GB" dirty="0">
              <a:latin typeface="Comic Sans MS" pitchFamily="66" charset="0"/>
            </a:endParaRPr>
          </a:p>
        </p:txBody>
      </p:sp>
      <p:cxnSp>
        <p:nvCxnSpPr>
          <p:cNvPr id="14" name="Straight Arrow Connector 13"/>
          <p:cNvCxnSpPr>
            <a:stCxn id="5" idx="2"/>
          </p:cNvCxnSpPr>
          <p:nvPr/>
        </p:nvCxnSpPr>
        <p:spPr>
          <a:xfrm rot="5400000">
            <a:off x="5738993" y="2978800"/>
            <a:ext cx="354787" cy="9742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715902" y="3499543"/>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3072697" y="299947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3072697" y="3543309"/>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omic Sans MS" pitchFamily="66" charset="0"/>
              </a:rPr>
              <a:t>Stakeholders of Large Organisations</a:t>
            </a:r>
            <a:endParaRPr lang="en-GB" dirty="0">
              <a:latin typeface="Comic Sans MS" pitchFamily="66" charset="0"/>
            </a:endParaRPr>
          </a:p>
        </p:txBody>
      </p:sp>
      <p:sp>
        <p:nvSpPr>
          <p:cNvPr id="4" name="Slide Number Placeholder 3"/>
          <p:cNvSpPr>
            <a:spLocks noGrp="1"/>
          </p:cNvSpPr>
          <p:nvPr>
            <p:ph type="sldNum" sz="quarter" idx="12"/>
          </p:nvPr>
        </p:nvSpPr>
        <p:spPr/>
        <p:txBody>
          <a:bodyPr/>
          <a:lstStyle/>
          <a:p>
            <a:fld id="{0EC2B28F-8E3F-46A8-B70B-3560BAE4C4CA}" type="slidenum">
              <a:rPr lang="en-GB" smtClean="0"/>
              <a:pPr/>
              <a:t>13</a:t>
            </a:fld>
            <a:endParaRPr lang="en-GB" dirty="0"/>
          </a:p>
        </p:txBody>
      </p:sp>
      <p:pic>
        <p:nvPicPr>
          <p:cNvPr id="5" name="Picture 5"/>
          <p:cNvPicPr>
            <a:picLocks noGrp="1" noChangeAspect="1" noChangeArrowheads="1"/>
          </p:cNvPicPr>
          <p:nvPr>
            <p:ph idx="1"/>
          </p:nvPr>
        </p:nvPicPr>
        <p:blipFill>
          <a:blip r:embed="rId2">
            <a:clrChange>
              <a:clrFrom>
                <a:srgbClr val="E5F7F7"/>
              </a:clrFrom>
              <a:clrTo>
                <a:srgbClr val="E5F7F7">
                  <a:alpha val="0"/>
                </a:srgbClr>
              </a:clrTo>
            </a:clrChange>
          </a:blip>
          <a:srcRect/>
          <a:stretch>
            <a:fillRect/>
          </a:stretch>
        </p:blipFill>
        <p:spPr>
          <a:xfrm>
            <a:off x="928662" y="1600200"/>
            <a:ext cx="6668499" cy="4525963"/>
          </a:xfrm>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dirty="0" smtClean="0">
                <a:latin typeface="Comic Sans MS" pitchFamily="66" charset="0"/>
              </a:rPr>
              <a:t>Discussion Questions</a:t>
            </a:r>
            <a:endParaRPr lang="en-GB" sz="4000" dirty="0">
              <a:latin typeface="Comic Sans MS" pitchFamily="66" charset="0"/>
            </a:endParaRPr>
          </a:p>
        </p:txBody>
      </p:sp>
      <p:sp>
        <p:nvSpPr>
          <p:cNvPr id="6" name="Content Placeholder 5"/>
          <p:cNvSpPr>
            <a:spLocks noGrp="1"/>
          </p:cNvSpPr>
          <p:nvPr>
            <p:ph idx="1"/>
          </p:nvPr>
        </p:nvSpPr>
        <p:spPr/>
        <p:txBody>
          <a:bodyPr>
            <a:normAutofit fontScale="77500" lnSpcReduction="20000"/>
          </a:bodyPr>
          <a:lstStyle/>
          <a:p>
            <a:r>
              <a:rPr lang="en-GB" dirty="0" smtClean="0">
                <a:latin typeface="Comic Sans MS" pitchFamily="66" charset="0"/>
              </a:rPr>
              <a:t>In small groups identify examples of organisations, with which you are familiar, in different sectors.  For each organisation: </a:t>
            </a:r>
          </a:p>
          <a:p>
            <a:pPr>
              <a:buNone/>
            </a:pPr>
            <a:endParaRPr lang="en-GB" dirty="0" smtClean="0">
              <a:latin typeface="Comic Sans MS" pitchFamily="66" charset="0"/>
            </a:endParaRPr>
          </a:p>
          <a:p>
            <a:r>
              <a:rPr lang="en-GB" dirty="0" smtClean="0">
                <a:latin typeface="Comic Sans MS" pitchFamily="66" charset="0"/>
              </a:rPr>
              <a:t>Who are the key stakeholder groups?  What is the key motive of each group?  Which has greatest power? </a:t>
            </a:r>
          </a:p>
          <a:p>
            <a:endParaRPr lang="en-GB" dirty="0" smtClean="0">
              <a:latin typeface="Comic Sans MS" pitchFamily="66" charset="0"/>
            </a:endParaRPr>
          </a:p>
          <a:p>
            <a:r>
              <a:rPr lang="en-GB" dirty="0" smtClean="0">
                <a:latin typeface="Comic Sans MS" pitchFamily="66" charset="0"/>
              </a:rPr>
              <a:t>How might this influence the organisation and its choice of values, direction and strategy? </a:t>
            </a:r>
          </a:p>
          <a:p>
            <a:endParaRPr lang="en-GB" dirty="0" smtClean="0">
              <a:latin typeface="Comic Sans MS" pitchFamily="66" charset="0"/>
            </a:endParaRPr>
          </a:p>
          <a:p>
            <a:r>
              <a:rPr lang="en-GB" dirty="0" smtClean="0">
                <a:latin typeface="Comic Sans MS" pitchFamily="66" charset="0"/>
              </a:rPr>
              <a:t>What problems or conflicts might this cause in the organisation?</a:t>
            </a:r>
            <a:endParaRPr lang="en-GB" dirty="0">
              <a:latin typeface="Comic Sans MS" pitchFamily="66" charset="0"/>
            </a:endParaRPr>
          </a:p>
        </p:txBody>
      </p:sp>
      <p:sp>
        <p:nvSpPr>
          <p:cNvPr id="3" name="Slide Number Placeholder 2"/>
          <p:cNvSpPr>
            <a:spLocks noGrp="1"/>
          </p:cNvSpPr>
          <p:nvPr>
            <p:ph type="sldNum" sz="quarter" idx="12"/>
          </p:nvPr>
        </p:nvSpPr>
        <p:spPr/>
        <p:txBody>
          <a:bodyPr/>
          <a:lstStyle/>
          <a:p>
            <a:fld id="{0EC2B28F-8E3F-46A8-B70B-3560BAE4C4CA}" type="slidenum">
              <a:rPr lang="en-GB" smtClean="0"/>
              <a:pPr/>
              <a:t>14</a:t>
            </a:fld>
            <a:endParaRPr lang="en-GB" dirty="0"/>
          </a:p>
        </p:txBody>
      </p:sp>
      <p:sp>
        <p:nvSpPr>
          <p:cNvPr id="4" name="Rectangle 3"/>
          <p:cNvSpPr/>
          <p:nvPr/>
        </p:nvSpPr>
        <p:spPr>
          <a:xfrm>
            <a:off x="428597" y="1571612"/>
            <a:ext cx="6429404" cy="646331"/>
          </a:xfrm>
          <a:prstGeom prst="rect">
            <a:avLst/>
          </a:prstGeom>
        </p:spPr>
        <p:txBody>
          <a:bodyPr wrap="square" lIns="91430" tIns="45714" rIns="91430" bIns="45714">
            <a:spAutoFit/>
          </a:bodyPr>
          <a:lstStyle/>
          <a:p>
            <a:endParaRPr lang="en-GB" dirty="0" smtClean="0"/>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10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10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1000" fill="hold"/>
                                        <p:tgtEl>
                                          <p:spTgt spid="6">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Reference List</a:t>
            </a:r>
            <a:endParaRPr lang="en-GB" sz="4000" dirty="0">
              <a:latin typeface="Comic Sans MS" pitchFamily="66" charset="0"/>
            </a:endParaRPr>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Johnson, G and </a:t>
            </a:r>
            <a:r>
              <a:rPr lang="en-GB" sz="2800" dirty="0" err="1" smtClean="0">
                <a:latin typeface="Comic Sans MS" pitchFamily="66" charset="0"/>
              </a:rPr>
              <a:t>Scholes</a:t>
            </a:r>
            <a:r>
              <a:rPr lang="en-GB" sz="2800" dirty="0" smtClean="0">
                <a:latin typeface="Comic Sans MS" pitchFamily="66" charset="0"/>
              </a:rPr>
              <a:t>, K (2004) </a:t>
            </a:r>
            <a:r>
              <a:rPr lang="en-GB" sz="2800" b="1" u="sng" dirty="0" smtClean="0">
                <a:latin typeface="Comic Sans MS" pitchFamily="66" charset="0"/>
              </a:rPr>
              <a:t>Exploring </a:t>
            </a:r>
            <a:r>
              <a:rPr lang="en-GB" sz="2800" b="1" u="sng" smtClean="0">
                <a:latin typeface="Comic Sans MS" pitchFamily="66" charset="0"/>
              </a:rPr>
              <a:t>Corporate Strategy</a:t>
            </a:r>
            <a:r>
              <a:rPr lang="en-GB" sz="2800" smtClean="0">
                <a:latin typeface="Comic Sans MS" pitchFamily="66" charset="0"/>
              </a:rPr>
              <a:t>, </a:t>
            </a:r>
            <a:r>
              <a:rPr lang="en-GB" sz="2800" dirty="0" smtClean="0">
                <a:latin typeface="Comic Sans MS" pitchFamily="66" charset="0"/>
              </a:rPr>
              <a:t>London: Prentice Hall</a:t>
            </a:r>
          </a:p>
          <a:p>
            <a:r>
              <a:rPr lang="en-GB" sz="2800" dirty="0" smtClean="0">
                <a:latin typeface="Comic Sans MS" pitchFamily="66" charset="0"/>
              </a:rPr>
              <a:t>Johnson, G, </a:t>
            </a:r>
            <a:r>
              <a:rPr lang="en-GB" sz="2800" dirty="0" err="1" smtClean="0">
                <a:latin typeface="Comic Sans MS" pitchFamily="66" charset="0"/>
              </a:rPr>
              <a:t>Scholes</a:t>
            </a:r>
            <a:r>
              <a:rPr lang="en-GB" sz="2800" dirty="0" smtClean="0">
                <a:latin typeface="Comic Sans MS" pitchFamily="66" charset="0"/>
              </a:rPr>
              <a:t>, K and Whittington, R (2011) </a:t>
            </a:r>
            <a:r>
              <a:rPr lang="en-GB" sz="2800" b="1" u="sng" dirty="0" smtClean="0">
                <a:latin typeface="Comic Sans MS" pitchFamily="66" charset="0"/>
              </a:rPr>
              <a:t>Exploring Corporate Strategy: Text and Cases</a:t>
            </a:r>
            <a:r>
              <a:rPr lang="en-GB" sz="2800" dirty="0" smtClean="0">
                <a:latin typeface="Comic Sans MS" pitchFamily="66" charset="0"/>
              </a:rPr>
              <a:t>, London: Prentice Hall</a:t>
            </a:r>
          </a:p>
          <a:p>
            <a:endParaRPr lang="en-GB" sz="2800" dirty="0"/>
          </a:p>
        </p:txBody>
      </p:sp>
      <p:sp>
        <p:nvSpPr>
          <p:cNvPr id="4" name="Slide Number Placeholder 3"/>
          <p:cNvSpPr>
            <a:spLocks noGrp="1"/>
          </p:cNvSpPr>
          <p:nvPr>
            <p:ph type="sldNum" sz="quarter" idx="12"/>
          </p:nvPr>
        </p:nvSpPr>
        <p:spPr/>
        <p:txBody>
          <a:bodyPr/>
          <a:lstStyle/>
          <a:p>
            <a:fld id="{C337B528-879C-4EFC-BF0F-F5B7B06B1367}"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smtClean="0">
                <a:latin typeface="Comic Sans MS" pitchFamily="66" charset="0"/>
              </a:rPr>
              <a:t>Extended Knowledge</a:t>
            </a:r>
          </a:p>
        </p:txBody>
      </p:sp>
      <p:sp>
        <p:nvSpPr>
          <p:cNvPr id="3" name="Content Placeholder 2"/>
          <p:cNvSpPr>
            <a:spLocks noGrp="1"/>
          </p:cNvSpPr>
          <p:nvPr>
            <p:ph idx="1"/>
          </p:nvPr>
        </p:nvSpPr>
        <p:spPr/>
        <p:txBody>
          <a:bodyPr/>
          <a:lstStyle/>
          <a:p>
            <a:r>
              <a:rPr lang="en-GB" sz="2800" smtClean="0">
                <a:latin typeface="Comic Sans MS" pitchFamily="66" charset="0"/>
              </a:rPr>
              <a:t>For </a:t>
            </a:r>
            <a:r>
              <a:rPr lang="en-GB" sz="2800" dirty="0" smtClean="0">
                <a:latin typeface="Comic Sans MS" pitchFamily="66" charset="0"/>
              </a:rPr>
              <a:t>a more extensive discussion and a fuller explanation of organisational purposes: values, mission, vision and objectives see Johnson </a:t>
            </a:r>
            <a:r>
              <a:rPr lang="en-GB" sz="2800" i="1" dirty="0" smtClean="0">
                <a:latin typeface="Comic Sans MS" pitchFamily="66" charset="0"/>
              </a:rPr>
              <a:t>et al </a:t>
            </a:r>
            <a:r>
              <a:rPr lang="en-GB" sz="2800" dirty="0" smtClean="0">
                <a:latin typeface="Comic Sans MS" pitchFamily="66" charset="0"/>
              </a:rPr>
              <a:t>2008, Chapter 4, pp 131-171.</a:t>
            </a:r>
          </a:p>
        </p:txBody>
      </p:sp>
      <p:sp>
        <p:nvSpPr>
          <p:cNvPr id="17412" name="Slide Number Placeholder 3"/>
          <p:cNvSpPr>
            <a:spLocks noGrp="1"/>
          </p:cNvSpPr>
          <p:nvPr>
            <p:ph type="sldNum" sz="quarter" idx="12"/>
          </p:nvPr>
        </p:nvSpPr>
        <p:spPr>
          <a:noFill/>
        </p:spPr>
        <p:txBody>
          <a:bodyPr/>
          <a:lstStyle/>
          <a:p>
            <a:fld id="{11524219-E75A-4CA1-9482-6D96DD2D454F}" type="slidenum">
              <a:rPr lang="en-GB" smtClean="0">
                <a:latin typeface="Arial" pitchFamily="34" charset="0"/>
              </a:rPr>
              <a:pPr/>
              <a:t>16</a:t>
            </a:fld>
            <a:endParaRPr lang="en-GB"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166</TotalTime>
  <Words>588</Words>
  <Application>Microsoft Office PowerPoint</Application>
  <PresentationFormat>On-screen Show (4:3)</PresentationFormat>
  <Paragraphs>95</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Strategy - An Introduction</vt:lpstr>
      <vt:lpstr>Vocabulary of Strategy</vt:lpstr>
      <vt:lpstr>Vocabulary of Strategy</vt:lpstr>
      <vt:lpstr>Vocabulary of Strategy: Nokia</vt:lpstr>
      <vt:lpstr>Vocabulary of Strategy:  Kingston University</vt:lpstr>
      <vt:lpstr>What is Strategy?</vt:lpstr>
      <vt:lpstr>What is Strategic Management?</vt:lpstr>
      <vt:lpstr>What is Strategic Position?</vt:lpstr>
      <vt:lpstr>What are Strategic Choices?</vt:lpstr>
      <vt:lpstr>What is Strategy in Action?</vt:lpstr>
      <vt:lpstr>Three Core Areas of Strategy</vt:lpstr>
      <vt:lpstr>Influences on Strategy Making &amp; Planning</vt:lpstr>
      <vt:lpstr>Stakeholders of Large Organisations</vt:lpstr>
      <vt:lpstr>Discussion Questions</vt:lpstr>
      <vt:lpstr>Reference List</vt:lpstr>
      <vt:lpstr>Extended Knowledge</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Glenn Behenna</cp:lastModifiedBy>
  <cp:revision>27</cp:revision>
  <dcterms:created xsi:type="dcterms:W3CDTF">2010-09-30T12:09:31Z</dcterms:created>
  <dcterms:modified xsi:type="dcterms:W3CDTF">2016-10-09T13:38:53Z</dcterms:modified>
</cp:coreProperties>
</file>