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1"/>
  </p:notesMasterIdLst>
  <p:handoutMasterIdLst>
    <p:handoutMasterId r:id="rId32"/>
  </p:handoutMasterIdLst>
  <p:sldIdLst>
    <p:sldId id="277" r:id="rId2"/>
    <p:sldId id="331" r:id="rId3"/>
    <p:sldId id="337" r:id="rId4"/>
    <p:sldId id="338" r:id="rId5"/>
    <p:sldId id="339" r:id="rId6"/>
    <p:sldId id="340" r:id="rId7"/>
    <p:sldId id="341" r:id="rId8"/>
    <p:sldId id="342" r:id="rId9"/>
    <p:sldId id="343" r:id="rId10"/>
    <p:sldId id="344" r:id="rId11"/>
    <p:sldId id="345" r:id="rId12"/>
    <p:sldId id="346" r:id="rId13"/>
    <p:sldId id="347" r:id="rId14"/>
    <p:sldId id="348" r:id="rId15"/>
    <p:sldId id="349" r:id="rId16"/>
    <p:sldId id="350" r:id="rId17"/>
    <p:sldId id="351" r:id="rId18"/>
    <p:sldId id="352" r:id="rId19"/>
    <p:sldId id="353" r:id="rId20"/>
    <p:sldId id="354" r:id="rId21"/>
    <p:sldId id="355" r:id="rId22"/>
    <p:sldId id="356" r:id="rId23"/>
    <p:sldId id="357" r:id="rId24"/>
    <p:sldId id="358" r:id="rId25"/>
    <p:sldId id="359" r:id="rId26"/>
    <p:sldId id="360" r:id="rId27"/>
    <p:sldId id="361" r:id="rId28"/>
    <p:sldId id="362" r:id="rId29"/>
    <p:sldId id="363" r:id="rId3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26/07/2018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BMSK4002 </a:t>
            </a:r>
            <a:endParaRPr lang="en-GB" altLang="en-US" dirty="0" smtClean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US" dirty="0">
                <a:solidFill>
                  <a:schemeClr val="tx1"/>
                </a:solidFill>
              </a:rPr>
              <a:t>Effective Team Working</a:t>
            </a:r>
            <a:br>
              <a:rPr lang="en-US" dirty="0">
                <a:solidFill>
                  <a:schemeClr val="tx1"/>
                </a:solidFill>
              </a:rPr>
            </a:br>
            <a:r>
              <a:rPr lang="en-US" dirty="0">
                <a:solidFill>
                  <a:schemeClr val="tx1"/>
                </a:solidFill>
              </a:rPr>
              <a:t>and </a:t>
            </a:r>
            <a:r>
              <a:rPr lang="en-US" dirty="0" smtClean="0">
                <a:solidFill>
                  <a:schemeClr val="tx1"/>
                </a:solidFill>
              </a:rPr>
              <a:t>Communication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1</a:t>
            </a:r>
          </a:p>
          <a:p>
            <a:pPr eaLnBrk="1" hangingPunct="1"/>
            <a:endParaRPr lang="en-GB" altLang="en-US" dirty="0" smtClean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Introduction to module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r>
              <a:rPr lang="en-US" sz="2800" dirty="0" smtClean="0"/>
              <a:t>Understand the difference between verbal </a:t>
            </a:r>
            <a:r>
              <a:rPr lang="en-US" sz="2800" dirty="0" smtClean="0"/>
              <a:t>and non-verbal communication</a:t>
            </a:r>
            <a:endParaRPr lang="en-US" sz="2800" dirty="0"/>
          </a:p>
          <a:p>
            <a:endParaRPr lang="en-US" sz="2800" dirty="0" smtClean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Content Placeholder 2"/>
          <p:cNvSpPr>
            <a:spLocks noGrp="1"/>
          </p:cNvSpPr>
          <p:nvPr>
            <p:ph idx="1"/>
          </p:nvPr>
        </p:nvSpPr>
        <p:spPr>
          <a:xfrm>
            <a:off x="443706" y="1052736"/>
            <a:ext cx="8229600" cy="391703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en-GB" altLang="en-US" sz="3600" b="1" dirty="0">
              <a:latin typeface="Arial" charset="0"/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Activity 1: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Interpreting body language</a:t>
            </a:r>
          </a:p>
        </p:txBody>
      </p:sp>
      <p:pic>
        <p:nvPicPr>
          <p:cNvPr id="5123" name="Picture 2" descr="e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46475"/>
            <a:ext cx="457993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934683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  <p:pic>
        <p:nvPicPr>
          <p:cNvPr id="1126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550" y="1628775"/>
            <a:ext cx="7300913" cy="487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61361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Box 3"/>
          <p:cNvSpPr txBox="1">
            <a:spLocks noChangeArrowheads="1"/>
          </p:cNvSpPr>
          <p:nvPr/>
        </p:nvSpPr>
        <p:spPr bwMode="auto">
          <a:xfrm>
            <a:off x="468313" y="3217863"/>
            <a:ext cx="170338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Frowning</a:t>
            </a:r>
          </a:p>
        </p:txBody>
      </p:sp>
      <p:sp>
        <p:nvSpPr>
          <p:cNvPr id="7171" name="TextBox 4"/>
          <p:cNvSpPr txBox="1">
            <a:spLocks noChangeArrowheads="1"/>
          </p:cNvSpPr>
          <p:nvPr/>
        </p:nvSpPr>
        <p:spPr bwMode="auto">
          <a:xfrm>
            <a:off x="2289175" y="2057400"/>
            <a:ext cx="4637088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en-GB" altLang="en-US" sz="2800"/>
              <a:t>Hands in the air in despair</a:t>
            </a:r>
          </a:p>
        </p:txBody>
      </p:sp>
      <p:sp>
        <p:nvSpPr>
          <p:cNvPr id="7172" name="TextBox 5"/>
          <p:cNvSpPr txBox="1">
            <a:spLocks noChangeArrowheads="1"/>
          </p:cNvSpPr>
          <p:nvPr/>
        </p:nvSpPr>
        <p:spPr bwMode="auto">
          <a:xfrm>
            <a:off x="6992938" y="3141663"/>
            <a:ext cx="1900237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Sad eyes</a:t>
            </a:r>
          </a:p>
        </p:txBody>
      </p:sp>
      <p:sp>
        <p:nvSpPr>
          <p:cNvPr id="12294" name="TextBox 6"/>
          <p:cNvSpPr txBox="1">
            <a:spLocks noChangeArrowheads="1"/>
          </p:cNvSpPr>
          <p:nvPr/>
        </p:nvSpPr>
        <p:spPr bwMode="auto">
          <a:xfrm>
            <a:off x="2400300" y="5980113"/>
            <a:ext cx="4459288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stressed and angry”</a:t>
            </a:r>
          </a:p>
        </p:txBody>
      </p:sp>
      <p:pic>
        <p:nvPicPr>
          <p:cNvPr id="71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11400" y="2590800"/>
            <a:ext cx="4637088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28515823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775" y="1484313"/>
            <a:ext cx="3455988" cy="5424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408545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1484313"/>
            <a:ext cx="2374900" cy="372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340" name="TextBox 3"/>
          <p:cNvSpPr txBox="1">
            <a:spLocks noChangeArrowheads="1"/>
          </p:cNvSpPr>
          <p:nvPr/>
        </p:nvSpPr>
        <p:spPr bwMode="auto">
          <a:xfrm>
            <a:off x="2051050" y="5294313"/>
            <a:ext cx="57546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happy and things are good”</a:t>
            </a:r>
          </a:p>
        </p:txBody>
      </p:sp>
      <p:sp>
        <p:nvSpPr>
          <p:cNvPr id="9220" name="TextBox 5"/>
          <p:cNvSpPr txBox="1">
            <a:spLocks noChangeArrowheads="1"/>
          </p:cNvSpPr>
          <p:nvPr/>
        </p:nvSpPr>
        <p:spPr bwMode="auto">
          <a:xfrm>
            <a:off x="5724525" y="2852738"/>
            <a:ext cx="19843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Thumbs up</a:t>
            </a:r>
          </a:p>
        </p:txBody>
      </p:sp>
      <p:sp>
        <p:nvSpPr>
          <p:cNvPr id="9221" name="TextBox 6"/>
          <p:cNvSpPr txBox="1">
            <a:spLocks noChangeArrowheads="1"/>
          </p:cNvSpPr>
          <p:nvPr/>
        </p:nvSpPr>
        <p:spPr bwMode="auto">
          <a:xfrm>
            <a:off x="2051050" y="2852738"/>
            <a:ext cx="13652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Smiling</a:t>
            </a:r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760731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W:\NHS\Resource development\Imagery\Angry m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628775"/>
            <a:ext cx="7231062" cy="482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410198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 descr="W:\NHS\Resource development\Imagery\Angry mu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4154" y="2081212"/>
            <a:ext cx="399097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TextBox 3"/>
          <p:cNvSpPr txBox="1">
            <a:spLocks noChangeArrowheads="1"/>
          </p:cNvSpPr>
          <p:nvPr/>
        </p:nvSpPr>
        <p:spPr bwMode="auto">
          <a:xfrm>
            <a:off x="923945" y="2152649"/>
            <a:ext cx="160653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Frowning </a:t>
            </a:r>
            <a:endParaRPr lang="en-GB" altLang="en-US" sz="2400" dirty="0" smtClean="0"/>
          </a:p>
          <a:p>
            <a:pPr eaLnBrk="1" hangingPunct="1"/>
            <a:r>
              <a:rPr lang="en-GB" altLang="en-US" sz="2400" dirty="0" smtClean="0"/>
              <a:t>with </a:t>
            </a:r>
            <a:r>
              <a:rPr lang="en-GB" altLang="en-US" sz="2400" dirty="0"/>
              <a:t>anger</a:t>
            </a:r>
          </a:p>
        </p:txBody>
      </p:sp>
      <p:sp>
        <p:nvSpPr>
          <p:cNvPr id="11268" name="TextBox 5"/>
          <p:cNvSpPr txBox="1">
            <a:spLocks noChangeArrowheads="1"/>
          </p:cNvSpPr>
          <p:nvPr/>
        </p:nvSpPr>
        <p:spPr bwMode="auto">
          <a:xfrm>
            <a:off x="933968" y="3028775"/>
            <a:ext cx="1383712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No smile</a:t>
            </a:r>
          </a:p>
        </p:txBody>
      </p:sp>
      <p:sp>
        <p:nvSpPr>
          <p:cNvPr id="11269" name="TextBox 6"/>
          <p:cNvSpPr txBox="1">
            <a:spLocks noChangeArrowheads="1"/>
          </p:cNvSpPr>
          <p:nvPr/>
        </p:nvSpPr>
        <p:spPr bwMode="auto">
          <a:xfrm>
            <a:off x="123825" y="1554311"/>
            <a:ext cx="3334567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Staring down at the girl</a:t>
            </a:r>
          </a:p>
        </p:txBody>
      </p:sp>
      <p:sp>
        <p:nvSpPr>
          <p:cNvPr id="11270" name="TextBox 7"/>
          <p:cNvSpPr txBox="1">
            <a:spLocks noChangeArrowheads="1"/>
          </p:cNvSpPr>
          <p:nvPr/>
        </p:nvSpPr>
        <p:spPr bwMode="auto">
          <a:xfrm>
            <a:off x="346719" y="3648392"/>
            <a:ext cx="2087431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Hand pointing</a:t>
            </a:r>
          </a:p>
        </p:txBody>
      </p:sp>
      <p:sp>
        <p:nvSpPr>
          <p:cNvPr id="11271" name="TextBox 8"/>
          <p:cNvSpPr txBox="1">
            <a:spLocks noChangeArrowheads="1"/>
          </p:cNvSpPr>
          <p:nvPr/>
        </p:nvSpPr>
        <p:spPr bwMode="auto">
          <a:xfrm>
            <a:off x="5607111" y="1505824"/>
            <a:ext cx="3079689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Head and eyes down</a:t>
            </a:r>
          </a:p>
        </p:txBody>
      </p:sp>
      <p:sp>
        <p:nvSpPr>
          <p:cNvPr id="11272" name="TextBox 9"/>
          <p:cNvSpPr txBox="1">
            <a:spLocks noChangeArrowheads="1"/>
          </p:cNvSpPr>
          <p:nvPr/>
        </p:nvSpPr>
        <p:spPr bwMode="auto">
          <a:xfrm>
            <a:off x="6705571" y="3509892"/>
            <a:ext cx="187166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Arms crossed in defence</a:t>
            </a:r>
          </a:p>
        </p:txBody>
      </p:sp>
      <p:sp>
        <p:nvSpPr>
          <p:cNvPr id="11273" name="TextBox 10"/>
          <p:cNvSpPr txBox="1">
            <a:spLocks noChangeArrowheads="1"/>
          </p:cNvSpPr>
          <p:nvPr/>
        </p:nvSpPr>
        <p:spPr bwMode="auto">
          <a:xfrm>
            <a:off x="6659563" y="2276475"/>
            <a:ext cx="230505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400" dirty="0"/>
              <a:t>Mouth slightly down turned</a:t>
            </a:r>
          </a:p>
        </p:txBody>
      </p:sp>
      <p:sp>
        <p:nvSpPr>
          <p:cNvPr id="16395" name="TextBox 11"/>
          <p:cNvSpPr txBox="1">
            <a:spLocks noChangeArrowheads="1"/>
          </p:cNvSpPr>
          <p:nvPr/>
        </p:nvSpPr>
        <p:spPr bwMode="auto">
          <a:xfrm>
            <a:off x="1619672" y="4964906"/>
            <a:ext cx="2640013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annoyed”</a:t>
            </a:r>
          </a:p>
        </p:txBody>
      </p:sp>
      <p:sp>
        <p:nvSpPr>
          <p:cNvPr id="16396" name="TextBox 12"/>
          <p:cNvSpPr txBox="1">
            <a:spLocks noChangeArrowheads="1"/>
          </p:cNvSpPr>
          <p:nvPr/>
        </p:nvSpPr>
        <p:spPr bwMode="auto">
          <a:xfrm>
            <a:off x="4842641" y="4964111"/>
            <a:ext cx="2798762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in trouble”</a:t>
            </a:r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3845072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  <p:bldP spid="1639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1241425"/>
            <a:ext cx="7199312" cy="5303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21880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6850" y="2076450"/>
            <a:ext cx="3743325" cy="2757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extBox 5"/>
          <p:cNvSpPr txBox="1">
            <a:spLocks noChangeArrowheads="1"/>
          </p:cNvSpPr>
          <p:nvPr/>
        </p:nvSpPr>
        <p:spPr bwMode="auto">
          <a:xfrm>
            <a:off x="192088" y="3013075"/>
            <a:ext cx="2544762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Squinting eyes</a:t>
            </a:r>
          </a:p>
        </p:txBody>
      </p:sp>
      <p:sp>
        <p:nvSpPr>
          <p:cNvPr id="13316" name="TextBox 6"/>
          <p:cNvSpPr txBox="1">
            <a:spLocks noChangeArrowheads="1"/>
          </p:cNvSpPr>
          <p:nvPr/>
        </p:nvSpPr>
        <p:spPr bwMode="auto">
          <a:xfrm>
            <a:off x="6571634" y="3013075"/>
            <a:ext cx="246697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Lips up turned</a:t>
            </a:r>
          </a:p>
        </p:txBody>
      </p:sp>
      <p:sp>
        <p:nvSpPr>
          <p:cNvPr id="13317" name="TextBox 7"/>
          <p:cNvSpPr txBox="1">
            <a:spLocks noChangeArrowheads="1"/>
          </p:cNvSpPr>
          <p:nvPr/>
        </p:nvSpPr>
        <p:spPr bwMode="auto">
          <a:xfrm>
            <a:off x="3995738" y="1557338"/>
            <a:ext cx="122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Crying</a:t>
            </a:r>
          </a:p>
        </p:txBody>
      </p:sp>
      <p:sp>
        <p:nvSpPr>
          <p:cNvPr id="18439" name="TextBox 8"/>
          <p:cNvSpPr txBox="1">
            <a:spLocks noChangeArrowheads="1"/>
          </p:cNvSpPr>
          <p:nvPr/>
        </p:nvSpPr>
        <p:spPr bwMode="auto">
          <a:xfrm>
            <a:off x="3548063" y="5084763"/>
            <a:ext cx="21209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/>
              <a:t>“I’m upset”</a:t>
            </a:r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744814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9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213" y="1412875"/>
            <a:ext cx="3514725" cy="5262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</p:spTree>
    <p:extLst>
      <p:ext uri="{BB962C8B-B14F-4D97-AF65-F5344CB8AC3E}">
        <p14:creationId xmlns:p14="http://schemas.microsoft.com/office/powerpoint/2010/main" val="1402077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TextBox 6"/>
          <p:cNvSpPr txBox="1">
            <a:spLocks noChangeArrowheads="1"/>
          </p:cNvSpPr>
          <p:nvPr/>
        </p:nvSpPr>
        <p:spPr bwMode="auto">
          <a:xfrm>
            <a:off x="5741988" y="2636838"/>
            <a:ext cx="2486025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/>
              <a:t>Finger on face</a:t>
            </a:r>
          </a:p>
        </p:txBody>
      </p:sp>
      <p:pic>
        <p:nvPicPr>
          <p:cNvPr id="15365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013" y="1773238"/>
            <a:ext cx="2376487" cy="3559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message are they conveying?</a:t>
            </a:r>
          </a:p>
        </p:txBody>
      </p:sp>
      <p:sp>
        <p:nvSpPr>
          <p:cNvPr id="15362" name="TextBox 5"/>
          <p:cNvSpPr txBox="1">
            <a:spLocks noChangeArrowheads="1"/>
          </p:cNvSpPr>
          <p:nvPr/>
        </p:nvSpPr>
        <p:spPr bwMode="auto">
          <a:xfrm>
            <a:off x="454958" y="2636838"/>
            <a:ext cx="316230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dirty="0"/>
              <a:t>Eyes looking away</a:t>
            </a:r>
          </a:p>
        </p:txBody>
      </p:sp>
      <p:sp>
        <p:nvSpPr>
          <p:cNvPr id="20485" name="TextBox 8"/>
          <p:cNvSpPr txBox="1">
            <a:spLocks noChangeArrowheads="1"/>
          </p:cNvSpPr>
          <p:nvPr/>
        </p:nvSpPr>
        <p:spPr bwMode="auto">
          <a:xfrm>
            <a:off x="3184525" y="4509120"/>
            <a:ext cx="2557463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 smtClean="0">
                <a:solidFill>
                  <a:schemeClr val="bg1"/>
                </a:solidFill>
              </a:rPr>
              <a:t>“I’m thinking”</a:t>
            </a:r>
            <a:endParaRPr lang="en-GB" altLang="en-US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8858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288702" y="214312"/>
            <a:ext cx="8579296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the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same thing?</a:t>
            </a:r>
          </a:p>
        </p:txBody>
      </p:sp>
      <p:pic>
        <p:nvPicPr>
          <p:cNvPr id="1638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246948"/>
            <a:ext cx="3527425" cy="4978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TextBox 4"/>
          <p:cNvSpPr txBox="1">
            <a:spLocks noChangeArrowheads="1"/>
          </p:cNvSpPr>
          <p:nvPr/>
        </p:nvSpPr>
        <p:spPr bwMode="auto">
          <a:xfrm>
            <a:off x="1438299" y="3429000"/>
            <a:ext cx="6194425" cy="52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finding this really interesting!”</a:t>
            </a:r>
          </a:p>
        </p:txBody>
      </p:sp>
    </p:spTree>
    <p:extLst>
      <p:ext uri="{BB962C8B-B14F-4D97-AF65-F5344CB8AC3E}">
        <p14:creationId xmlns:p14="http://schemas.microsoft.com/office/powerpoint/2010/main" val="355926571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9581" y="1295400"/>
            <a:ext cx="6407150" cy="4292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507288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</a:t>
            </a:r>
            <a:r>
              <a:rPr lang="en-GB" altLang="en-US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saying the 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same thing?</a:t>
            </a:r>
          </a:p>
        </p:txBody>
      </p:sp>
      <p:sp>
        <p:nvSpPr>
          <p:cNvPr id="17410" name="TextBox 4"/>
          <p:cNvSpPr txBox="1">
            <a:spLocks noChangeArrowheads="1"/>
          </p:cNvSpPr>
          <p:nvPr/>
        </p:nvSpPr>
        <p:spPr bwMode="auto">
          <a:xfrm>
            <a:off x="1915381" y="3356992"/>
            <a:ext cx="5035550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>
                <a:solidFill>
                  <a:schemeClr val="bg1"/>
                </a:solidFill>
                <a:effectLst>
                  <a:innerShdw blurRad="63500" dir="2700000">
                    <a:prstClr val="black">
                      <a:alpha val="78000"/>
                    </a:prstClr>
                  </a:innerShdw>
                </a:effectLst>
              </a:rPr>
              <a:t>“I’m fine – I’m really happy!”</a:t>
            </a:r>
          </a:p>
        </p:txBody>
      </p:sp>
    </p:spTree>
    <p:extLst>
      <p:ext uri="{BB962C8B-B14F-4D97-AF65-F5344CB8AC3E}">
        <p14:creationId xmlns:p14="http://schemas.microsoft.com/office/powerpoint/2010/main" val="4135014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extBox 4"/>
          <p:cNvSpPr txBox="1">
            <a:spLocks noChangeArrowheads="1"/>
          </p:cNvSpPr>
          <p:nvPr/>
        </p:nvSpPr>
        <p:spPr bwMode="auto">
          <a:xfrm>
            <a:off x="682624" y="5040189"/>
            <a:ext cx="7791450" cy="522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en-GB" altLang="en-US" sz="2800" b="1" dirty="0"/>
              <a:t>“I’m really sorry I beat you. I feel really bad!”</a:t>
            </a:r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908720"/>
            <a:ext cx="3917355" cy="39187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 bwMode="auto">
          <a:xfrm>
            <a:off x="288702" y="214312"/>
            <a:ext cx="8579296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 fontScale="97500" lnSpcReduction="1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Are they doing and saying the same thing?</a:t>
            </a: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588457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673100" y="1268760"/>
            <a:ext cx="8013700" cy="4895850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b="1" dirty="0">
                <a:latin typeface="Arial" charset="0"/>
                <a:cs typeface="Arial" charset="0"/>
              </a:rPr>
              <a:t>Verbal communication </a:t>
            </a:r>
            <a:r>
              <a:rPr lang="en-GB" altLang="en-US" sz="2800" dirty="0">
                <a:latin typeface="Arial" charset="0"/>
                <a:cs typeface="Arial" charset="0"/>
              </a:rPr>
              <a:t>is the </a:t>
            </a:r>
            <a:r>
              <a:rPr lang="en-GB" altLang="en-US" sz="2800" b="1" dirty="0">
                <a:latin typeface="Arial" charset="0"/>
                <a:cs typeface="Arial" charset="0"/>
              </a:rPr>
              <a:t>things we say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b="1" dirty="0">
                <a:latin typeface="Arial" charset="0"/>
                <a:cs typeface="Arial" charset="0"/>
              </a:rPr>
              <a:t>Non-verbal communication </a:t>
            </a:r>
            <a:r>
              <a:rPr lang="en-GB" altLang="en-US" sz="2800" dirty="0">
                <a:latin typeface="Arial" charset="0"/>
                <a:cs typeface="Arial" charset="0"/>
              </a:rPr>
              <a:t>is the </a:t>
            </a:r>
            <a:r>
              <a:rPr lang="en-GB" altLang="en-US" sz="2800" b="1" dirty="0">
                <a:latin typeface="Arial" charset="0"/>
                <a:cs typeface="Arial" charset="0"/>
              </a:rPr>
              <a:t>things we don’t say</a:t>
            </a:r>
            <a:r>
              <a:rPr lang="en-GB" altLang="en-US" sz="2800" dirty="0">
                <a:latin typeface="Arial" charset="0"/>
                <a:cs typeface="Arial" charset="0"/>
              </a:rPr>
              <a:t>, but communicate through our </a:t>
            </a:r>
            <a:r>
              <a:rPr lang="en-GB" altLang="en-US" sz="2800" b="1" dirty="0">
                <a:latin typeface="Arial" charset="0"/>
                <a:cs typeface="Arial" charset="0"/>
              </a:rPr>
              <a:t>body language</a:t>
            </a:r>
            <a:r>
              <a:rPr lang="en-GB" altLang="en-US" sz="2800" dirty="0">
                <a:latin typeface="Arial" charset="0"/>
                <a:cs typeface="Arial" charset="0"/>
              </a:rPr>
              <a:t>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Both verbal and non-verbal communication are important and can say different things.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It is important we are aware of our own and others verbal and non-verbal communication. </a:t>
            </a:r>
          </a:p>
        </p:txBody>
      </p:sp>
      <p:sp>
        <p:nvSpPr>
          <p:cNvPr id="1843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Verbal and non-verbal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86721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457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8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Why is it important to be aware of your verbal and non-verbal communication when going for a job interview</a:t>
            </a:r>
            <a:r>
              <a:rPr lang="en-GB" altLang="en-US" b="1">
                <a:latin typeface="Arial" charset="0"/>
                <a:cs typeface="Arial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251425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7848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Your CV and covering letter can secure you with a job interview, but your non-verbal communication can let you down on the day if you aren’t aware of what messages your body language is portraying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For example, if you are saying                                 you are confident, then your                                 body language needs to say                                     the same thing.</a:t>
            </a:r>
          </a:p>
        </p:txBody>
      </p:sp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140968"/>
            <a:ext cx="3525838" cy="2349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52321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662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6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7931150" cy="452596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What would the following body language communicate to a interviewer: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Crossed arms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Frowning face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Looking at the floor 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Dressed in scruffy clothes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Tapping foot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Do you think this body language would help someone to secure a job?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</p:spTree>
    <p:extLst>
      <p:ext uri="{BB962C8B-B14F-4D97-AF65-F5344CB8AC3E}">
        <p14:creationId xmlns:p14="http://schemas.microsoft.com/office/powerpoint/2010/main" val="209135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Content Placeholder 2"/>
          <p:cNvSpPr>
            <a:spLocks noGrp="1"/>
          </p:cNvSpPr>
          <p:nvPr>
            <p:ph idx="1"/>
          </p:nvPr>
        </p:nvSpPr>
        <p:spPr>
          <a:xfrm>
            <a:off x="683568" y="1300957"/>
            <a:ext cx="4465637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Remember, first impressions count and an </a:t>
            </a:r>
            <a:r>
              <a:rPr lang="en-GB" altLang="en-US" sz="2800" dirty="0" smtClean="0">
                <a:latin typeface="Arial" charset="0"/>
                <a:cs typeface="Arial" charset="0"/>
              </a:rPr>
              <a:t>interviewer’s </a:t>
            </a:r>
            <a:r>
              <a:rPr lang="en-GB" altLang="en-US" sz="2800" dirty="0">
                <a:latin typeface="Arial" charset="0"/>
                <a:cs typeface="Arial" charset="0"/>
              </a:rPr>
              <a:t>decision will be largely be influenced by ‘what you don’t say’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So make sure you polish your non-verbal presentation as much as your verbal.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35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74638"/>
            <a:ext cx="3630613" cy="543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Job interview</a:t>
            </a:r>
          </a:p>
        </p:txBody>
      </p:sp>
    </p:spTree>
    <p:extLst>
      <p:ext uri="{BB962C8B-B14F-4D97-AF65-F5344CB8AC3E}">
        <p14:creationId xmlns:p14="http://schemas.microsoft.com/office/powerpoint/2010/main" val="3333279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86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971550" y="1600200"/>
            <a:ext cx="7345363" cy="4525963"/>
          </a:xfrm>
        </p:spPr>
        <p:txBody>
          <a:bodyPr/>
          <a:lstStyle/>
          <a:p>
            <a:pPr algn="ctr" eaLnBrk="1" hangingPunct="1">
              <a:buFont typeface="Arial" charset="0"/>
              <a:buNone/>
            </a:pPr>
            <a:r>
              <a:rPr lang="en-GB" altLang="en-US">
                <a:latin typeface="Arial" charset="0"/>
                <a:cs typeface="Arial" charset="0"/>
              </a:rPr>
              <a:t>Why is it important that people who work in management are aware of their verbal and non-verbal communication</a:t>
            </a:r>
            <a:r>
              <a:rPr lang="en-GB" altLang="en-US" b="1">
                <a:latin typeface="Arial" charset="0"/>
                <a:cs typeface="Arial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2314731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Content Placeholder 2"/>
          <p:cNvSpPr>
            <a:spLocks noGrp="1"/>
          </p:cNvSpPr>
          <p:nvPr>
            <p:ph idx="1"/>
          </p:nvPr>
        </p:nvSpPr>
        <p:spPr>
          <a:xfrm>
            <a:off x="539552" y="1268760"/>
            <a:ext cx="7704138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How would you feel if you went to your Manager and they presented the following body language:</a:t>
            </a:r>
          </a:p>
          <a:p>
            <a:pPr marL="0" indent="0" eaLnBrk="1" hangingPunct="1">
              <a:buFont typeface="Arial" charset="0"/>
              <a:buNone/>
              <a:defRPr/>
            </a:pPr>
            <a:endParaRPr lang="en-GB" altLang="en-US" sz="8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Stared out the window the whole time they talked to you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Frowned at you when you were talking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Sat crossed arms and slouched in their chair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sz="400" dirty="0">
                <a:latin typeface="Arial" charset="0"/>
                <a:cs typeface="Arial" charset="0"/>
              </a:rPr>
              <a:t> 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Dressed in a dirty shirt.</a:t>
            </a:r>
          </a:p>
          <a:p>
            <a:pPr lvl="1" eaLnBrk="1" hangingPunct="1">
              <a:defRPr/>
            </a:pPr>
            <a:endParaRPr lang="en-GB" altLang="en-US" dirty="0"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  <a:defRPr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lvl="1" eaLnBrk="1" hangingPunct="1">
              <a:defRPr/>
            </a:pPr>
            <a:endParaRPr lang="en-GB" altLang="en-US" dirty="0">
              <a:latin typeface="Arial" charset="0"/>
              <a:cs typeface="Arial" charset="0"/>
            </a:endParaRPr>
          </a:p>
        </p:txBody>
      </p:sp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Management professionals</a:t>
            </a:r>
          </a:p>
        </p:txBody>
      </p:sp>
    </p:spTree>
    <p:extLst>
      <p:ext uri="{BB962C8B-B14F-4D97-AF65-F5344CB8AC3E}">
        <p14:creationId xmlns:p14="http://schemas.microsoft.com/office/powerpoint/2010/main" val="620682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072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Content Placeholder 2"/>
          <p:cNvSpPr>
            <a:spLocks noGrp="1"/>
          </p:cNvSpPr>
          <p:nvPr>
            <p:ph idx="1"/>
          </p:nvPr>
        </p:nvSpPr>
        <p:spPr>
          <a:xfrm>
            <a:off x="323528" y="1196752"/>
            <a:ext cx="8135937" cy="4525962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It is important that management professionals convey body language that will make their work force feel comforted, safe and reassured.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Body language that could help to achieve this is:</a:t>
            </a: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Open body language e.g. arms open and facing forwards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Smiling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Professional appearance 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Eye contact </a:t>
            </a:r>
          </a:p>
          <a:p>
            <a:pPr marL="457200" lvl="1" indent="0" eaLnBrk="1" hangingPunct="1">
              <a:buFont typeface="Arial" charset="0"/>
              <a:buNone/>
            </a:pPr>
            <a:endParaRPr lang="en-GB" altLang="en-US" sz="400" dirty="0">
              <a:latin typeface="Arial" charset="0"/>
              <a:cs typeface="Arial" charset="0"/>
            </a:endParaRPr>
          </a:p>
          <a:p>
            <a:pPr marL="457200" lvl="1" indent="0" eaLnBrk="1" hangingPunct="1">
              <a:buFont typeface="Arial" charset="0"/>
              <a:buNone/>
            </a:pPr>
            <a:r>
              <a:rPr lang="en-GB" altLang="en-US" dirty="0">
                <a:latin typeface="Arial" charset="0"/>
                <a:cs typeface="Arial" charset="0"/>
              </a:rPr>
              <a:t>Nodding to acknowledge listening </a:t>
            </a: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Management professionals</a:t>
            </a:r>
          </a:p>
        </p:txBody>
      </p:sp>
    </p:spTree>
    <p:extLst>
      <p:ext uri="{BB962C8B-B14F-4D97-AF65-F5344CB8AC3E}">
        <p14:creationId xmlns:p14="http://schemas.microsoft.com/office/powerpoint/2010/main" val="48378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17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2"/>
          <p:cNvSpPr>
            <a:spLocks noGrp="1"/>
          </p:cNvSpPr>
          <p:nvPr>
            <p:ph idx="1"/>
          </p:nvPr>
        </p:nvSpPr>
        <p:spPr>
          <a:xfrm>
            <a:off x="539552" y="1142962"/>
            <a:ext cx="8229600" cy="3917032"/>
          </a:xfrm>
        </p:spPr>
        <p:txBody>
          <a:bodyPr/>
          <a:lstStyle/>
          <a:p>
            <a:pPr algn="ctr" eaLnBrk="1" hangingPunct="1">
              <a:buFont typeface="Arial" charset="0"/>
              <a:buNone/>
              <a:defRPr/>
            </a:pP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  <a:cs typeface="Arial" charset="0"/>
            </a:endParaRP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Activity 2: </a:t>
            </a:r>
          </a:p>
          <a:p>
            <a:pPr algn="ctr" eaLnBrk="1" hangingPunct="1">
              <a:buFont typeface="Arial" charset="0"/>
              <a:buNone/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What am I communicating?</a:t>
            </a:r>
          </a:p>
        </p:txBody>
      </p:sp>
      <p:pic>
        <p:nvPicPr>
          <p:cNvPr id="27651" name="Picture 2" descr="e1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538" y="3546475"/>
            <a:ext cx="4579937" cy="297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997932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645024"/>
            <a:ext cx="3886200" cy="259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3794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To show disgust we wrinkle up our noses and raise our top lip. This same expression is used in cultures worldwide.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4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The smile is universal too. A genuine smile uses muscles around the eyes that we can’t fake. </a:t>
            </a:r>
          </a:p>
        </p:txBody>
      </p:sp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350622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4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Content Placeholder 2"/>
          <p:cNvSpPr>
            <a:spLocks noGrp="1"/>
          </p:cNvSpPr>
          <p:nvPr>
            <p:ph idx="1"/>
          </p:nvPr>
        </p:nvSpPr>
        <p:spPr>
          <a:xfrm>
            <a:off x="468313" y="1196752"/>
            <a:ext cx="8002587" cy="4525963"/>
          </a:xfrm>
        </p:spPr>
        <p:txBody>
          <a:bodyPr>
            <a:normAutofit lnSpcReduction="10000"/>
          </a:bodyPr>
          <a:lstStyle/>
          <a:p>
            <a:pPr marL="0" indent="0" eaLnBrk="1" hangingPunct="1">
              <a:spcBef>
                <a:spcPct val="0"/>
              </a:spcBef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If you are interested in someone that is talking to you, your feet will usually be pointing towards them – even if you’re not actually talking to them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Lots of body language gestures are about how others follow a leader. Watch what happens when you cross one leg, put your hand on your chin or move forward in your chair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10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Others will start to copy you! This technique is often used in interviews – and it can help             the candidate to feel more relaxed. 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29699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936" b="6213"/>
          <a:stretch>
            <a:fillRect/>
          </a:stretch>
        </p:blipFill>
        <p:spPr bwMode="auto">
          <a:xfrm>
            <a:off x="7164388" y="5446713"/>
            <a:ext cx="1979612" cy="1411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3762727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481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18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Content Placeholder 2"/>
          <p:cNvSpPr>
            <a:spLocks noGrp="1"/>
          </p:cNvSpPr>
          <p:nvPr>
            <p:ph idx="1"/>
          </p:nvPr>
        </p:nvSpPr>
        <p:spPr>
          <a:xfrm>
            <a:off x="723575" y="1700808"/>
            <a:ext cx="7931150" cy="4137025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GB" altLang="en-US" sz="2800" dirty="0">
                <a:latin typeface="Arial" charset="0"/>
                <a:cs typeface="Arial" charset="0"/>
              </a:rPr>
              <a:t>Animals know that if you narrow your eyes you are not pleased with them.</a:t>
            </a: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endParaRPr lang="en-GB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30723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9725" y="2852936"/>
            <a:ext cx="3384550" cy="2835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17861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Content Placeholder 2"/>
          <p:cNvSpPr>
            <a:spLocks noGrp="1"/>
          </p:cNvSpPr>
          <p:nvPr>
            <p:ph idx="1"/>
          </p:nvPr>
        </p:nvSpPr>
        <p:spPr>
          <a:xfrm>
            <a:off x="468313" y="1268413"/>
            <a:ext cx="8229600" cy="4525962"/>
          </a:xfrm>
        </p:spPr>
        <p:txBody>
          <a:bodyPr>
            <a:normAutofit fontScale="92500" lnSpcReduction="10000"/>
          </a:bodyPr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You spot when someone is not telling the truth by looking out for any (or all) of these signs: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Little eye contact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Sweating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Too many hand movements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Biting the fingernails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Chewing of the inside of the mouth</a:t>
            </a:r>
          </a:p>
          <a:p>
            <a:pPr marL="457200" lvl="1" indent="0" eaLnBrk="1" hangingPunct="1">
              <a:buFont typeface="Arial" charset="0"/>
              <a:buNone/>
              <a:defRPr/>
            </a:pPr>
            <a:r>
              <a:rPr lang="en-GB" altLang="en-US" dirty="0">
                <a:latin typeface="Arial" charset="0"/>
                <a:cs typeface="Arial" charset="0"/>
              </a:rPr>
              <a:t>Swallowing (because the inside of the mouth is dry)</a:t>
            </a:r>
          </a:p>
          <a:p>
            <a:pPr eaLnBrk="1" hangingPunct="1">
              <a:buFont typeface="Arial" charset="0"/>
              <a:buNone/>
              <a:defRPr/>
            </a:pPr>
            <a:r>
              <a:rPr lang="en-GB" altLang="en-US" sz="2800" dirty="0">
                <a:latin typeface="Arial" charset="0"/>
                <a:cs typeface="Arial" charset="0"/>
              </a:rPr>
              <a:t>If people are good liars though, they might not show any of these signs.</a:t>
            </a:r>
          </a:p>
        </p:txBody>
      </p:sp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Body language facts</a:t>
            </a:r>
          </a:p>
        </p:txBody>
      </p:sp>
    </p:spTree>
    <p:extLst>
      <p:ext uri="{BB962C8B-B14F-4D97-AF65-F5344CB8AC3E}">
        <p14:creationId xmlns:p14="http://schemas.microsoft.com/office/powerpoint/2010/main" val="8261729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68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866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802</TotalTime>
  <Words>789</Words>
  <Application>Microsoft Office PowerPoint</Application>
  <PresentationFormat>On-screen Show (4:3)</PresentationFormat>
  <Paragraphs>130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Myriad Pro</vt:lpstr>
      <vt:lpstr>Verdana</vt:lpstr>
      <vt:lpstr>20140311PresentationUWTSDTemplate</vt:lpstr>
      <vt:lpstr>BMSK4002 </vt:lpstr>
      <vt:lpstr>Lesson aims</vt:lpstr>
      <vt:lpstr>PowerPoint Presentation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What message are they conveying?</vt:lpstr>
      <vt:lpstr>Are they doing and saying the same thing?</vt:lpstr>
      <vt:lpstr>Are they doing and saying the same thing?</vt:lpstr>
      <vt:lpstr>PowerPoint Presentation</vt:lpstr>
      <vt:lpstr>Verbal and non-verbal communication</vt:lpstr>
      <vt:lpstr>PowerPoint Presentation</vt:lpstr>
      <vt:lpstr>Job interview</vt:lpstr>
      <vt:lpstr>Job interview</vt:lpstr>
      <vt:lpstr>Job interview</vt:lpstr>
      <vt:lpstr>PowerPoint Presentation</vt:lpstr>
      <vt:lpstr>Management professionals</vt:lpstr>
      <vt:lpstr>Management professionals</vt:lpstr>
      <vt:lpstr>PowerPoint Presentation</vt:lpstr>
      <vt:lpstr>Body language facts</vt:lpstr>
      <vt:lpstr>Body language facts</vt:lpstr>
      <vt:lpstr>Body language facts</vt:lpstr>
      <vt:lpstr>Body language facts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Sylvia Hoffmann</cp:lastModifiedBy>
  <cp:revision>49</cp:revision>
  <cp:lastPrinted>2018-07-09T15:27:01Z</cp:lastPrinted>
  <dcterms:created xsi:type="dcterms:W3CDTF">2002-10-07T19:43:58Z</dcterms:created>
  <dcterms:modified xsi:type="dcterms:W3CDTF">2018-07-26T13:38:33Z</dcterms:modified>
</cp:coreProperties>
</file>