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5" r:id="rId1"/>
  </p:sldMasterIdLst>
  <p:notesMasterIdLst>
    <p:notesMasterId r:id="rId135"/>
  </p:notesMasterIdLst>
  <p:sldIdLst>
    <p:sldId id="256" r:id="rId2"/>
    <p:sldId id="548" r:id="rId3"/>
    <p:sldId id="369" r:id="rId4"/>
    <p:sldId id="370" r:id="rId5"/>
    <p:sldId id="371" r:id="rId6"/>
    <p:sldId id="372" r:id="rId7"/>
    <p:sldId id="517" r:id="rId8"/>
    <p:sldId id="333" r:id="rId9"/>
    <p:sldId id="360" r:id="rId10"/>
    <p:sldId id="373" r:id="rId11"/>
    <p:sldId id="374" r:id="rId12"/>
    <p:sldId id="375" r:id="rId13"/>
    <p:sldId id="376" r:id="rId14"/>
    <p:sldId id="377" r:id="rId15"/>
    <p:sldId id="378" r:id="rId16"/>
    <p:sldId id="379" r:id="rId17"/>
    <p:sldId id="380" r:id="rId18"/>
    <p:sldId id="381" r:id="rId19"/>
    <p:sldId id="382" r:id="rId20"/>
    <p:sldId id="383" r:id="rId21"/>
    <p:sldId id="385" r:id="rId22"/>
    <p:sldId id="387" r:id="rId23"/>
    <p:sldId id="388" r:id="rId24"/>
    <p:sldId id="391" r:id="rId25"/>
    <p:sldId id="394" r:id="rId26"/>
    <p:sldId id="395" r:id="rId27"/>
    <p:sldId id="396" r:id="rId28"/>
    <p:sldId id="435" r:id="rId29"/>
    <p:sldId id="434" r:id="rId30"/>
    <p:sldId id="440" r:id="rId31"/>
    <p:sldId id="436" r:id="rId32"/>
    <p:sldId id="437" r:id="rId33"/>
    <p:sldId id="438" r:id="rId34"/>
    <p:sldId id="439" r:id="rId35"/>
    <p:sldId id="397" r:id="rId36"/>
    <p:sldId id="399" r:id="rId37"/>
    <p:sldId id="401" r:id="rId38"/>
    <p:sldId id="519" r:id="rId39"/>
    <p:sldId id="402" r:id="rId40"/>
    <p:sldId id="442" r:id="rId41"/>
    <p:sldId id="441" r:id="rId42"/>
    <p:sldId id="404" r:id="rId43"/>
    <p:sldId id="405" r:id="rId44"/>
    <p:sldId id="406" r:id="rId45"/>
    <p:sldId id="426" r:id="rId46"/>
    <p:sldId id="429" r:id="rId47"/>
    <p:sldId id="444" r:id="rId48"/>
    <p:sldId id="445" r:id="rId49"/>
    <p:sldId id="447" r:id="rId50"/>
    <p:sldId id="448" r:id="rId51"/>
    <p:sldId id="455" r:id="rId52"/>
    <p:sldId id="456" r:id="rId53"/>
    <p:sldId id="460" r:id="rId54"/>
    <p:sldId id="461" r:id="rId55"/>
    <p:sldId id="462" r:id="rId56"/>
    <p:sldId id="463" r:id="rId57"/>
    <p:sldId id="464" r:id="rId58"/>
    <p:sldId id="465" r:id="rId59"/>
    <p:sldId id="503" r:id="rId60"/>
    <p:sldId id="466" r:id="rId61"/>
    <p:sldId id="467" r:id="rId62"/>
    <p:sldId id="468" r:id="rId63"/>
    <p:sldId id="469" r:id="rId64"/>
    <p:sldId id="470" r:id="rId65"/>
    <p:sldId id="472" r:id="rId66"/>
    <p:sldId id="473" r:id="rId67"/>
    <p:sldId id="475" r:id="rId68"/>
    <p:sldId id="476" r:id="rId69"/>
    <p:sldId id="477" r:id="rId70"/>
    <p:sldId id="478" r:id="rId71"/>
    <p:sldId id="486" r:id="rId72"/>
    <p:sldId id="480" r:id="rId73"/>
    <p:sldId id="504" r:id="rId74"/>
    <p:sldId id="481" r:id="rId75"/>
    <p:sldId id="488" r:id="rId76"/>
    <p:sldId id="489" r:id="rId77"/>
    <p:sldId id="520" r:id="rId78"/>
    <p:sldId id="521" r:id="rId79"/>
    <p:sldId id="522" r:id="rId80"/>
    <p:sldId id="523" r:id="rId81"/>
    <p:sldId id="524" r:id="rId82"/>
    <p:sldId id="525" r:id="rId83"/>
    <p:sldId id="526" r:id="rId84"/>
    <p:sldId id="527" r:id="rId85"/>
    <p:sldId id="528" r:id="rId86"/>
    <p:sldId id="529" r:id="rId87"/>
    <p:sldId id="541" r:id="rId88"/>
    <p:sldId id="490" r:id="rId89"/>
    <p:sldId id="482" r:id="rId90"/>
    <p:sldId id="530" r:id="rId91"/>
    <p:sldId id="505" r:id="rId92"/>
    <p:sldId id="531" r:id="rId93"/>
    <p:sldId id="532" r:id="rId94"/>
    <p:sldId id="533" r:id="rId95"/>
    <p:sldId id="534" r:id="rId96"/>
    <p:sldId id="535" r:id="rId97"/>
    <p:sldId id="536" r:id="rId98"/>
    <p:sldId id="537" r:id="rId99"/>
    <p:sldId id="538" r:id="rId100"/>
    <p:sldId id="539" r:id="rId101"/>
    <p:sldId id="540" r:id="rId102"/>
    <p:sldId id="483" r:id="rId103"/>
    <p:sldId id="542" r:id="rId104"/>
    <p:sldId id="543" r:id="rId105"/>
    <p:sldId id="544" r:id="rId106"/>
    <p:sldId id="545" r:id="rId107"/>
    <p:sldId id="484" r:id="rId108"/>
    <p:sldId id="491" r:id="rId109"/>
    <p:sldId id="485" r:id="rId110"/>
    <p:sldId id="471" r:id="rId111"/>
    <p:sldId id="492" r:id="rId112"/>
    <p:sldId id="493" r:id="rId113"/>
    <p:sldId id="501" r:id="rId114"/>
    <p:sldId id="497" r:id="rId115"/>
    <p:sldId id="498" r:id="rId116"/>
    <p:sldId id="499" r:id="rId117"/>
    <p:sldId id="500" r:id="rId118"/>
    <p:sldId id="502" r:id="rId119"/>
    <p:sldId id="495" r:id="rId120"/>
    <p:sldId id="496" r:id="rId121"/>
    <p:sldId id="506" r:id="rId122"/>
    <p:sldId id="507" r:id="rId123"/>
    <p:sldId id="508" r:id="rId124"/>
    <p:sldId id="509" r:id="rId125"/>
    <p:sldId id="510" r:id="rId126"/>
    <p:sldId id="511" r:id="rId127"/>
    <p:sldId id="512" r:id="rId128"/>
    <p:sldId id="513" r:id="rId129"/>
    <p:sldId id="514" r:id="rId130"/>
    <p:sldId id="516" r:id="rId131"/>
    <p:sldId id="515" r:id="rId132"/>
    <p:sldId id="518" r:id="rId133"/>
    <p:sldId id="546" r:id="rId1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94674"/>
  </p:normalViewPr>
  <p:slideViewPr>
    <p:cSldViewPr snapToGrid="0" snapToObjects="1">
      <p:cViewPr varScale="1">
        <p:scale>
          <a:sx n="110" d="100"/>
          <a:sy n="110" d="100"/>
        </p:scale>
        <p:origin x="2208" y="108"/>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785759-5261-40D0-AA1C-E84C459D6428}"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EA3B54B7-540E-4E03-A20B-0C5CC446CE5E}">
      <dgm:prSet/>
      <dgm:spPr/>
      <dgm:t>
        <a:bodyPr/>
        <a:lstStyle/>
        <a:p>
          <a:r>
            <a:rPr lang="en-US"/>
            <a:t>An ethical theory that business has a responsibility to society</a:t>
          </a:r>
        </a:p>
      </dgm:t>
    </dgm:pt>
    <dgm:pt modelId="{E9CE0558-76E6-4FA7-AD87-5D4942D21E16}" type="parTrans" cxnId="{F8ED0086-51DA-4A33-8264-5A35BFC1FF29}">
      <dgm:prSet/>
      <dgm:spPr/>
      <dgm:t>
        <a:bodyPr/>
        <a:lstStyle/>
        <a:p>
          <a:endParaRPr lang="en-US"/>
        </a:p>
      </dgm:t>
    </dgm:pt>
    <dgm:pt modelId="{1BC0FE6C-4D2E-45FB-85E3-292BAC2925B4}" type="sibTrans" cxnId="{F8ED0086-51DA-4A33-8264-5A35BFC1FF29}">
      <dgm:prSet/>
      <dgm:spPr/>
      <dgm:t>
        <a:bodyPr/>
        <a:lstStyle/>
        <a:p>
          <a:endParaRPr lang="en-US"/>
        </a:p>
      </dgm:t>
    </dgm:pt>
    <dgm:pt modelId="{772A4A6A-C753-44DD-93D8-C150FE2174C2}">
      <dgm:prSet/>
      <dgm:spPr/>
      <dgm:t>
        <a:bodyPr/>
        <a:lstStyle/>
        <a:p>
          <a:r>
            <a:rPr lang="en-US" b="1" dirty="0"/>
            <a:t>Every </a:t>
          </a:r>
          <a:r>
            <a:rPr lang="en-US" b="1" dirty="0" err="1"/>
            <a:t>organisation</a:t>
          </a:r>
          <a:r>
            <a:rPr lang="en-US" b="1" dirty="0"/>
            <a:t> has a responsibility to act in a manner that is beneficial to society and not solely to the </a:t>
          </a:r>
          <a:r>
            <a:rPr lang="en-US" b="1" dirty="0" err="1"/>
            <a:t>organisation</a:t>
          </a:r>
          <a:endParaRPr lang="en-US" dirty="0"/>
        </a:p>
      </dgm:t>
    </dgm:pt>
    <dgm:pt modelId="{2133CFAE-7B4C-4ED9-BBB1-EB3FD20E2C70}" type="parTrans" cxnId="{2E2C796E-F033-4BCA-93E8-870DB1521EFD}">
      <dgm:prSet/>
      <dgm:spPr/>
      <dgm:t>
        <a:bodyPr/>
        <a:lstStyle/>
        <a:p>
          <a:endParaRPr lang="en-US"/>
        </a:p>
      </dgm:t>
    </dgm:pt>
    <dgm:pt modelId="{81FB2CC7-C01F-43AE-9B17-0F1A42A913CC}" type="sibTrans" cxnId="{2E2C796E-F033-4BCA-93E8-870DB1521EFD}">
      <dgm:prSet/>
      <dgm:spPr/>
      <dgm:t>
        <a:bodyPr/>
        <a:lstStyle/>
        <a:p>
          <a:endParaRPr lang="en-US"/>
        </a:p>
      </dgm:t>
    </dgm:pt>
    <dgm:pt modelId="{BA2448C6-CF08-404F-B8A5-94152137002D}" type="pres">
      <dgm:prSet presAssocID="{F9785759-5261-40D0-AA1C-E84C459D6428}" presName="vert0" presStyleCnt="0">
        <dgm:presLayoutVars>
          <dgm:dir/>
          <dgm:animOne val="branch"/>
          <dgm:animLvl val="lvl"/>
        </dgm:presLayoutVars>
      </dgm:prSet>
      <dgm:spPr/>
      <dgm:t>
        <a:bodyPr/>
        <a:lstStyle/>
        <a:p>
          <a:endParaRPr lang="en-GB"/>
        </a:p>
      </dgm:t>
    </dgm:pt>
    <dgm:pt modelId="{7BC48900-4A9D-2246-B35C-018A7CE29A76}" type="pres">
      <dgm:prSet presAssocID="{EA3B54B7-540E-4E03-A20B-0C5CC446CE5E}" presName="thickLine" presStyleLbl="alignNode1" presStyleIdx="0" presStyleCnt="2"/>
      <dgm:spPr/>
    </dgm:pt>
    <dgm:pt modelId="{4F9C91EF-9AEE-5E4A-B6F5-D5065EDE725B}" type="pres">
      <dgm:prSet presAssocID="{EA3B54B7-540E-4E03-A20B-0C5CC446CE5E}" presName="horz1" presStyleCnt="0"/>
      <dgm:spPr/>
    </dgm:pt>
    <dgm:pt modelId="{FA3E8084-6D72-8040-8AC7-811F3B9F65B1}" type="pres">
      <dgm:prSet presAssocID="{EA3B54B7-540E-4E03-A20B-0C5CC446CE5E}" presName="tx1" presStyleLbl="revTx" presStyleIdx="0" presStyleCnt="2"/>
      <dgm:spPr/>
      <dgm:t>
        <a:bodyPr/>
        <a:lstStyle/>
        <a:p>
          <a:endParaRPr lang="en-GB"/>
        </a:p>
      </dgm:t>
    </dgm:pt>
    <dgm:pt modelId="{B1CE9C92-CB94-B746-9E45-8FE5499A8BD4}" type="pres">
      <dgm:prSet presAssocID="{EA3B54B7-540E-4E03-A20B-0C5CC446CE5E}" presName="vert1" presStyleCnt="0"/>
      <dgm:spPr/>
    </dgm:pt>
    <dgm:pt modelId="{112EDCFC-F2AA-E748-8657-1D6939A7ADA4}" type="pres">
      <dgm:prSet presAssocID="{772A4A6A-C753-44DD-93D8-C150FE2174C2}" presName="thickLine" presStyleLbl="alignNode1" presStyleIdx="1" presStyleCnt="2"/>
      <dgm:spPr/>
    </dgm:pt>
    <dgm:pt modelId="{8D497377-8E7B-064D-96B1-95428B9FCF13}" type="pres">
      <dgm:prSet presAssocID="{772A4A6A-C753-44DD-93D8-C150FE2174C2}" presName="horz1" presStyleCnt="0"/>
      <dgm:spPr/>
    </dgm:pt>
    <dgm:pt modelId="{D2ED43E3-FAAE-3840-8A77-559FF1EF4748}" type="pres">
      <dgm:prSet presAssocID="{772A4A6A-C753-44DD-93D8-C150FE2174C2}" presName="tx1" presStyleLbl="revTx" presStyleIdx="1" presStyleCnt="2"/>
      <dgm:spPr/>
      <dgm:t>
        <a:bodyPr/>
        <a:lstStyle/>
        <a:p>
          <a:endParaRPr lang="en-GB"/>
        </a:p>
      </dgm:t>
    </dgm:pt>
    <dgm:pt modelId="{789EC02D-14E4-F747-AEDA-F41F0B1B6290}" type="pres">
      <dgm:prSet presAssocID="{772A4A6A-C753-44DD-93D8-C150FE2174C2}" presName="vert1" presStyleCnt="0"/>
      <dgm:spPr/>
    </dgm:pt>
  </dgm:ptLst>
  <dgm:cxnLst>
    <dgm:cxn modelId="{FE2C1895-DA09-F04C-923E-68673C56DFED}" type="presOf" srcId="{772A4A6A-C753-44DD-93D8-C150FE2174C2}" destId="{D2ED43E3-FAAE-3840-8A77-559FF1EF4748}" srcOrd="0" destOrd="0" presId="urn:microsoft.com/office/officeart/2008/layout/LinedList"/>
    <dgm:cxn modelId="{0A5B6B45-3555-D54C-9229-33AC32E33E6B}" type="presOf" srcId="{F9785759-5261-40D0-AA1C-E84C459D6428}" destId="{BA2448C6-CF08-404F-B8A5-94152137002D}" srcOrd="0" destOrd="0" presId="urn:microsoft.com/office/officeart/2008/layout/LinedList"/>
    <dgm:cxn modelId="{2E2C796E-F033-4BCA-93E8-870DB1521EFD}" srcId="{F9785759-5261-40D0-AA1C-E84C459D6428}" destId="{772A4A6A-C753-44DD-93D8-C150FE2174C2}" srcOrd="1" destOrd="0" parTransId="{2133CFAE-7B4C-4ED9-BBB1-EB3FD20E2C70}" sibTransId="{81FB2CC7-C01F-43AE-9B17-0F1A42A913CC}"/>
    <dgm:cxn modelId="{B7F38536-478C-B847-A7A7-75F8E8BD1260}" type="presOf" srcId="{EA3B54B7-540E-4E03-A20B-0C5CC446CE5E}" destId="{FA3E8084-6D72-8040-8AC7-811F3B9F65B1}" srcOrd="0" destOrd="0" presId="urn:microsoft.com/office/officeart/2008/layout/LinedList"/>
    <dgm:cxn modelId="{F8ED0086-51DA-4A33-8264-5A35BFC1FF29}" srcId="{F9785759-5261-40D0-AA1C-E84C459D6428}" destId="{EA3B54B7-540E-4E03-A20B-0C5CC446CE5E}" srcOrd="0" destOrd="0" parTransId="{E9CE0558-76E6-4FA7-AD87-5D4942D21E16}" sibTransId="{1BC0FE6C-4D2E-45FB-85E3-292BAC2925B4}"/>
    <dgm:cxn modelId="{074AA74C-6271-1D4C-A38E-95F6A73946F7}" type="presParOf" srcId="{BA2448C6-CF08-404F-B8A5-94152137002D}" destId="{7BC48900-4A9D-2246-B35C-018A7CE29A76}" srcOrd="0" destOrd="0" presId="urn:microsoft.com/office/officeart/2008/layout/LinedList"/>
    <dgm:cxn modelId="{60BB258C-718D-0F40-A134-D9AEFDA0C554}" type="presParOf" srcId="{BA2448C6-CF08-404F-B8A5-94152137002D}" destId="{4F9C91EF-9AEE-5E4A-B6F5-D5065EDE725B}" srcOrd="1" destOrd="0" presId="urn:microsoft.com/office/officeart/2008/layout/LinedList"/>
    <dgm:cxn modelId="{DF58208F-577D-EA4C-B7BE-10F55D9642D1}" type="presParOf" srcId="{4F9C91EF-9AEE-5E4A-B6F5-D5065EDE725B}" destId="{FA3E8084-6D72-8040-8AC7-811F3B9F65B1}" srcOrd="0" destOrd="0" presId="urn:microsoft.com/office/officeart/2008/layout/LinedList"/>
    <dgm:cxn modelId="{C5BCFEF8-9F88-7544-B89A-A6DAC052FED2}" type="presParOf" srcId="{4F9C91EF-9AEE-5E4A-B6F5-D5065EDE725B}" destId="{B1CE9C92-CB94-B746-9E45-8FE5499A8BD4}" srcOrd="1" destOrd="0" presId="urn:microsoft.com/office/officeart/2008/layout/LinedList"/>
    <dgm:cxn modelId="{E689FD26-498C-A34F-83E2-249551923636}" type="presParOf" srcId="{BA2448C6-CF08-404F-B8A5-94152137002D}" destId="{112EDCFC-F2AA-E748-8657-1D6939A7ADA4}" srcOrd="2" destOrd="0" presId="urn:microsoft.com/office/officeart/2008/layout/LinedList"/>
    <dgm:cxn modelId="{74DA74FC-0480-C947-8896-56BC470D38D1}" type="presParOf" srcId="{BA2448C6-CF08-404F-B8A5-94152137002D}" destId="{8D497377-8E7B-064D-96B1-95428B9FCF13}" srcOrd="3" destOrd="0" presId="urn:microsoft.com/office/officeart/2008/layout/LinedList"/>
    <dgm:cxn modelId="{CEC241EB-F781-9448-BB6F-16435605C2FA}" type="presParOf" srcId="{8D497377-8E7B-064D-96B1-95428B9FCF13}" destId="{D2ED43E3-FAAE-3840-8A77-559FF1EF4748}" srcOrd="0" destOrd="0" presId="urn:microsoft.com/office/officeart/2008/layout/LinedList"/>
    <dgm:cxn modelId="{B5EEA2C7-A70C-024B-8ABB-4398C1D8D820}" type="presParOf" srcId="{8D497377-8E7B-064D-96B1-95428B9FCF13}" destId="{789EC02D-14E4-F747-AEDA-F41F0B1B62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90BB1-8632-4BCD-9F3C-898C9CA92D33}" type="doc">
      <dgm:prSet loTypeId="urn:microsoft.com/office/officeart/2008/layout/LinedList" loCatId="list" qsTypeId="urn:microsoft.com/office/officeart/2005/8/quickstyle/simple3" qsCatId="simple" csTypeId="urn:microsoft.com/office/officeart/2005/8/colors/accent5_2" csCatId="accent5"/>
      <dgm:spPr/>
      <dgm:t>
        <a:bodyPr/>
        <a:lstStyle/>
        <a:p>
          <a:endParaRPr lang="en-US"/>
        </a:p>
      </dgm:t>
    </dgm:pt>
    <dgm:pt modelId="{A508F98C-DEEE-45D4-8929-6B630BE6E18C}">
      <dgm:prSet custT="1"/>
      <dgm:spPr/>
      <dgm:t>
        <a:bodyPr/>
        <a:lstStyle/>
        <a:p>
          <a:r>
            <a:rPr lang="en-US" sz="2400" dirty="0"/>
            <a:t>Bowen (1953) ‘the obligations of businessmen to pursue those policies, to make those decisions, or to follow those lines of action which are desirable in terms of the objectives and values of our society.’</a:t>
          </a:r>
        </a:p>
      </dgm:t>
    </dgm:pt>
    <dgm:pt modelId="{041D475C-DD80-4A36-A939-063F96766C46}" type="parTrans" cxnId="{572FD8F3-11FA-4750-B487-A6DBE41F704D}">
      <dgm:prSet/>
      <dgm:spPr/>
      <dgm:t>
        <a:bodyPr/>
        <a:lstStyle/>
        <a:p>
          <a:endParaRPr lang="en-US"/>
        </a:p>
      </dgm:t>
    </dgm:pt>
    <dgm:pt modelId="{FEB933E7-6732-4770-979E-CE7E626889FB}" type="sibTrans" cxnId="{572FD8F3-11FA-4750-B487-A6DBE41F704D}">
      <dgm:prSet/>
      <dgm:spPr/>
      <dgm:t>
        <a:bodyPr/>
        <a:lstStyle/>
        <a:p>
          <a:endParaRPr lang="en-US"/>
        </a:p>
      </dgm:t>
    </dgm:pt>
    <dgm:pt modelId="{4BDF1A75-C8D0-45D5-948B-DF0A0F3A432D}">
      <dgm:prSet custT="1"/>
      <dgm:spPr/>
      <dgm:t>
        <a:bodyPr/>
        <a:lstStyle/>
        <a:p>
          <a:r>
            <a:rPr lang="en-US" sz="2400" dirty="0"/>
            <a:t>Carroll (1979) ‘the relevant economic, legal, ethical and discretionary expectations of the Society of the organization during this period.’ </a:t>
          </a:r>
        </a:p>
      </dgm:t>
    </dgm:pt>
    <dgm:pt modelId="{670B0B78-8095-4CD3-B083-81D8B8435A0D}" type="parTrans" cxnId="{D43DABFC-E768-44D4-8E14-D11122E5C56E}">
      <dgm:prSet/>
      <dgm:spPr/>
      <dgm:t>
        <a:bodyPr/>
        <a:lstStyle/>
        <a:p>
          <a:endParaRPr lang="en-US"/>
        </a:p>
      </dgm:t>
    </dgm:pt>
    <dgm:pt modelId="{CCB3B4CF-A140-4263-B052-8AE114A1C4AB}" type="sibTrans" cxnId="{D43DABFC-E768-44D4-8E14-D11122E5C56E}">
      <dgm:prSet/>
      <dgm:spPr/>
      <dgm:t>
        <a:bodyPr/>
        <a:lstStyle/>
        <a:p>
          <a:endParaRPr lang="en-US"/>
        </a:p>
      </dgm:t>
    </dgm:pt>
    <dgm:pt modelId="{A9C8EE8D-EEFC-4361-B528-0608A2ABF7BE}">
      <dgm:prSet/>
      <dgm:spPr/>
      <dgm:t>
        <a:bodyPr/>
        <a:lstStyle/>
        <a:p>
          <a:r>
            <a:rPr lang="en-US"/>
            <a:t>https://www.laurea.fi/dokumentit/Documents/Evolution_of_Definitional_Construct.pdf</a:t>
          </a:r>
        </a:p>
      </dgm:t>
    </dgm:pt>
    <dgm:pt modelId="{349BA304-2411-4876-A4E5-9F835FDD4A42}" type="parTrans" cxnId="{263917FC-1490-4409-B1F8-D979F1BFAFC8}">
      <dgm:prSet/>
      <dgm:spPr/>
      <dgm:t>
        <a:bodyPr/>
        <a:lstStyle/>
        <a:p>
          <a:endParaRPr lang="en-US"/>
        </a:p>
      </dgm:t>
    </dgm:pt>
    <dgm:pt modelId="{D22F8C09-842D-4633-BD9A-BC49B635666C}" type="sibTrans" cxnId="{263917FC-1490-4409-B1F8-D979F1BFAFC8}">
      <dgm:prSet/>
      <dgm:spPr/>
      <dgm:t>
        <a:bodyPr/>
        <a:lstStyle/>
        <a:p>
          <a:endParaRPr lang="en-US"/>
        </a:p>
      </dgm:t>
    </dgm:pt>
    <dgm:pt modelId="{E72F1B59-04B8-BF48-BAB9-9043544F7EFC}" type="pres">
      <dgm:prSet presAssocID="{16890BB1-8632-4BCD-9F3C-898C9CA92D33}" presName="vert0" presStyleCnt="0">
        <dgm:presLayoutVars>
          <dgm:dir/>
          <dgm:animOne val="branch"/>
          <dgm:animLvl val="lvl"/>
        </dgm:presLayoutVars>
      </dgm:prSet>
      <dgm:spPr/>
      <dgm:t>
        <a:bodyPr/>
        <a:lstStyle/>
        <a:p>
          <a:endParaRPr lang="en-GB"/>
        </a:p>
      </dgm:t>
    </dgm:pt>
    <dgm:pt modelId="{72387AA6-8F04-094C-82AB-AFFBBAF5023D}" type="pres">
      <dgm:prSet presAssocID="{A508F98C-DEEE-45D4-8929-6B630BE6E18C}" presName="thickLine" presStyleLbl="alignNode1" presStyleIdx="0" presStyleCnt="3"/>
      <dgm:spPr/>
    </dgm:pt>
    <dgm:pt modelId="{0539D617-8976-9345-9508-E58AA13D5242}" type="pres">
      <dgm:prSet presAssocID="{A508F98C-DEEE-45D4-8929-6B630BE6E18C}" presName="horz1" presStyleCnt="0"/>
      <dgm:spPr/>
    </dgm:pt>
    <dgm:pt modelId="{D10F0A04-6A41-9849-8D0C-277A713797A1}" type="pres">
      <dgm:prSet presAssocID="{A508F98C-DEEE-45D4-8929-6B630BE6E18C}" presName="tx1" presStyleLbl="revTx" presStyleIdx="0" presStyleCnt="3"/>
      <dgm:spPr/>
      <dgm:t>
        <a:bodyPr/>
        <a:lstStyle/>
        <a:p>
          <a:endParaRPr lang="en-GB"/>
        </a:p>
      </dgm:t>
    </dgm:pt>
    <dgm:pt modelId="{706DE9B9-6A1A-6848-B3A6-0C81811DEAF2}" type="pres">
      <dgm:prSet presAssocID="{A508F98C-DEEE-45D4-8929-6B630BE6E18C}" presName="vert1" presStyleCnt="0"/>
      <dgm:spPr/>
    </dgm:pt>
    <dgm:pt modelId="{0CFCC3BD-377F-2348-8F82-E1367912AE12}" type="pres">
      <dgm:prSet presAssocID="{4BDF1A75-C8D0-45D5-948B-DF0A0F3A432D}" presName="thickLine" presStyleLbl="alignNode1" presStyleIdx="1" presStyleCnt="3"/>
      <dgm:spPr/>
    </dgm:pt>
    <dgm:pt modelId="{291DE69D-9FEE-9D42-87B1-EFFD398B1921}" type="pres">
      <dgm:prSet presAssocID="{4BDF1A75-C8D0-45D5-948B-DF0A0F3A432D}" presName="horz1" presStyleCnt="0"/>
      <dgm:spPr/>
    </dgm:pt>
    <dgm:pt modelId="{B5E97145-BDA9-B345-B05D-E9A5D3002194}" type="pres">
      <dgm:prSet presAssocID="{4BDF1A75-C8D0-45D5-948B-DF0A0F3A432D}" presName="tx1" presStyleLbl="revTx" presStyleIdx="1" presStyleCnt="3"/>
      <dgm:spPr/>
      <dgm:t>
        <a:bodyPr/>
        <a:lstStyle/>
        <a:p>
          <a:endParaRPr lang="en-GB"/>
        </a:p>
      </dgm:t>
    </dgm:pt>
    <dgm:pt modelId="{5DAABCD5-245B-F947-A6EB-345CB3DD331A}" type="pres">
      <dgm:prSet presAssocID="{4BDF1A75-C8D0-45D5-948B-DF0A0F3A432D}" presName="vert1" presStyleCnt="0"/>
      <dgm:spPr/>
    </dgm:pt>
    <dgm:pt modelId="{E7ADF9D1-D6DC-4A4C-B8AB-644C5E52BFF7}" type="pres">
      <dgm:prSet presAssocID="{A9C8EE8D-EEFC-4361-B528-0608A2ABF7BE}" presName="thickLine" presStyleLbl="alignNode1" presStyleIdx="2" presStyleCnt="3"/>
      <dgm:spPr/>
    </dgm:pt>
    <dgm:pt modelId="{A7CD58DB-FF58-4045-A91C-1D6691BD29ED}" type="pres">
      <dgm:prSet presAssocID="{A9C8EE8D-EEFC-4361-B528-0608A2ABF7BE}" presName="horz1" presStyleCnt="0"/>
      <dgm:spPr/>
    </dgm:pt>
    <dgm:pt modelId="{FA06902E-1D33-FE4A-9B76-768F94372182}" type="pres">
      <dgm:prSet presAssocID="{A9C8EE8D-EEFC-4361-B528-0608A2ABF7BE}" presName="tx1" presStyleLbl="revTx" presStyleIdx="2" presStyleCnt="3"/>
      <dgm:spPr/>
      <dgm:t>
        <a:bodyPr/>
        <a:lstStyle/>
        <a:p>
          <a:endParaRPr lang="en-GB"/>
        </a:p>
      </dgm:t>
    </dgm:pt>
    <dgm:pt modelId="{00074E01-EA1B-134E-A0D1-F6CCD7677FDB}" type="pres">
      <dgm:prSet presAssocID="{A9C8EE8D-EEFC-4361-B528-0608A2ABF7BE}" presName="vert1" presStyleCnt="0"/>
      <dgm:spPr/>
    </dgm:pt>
  </dgm:ptLst>
  <dgm:cxnLst>
    <dgm:cxn modelId="{263917FC-1490-4409-B1F8-D979F1BFAFC8}" srcId="{16890BB1-8632-4BCD-9F3C-898C9CA92D33}" destId="{A9C8EE8D-EEFC-4361-B528-0608A2ABF7BE}" srcOrd="2" destOrd="0" parTransId="{349BA304-2411-4876-A4E5-9F835FDD4A42}" sibTransId="{D22F8C09-842D-4633-BD9A-BC49B635666C}"/>
    <dgm:cxn modelId="{CBFA0D08-F97F-7E40-86C5-FFD0B85DA5CA}" type="presOf" srcId="{4BDF1A75-C8D0-45D5-948B-DF0A0F3A432D}" destId="{B5E97145-BDA9-B345-B05D-E9A5D3002194}" srcOrd="0" destOrd="0" presId="urn:microsoft.com/office/officeart/2008/layout/LinedList"/>
    <dgm:cxn modelId="{D43DABFC-E768-44D4-8E14-D11122E5C56E}" srcId="{16890BB1-8632-4BCD-9F3C-898C9CA92D33}" destId="{4BDF1A75-C8D0-45D5-948B-DF0A0F3A432D}" srcOrd="1" destOrd="0" parTransId="{670B0B78-8095-4CD3-B083-81D8B8435A0D}" sibTransId="{CCB3B4CF-A140-4263-B052-8AE114A1C4AB}"/>
    <dgm:cxn modelId="{5611B94D-E6E1-FF44-92CD-ECD5A4047F3E}" type="presOf" srcId="{A508F98C-DEEE-45D4-8929-6B630BE6E18C}" destId="{D10F0A04-6A41-9849-8D0C-277A713797A1}" srcOrd="0" destOrd="0" presId="urn:microsoft.com/office/officeart/2008/layout/LinedList"/>
    <dgm:cxn modelId="{572FD8F3-11FA-4750-B487-A6DBE41F704D}" srcId="{16890BB1-8632-4BCD-9F3C-898C9CA92D33}" destId="{A508F98C-DEEE-45D4-8929-6B630BE6E18C}" srcOrd="0" destOrd="0" parTransId="{041D475C-DD80-4A36-A939-063F96766C46}" sibTransId="{FEB933E7-6732-4770-979E-CE7E626889FB}"/>
    <dgm:cxn modelId="{86011F85-1BDB-794B-B40B-0DFF19B5E24D}" type="presOf" srcId="{16890BB1-8632-4BCD-9F3C-898C9CA92D33}" destId="{E72F1B59-04B8-BF48-BAB9-9043544F7EFC}" srcOrd="0" destOrd="0" presId="urn:microsoft.com/office/officeart/2008/layout/LinedList"/>
    <dgm:cxn modelId="{D318C383-7E2C-BB4C-862A-563D007A4A2E}" type="presOf" srcId="{A9C8EE8D-EEFC-4361-B528-0608A2ABF7BE}" destId="{FA06902E-1D33-FE4A-9B76-768F94372182}" srcOrd="0" destOrd="0" presId="urn:microsoft.com/office/officeart/2008/layout/LinedList"/>
    <dgm:cxn modelId="{65F63448-EBE9-EE4E-8A45-F0D3644F9FE9}" type="presParOf" srcId="{E72F1B59-04B8-BF48-BAB9-9043544F7EFC}" destId="{72387AA6-8F04-094C-82AB-AFFBBAF5023D}" srcOrd="0" destOrd="0" presId="urn:microsoft.com/office/officeart/2008/layout/LinedList"/>
    <dgm:cxn modelId="{2D610820-BD27-1B41-B998-5BE213E55DCD}" type="presParOf" srcId="{E72F1B59-04B8-BF48-BAB9-9043544F7EFC}" destId="{0539D617-8976-9345-9508-E58AA13D5242}" srcOrd="1" destOrd="0" presId="urn:microsoft.com/office/officeart/2008/layout/LinedList"/>
    <dgm:cxn modelId="{8C22EBA7-8E8F-6843-B953-21421E9E7CC7}" type="presParOf" srcId="{0539D617-8976-9345-9508-E58AA13D5242}" destId="{D10F0A04-6A41-9849-8D0C-277A713797A1}" srcOrd="0" destOrd="0" presId="urn:microsoft.com/office/officeart/2008/layout/LinedList"/>
    <dgm:cxn modelId="{E305F50B-81F5-FC45-889C-6252542FF379}" type="presParOf" srcId="{0539D617-8976-9345-9508-E58AA13D5242}" destId="{706DE9B9-6A1A-6848-B3A6-0C81811DEAF2}" srcOrd="1" destOrd="0" presId="urn:microsoft.com/office/officeart/2008/layout/LinedList"/>
    <dgm:cxn modelId="{DB0224D4-4A4A-7447-9671-90A4FFA26B96}" type="presParOf" srcId="{E72F1B59-04B8-BF48-BAB9-9043544F7EFC}" destId="{0CFCC3BD-377F-2348-8F82-E1367912AE12}" srcOrd="2" destOrd="0" presId="urn:microsoft.com/office/officeart/2008/layout/LinedList"/>
    <dgm:cxn modelId="{9D272EE0-6ADC-DF48-81F0-51FC311E29B7}" type="presParOf" srcId="{E72F1B59-04B8-BF48-BAB9-9043544F7EFC}" destId="{291DE69D-9FEE-9D42-87B1-EFFD398B1921}" srcOrd="3" destOrd="0" presId="urn:microsoft.com/office/officeart/2008/layout/LinedList"/>
    <dgm:cxn modelId="{EDD869F1-0540-894B-9F25-C8684B301DB6}" type="presParOf" srcId="{291DE69D-9FEE-9D42-87B1-EFFD398B1921}" destId="{B5E97145-BDA9-B345-B05D-E9A5D3002194}" srcOrd="0" destOrd="0" presId="urn:microsoft.com/office/officeart/2008/layout/LinedList"/>
    <dgm:cxn modelId="{7A5F19BA-5C2A-144F-8B8B-F20F6BB52EAD}" type="presParOf" srcId="{291DE69D-9FEE-9D42-87B1-EFFD398B1921}" destId="{5DAABCD5-245B-F947-A6EB-345CB3DD331A}" srcOrd="1" destOrd="0" presId="urn:microsoft.com/office/officeart/2008/layout/LinedList"/>
    <dgm:cxn modelId="{C0720BEB-49DB-EB40-9A31-25BE5F59A95B}" type="presParOf" srcId="{E72F1B59-04B8-BF48-BAB9-9043544F7EFC}" destId="{E7ADF9D1-D6DC-4A4C-B8AB-644C5E52BFF7}" srcOrd="4" destOrd="0" presId="urn:microsoft.com/office/officeart/2008/layout/LinedList"/>
    <dgm:cxn modelId="{106C03E1-D39A-5D40-8CEF-D2B47B82A658}" type="presParOf" srcId="{E72F1B59-04B8-BF48-BAB9-9043544F7EFC}" destId="{A7CD58DB-FF58-4045-A91C-1D6691BD29ED}" srcOrd="5" destOrd="0" presId="urn:microsoft.com/office/officeart/2008/layout/LinedList"/>
    <dgm:cxn modelId="{E589C5BB-7BF3-9245-A607-509105C2F004}" type="presParOf" srcId="{A7CD58DB-FF58-4045-A91C-1D6691BD29ED}" destId="{FA06902E-1D33-FE4A-9B76-768F94372182}" srcOrd="0" destOrd="0" presId="urn:microsoft.com/office/officeart/2008/layout/LinedList"/>
    <dgm:cxn modelId="{A5B13244-63D7-314C-AFF8-F2022C0CE735}" type="presParOf" srcId="{A7CD58DB-FF58-4045-A91C-1D6691BD29ED}" destId="{00074E01-EA1B-134E-A0D1-F6CCD7677F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4FD2BB-631F-4D2A-9A7D-56806978DE75}"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FBD16A71-4139-4A34-8660-FD3BBA23AE17}">
      <dgm:prSet/>
      <dgm:spPr/>
      <dgm:t>
        <a:bodyPr/>
        <a:lstStyle/>
        <a:p>
          <a:r>
            <a:rPr lang="en-US"/>
            <a:t>Economics is global but…</a:t>
          </a:r>
        </a:p>
      </dgm:t>
    </dgm:pt>
    <dgm:pt modelId="{8AC3D6AA-BAB4-47F8-B939-7C4C611FB25F}" type="parTrans" cxnId="{863A9F15-9DCE-4247-AAE2-2BDFD993E4A3}">
      <dgm:prSet/>
      <dgm:spPr/>
      <dgm:t>
        <a:bodyPr/>
        <a:lstStyle/>
        <a:p>
          <a:endParaRPr lang="en-US"/>
        </a:p>
      </dgm:t>
    </dgm:pt>
    <dgm:pt modelId="{6477727A-9DEA-4914-AF48-3B4399AF0480}" type="sibTrans" cxnId="{863A9F15-9DCE-4247-AAE2-2BDFD993E4A3}">
      <dgm:prSet/>
      <dgm:spPr/>
      <dgm:t>
        <a:bodyPr/>
        <a:lstStyle/>
        <a:p>
          <a:endParaRPr lang="en-US"/>
        </a:p>
      </dgm:t>
    </dgm:pt>
    <dgm:pt modelId="{3E035EAD-7A77-49E9-AD70-142CF5B961D2}">
      <dgm:prSet/>
      <dgm:spPr/>
      <dgm:t>
        <a:bodyPr/>
        <a:lstStyle/>
        <a:p>
          <a:r>
            <a:rPr lang="en-US"/>
            <a:t>Politics is local</a:t>
          </a:r>
        </a:p>
      </dgm:t>
    </dgm:pt>
    <dgm:pt modelId="{8CC95315-E934-440B-91B2-E058EA898ECC}" type="parTrans" cxnId="{FA23BB1B-E55B-4184-8DDB-9B69AF3F8B86}">
      <dgm:prSet/>
      <dgm:spPr/>
      <dgm:t>
        <a:bodyPr/>
        <a:lstStyle/>
        <a:p>
          <a:endParaRPr lang="en-US"/>
        </a:p>
      </dgm:t>
    </dgm:pt>
    <dgm:pt modelId="{28809EBF-F94D-42BD-AC18-D45E49B30DEB}" type="sibTrans" cxnId="{FA23BB1B-E55B-4184-8DDB-9B69AF3F8B86}">
      <dgm:prSet/>
      <dgm:spPr/>
      <dgm:t>
        <a:bodyPr/>
        <a:lstStyle/>
        <a:p>
          <a:endParaRPr lang="en-US"/>
        </a:p>
      </dgm:t>
    </dgm:pt>
    <dgm:pt modelId="{C1775A0E-D38F-48F6-8C77-91ED5BF4CDFC}">
      <dgm:prSet/>
      <dgm:spPr/>
      <dgm:t>
        <a:bodyPr/>
        <a:lstStyle/>
        <a:p>
          <a:r>
            <a:rPr lang="en-US"/>
            <a:t>Local (national) politics can’t handle global issues…..</a:t>
          </a:r>
        </a:p>
      </dgm:t>
    </dgm:pt>
    <dgm:pt modelId="{7EE048F4-4842-425E-AE27-A19890AF9694}" type="parTrans" cxnId="{194E1388-8BE8-4AD3-B1A0-5A625FB44602}">
      <dgm:prSet/>
      <dgm:spPr/>
      <dgm:t>
        <a:bodyPr/>
        <a:lstStyle/>
        <a:p>
          <a:endParaRPr lang="en-US"/>
        </a:p>
      </dgm:t>
    </dgm:pt>
    <dgm:pt modelId="{8E97454A-45FE-4C74-8358-F9CA0D8D2855}" type="sibTrans" cxnId="{194E1388-8BE8-4AD3-B1A0-5A625FB44602}">
      <dgm:prSet/>
      <dgm:spPr/>
      <dgm:t>
        <a:bodyPr/>
        <a:lstStyle/>
        <a:p>
          <a:endParaRPr lang="en-US"/>
        </a:p>
      </dgm:t>
    </dgm:pt>
    <dgm:pt modelId="{BA322AA3-8D19-4026-9F51-A1368BD91CDA}">
      <dgm:prSet/>
      <dgm:spPr/>
      <dgm:t>
        <a:bodyPr/>
        <a:lstStyle/>
        <a:p>
          <a:r>
            <a:rPr lang="en-US" dirty="0"/>
            <a:t>But isn’t this the neo-liberal vision?</a:t>
          </a:r>
        </a:p>
      </dgm:t>
    </dgm:pt>
    <dgm:pt modelId="{04CEC6C0-914F-4273-B1E4-8A27AC93A007}" type="parTrans" cxnId="{C0F5A4CF-E5F2-48EE-93B8-00429020BD00}">
      <dgm:prSet/>
      <dgm:spPr/>
      <dgm:t>
        <a:bodyPr/>
        <a:lstStyle/>
        <a:p>
          <a:endParaRPr lang="en-US"/>
        </a:p>
      </dgm:t>
    </dgm:pt>
    <dgm:pt modelId="{02CB70B8-8A90-447C-8CC3-F5C7CDE76C73}" type="sibTrans" cxnId="{C0F5A4CF-E5F2-48EE-93B8-00429020BD00}">
      <dgm:prSet/>
      <dgm:spPr/>
      <dgm:t>
        <a:bodyPr/>
        <a:lstStyle/>
        <a:p>
          <a:endParaRPr lang="en-US"/>
        </a:p>
      </dgm:t>
    </dgm:pt>
    <dgm:pt modelId="{BE7D3685-33CE-7546-8A14-98B2BF7E4DD3}" type="pres">
      <dgm:prSet presAssocID="{044FD2BB-631F-4D2A-9A7D-56806978DE75}" presName="linear" presStyleCnt="0">
        <dgm:presLayoutVars>
          <dgm:animLvl val="lvl"/>
          <dgm:resizeHandles val="exact"/>
        </dgm:presLayoutVars>
      </dgm:prSet>
      <dgm:spPr/>
      <dgm:t>
        <a:bodyPr/>
        <a:lstStyle/>
        <a:p>
          <a:endParaRPr lang="en-GB"/>
        </a:p>
      </dgm:t>
    </dgm:pt>
    <dgm:pt modelId="{2D777995-51DA-914E-86F6-CD006A388E4D}" type="pres">
      <dgm:prSet presAssocID="{FBD16A71-4139-4A34-8660-FD3BBA23AE17}" presName="parentText" presStyleLbl="node1" presStyleIdx="0" presStyleCnt="4">
        <dgm:presLayoutVars>
          <dgm:chMax val="0"/>
          <dgm:bulletEnabled val="1"/>
        </dgm:presLayoutVars>
      </dgm:prSet>
      <dgm:spPr/>
      <dgm:t>
        <a:bodyPr/>
        <a:lstStyle/>
        <a:p>
          <a:endParaRPr lang="en-GB"/>
        </a:p>
      </dgm:t>
    </dgm:pt>
    <dgm:pt modelId="{FF7E8013-E756-9D4F-85DF-12A4D9EDF8E3}" type="pres">
      <dgm:prSet presAssocID="{6477727A-9DEA-4914-AF48-3B4399AF0480}" presName="spacer" presStyleCnt="0"/>
      <dgm:spPr/>
    </dgm:pt>
    <dgm:pt modelId="{22EF8E72-54F6-6142-A231-2F578A0099AB}" type="pres">
      <dgm:prSet presAssocID="{3E035EAD-7A77-49E9-AD70-142CF5B961D2}" presName="parentText" presStyleLbl="node1" presStyleIdx="1" presStyleCnt="4">
        <dgm:presLayoutVars>
          <dgm:chMax val="0"/>
          <dgm:bulletEnabled val="1"/>
        </dgm:presLayoutVars>
      </dgm:prSet>
      <dgm:spPr/>
      <dgm:t>
        <a:bodyPr/>
        <a:lstStyle/>
        <a:p>
          <a:endParaRPr lang="en-GB"/>
        </a:p>
      </dgm:t>
    </dgm:pt>
    <dgm:pt modelId="{DF813EE9-7F64-0A43-BE47-DD4D7BD405F9}" type="pres">
      <dgm:prSet presAssocID="{28809EBF-F94D-42BD-AC18-D45E49B30DEB}" presName="spacer" presStyleCnt="0"/>
      <dgm:spPr/>
    </dgm:pt>
    <dgm:pt modelId="{BC8F9025-2410-7849-A4E9-023849A73F00}" type="pres">
      <dgm:prSet presAssocID="{C1775A0E-D38F-48F6-8C77-91ED5BF4CDFC}" presName="parentText" presStyleLbl="node1" presStyleIdx="2" presStyleCnt="4">
        <dgm:presLayoutVars>
          <dgm:chMax val="0"/>
          <dgm:bulletEnabled val="1"/>
        </dgm:presLayoutVars>
      </dgm:prSet>
      <dgm:spPr/>
      <dgm:t>
        <a:bodyPr/>
        <a:lstStyle/>
        <a:p>
          <a:endParaRPr lang="en-GB"/>
        </a:p>
      </dgm:t>
    </dgm:pt>
    <dgm:pt modelId="{36A8F8D8-EC90-0D45-84E1-04AB48FBBF41}" type="pres">
      <dgm:prSet presAssocID="{8E97454A-45FE-4C74-8358-F9CA0D8D2855}" presName="spacer" presStyleCnt="0"/>
      <dgm:spPr/>
    </dgm:pt>
    <dgm:pt modelId="{00E9CD4F-3084-E047-BF50-32C703A4A9DF}" type="pres">
      <dgm:prSet presAssocID="{BA322AA3-8D19-4026-9F51-A1368BD91CDA}" presName="parentText" presStyleLbl="node1" presStyleIdx="3" presStyleCnt="4">
        <dgm:presLayoutVars>
          <dgm:chMax val="0"/>
          <dgm:bulletEnabled val="1"/>
        </dgm:presLayoutVars>
      </dgm:prSet>
      <dgm:spPr/>
      <dgm:t>
        <a:bodyPr/>
        <a:lstStyle/>
        <a:p>
          <a:endParaRPr lang="en-GB"/>
        </a:p>
      </dgm:t>
    </dgm:pt>
  </dgm:ptLst>
  <dgm:cxnLst>
    <dgm:cxn modelId="{816615F2-CEC5-DE46-A1B9-FEF3EE5B0574}" type="presOf" srcId="{3E035EAD-7A77-49E9-AD70-142CF5B961D2}" destId="{22EF8E72-54F6-6142-A231-2F578A0099AB}" srcOrd="0" destOrd="0" presId="urn:microsoft.com/office/officeart/2005/8/layout/vList2"/>
    <dgm:cxn modelId="{011E844C-6DFA-A144-BC0E-57C9CD0CDAAF}" type="presOf" srcId="{044FD2BB-631F-4D2A-9A7D-56806978DE75}" destId="{BE7D3685-33CE-7546-8A14-98B2BF7E4DD3}" srcOrd="0" destOrd="0" presId="urn:microsoft.com/office/officeart/2005/8/layout/vList2"/>
    <dgm:cxn modelId="{C0F5A4CF-E5F2-48EE-93B8-00429020BD00}" srcId="{044FD2BB-631F-4D2A-9A7D-56806978DE75}" destId="{BA322AA3-8D19-4026-9F51-A1368BD91CDA}" srcOrd="3" destOrd="0" parTransId="{04CEC6C0-914F-4273-B1E4-8A27AC93A007}" sibTransId="{02CB70B8-8A90-447C-8CC3-F5C7CDE76C73}"/>
    <dgm:cxn modelId="{F641B847-984A-754B-B68E-24FC4255827E}" type="presOf" srcId="{BA322AA3-8D19-4026-9F51-A1368BD91CDA}" destId="{00E9CD4F-3084-E047-BF50-32C703A4A9DF}" srcOrd="0" destOrd="0" presId="urn:microsoft.com/office/officeart/2005/8/layout/vList2"/>
    <dgm:cxn modelId="{863A9F15-9DCE-4247-AAE2-2BDFD993E4A3}" srcId="{044FD2BB-631F-4D2A-9A7D-56806978DE75}" destId="{FBD16A71-4139-4A34-8660-FD3BBA23AE17}" srcOrd="0" destOrd="0" parTransId="{8AC3D6AA-BAB4-47F8-B939-7C4C611FB25F}" sibTransId="{6477727A-9DEA-4914-AF48-3B4399AF0480}"/>
    <dgm:cxn modelId="{7ECAF1C0-65F2-F14E-B921-FAC3F804642E}" type="presOf" srcId="{FBD16A71-4139-4A34-8660-FD3BBA23AE17}" destId="{2D777995-51DA-914E-86F6-CD006A388E4D}" srcOrd="0" destOrd="0" presId="urn:microsoft.com/office/officeart/2005/8/layout/vList2"/>
    <dgm:cxn modelId="{26B2B269-041B-474E-81EC-DDF25CF19CA8}" type="presOf" srcId="{C1775A0E-D38F-48F6-8C77-91ED5BF4CDFC}" destId="{BC8F9025-2410-7849-A4E9-023849A73F00}" srcOrd="0" destOrd="0" presId="urn:microsoft.com/office/officeart/2005/8/layout/vList2"/>
    <dgm:cxn modelId="{FA23BB1B-E55B-4184-8DDB-9B69AF3F8B86}" srcId="{044FD2BB-631F-4D2A-9A7D-56806978DE75}" destId="{3E035EAD-7A77-49E9-AD70-142CF5B961D2}" srcOrd="1" destOrd="0" parTransId="{8CC95315-E934-440B-91B2-E058EA898ECC}" sibTransId="{28809EBF-F94D-42BD-AC18-D45E49B30DEB}"/>
    <dgm:cxn modelId="{194E1388-8BE8-4AD3-B1A0-5A625FB44602}" srcId="{044FD2BB-631F-4D2A-9A7D-56806978DE75}" destId="{C1775A0E-D38F-48F6-8C77-91ED5BF4CDFC}" srcOrd="2" destOrd="0" parTransId="{7EE048F4-4842-425E-AE27-A19890AF9694}" sibTransId="{8E97454A-45FE-4C74-8358-F9CA0D8D2855}"/>
    <dgm:cxn modelId="{36C6D87C-4046-2045-B72E-1CAAE5AACD10}" type="presParOf" srcId="{BE7D3685-33CE-7546-8A14-98B2BF7E4DD3}" destId="{2D777995-51DA-914E-86F6-CD006A388E4D}" srcOrd="0" destOrd="0" presId="urn:microsoft.com/office/officeart/2005/8/layout/vList2"/>
    <dgm:cxn modelId="{F648A13C-26D0-C248-B9A5-0C7462ECC01B}" type="presParOf" srcId="{BE7D3685-33CE-7546-8A14-98B2BF7E4DD3}" destId="{FF7E8013-E756-9D4F-85DF-12A4D9EDF8E3}" srcOrd="1" destOrd="0" presId="urn:microsoft.com/office/officeart/2005/8/layout/vList2"/>
    <dgm:cxn modelId="{9870896F-46E5-6242-94E3-F10A94AC24D6}" type="presParOf" srcId="{BE7D3685-33CE-7546-8A14-98B2BF7E4DD3}" destId="{22EF8E72-54F6-6142-A231-2F578A0099AB}" srcOrd="2" destOrd="0" presId="urn:microsoft.com/office/officeart/2005/8/layout/vList2"/>
    <dgm:cxn modelId="{AA61FF24-DBCE-774C-933E-4E8AB9D72CFF}" type="presParOf" srcId="{BE7D3685-33CE-7546-8A14-98B2BF7E4DD3}" destId="{DF813EE9-7F64-0A43-BE47-DD4D7BD405F9}" srcOrd="3" destOrd="0" presId="urn:microsoft.com/office/officeart/2005/8/layout/vList2"/>
    <dgm:cxn modelId="{D91C1314-45F8-2949-B2BD-F064DB577F1A}" type="presParOf" srcId="{BE7D3685-33CE-7546-8A14-98B2BF7E4DD3}" destId="{BC8F9025-2410-7849-A4E9-023849A73F00}" srcOrd="4" destOrd="0" presId="urn:microsoft.com/office/officeart/2005/8/layout/vList2"/>
    <dgm:cxn modelId="{ED917356-59AD-144A-B782-F6185257A3A5}" type="presParOf" srcId="{BE7D3685-33CE-7546-8A14-98B2BF7E4DD3}" destId="{36A8F8D8-EC90-0D45-84E1-04AB48FBBF41}" srcOrd="5" destOrd="0" presId="urn:microsoft.com/office/officeart/2005/8/layout/vList2"/>
    <dgm:cxn modelId="{81217F37-E135-964F-905A-9A9608170374}" type="presParOf" srcId="{BE7D3685-33CE-7546-8A14-98B2BF7E4DD3}" destId="{00E9CD4F-3084-E047-BF50-32C703A4A9D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48900-4A9D-2246-B35C-018A7CE29A76}">
      <dsp:nvSpPr>
        <dsp:cNvPr id="0" name=""/>
        <dsp:cNvSpPr/>
      </dsp:nvSpPr>
      <dsp:spPr>
        <a:xfrm>
          <a:off x="0" y="0"/>
          <a:ext cx="4429635" cy="0"/>
        </a:xfrm>
        <a:prstGeom prst="line">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w="6350" cap="flat" cmpd="sng" algn="ctr">
          <a:solidFill>
            <a:schemeClr val="accent1">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sp>
    <dsp:sp modelId="{FA3E8084-6D72-8040-8AC7-811F3B9F65B1}">
      <dsp:nvSpPr>
        <dsp:cNvPr id="0" name=""/>
        <dsp:cNvSpPr/>
      </dsp:nvSpPr>
      <dsp:spPr>
        <a:xfrm>
          <a:off x="0" y="0"/>
          <a:ext cx="4429635"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kern="1200"/>
            <a:t>An ethical theory that business has a responsibility to society</a:t>
          </a:r>
        </a:p>
      </dsp:txBody>
      <dsp:txXfrm>
        <a:off x="0" y="0"/>
        <a:ext cx="4429635" cy="2615359"/>
      </dsp:txXfrm>
    </dsp:sp>
    <dsp:sp modelId="{112EDCFC-F2AA-E748-8657-1D6939A7ADA4}">
      <dsp:nvSpPr>
        <dsp:cNvPr id="0" name=""/>
        <dsp:cNvSpPr/>
      </dsp:nvSpPr>
      <dsp:spPr>
        <a:xfrm>
          <a:off x="0" y="2615359"/>
          <a:ext cx="4429635" cy="0"/>
        </a:xfrm>
        <a:prstGeom prst="line">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w="6350" cap="flat" cmpd="sng" algn="ctr">
          <a:solidFill>
            <a:schemeClr val="accent1">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sp>
    <dsp:sp modelId="{D2ED43E3-FAAE-3840-8A77-559FF1EF4748}">
      <dsp:nvSpPr>
        <dsp:cNvPr id="0" name=""/>
        <dsp:cNvSpPr/>
      </dsp:nvSpPr>
      <dsp:spPr>
        <a:xfrm>
          <a:off x="0" y="2615359"/>
          <a:ext cx="4429635"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1" kern="1200" dirty="0"/>
            <a:t>Every </a:t>
          </a:r>
          <a:r>
            <a:rPr lang="en-US" sz="3100" b="1" kern="1200" dirty="0" err="1"/>
            <a:t>organisation</a:t>
          </a:r>
          <a:r>
            <a:rPr lang="en-US" sz="3100" b="1" kern="1200" dirty="0"/>
            <a:t> has a responsibility to act in a manner that is beneficial to society and not solely to the </a:t>
          </a:r>
          <a:r>
            <a:rPr lang="en-US" sz="3100" b="1" kern="1200" dirty="0" err="1"/>
            <a:t>organisation</a:t>
          </a:r>
          <a:endParaRPr lang="en-US" sz="3100" kern="1200" dirty="0"/>
        </a:p>
      </dsp:txBody>
      <dsp:txXfrm>
        <a:off x="0" y="2615359"/>
        <a:ext cx="4429635" cy="2615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085992-2026-6149-AC27-6C1D8FAF31AF}" type="datetimeFigureOut">
              <a:rPr lang="en-US" smtClean="0"/>
              <a:t>2/26/2018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B9D679-4557-2C42-8909-157021068562}" type="slidenum">
              <a:rPr lang="en-US" smtClean="0"/>
              <a:t>‹#›</a:t>
            </a:fld>
            <a:endParaRPr lang="en-US"/>
          </a:p>
        </p:txBody>
      </p:sp>
    </p:spTree>
    <p:extLst>
      <p:ext uri="{BB962C8B-B14F-4D97-AF65-F5344CB8AC3E}">
        <p14:creationId xmlns:p14="http://schemas.microsoft.com/office/powerpoint/2010/main" val="1754558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r>
              <a:rPr lang="en-US" dirty="0"/>
              <a:t>Grey</a:t>
            </a:r>
            <a:r>
              <a:rPr lang="en-US" baseline="0" dirty="0"/>
              <a:t> area – not a good sign when there is no agreement on what to call it.</a:t>
            </a:r>
          </a:p>
          <a:p>
            <a:r>
              <a:rPr lang="en-US" b="1" u="sng" dirty="0"/>
              <a:t>There is no single, commonly accepted definition of the concept of</a:t>
            </a:r>
            <a:r>
              <a:rPr lang="en-US" b="1" u="sng" baseline="0" dirty="0"/>
              <a:t> CSR / social responsibility.</a:t>
            </a:r>
            <a:endParaRPr lang="en-US" b="1" u="sng"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3</a:t>
            </a:fld>
            <a:endParaRPr lang="en-US"/>
          </a:p>
        </p:txBody>
      </p:sp>
    </p:spTree>
    <p:extLst>
      <p:ext uri="{BB962C8B-B14F-4D97-AF65-F5344CB8AC3E}">
        <p14:creationId xmlns:p14="http://schemas.microsoft.com/office/powerpoint/2010/main" val="827168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4</a:t>
            </a:fld>
            <a:endParaRPr lang="en-US"/>
          </a:p>
        </p:txBody>
      </p:sp>
    </p:spTree>
    <p:extLst>
      <p:ext uri="{BB962C8B-B14F-4D97-AF65-F5344CB8AC3E}">
        <p14:creationId xmlns:p14="http://schemas.microsoft.com/office/powerpoint/2010/main" val="1895267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4B9D679-4557-2C42-8909-157021068562}" type="slidenum">
              <a:rPr lang="en-US" smtClean="0"/>
              <a:t>23</a:t>
            </a:fld>
            <a:endParaRPr lang="en-US"/>
          </a:p>
        </p:txBody>
      </p:sp>
    </p:spTree>
    <p:extLst>
      <p:ext uri="{BB962C8B-B14F-4D97-AF65-F5344CB8AC3E}">
        <p14:creationId xmlns:p14="http://schemas.microsoft.com/office/powerpoint/2010/main" val="3463842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xmlns="" id="{F1EEB6BC-1193-D540-87E2-B4A226A7C1C9}"/>
              </a:ext>
            </a:extLst>
          </p:cNvPr>
          <p:cNvSpPr>
            <a:spLocks noGrp="1" noRot="1" noChangeAspect="1" noTextEdit="1"/>
          </p:cNvSpPr>
          <p:nvPr>
            <p:ph type="sldImg"/>
          </p:nvPr>
        </p:nvSpPr>
        <p:spPr bwMode="auto">
          <a:xfrm>
            <a:off x="304800" y="228600"/>
            <a:ext cx="3276600" cy="2457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xmlns="" id="{1CFDDECC-E112-5940-8A7B-07A73F474B8C}"/>
              </a:ext>
            </a:extLst>
          </p:cNvPr>
          <p:cNvSpPr>
            <a:spLocks noGrp="1"/>
          </p:cNvSpPr>
          <p:nvPr>
            <p:ph type="body" idx="1"/>
          </p:nvPr>
        </p:nvSpPr>
        <p:spPr>
          <a:xfrm>
            <a:off x="685800" y="2438400"/>
            <a:ext cx="5486400" cy="6019800"/>
          </a:xfrm>
        </p:spPr>
        <p:txBody>
          <a:bodyPr>
            <a:normAutofit fontScale="92500" lnSpcReduction="20000"/>
          </a:bodyPr>
          <a:lstStyle/>
          <a:p>
            <a:pPr fontAlgn="auto">
              <a:spcBef>
                <a:spcPts val="0"/>
              </a:spcBef>
              <a:spcAft>
                <a:spcPts val="0"/>
              </a:spcAft>
              <a:defRPr/>
            </a:pPr>
            <a:r>
              <a:rPr lang="en-US" sz="1800" dirty="0"/>
              <a:t>growth of these networks of interdependence, and ideas that nourish them, </a:t>
            </a:r>
          </a:p>
          <a:p>
            <a:pPr fontAlgn="auto">
              <a:spcBef>
                <a:spcPts val="0"/>
              </a:spcBef>
              <a:spcAft>
                <a:spcPts val="0"/>
              </a:spcAft>
              <a:defRPr/>
            </a:pPr>
            <a:endParaRPr lang="en-US" sz="1800" dirty="0"/>
          </a:p>
          <a:p>
            <a:pPr fontAlgn="auto">
              <a:spcBef>
                <a:spcPts val="0"/>
              </a:spcBef>
              <a:spcAft>
                <a:spcPts val="0"/>
              </a:spcAft>
              <a:defRPr/>
            </a:pPr>
            <a:r>
              <a:rPr lang="en-US" sz="1800" dirty="0"/>
              <a:t>The most visible networks of interdependence are, economic those networks that have intensified world trade, expanded global capital flows, and facilitated labor mobility…. </a:t>
            </a:r>
          </a:p>
          <a:p>
            <a:pPr fontAlgn="auto">
              <a:spcBef>
                <a:spcPts val="0"/>
              </a:spcBef>
              <a:spcAft>
                <a:spcPts val="0"/>
              </a:spcAft>
              <a:defRPr/>
            </a:pPr>
            <a:endParaRPr lang="en-US" sz="1800" dirty="0"/>
          </a:p>
          <a:p>
            <a:pPr fontAlgn="auto">
              <a:spcBef>
                <a:spcPts val="0"/>
              </a:spcBef>
              <a:spcAft>
                <a:spcPts val="0"/>
              </a:spcAft>
              <a:defRPr/>
            </a:pPr>
            <a:r>
              <a:rPr lang="en-US" sz="1800" dirty="0"/>
              <a:t>As obstacles to trade have disappeared, global networks of exporters, importers, distributors, and consumers have multiplied. </a:t>
            </a:r>
          </a:p>
          <a:p>
            <a:pPr fontAlgn="auto">
              <a:spcBef>
                <a:spcPts val="0"/>
              </a:spcBef>
              <a:spcAft>
                <a:spcPts val="0"/>
              </a:spcAft>
              <a:defRPr/>
            </a:pPr>
            <a:endParaRPr lang="en-US" sz="1800" dirty="0"/>
          </a:p>
          <a:p>
            <a:pPr fontAlgn="auto">
              <a:spcBef>
                <a:spcPts val="0"/>
              </a:spcBef>
              <a:spcAft>
                <a:spcPts val="0"/>
              </a:spcAft>
              <a:defRPr/>
            </a:pPr>
            <a:r>
              <a:rPr lang="en-US" sz="1800" dirty="0"/>
              <a:t>Finance capital is free to roam the world, searching for profitable investments and giving entrepreneurs everywhere greater access to capital. Labor is less free to cross borders than goods or capital, but migration has increased dramatically, creating </a:t>
            </a:r>
            <a:r>
              <a:rPr lang="en-US" sz="1800" b="1" dirty="0"/>
              <a:t>Diaspora communities </a:t>
            </a:r>
            <a:r>
              <a:rPr lang="en-US" sz="1800" dirty="0"/>
              <a:t>across the globe. spread of communication and transportation networks of all kinds. It includes growing networks of soldiers and military equipment, criminals, and terrorists. networks of advocacy (NGOs), religious organizations, political organizations, doctors, families, artists, musicians, W</a:t>
            </a:r>
            <a:r>
              <a:rPr lang="en-US" sz="1800" b="1" dirty="0"/>
              <a:t>ith decreasing costs of transportation and communication worldwide, interactions within Diaspora communities are increasing in depth. </a:t>
            </a:r>
            <a:r>
              <a:rPr lang="en-US" sz="1800" dirty="0"/>
              <a:t>growth in cross-border remittances worldwide. For example, remittances to Latin America and the Caribbean from Latinos in the United States doubled in the last half of the 1990s. </a:t>
            </a:r>
          </a:p>
          <a:p>
            <a:pPr fontAlgn="auto">
              <a:spcBef>
                <a:spcPts val="0"/>
              </a:spcBef>
              <a:spcAft>
                <a:spcPts val="0"/>
              </a:spcAft>
              <a:defRPr/>
            </a:pPr>
            <a:endParaRPr lang="en-US" dirty="0"/>
          </a:p>
          <a:p>
            <a:pPr fontAlgn="auto">
              <a:spcBef>
                <a:spcPts val="0"/>
              </a:spcBef>
              <a:spcAft>
                <a:spcPts val="0"/>
              </a:spcAft>
              <a:defRPr/>
            </a:pPr>
            <a:endParaRPr lang="en-US" dirty="0"/>
          </a:p>
        </p:txBody>
      </p:sp>
      <p:sp>
        <p:nvSpPr>
          <p:cNvPr id="57348" name="Slide Number Placeholder 3">
            <a:extLst>
              <a:ext uri="{FF2B5EF4-FFF2-40B4-BE49-F238E27FC236}">
                <a16:creationId xmlns:a16="http://schemas.microsoft.com/office/drawing/2014/main" xmlns="" id="{30EAAAB4-0E38-354F-BCF8-619D444882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4B1F2243-37D7-8A40-A207-FA04A052129E}" type="slidenum">
              <a:rPr lang="en-US" altLang="en-US"/>
              <a:pPr/>
              <a:t>25</a:t>
            </a:fld>
            <a:endParaRPr lang="en-US" altLang="en-US"/>
          </a:p>
        </p:txBody>
      </p:sp>
    </p:spTree>
    <p:extLst>
      <p:ext uri="{BB962C8B-B14F-4D97-AF65-F5344CB8AC3E}">
        <p14:creationId xmlns:p14="http://schemas.microsoft.com/office/powerpoint/2010/main" val="3888543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xmlns="" id="{F82EB662-9C77-964A-AA17-0C6CFF54A0EA}"/>
              </a:ext>
            </a:extLst>
          </p:cNvPr>
          <p:cNvSpPr>
            <a:spLocks noGrp="1" noRot="1" noChangeAspect="1" noTextEdit="1"/>
          </p:cNvSpPr>
          <p:nvPr>
            <p:ph type="sldImg"/>
          </p:nvPr>
        </p:nvSpPr>
        <p:spPr bwMode="auto">
          <a:xfrm>
            <a:off x="381000" y="381000"/>
            <a:ext cx="1524000" cy="1143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xmlns="" id="{0CEF39BE-D28A-F448-AB93-C86AE42DC1EB}"/>
              </a:ext>
            </a:extLst>
          </p:cNvPr>
          <p:cNvSpPr>
            <a:spLocks noGrp="1"/>
          </p:cNvSpPr>
          <p:nvPr>
            <p:ph type="body" idx="1"/>
          </p:nvPr>
        </p:nvSpPr>
        <p:spPr bwMode="auto">
          <a:xfrm>
            <a:off x="685800" y="1447800"/>
            <a:ext cx="5486400" cy="7010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2000"/>
          </a:p>
        </p:txBody>
      </p:sp>
      <p:sp>
        <p:nvSpPr>
          <p:cNvPr id="58372" name="Slide Number Placeholder 3">
            <a:extLst>
              <a:ext uri="{FF2B5EF4-FFF2-40B4-BE49-F238E27FC236}">
                <a16:creationId xmlns:a16="http://schemas.microsoft.com/office/drawing/2014/main" xmlns="" id="{0CEA3CF5-EEA4-E340-A975-63AAA5C053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6DE0B22-2BE3-F147-ADB5-6D75DF4229D7}" type="slidenum">
              <a:rPr lang="en-US" altLang="en-US"/>
              <a:pPr/>
              <a:t>26</a:t>
            </a:fld>
            <a:endParaRPr lang="en-US" altLang="en-US"/>
          </a:p>
        </p:txBody>
      </p:sp>
    </p:spTree>
    <p:extLst>
      <p:ext uri="{BB962C8B-B14F-4D97-AF65-F5344CB8AC3E}">
        <p14:creationId xmlns:p14="http://schemas.microsoft.com/office/powerpoint/2010/main" val="4164699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xmlns="" id="{35EF473C-42B0-C247-8FC4-AF1F9D0A278B}"/>
              </a:ext>
            </a:extLst>
          </p:cNvPr>
          <p:cNvSpPr>
            <a:spLocks noGrp="1" noRot="1" noChangeAspect="1" noTextEdit="1"/>
          </p:cNvSpPr>
          <p:nvPr>
            <p:ph type="sldImg"/>
          </p:nvPr>
        </p:nvSpPr>
        <p:spPr bwMode="auto">
          <a:xfrm>
            <a:off x="1143000" y="685800"/>
            <a:ext cx="1930400" cy="1447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xmlns="" id="{DE302D04-DA64-1742-966E-1725D7E1CF46}"/>
              </a:ext>
            </a:extLst>
          </p:cNvPr>
          <p:cNvSpPr>
            <a:spLocks noGrp="1"/>
          </p:cNvSpPr>
          <p:nvPr>
            <p:ph type="body" idx="1"/>
          </p:nvPr>
        </p:nvSpPr>
        <p:spPr bwMode="auto">
          <a:xfrm>
            <a:off x="685800" y="1905000"/>
            <a:ext cx="5486400" cy="6553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1800" b="1"/>
          </a:p>
        </p:txBody>
      </p:sp>
      <p:sp>
        <p:nvSpPr>
          <p:cNvPr id="59396" name="Slide Number Placeholder 3">
            <a:extLst>
              <a:ext uri="{FF2B5EF4-FFF2-40B4-BE49-F238E27FC236}">
                <a16:creationId xmlns:a16="http://schemas.microsoft.com/office/drawing/2014/main" xmlns="" id="{E23B06C9-9043-A84B-B979-D4447E674D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BFEF3A8-680F-BC4F-8487-D3155AFF4370}" type="slidenum">
              <a:rPr lang="en-US" altLang="en-US"/>
              <a:pPr/>
              <a:t>27</a:t>
            </a:fld>
            <a:endParaRPr lang="en-US" altLang="en-US"/>
          </a:p>
        </p:txBody>
      </p:sp>
    </p:spTree>
    <p:extLst>
      <p:ext uri="{BB962C8B-B14F-4D97-AF65-F5344CB8AC3E}">
        <p14:creationId xmlns:p14="http://schemas.microsoft.com/office/powerpoint/2010/main" val="2295092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xmlns="" id="{3CA60522-22B9-3643-B548-96AD2B8B0B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xmlns="" id="{17665C6B-0CD8-F54D-8872-38F90D0A13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2000"/>
          </a:p>
        </p:txBody>
      </p:sp>
      <p:sp>
        <p:nvSpPr>
          <p:cNvPr id="60420" name="Slide Number Placeholder 3">
            <a:extLst>
              <a:ext uri="{FF2B5EF4-FFF2-40B4-BE49-F238E27FC236}">
                <a16:creationId xmlns:a16="http://schemas.microsoft.com/office/drawing/2014/main" xmlns="" id="{C975BBC2-9838-CC4D-9CA2-4979F01767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A362859A-74BB-3D44-B45B-EB7BCCB434DA}" type="slidenum">
              <a:rPr lang="en-US" altLang="en-US"/>
              <a:pPr/>
              <a:t>35</a:t>
            </a:fld>
            <a:endParaRPr lang="en-US" altLang="en-US"/>
          </a:p>
        </p:txBody>
      </p:sp>
    </p:spTree>
    <p:extLst>
      <p:ext uri="{BB962C8B-B14F-4D97-AF65-F5344CB8AC3E}">
        <p14:creationId xmlns:p14="http://schemas.microsoft.com/office/powerpoint/2010/main" val="1029253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xmlns="" id="{706828B8-A990-DB4D-A802-8BD7D181D7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xmlns="" id="{E21A756F-92AC-4B4B-8A7B-F5A364658C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1100"/>
          </a:p>
        </p:txBody>
      </p:sp>
      <p:sp>
        <p:nvSpPr>
          <p:cNvPr id="62468" name="Slide Number Placeholder 3">
            <a:extLst>
              <a:ext uri="{FF2B5EF4-FFF2-40B4-BE49-F238E27FC236}">
                <a16:creationId xmlns:a16="http://schemas.microsoft.com/office/drawing/2014/main" xmlns="" id="{732BAF1C-7418-3A4D-9DF9-B96372D59A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0064351-5E9A-9C48-9B65-7481076A34D9}" type="slidenum">
              <a:rPr lang="en-US" altLang="en-US"/>
              <a:pPr/>
              <a:t>36</a:t>
            </a:fld>
            <a:endParaRPr lang="en-US" altLang="en-US"/>
          </a:p>
        </p:txBody>
      </p:sp>
    </p:spTree>
    <p:extLst>
      <p:ext uri="{BB962C8B-B14F-4D97-AF65-F5344CB8AC3E}">
        <p14:creationId xmlns:p14="http://schemas.microsoft.com/office/powerpoint/2010/main" val="4021335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xmlns="" id="{341E551E-73E1-C94F-9C8E-8CB3240328FF}"/>
              </a:ext>
            </a:extLst>
          </p:cNvPr>
          <p:cNvSpPr>
            <a:spLocks noGrp="1" noRot="1" noChangeAspect="1" noTextEdit="1"/>
          </p:cNvSpPr>
          <p:nvPr>
            <p:ph type="sldImg"/>
          </p:nvPr>
        </p:nvSpPr>
        <p:spPr bwMode="auto">
          <a:xfrm>
            <a:off x="1143000" y="685800"/>
            <a:ext cx="2514600" cy="18859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xmlns="" id="{13550222-9D9A-994E-A258-C1CE1E2F1E00}"/>
              </a:ext>
            </a:extLst>
          </p:cNvPr>
          <p:cNvSpPr>
            <a:spLocks noGrp="1"/>
          </p:cNvSpPr>
          <p:nvPr>
            <p:ph type="body" idx="1"/>
          </p:nvPr>
        </p:nvSpPr>
        <p:spPr bwMode="auto">
          <a:xfrm>
            <a:off x="685800" y="2667000"/>
            <a:ext cx="5486400" cy="5791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2000"/>
          </a:p>
        </p:txBody>
      </p:sp>
      <p:sp>
        <p:nvSpPr>
          <p:cNvPr id="64516" name="Slide Number Placeholder 3">
            <a:extLst>
              <a:ext uri="{FF2B5EF4-FFF2-40B4-BE49-F238E27FC236}">
                <a16:creationId xmlns:a16="http://schemas.microsoft.com/office/drawing/2014/main" xmlns="" id="{87E3AF6A-42A3-D842-A05C-4F9D02770D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F8B8235F-034A-B742-BC05-8E154B87674B}" type="slidenum">
              <a:rPr lang="en-US" altLang="en-US"/>
              <a:pPr/>
              <a:t>37</a:t>
            </a:fld>
            <a:endParaRPr lang="en-US" altLang="en-US"/>
          </a:p>
        </p:txBody>
      </p:sp>
    </p:spTree>
    <p:extLst>
      <p:ext uri="{BB962C8B-B14F-4D97-AF65-F5344CB8AC3E}">
        <p14:creationId xmlns:p14="http://schemas.microsoft.com/office/powerpoint/2010/main" val="3362946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xmlns="" id="{13C9BCA2-E2BC-1541-8FEC-020B23CEA9D0}"/>
              </a:ext>
            </a:extLst>
          </p:cNvPr>
          <p:cNvSpPr>
            <a:spLocks noGrp="1" noRot="1" noChangeAspect="1" noTextEdit="1"/>
          </p:cNvSpPr>
          <p:nvPr>
            <p:ph type="sldImg"/>
          </p:nvPr>
        </p:nvSpPr>
        <p:spPr bwMode="auto">
          <a:xfrm>
            <a:off x="1143000" y="685800"/>
            <a:ext cx="1625600" cy="12192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xmlns="" id="{1875DBEB-4ADE-D647-B92A-2A0133F7ADBC}"/>
              </a:ext>
            </a:extLst>
          </p:cNvPr>
          <p:cNvSpPr>
            <a:spLocks noGrp="1"/>
          </p:cNvSpPr>
          <p:nvPr>
            <p:ph type="body" idx="1"/>
          </p:nvPr>
        </p:nvSpPr>
        <p:spPr bwMode="auto">
          <a:xfrm>
            <a:off x="685800" y="1447800"/>
            <a:ext cx="5486400" cy="7010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2000"/>
          </a:p>
        </p:txBody>
      </p:sp>
      <p:sp>
        <p:nvSpPr>
          <p:cNvPr id="65540" name="Slide Number Placeholder 3">
            <a:extLst>
              <a:ext uri="{FF2B5EF4-FFF2-40B4-BE49-F238E27FC236}">
                <a16:creationId xmlns:a16="http://schemas.microsoft.com/office/drawing/2014/main" xmlns="" id="{076F19DE-8042-C946-8956-464B063E2A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DE302DA-F6EC-6848-929D-34EABFC1D0D3}" type="slidenum">
              <a:rPr lang="en-US" altLang="en-US"/>
              <a:pPr/>
              <a:t>39</a:t>
            </a:fld>
            <a:endParaRPr lang="en-US" altLang="en-US"/>
          </a:p>
        </p:txBody>
      </p:sp>
    </p:spTree>
    <p:extLst>
      <p:ext uri="{BB962C8B-B14F-4D97-AF65-F5344CB8AC3E}">
        <p14:creationId xmlns:p14="http://schemas.microsoft.com/office/powerpoint/2010/main" val="1510823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Society which is neither a democracy nor a bureaucracy because the real power has shifted from the elected representatives and bureaucrats to technocrats (engineers, managers, scientists). The term was coined by the US engineer William Henry Smyth (1855-1940) in 1919 and popularized by James </a:t>
            </a:r>
            <a:r>
              <a:rPr lang="en-GB" sz="1200" b="0" i="0" kern="1200" dirty="0" err="1">
                <a:solidFill>
                  <a:schemeClr val="tx1"/>
                </a:solidFill>
                <a:effectLst/>
                <a:latin typeface="+mn-lt"/>
                <a:ea typeface="+mn-ea"/>
                <a:cs typeface="+mn-cs"/>
              </a:rPr>
              <a:t>Burham</a:t>
            </a:r>
            <a:r>
              <a:rPr lang="en-GB" sz="1200" b="0" i="0" kern="1200" dirty="0">
                <a:solidFill>
                  <a:schemeClr val="tx1"/>
                </a:solidFill>
                <a:effectLst/>
                <a:latin typeface="+mn-lt"/>
                <a:ea typeface="+mn-ea"/>
                <a:cs typeface="+mn-cs"/>
              </a:rPr>
              <a:t> (1905-87) in his 1941 book 'Managerial Revolution.'</a:t>
            </a:r>
            <a:endParaRPr lang="en-US" dirty="0"/>
          </a:p>
        </p:txBody>
      </p:sp>
      <p:sp>
        <p:nvSpPr>
          <p:cNvPr id="4" name="Slide Number Placeholder 3"/>
          <p:cNvSpPr>
            <a:spLocks noGrp="1"/>
          </p:cNvSpPr>
          <p:nvPr>
            <p:ph type="sldNum" sz="quarter" idx="10"/>
          </p:nvPr>
        </p:nvSpPr>
        <p:spPr/>
        <p:txBody>
          <a:bodyPr/>
          <a:lstStyle/>
          <a:p>
            <a:fld id="{84B9D679-4557-2C42-8909-157021068562}" type="slidenum">
              <a:rPr lang="en-US" smtClean="0"/>
              <a:t>41</a:t>
            </a:fld>
            <a:endParaRPr lang="en-US"/>
          </a:p>
        </p:txBody>
      </p:sp>
    </p:spTree>
    <p:extLst>
      <p:ext uri="{BB962C8B-B14F-4D97-AF65-F5344CB8AC3E}">
        <p14:creationId xmlns:p14="http://schemas.microsoft.com/office/powerpoint/2010/main" val="3935553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xmlns="" id="{3BE209F4-CD81-164D-A933-AAD4A5A457C6}"/>
              </a:ext>
            </a:extLst>
          </p:cNvPr>
          <p:cNvSpPr>
            <a:spLocks noGrp="1" noRot="1" noChangeAspect="1" noTextEdit="1"/>
          </p:cNvSpPr>
          <p:nvPr>
            <p:ph type="sldImg"/>
          </p:nvPr>
        </p:nvSpPr>
        <p:spPr bwMode="auto">
          <a:xfrm>
            <a:off x="1143000" y="685800"/>
            <a:ext cx="3962400" cy="29718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xmlns="" id="{9A6487FB-8AE8-4247-9D42-8DEA17458623}"/>
              </a:ext>
            </a:extLst>
          </p:cNvPr>
          <p:cNvSpPr>
            <a:spLocks noGrp="1"/>
          </p:cNvSpPr>
          <p:nvPr>
            <p:ph type="body" idx="1"/>
          </p:nvPr>
        </p:nvSpPr>
        <p:spPr bwMode="auto">
          <a:xfrm>
            <a:off x="685800" y="3352800"/>
            <a:ext cx="5486400" cy="5105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spcBef>
                <a:spcPct val="0"/>
              </a:spcBef>
            </a:pPr>
            <a:endParaRPr lang="en-US" altLang="en-US" sz="1900"/>
          </a:p>
        </p:txBody>
      </p:sp>
      <p:sp>
        <p:nvSpPr>
          <p:cNvPr id="67588" name="Slide Number Placeholder 3">
            <a:extLst>
              <a:ext uri="{FF2B5EF4-FFF2-40B4-BE49-F238E27FC236}">
                <a16:creationId xmlns:a16="http://schemas.microsoft.com/office/drawing/2014/main" xmlns="" id="{93273788-B68D-5445-8170-E71B809648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56719E5A-27A7-0947-9AAC-FBBC9CCC3280}" type="slidenum">
              <a:rPr lang="en-US" altLang="en-US"/>
              <a:pPr/>
              <a:t>42</a:t>
            </a:fld>
            <a:endParaRPr lang="en-US" altLang="en-US"/>
          </a:p>
        </p:txBody>
      </p:sp>
    </p:spTree>
    <p:extLst>
      <p:ext uri="{BB962C8B-B14F-4D97-AF65-F5344CB8AC3E}">
        <p14:creationId xmlns:p14="http://schemas.microsoft.com/office/powerpoint/2010/main" val="4035889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xmlns="" id="{AE28DC8A-E15E-6245-A502-0DF000F21BF3}"/>
              </a:ext>
            </a:extLst>
          </p:cNvPr>
          <p:cNvSpPr>
            <a:spLocks noGrp="1" noRot="1" noChangeAspect="1" noTextEdit="1"/>
          </p:cNvSpPr>
          <p:nvPr>
            <p:ph type="sldImg"/>
          </p:nvPr>
        </p:nvSpPr>
        <p:spPr bwMode="auto">
          <a:xfrm>
            <a:off x="228600" y="304800"/>
            <a:ext cx="5715000" cy="42862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xmlns="" id="{72CCE480-E171-D649-85DB-07FB92CFC6CF}"/>
              </a:ext>
            </a:extLst>
          </p:cNvPr>
          <p:cNvSpPr>
            <a:spLocks noGrp="1"/>
          </p:cNvSpPr>
          <p:nvPr>
            <p:ph type="body" idx="1"/>
          </p:nvPr>
        </p:nvSpPr>
        <p:spPr bwMode="auto">
          <a:xfrm>
            <a:off x="685800" y="4343400"/>
            <a:ext cx="5486400" cy="419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1400"/>
          </a:p>
        </p:txBody>
      </p:sp>
      <p:sp>
        <p:nvSpPr>
          <p:cNvPr id="68612" name="Slide Number Placeholder 3">
            <a:extLst>
              <a:ext uri="{FF2B5EF4-FFF2-40B4-BE49-F238E27FC236}">
                <a16:creationId xmlns:a16="http://schemas.microsoft.com/office/drawing/2014/main" xmlns="" id="{322EB2A8-8DA3-E64C-B42A-63A80D9E3E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7B65D393-73D0-0D46-B12C-576102567B95}" type="slidenum">
              <a:rPr lang="en-US" altLang="en-US"/>
              <a:pPr/>
              <a:t>43</a:t>
            </a:fld>
            <a:endParaRPr lang="en-US" altLang="en-US"/>
          </a:p>
        </p:txBody>
      </p:sp>
    </p:spTree>
    <p:extLst>
      <p:ext uri="{BB962C8B-B14F-4D97-AF65-F5344CB8AC3E}">
        <p14:creationId xmlns:p14="http://schemas.microsoft.com/office/powerpoint/2010/main" val="467224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xmlns="" id="{402942E5-C9F9-6E4E-88B2-5276CA86D755}"/>
              </a:ext>
            </a:extLst>
          </p:cNvPr>
          <p:cNvSpPr>
            <a:spLocks noGrp="1" noRot="1" noChangeAspect="1" noTextEdit="1"/>
          </p:cNvSpPr>
          <p:nvPr>
            <p:ph type="sldImg"/>
          </p:nvPr>
        </p:nvSpPr>
        <p:spPr bwMode="auto">
          <a:xfrm>
            <a:off x="1143000" y="685800"/>
            <a:ext cx="1320800" cy="990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xmlns="" id="{23E9FF64-A8E9-C742-8117-9971570AF5BB}"/>
              </a:ext>
            </a:extLst>
          </p:cNvPr>
          <p:cNvSpPr>
            <a:spLocks noGrp="1"/>
          </p:cNvSpPr>
          <p:nvPr>
            <p:ph type="body" idx="1"/>
          </p:nvPr>
        </p:nvSpPr>
        <p:spPr bwMode="auto">
          <a:xfrm>
            <a:off x="685800" y="1676400"/>
            <a:ext cx="5486400" cy="6781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1800"/>
          </a:p>
        </p:txBody>
      </p:sp>
      <p:sp>
        <p:nvSpPr>
          <p:cNvPr id="69636" name="Slide Number Placeholder 3">
            <a:extLst>
              <a:ext uri="{FF2B5EF4-FFF2-40B4-BE49-F238E27FC236}">
                <a16:creationId xmlns:a16="http://schemas.microsoft.com/office/drawing/2014/main" xmlns="" id="{748BC8E9-AA1A-C749-85F6-58019D2EE2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0173E302-1978-154D-BCE1-8CE4907B3C72}" type="slidenum">
              <a:rPr lang="en-US" altLang="en-US"/>
              <a:pPr/>
              <a:t>44</a:t>
            </a:fld>
            <a:endParaRPr lang="en-US" altLang="en-US"/>
          </a:p>
        </p:txBody>
      </p:sp>
    </p:spTree>
    <p:extLst>
      <p:ext uri="{BB962C8B-B14F-4D97-AF65-F5344CB8AC3E}">
        <p14:creationId xmlns:p14="http://schemas.microsoft.com/office/powerpoint/2010/main" val="1692000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xmlns="" id="{128CC091-CB7C-2F40-BBD3-525DB3925436}"/>
              </a:ext>
            </a:extLst>
          </p:cNvPr>
          <p:cNvSpPr>
            <a:spLocks noGrp="1" noRot="1" noChangeAspect="1" noTextEdit="1"/>
          </p:cNvSpPr>
          <p:nvPr>
            <p:ph type="sldImg"/>
          </p:nvPr>
        </p:nvSpPr>
        <p:spPr bwMode="auto">
          <a:xfrm>
            <a:off x="1143000" y="685800"/>
            <a:ext cx="2743200" cy="20574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xmlns="" id="{FB96CF83-6864-7B43-9983-A69FD6F96278}"/>
              </a:ext>
            </a:extLst>
          </p:cNvPr>
          <p:cNvSpPr>
            <a:spLocks noGrp="1"/>
          </p:cNvSpPr>
          <p:nvPr>
            <p:ph type="body" idx="1"/>
          </p:nvPr>
        </p:nvSpPr>
        <p:spPr bwMode="auto">
          <a:xfrm>
            <a:off x="228600" y="2133600"/>
            <a:ext cx="6324600" cy="6705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1400"/>
          </a:p>
        </p:txBody>
      </p:sp>
      <p:sp>
        <p:nvSpPr>
          <p:cNvPr id="90116" name="Slide Number Placeholder 3">
            <a:extLst>
              <a:ext uri="{FF2B5EF4-FFF2-40B4-BE49-F238E27FC236}">
                <a16:creationId xmlns:a16="http://schemas.microsoft.com/office/drawing/2014/main" xmlns="" id="{CA9579BD-C4A9-3D45-8796-6D62CFF018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4E9C516-CFB8-A547-9DEE-48759F73D5F5}" type="slidenum">
              <a:rPr lang="en-US" altLang="en-US"/>
              <a:pPr/>
              <a:t>45</a:t>
            </a:fld>
            <a:endParaRPr lang="en-US" altLang="en-US"/>
          </a:p>
        </p:txBody>
      </p:sp>
    </p:spTree>
    <p:extLst>
      <p:ext uri="{BB962C8B-B14F-4D97-AF65-F5344CB8AC3E}">
        <p14:creationId xmlns:p14="http://schemas.microsoft.com/office/powerpoint/2010/main" val="29078416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xmlns="" id="{A6CF216C-66FE-CF42-8AA2-0957EB41ECD7}"/>
              </a:ext>
            </a:extLst>
          </p:cNvPr>
          <p:cNvSpPr>
            <a:spLocks noGrp="1" noRot="1" noChangeAspect="1" noTextEdit="1"/>
          </p:cNvSpPr>
          <p:nvPr>
            <p:ph type="sldImg"/>
          </p:nvPr>
        </p:nvSpPr>
        <p:spPr bwMode="auto">
          <a:xfrm>
            <a:off x="1143000" y="685800"/>
            <a:ext cx="2362200" cy="17716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a:extLst>
              <a:ext uri="{FF2B5EF4-FFF2-40B4-BE49-F238E27FC236}">
                <a16:creationId xmlns:a16="http://schemas.microsoft.com/office/drawing/2014/main" xmlns="" id="{DB0EA617-C564-AB4E-B3CB-B950CAA0E2C3}"/>
              </a:ext>
            </a:extLst>
          </p:cNvPr>
          <p:cNvSpPr>
            <a:spLocks noGrp="1"/>
          </p:cNvSpPr>
          <p:nvPr>
            <p:ph type="body" idx="1"/>
          </p:nvPr>
        </p:nvSpPr>
        <p:spPr bwMode="auto">
          <a:xfrm>
            <a:off x="685800" y="2362200"/>
            <a:ext cx="5486400" cy="6096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93188" name="Slide Number Placeholder 3">
            <a:extLst>
              <a:ext uri="{FF2B5EF4-FFF2-40B4-BE49-F238E27FC236}">
                <a16:creationId xmlns:a16="http://schemas.microsoft.com/office/drawing/2014/main" xmlns="" id="{0E30FD33-C947-604E-85EE-022322A150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F9FB9FDB-3B45-6C45-994A-E625D084814F}" type="slidenum">
              <a:rPr lang="en-US" altLang="en-US"/>
              <a:pPr/>
              <a:t>46</a:t>
            </a:fld>
            <a:endParaRPr lang="en-US" altLang="en-US"/>
          </a:p>
        </p:txBody>
      </p:sp>
    </p:spTree>
    <p:extLst>
      <p:ext uri="{BB962C8B-B14F-4D97-AF65-F5344CB8AC3E}">
        <p14:creationId xmlns:p14="http://schemas.microsoft.com/office/powerpoint/2010/main" val="15793420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solidFill>
                  <a:srgbClr val="3366FF"/>
                </a:solidFill>
              </a:rPr>
              <a:t>If every </a:t>
            </a:r>
            <a:r>
              <a:rPr lang="en-US" b="1" dirty="0" err="1">
                <a:solidFill>
                  <a:srgbClr val="3366FF"/>
                </a:solidFill>
              </a:rPr>
              <a:t>organisation</a:t>
            </a:r>
            <a:r>
              <a:rPr lang="en-US" b="1" dirty="0">
                <a:solidFill>
                  <a:srgbClr val="3366FF"/>
                </a:solidFill>
              </a:rPr>
              <a:t> has a responsibility</a:t>
            </a:r>
            <a:r>
              <a:rPr lang="en-US" b="1" baseline="0" dirty="0">
                <a:solidFill>
                  <a:srgbClr val="3366FF"/>
                </a:solidFill>
              </a:rPr>
              <a:t> to act in a manner that is beneficial to society what about contentious industries …</a:t>
            </a:r>
            <a:endParaRPr lang="en-US" b="1" dirty="0">
              <a:solidFill>
                <a:srgbClr val="3366FF"/>
              </a:solidFill>
            </a:endParaRPr>
          </a:p>
          <a:p>
            <a:r>
              <a:rPr lang="en-US" dirty="0"/>
              <a:t>Gambling is different because is has </a:t>
            </a:r>
            <a:r>
              <a:rPr lang="en-US" dirty="0" err="1"/>
              <a:t>transmutated</a:t>
            </a:r>
            <a:r>
              <a:rPr lang="en-US" dirty="0"/>
              <a:t> into entertainment.</a:t>
            </a:r>
          </a:p>
          <a:p>
            <a:r>
              <a:rPr lang="en-US" dirty="0"/>
              <a:t>Gambling has undergone significant changes due to </a:t>
            </a:r>
            <a:r>
              <a:rPr lang="en-US" dirty="0" err="1"/>
              <a:t>liberalisation</a:t>
            </a:r>
            <a:r>
              <a:rPr lang="en-US" dirty="0"/>
              <a:t>, consumerism</a:t>
            </a:r>
            <a:r>
              <a:rPr lang="en-US" baseline="0" dirty="0"/>
              <a:t> and technological developments.</a:t>
            </a:r>
          </a:p>
          <a:p>
            <a:r>
              <a:rPr lang="en-US" baseline="0" dirty="0"/>
              <a:t>Sinful for its non-productive nature, disruptive, immoral.</a:t>
            </a:r>
          </a:p>
          <a:p>
            <a:r>
              <a:rPr lang="en-US" baseline="0" dirty="0"/>
              <a:t>Regulated because of its impact on the workforce and social cohesion. New issues include its proliferation.</a:t>
            </a:r>
          </a:p>
          <a:p>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51</a:t>
            </a:fld>
            <a:endParaRPr lang="en-US"/>
          </a:p>
        </p:txBody>
      </p:sp>
    </p:spTree>
    <p:extLst>
      <p:ext uri="{BB962C8B-B14F-4D97-AF65-F5344CB8AC3E}">
        <p14:creationId xmlns:p14="http://schemas.microsoft.com/office/powerpoint/2010/main" val="2851323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Gambling Restraint Erosion Theory – a framework for understanding (1) the history</a:t>
            </a:r>
            <a:r>
              <a:rPr lang="en-US" baseline="0" dirty="0"/>
              <a:t> of gambling regulations and (2) the prevalence of attitudes to gambling and "problem gambling"</a:t>
            </a:r>
          </a:p>
          <a:p>
            <a:r>
              <a:rPr lang="en-US" baseline="0" dirty="0"/>
              <a:t>After WW2, increase in gambling expenditure whetted the government’s appetite over revenues.</a:t>
            </a:r>
          </a:p>
          <a:p>
            <a:r>
              <a:rPr lang="en-US" b="1" baseline="0" dirty="0">
                <a:solidFill>
                  <a:srgbClr val="FF0000"/>
                </a:solidFill>
              </a:rPr>
              <a:t>Royal Commission 1951 rejected the idea that moderate gambling causes harm AND THE VIEW NOT TO IMPOSE A MORAL ATTITUDE ON A PERSON’S LEISURE TIME</a:t>
            </a:r>
          </a:p>
          <a:p>
            <a:r>
              <a:rPr lang="en-US" b="1" baseline="0" dirty="0">
                <a:solidFill>
                  <a:srgbClr val="3366FF"/>
                </a:solidFill>
              </a:rPr>
              <a:t>BETTING AND GAMING ACT 1960 – move to legal gambling and intended to limit postwar gambling / growth of the mass gambling market began</a:t>
            </a:r>
            <a:endParaRPr lang="en-US" baseline="0" dirty="0"/>
          </a:p>
          <a:p>
            <a:r>
              <a:rPr lang="en-US" b="1" baseline="0" dirty="0">
                <a:solidFill>
                  <a:srgbClr val="3366FF"/>
                </a:solidFill>
              </a:rPr>
              <a:t>GAMING ACT 1968 –  to curb criminal exploitation and safeguard the vulnerable</a:t>
            </a:r>
          </a:p>
          <a:p>
            <a:r>
              <a:rPr lang="en-US" b="1" baseline="0" dirty="0">
                <a:solidFill>
                  <a:srgbClr val="FF0000"/>
                </a:solidFill>
              </a:rPr>
              <a:t>1973 – </a:t>
            </a:r>
            <a:r>
              <a:rPr lang="en-US" b="1" baseline="0" dirty="0" err="1">
                <a:solidFill>
                  <a:srgbClr val="FF0000"/>
                </a:solidFill>
              </a:rPr>
              <a:t>Witney</a:t>
            </a:r>
            <a:r>
              <a:rPr lang="en-US" b="1" baseline="0" dirty="0">
                <a:solidFill>
                  <a:srgbClr val="FF0000"/>
                </a:solidFill>
              </a:rPr>
              <a:t> Report – communities could benefit from gambling</a:t>
            </a:r>
          </a:p>
          <a:p>
            <a:r>
              <a:rPr lang="en-US" b="1" baseline="0" dirty="0">
                <a:solidFill>
                  <a:srgbClr val="3366FF"/>
                </a:solidFill>
              </a:rPr>
              <a:t>GAMBLING ACT 2005 – driven by commercial imperatives, </a:t>
            </a:r>
            <a:r>
              <a:rPr lang="en-US" baseline="0" dirty="0"/>
              <a:t>Tessa Jowell said that the gambling industry i</a:t>
            </a:r>
            <a:r>
              <a:rPr lang="en-US" dirty="0"/>
              <a:t>s </a:t>
            </a:r>
            <a:r>
              <a:rPr lang="en-US" i="1" dirty="0"/>
              <a:t>entitled</a:t>
            </a:r>
            <a:r>
              <a:rPr lang="en-US" dirty="0"/>
              <a:t> to a regulatory framework that ensures continued </a:t>
            </a:r>
            <a:r>
              <a:rPr lang="en-US" i="1" dirty="0"/>
              <a:t>growth</a:t>
            </a:r>
            <a:r>
              <a:rPr lang="en-US" dirty="0"/>
              <a:t>.</a:t>
            </a:r>
          </a:p>
        </p:txBody>
      </p:sp>
      <p:sp>
        <p:nvSpPr>
          <p:cNvPr id="4" name="Slide Number Placeholder 3"/>
          <p:cNvSpPr>
            <a:spLocks noGrp="1"/>
          </p:cNvSpPr>
          <p:nvPr>
            <p:ph type="sldNum" sz="quarter" idx="10"/>
          </p:nvPr>
        </p:nvSpPr>
        <p:spPr/>
        <p:txBody>
          <a:bodyPr/>
          <a:lstStyle/>
          <a:p>
            <a:fld id="{1FE25671-A64D-2C47-B734-EA4FA7513CA6}" type="slidenum">
              <a:rPr lang="en-US" smtClean="0"/>
              <a:pPr/>
              <a:t>52</a:t>
            </a:fld>
            <a:endParaRPr lang="en-US"/>
          </a:p>
        </p:txBody>
      </p:sp>
    </p:spTree>
    <p:extLst>
      <p:ext uri="{BB962C8B-B14F-4D97-AF65-F5344CB8AC3E}">
        <p14:creationId xmlns:p14="http://schemas.microsoft.com/office/powerpoint/2010/main" val="29745245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25671-A64D-2C47-B734-EA4FA7513CA6}" type="slidenum">
              <a:rPr lang="en-US" smtClean="0"/>
              <a:pPr/>
              <a:t>53</a:t>
            </a:fld>
            <a:endParaRPr lang="en-US"/>
          </a:p>
        </p:txBody>
      </p:sp>
    </p:spTree>
    <p:extLst>
      <p:ext uri="{BB962C8B-B14F-4D97-AF65-F5344CB8AC3E}">
        <p14:creationId xmlns:p14="http://schemas.microsoft.com/office/powerpoint/2010/main" val="1965228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solidFill>
                  <a:srgbClr val="FF0000"/>
                </a:solidFill>
              </a:rPr>
              <a:t>Shift</a:t>
            </a:r>
            <a:r>
              <a:rPr lang="en-US" b="1" baseline="0" dirty="0">
                <a:solidFill>
                  <a:srgbClr val="FF0000"/>
                </a:solidFill>
              </a:rPr>
              <a:t> - </a:t>
            </a:r>
            <a:r>
              <a:rPr lang="en-US" b="1" dirty="0">
                <a:solidFill>
                  <a:srgbClr val="FF0000"/>
                </a:solidFill>
              </a:rPr>
              <a:t>individual was caught in the grips of an illness which needed medical treatment not moral condemnation</a:t>
            </a:r>
          </a:p>
          <a:p>
            <a:r>
              <a:rPr lang="en-US" b="1" dirty="0">
                <a:solidFill>
                  <a:srgbClr val="FF0000"/>
                </a:solidFill>
              </a:rPr>
              <a:t>This new construct</a:t>
            </a:r>
            <a:r>
              <a:rPr lang="en-US" b="1" baseline="0" dirty="0">
                <a:solidFill>
                  <a:srgbClr val="FF0000"/>
                </a:solidFill>
              </a:rPr>
              <a:t> of PG saw it as </a:t>
            </a:r>
            <a:r>
              <a:rPr lang="en-US" b="1" baseline="0" dirty="0" err="1">
                <a:solidFill>
                  <a:srgbClr val="FF0000"/>
                </a:solidFill>
              </a:rPr>
              <a:t>pyschologically</a:t>
            </a:r>
            <a:r>
              <a:rPr lang="en-US" b="1" baseline="0" dirty="0">
                <a:solidFill>
                  <a:srgbClr val="FF0000"/>
                </a:solidFill>
              </a:rPr>
              <a:t> abnormal and </a:t>
            </a:r>
            <a:r>
              <a:rPr lang="en-US" b="1" baseline="0" dirty="0" err="1">
                <a:solidFill>
                  <a:srgbClr val="FF0000"/>
                </a:solidFill>
              </a:rPr>
              <a:t>emphasised</a:t>
            </a:r>
            <a:r>
              <a:rPr lang="en-US" b="1" baseline="0" dirty="0">
                <a:solidFill>
                  <a:srgbClr val="FF0000"/>
                </a:solidFill>
              </a:rPr>
              <a:t> individual’s responsibility to treat their illness</a:t>
            </a:r>
            <a:endParaRPr lang="en-US" b="1" dirty="0">
              <a:solidFill>
                <a:srgbClr val="FF0000"/>
              </a:solidFill>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dirty="0"/>
              <a:t>Problematisation occurred when it became associated with mainstream and middle class leisure activity</a:t>
            </a:r>
            <a:endParaRPr lang="en-US" b="1" dirty="0">
              <a:solidFill>
                <a:srgbClr val="0000FF"/>
              </a:solidFill>
            </a:endParaRPr>
          </a:p>
        </p:txBody>
      </p:sp>
      <p:sp>
        <p:nvSpPr>
          <p:cNvPr id="4" name="Slide Number Placeholder 3"/>
          <p:cNvSpPr>
            <a:spLocks noGrp="1"/>
          </p:cNvSpPr>
          <p:nvPr>
            <p:ph type="sldNum" sz="quarter" idx="10"/>
          </p:nvPr>
        </p:nvSpPr>
        <p:spPr/>
        <p:txBody>
          <a:bodyPr/>
          <a:lstStyle/>
          <a:p>
            <a:fld id="{1FE25671-A64D-2C47-B734-EA4FA7513CA6}" type="slidenum">
              <a:rPr lang="en-US" smtClean="0"/>
              <a:pPr/>
              <a:t>54</a:t>
            </a:fld>
            <a:endParaRPr lang="en-US"/>
          </a:p>
        </p:txBody>
      </p:sp>
    </p:spTree>
    <p:extLst>
      <p:ext uri="{BB962C8B-B14F-4D97-AF65-F5344CB8AC3E}">
        <p14:creationId xmlns:p14="http://schemas.microsoft.com/office/powerpoint/2010/main" val="40639306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state has avoided responsibility through the neo liberal economic project</a:t>
            </a:r>
          </a:p>
        </p:txBody>
      </p:sp>
      <p:sp>
        <p:nvSpPr>
          <p:cNvPr id="4" name="Slide Number Placeholder 3"/>
          <p:cNvSpPr>
            <a:spLocks noGrp="1"/>
          </p:cNvSpPr>
          <p:nvPr>
            <p:ph type="sldNum" sz="quarter" idx="10"/>
          </p:nvPr>
        </p:nvSpPr>
        <p:spPr/>
        <p:txBody>
          <a:bodyPr/>
          <a:lstStyle/>
          <a:p>
            <a:fld id="{1FE25671-A64D-2C47-B734-EA4FA7513CA6}" type="slidenum">
              <a:rPr lang="en-US" smtClean="0"/>
              <a:pPr/>
              <a:t>55</a:t>
            </a:fld>
            <a:endParaRPr lang="en-US"/>
          </a:p>
        </p:txBody>
      </p:sp>
    </p:spTree>
    <p:extLst>
      <p:ext uri="{BB962C8B-B14F-4D97-AF65-F5344CB8AC3E}">
        <p14:creationId xmlns:p14="http://schemas.microsoft.com/office/powerpoint/2010/main" val="3692076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solidFill>
                  <a:srgbClr val="FF0000"/>
                </a:solidFill>
              </a:rPr>
              <a:t>Spread of consumerism/proliferation</a:t>
            </a:r>
            <a:r>
              <a:rPr lang="en-US" b="1" baseline="0" dirty="0">
                <a:solidFill>
                  <a:srgbClr val="FF0000"/>
                </a:solidFill>
              </a:rPr>
              <a:t> of gambling/marketing of gambling/easy purchase/</a:t>
            </a:r>
            <a:r>
              <a:rPr lang="en-US" b="1" baseline="0" dirty="0" err="1">
                <a:solidFill>
                  <a:srgbClr val="FF0000"/>
                </a:solidFill>
              </a:rPr>
              <a:t>relabelling</a:t>
            </a:r>
            <a:r>
              <a:rPr lang="en-US" b="1" baseline="0" dirty="0">
                <a:solidFill>
                  <a:srgbClr val="FF0000"/>
                </a:solidFill>
              </a:rPr>
              <a:t>/links to good causes</a:t>
            </a:r>
            <a:endParaRPr lang="en-US" b="1" dirty="0">
              <a:solidFill>
                <a:srgbClr val="FF0000"/>
              </a:solidFill>
            </a:endParaRPr>
          </a:p>
          <a:p>
            <a:pPr marL="0" marR="0" lvl="1" indent="0" algn="l" defTabSz="457200" rtl="0" eaLnBrk="1" fontAlgn="auto" latinLnBrk="0" hangingPunct="1">
              <a:lnSpc>
                <a:spcPct val="100000"/>
              </a:lnSpc>
              <a:spcBef>
                <a:spcPts val="0"/>
              </a:spcBef>
              <a:spcAft>
                <a:spcPts val="0"/>
              </a:spcAft>
              <a:buClrTx/>
              <a:buSzTx/>
              <a:buFontTx/>
              <a:buNone/>
              <a:tabLst/>
              <a:defRPr/>
            </a:pPr>
            <a:r>
              <a:rPr lang="en-US" b="1" dirty="0" err="1">
                <a:solidFill>
                  <a:srgbClr val="0000FF"/>
                </a:solidFill>
              </a:rPr>
              <a:t>Commerical</a:t>
            </a:r>
            <a:r>
              <a:rPr lang="en-US" b="1" dirty="0">
                <a:solidFill>
                  <a:srgbClr val="0000FF"/>
                </a:solidFill>
              </a:rPr>
              <a:t> expansion/decline of external forms of regulation/changes in political fiscal policies/rejection of </a:t>
            </a:r>
            <a:r>
              <a:rPr lang="en-US" b="1" dirty="0" err="1">
                <a:solidFill>
                  <a:srgbClr val="0000FF"/>
                </a:solidFill>
              </a:rPr>
              <a:t>keynesian</a:t>
            </a:r>
            <a:r>
              <a:rPr lang="en-US" b="1" baseline="0" dirty="0">
                <a:solidFill>
                  <a:srgbClr val="0000FF"/>
                </a:solidFill>
              </a:rPr>
              <a:t> principles of market regulation/promotion of competition/</a:t>
            </a:r>
            <a:r>
              <a:rPr lang="en-US" b="1" dirty="0">
                <a:solidFill>
                  <a:srgbClr val="0000FF"/>
                </a:solidFill>
              </a:rPr>
              <a:t>Government’s decreasing responsibility to produce public services</a:t>
            </a:r>
          </a:p>
          <a:p>
            <a:r>
              <a:rPr lang="en-US" b="1" dirty="0">
                <a:solidFill>
                  <a:schemeClr val="accent4">
                    <a:lumMod val="75000"/>
                  </a:schemeClr>
                </a:solidFill>
              </a:rPr>
              <a:t>Rise of demands for individual self-control/changes in social life/declining concerns about the immorality of gambling/Less government intervention in social and economic life</a:t>
            </a:r>
          </a:p>
          <a:p>
            <a:endParaRPr lang="en-US" dirty="0"/>
          </a:p>
          <a:p>
            <a:r>
              <a:rPr lang="en-US" b="1" dirty="0" err="1">
                <a:solidFill>
                  <a:srgbClr val="FF0000"/>
                </a:solidFill>
              </a:rPr>
              <a:t>Liberalisation</a:t>
            </a:r>
            <a:r>
              <a:rPr lang="en-US" b="1" dirty="0">
                <a:solidFill>
                  <a:srgbClr val="FF0000"/>
                </a:solidFill>
              </a:rPr>
              <a:t> and deregulation and expectation that gamblers govern themselves creates the conditions for the emergence of PG</a:t>
            </a:r>
          </a:p>
          <a:p>
            <a:pPr lvl="1"/>
            <a:endParaRPr lang="en-US" dirty="0"/>
          </a:p>
          <a:p>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56</a:t>
            </a:fld>
            <a:endParaRPr lang="en-US"/>
          </a:p>
        </p:txBody>
      </p:sp>
    </p:spTree>
    <p:extLst>
      <p:ext uri="{BB962C8B-B14F-4D97-AF65-F5344CB8AC3E}">
        <p14:creationId xmlns:p14="http://schemas.microsoft.com/office/powerpoint/2010/main" val="4874979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solidFill>
                  <a:srgbClr val="FF0000"/>
                </a:solidFill>
              </a:rPr>
              <a:t>How modern societies </a:t>
            </a:r>
            <a:r>
              <a:rPr lang="en-US" b="1" dirty="0" err="1">
                <a:solidFill>
                  <a:srgbClr val="FF0000"/>
                </a:solidFill>
              </a:rPr>
              <a:t>organise</a:t>
            </a:r>
            <a:r>
              <a:rPr lang="en-US" b="1" dirty="0">
                <a:solidFill>
                  <a:srgbClr val="FF0000"/>
                </a:solidFill>
              </a:rPr>
              <a:t> its response to Risk</a:t>
            </a:r>
          </a:p>
          <a:p>
            <a:r>
              <a:rPr lang="en-US" dirty="0"/>
              <a:t>Government has stripped away </a:t>
            </a:r>
            <a:r>
              <a:rPr lang="en-US" dirty="0" err="1"/>
              <a:t>socialised</a:t>
            </a:r>
            <a:r>
              <a:rPr lang="en-US" dirty="0"/>
              <a:t> risk management making the individual sovereign.  Individuals deal with risk –</a:t>
            </a:r>
            <a:r>
              <a:rPr lang="en-US" baseline="0" dirty="0"/>
              <a:t> FREEDOM THROUGH CONTROL, SELF-FULFILMENT VERSUS SELF-CONTROL</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57</a:t>
            </a:fld>
            <a:endParaRPr lang="en-US"/>
          </a:p>
        </p:txBody>
      </p:sp>
    </p:spTree>
    <p:extLst>
      <p:ext uri="{BB962C8B-B14F-4D97-AF65-F5344CB8AC3E}">
        <p14:creationId xmlns:p14="http://schemas.microsoft.com/office/powerpoint/2010/main" val="41952814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Goffman</a:t>
            </a:r>
            <a:r>
              <a:rPr lang="en-US" dirty="0"/>
              <a:t> explores those who seek action, action can be used to examine the gambling</a:t>
            </a:r>
            <a:r>
              <a:rPr lang="en-US" baseline="0" dirty="0"/>
              <a:t> environment and the </a:t>
            </a:r>
            <a:r>
              <a:rPr lang="en-US" b="1" baseline="0" dirty="0"/>
              <a:t>analysis of action and risk.</a:t>
            </a:r>
          </a:p>
          <a:p>
            <a:r>
              <a:rPr lang="en-US" b="1" baseline="0" dirty="0"/>
              <a:t>ACTION – IN THE SENSE DO YOU WANT A PIECE OF THE ACTION?</a:t>
            </a:r>
          </a:p>
          <a:p>
            <a:r>
              <a:rPr lang="en-US" b="1" baseline="0" dirty="0"/>
              <a:t>Displays of action allow the display of character</a:t>
            </a:r>
          </a:p>
          <a:p>
            <a:r>
              <a:rPr lang="en-US" b="1" dirty="0"/>
              <a:t>In 1967, the anthropologist Erving </a:t>
            </a:r>
            <a:r>
              <a:rPr lang="en-US" b="1" dirty="0" err="1"/>
              <a:t>Goffman</a:t>
            </a:r>
            <a:r>
              <a:rPr lang="en-US" b="1" dirty="0"/>
              <a:t> described gambling as the occasion for “character contests” in which participants could demonstrate their courage, integrity and composure under pressure. Today, our anxieties are very different, and with gambling </a:t>
            </a:r>
            <a:r>
              <a:rPr lang="en-US" b="1" dirty="0" err="1"/>
              <a:t>aruably</a:t>
            </a:r>
            <a:r>
              <a:rPr lang="en-US" b="1" dirty="0"/>
              <a:t> we</a:t>
            </a:r>
            <a:r>
              <a:rPr lang="en-US" b="1" baseline="0" dirty="0"/>
              <a:t> a</a:t>
            </a:r>
            <a:r>
              <a:rPr lang="en-US" b="1" dirty="0"/>
              <a:t>re seeking a sense of safety and routine—the opposite of what </a:t>
            </a:r>
            <a:r>
              <a:rPr lang="en-US" b="1" dirty="0" err="1"/>
              <a:t>Goffman</a:t>
            </a:r>
            <a:r>
              <a:rPr lang="en-US" b="1" dirty="0"/>
              <a:t> describes</a:t>
            </a:r>
            <a:r>
              <a:rPr lang="en-US" dirty="0"/>
              <a:t>.</a:t>
            </a:r>
            <a:endParaRPr lang="en-US" baseline="0" dirty="0"/>
          </a:p>
          <a:p>
            <a:r>
              <a:rPr lang="en-US" dirty="0" err="1"/>
              <a:t>Goffman</a:t>
            </a:r>
            <a:r>
              <a:rPr lang="en-US" dirty="0"/>
              <a:t> has contributed to changing attitudes to gambling in 2 ways.  </a:t>
            </a:r>
            <a:r>
              <a:rPr lang="en-US" dirty="0" err="1"/>
              <a:t>Goffman</a:t>
            </a:r>
            <a:r>
              <a:rPr lang="en-US" dirty="0"/>
              <a:t> – views gambling in a positive light because it can show strength of character, commitment to codes like courage and honesty.  Also for Goffman, gambling can contribute to the moral regulation of society by reaffirming conventional values</a:t>
            </a:r>
          </a:p>
        </p:txBody>
      </p:sp>
      <p:sp>
        <p:nvSpPr>
          <p:cNvPr id="4" name="Slide Number Placeholder 3"/>
          <p:cNvSpPr>
            <a:spLocks noGrp="1"/>
          </p:cNvSpPr>
          <p:nvPr>
            <p:ph type="sldNum" sz="quarter" idx="10"/>
          </p:nvPr>
        </p:nvSpPr>
        <p:spPr/>
        <p:txBody>
          <a:bodyPr/>
          <a:lstStyle/>
          <a:p>
            <a:fld id="{1FE25671-A64D-2C47-B734-EA4FA7513CA6}" type="slidenum">
              <a:rPr lang="en-US" smtClean="0"/>
              <a:pPr/>
              <a:t>58</a:t>
            </a:fld>
            <a:endParaRPr lang="en-US"/>
          </a:p>
        </p:txBody>
      </p:sp>
    </p:spTree>
    <p:extLst>
      <p:ext uri="{BB962C8B-B14F-4D97-AF65-F5344CB8AC3E}">
        <p14:creationId xmlns:p14="http://schemas.microsoft.com/office/powerpoint/2010/main" val="34338395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philosophy</a:t>
            </a:r>
          </a:p>
          <a:p>
            <a:r>
              <a:rPr lang="en-GB" sz="1200" b="0" i="0" kern="1200" dirty="0" err="1">
                <a:solidFill>
                  <a:schemeClr val="tx1"/>
                </a:solidFill>
                <a:effectLst/>
                <a:latin typeface="+mn-lt"/>
                <a:ea typeface="+mn-ea"/>
                <a:cs typeface="+mn-cs"/>
              </a:rPr>
              <a:t>fɪˈlɒsəfi</a:t>
            </a:r>
            <a:r>
              <a:rPr lang="en-GB" sz="1200" b="0" i="0" kern="1200" dirty="0">
                <a:solidFill>
                  <a:schemeClr val="tx1"/>
                </a:solidFill>
                <a:effectLst/>
                <a:latin typeface="+mn-lt"/>
                <a:ea typeface="+mn-ea"/>
                <a:cs typeface="+mn-cs"/>
              </a:rPr>
              <a:t>/</a:t>
            </a:r>
          </a:p>
          <a:p>
            <a:r>
              <a:rPr lang="en-GB" sz="1200" b="0" i="1" kern="1200" dirty="0">
                <a:solidFill>
                  <a:schemeClr val="tx1"/>
                </a:solidFill>
                <a:effectLst/>
                <a:latin typeface="+mn-lt"/>
                <a:ea typeface="+mn-ea"/>
                <a:cs typeface="+mn-cs"/>
              </a:rPr>
              <a:t>noun</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study of the fundamental nature of knowledge, reality, and existence, especially when considered as an academic discipline.</a:t>
            </a:r>
          </a:p>
          <a:p>
            <a:r>
              <a:rPr lang="en-GB" sz="1200" b="1" i="0" kern="1200" dirty="0">
                <a:solidFill>
                  <a:schemeClr val="tx1"/>
                </a:solidFill>
                <a:effectLst/>
                <a:latin typeface="+mn-lt"/>
                <a:ea typeface="+mn-ea"/>
                <a:cs typeface="+mn-cs"/>
              </a:rPr>
              <a:t>2</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theory or attitude that acts as a guiding principle for behaviour.</a:t>
            </a:r>
          </a:p>
          <a:p>
            <a:r>
              <a:rPr lang="en-GB" sz="1200" b="0" i="0" kern="1200" dirty="0">
                <a:solidFill>
                  <a:schemeClr val="tx1"/>
                </a:solidFill>
                <a:effectLst/>
                <a:latin typeface="+mn-lt"/>
                <a:ea typeface="+mn-ea"/>
                <a:cs typeface="+mn-cs"/>
              </a:rPr>
              <a:t>"don't expect anything and you won't be disappointed, that's my philosophy"</a:t>
            </a:r>
          </a:p>
          <a:p>
            <a:r>
              <a:rPr lang="en-GB" sz="1200" b="0" i="1" kern="1200" dirty="0" err="1">
                <a:solidFill>
                  <a:schemeClr val="tx1"/>
                </a:solidFill>
                <a:effectLst/>
                <a:latin typeface="+mn-lt"/>
                <a:ea typeface="+mn-ea"/>
                <a:cs typeface="+mn-cs"/>
              </a:rPr>
              <a:t>synonyms:</a:t>
            </a:r>
            <a:r>
              <a:rPr lang="en-GB" sz="1200" b="0" i="0" kern="1200" dirty="0" err="1">
                <a:solidFill>
                  <a:schemeClr val="tx1"/>
                </a:solidFill>
                <a:effectLst/>
                <a:latin typeface="+mn-lt"/>
                <a:ea typeface="+mn-ea"/>
                <a:cs typeface="+mn-cs"/>
              </a:rPr>
              <a:t>beliefs</a:t>
            </a:r>
            <a:r>
              <a:rPr lang="en-GB" sz="1200" b="0" i="0" kern="1200" dirty="0">
                <a:solidFill>
                  <a:schemeClr val="tx1"/>
                </a:solidFill>
                <a:effectLst/>
                <a:latin typeface="+mn-lt"/>
                <a:ea typeface="+mn-ea"/>
                <a:cs typeface="+mn-cs"/>
              </a:rPr>
              <a:t>, credo, faith, convictions, ideology, ideas, thinking, notions, theories, doctrine, tenets, values, principles, ethics, attitude, line, view, viewpoint, outlook, world view, school of thought; </a:t>
            </a:r>
            <a:r>
              <a:rPr lang="en-GB" sz="1200" b="0" i="0" kern="1200" dirty="0" err="1">
                <a:solidFill>
                  <a:schemeClr val="tx1"/>
                </a:solidFill>
                <a:effectLst/>
                <a:latin typeface="+mn-lt"/>
                <a:ea typeface="+mn-ea"/>
                <a:cs typeface="+mn-cs"/>
              </a:rPr>
              <a:t>Weltanschauung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"I'd like to see your philosophy in action"</a:t>
            </a:r>
          </a:p>
          <a:p>
            <a:endParaRPr lang="en-US" dirty="0"/>
          </a:p>
        </p:txBody>
      </p:sp>
      <p:sp>
        <p:nvSpPr>
          <p:cNvPr id="4" name="Slide Number Placeholder 3"/>
          <p:cNvSpPr>
            <a:spLocks noGrp="1"/>
          </p:cNvSpPr>
          <p:nvPr>
            <p:ph type="sldNum" sz="quarter" idx="10"/>
          </p:nvPr>
        </p:nvSpPr>
        <p:spPr/>
        <p:txBody>
          <a:bodyPr/>
          <a:lstStyle/>
          <a:p>
            <a:fld id="{84B9D679-4557-2C42-8909-157021068562}" type="slidenum">
              <a:rPr lang="en-US" smtClean="0"/>
              <a:t>66</a:t>
            </a:fld>
            <a:endParaRPr lang="en-US"/>
          </a:p>
        </p:txBody>
      </p:sp>
    </p:spTree>
    <p:extLst>
      <p:ext uri="{BB962C8B-B14F-4D97-AF65-F5344CB8AC3E}">
        <p14:creationId xmlns:p14="http://schemas.microsoft.com/office/powerpoint/2010/main" val="1589277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citeseerx.ist.psu.edu</a:t>
            </a:r>
            <a:r>
              <a:rPr lang="en-US" dirty="0"/>
              <a:t>/</a:t>
            </a:r>
            <a:r>
              <a:rPr lang="en-US" dirty="0" err="1"/>
              <a:t>viewdoc</a:t>
            </a:r>
            <a:r>
              <a:rPr lang="en-US" dirty="0"/>
              <a:t>/</a:t>
            </a:r>
            <a:r>
              <a:rPr lang="en-US" dirty="0" err="1"/>
              <a:t>download?doi</a:t>
            </a:r>
            <a:r>
              <a:rPr lang="en-US" dirty="0"/>
              <a:t>=10.1.1.196.6878&amp;rep=rep1&amp;type=pdf</a:t>
            </a:r>
          </a:p>
        </p:txBody>
      </p:sp>
      <p:sp>
        <p:nvSpPr>
          <p:cNvPr id="4" name="Slide Number Placeholder 3"/>
          <p:cNvSpPr>
            <a:spLocks noGrp="1"/>
          </p:cNvSpPr>
          <p:nvPr>
            <p:ph type="sldNum" sz="quarter" idx="10"/>
          </p:nvPr>
        </p:nvSpPr>
        <p:spPr/>
        <p:txBody>
          <a:bodyPr/>
          <a:lstStyle/>
          <a:p>
            <a:fld id="{84B9D679-4557-2C42-8909-157021068562}" type="slidenum">
              <a:rPr lang="en-US" smtClean="0"/>
              <a:t>67</a:t>
            </a:fld>
            <a:endParaRPr lang="en-US"/>
          </a:p>
        </p:txBody>
      </p:sp>
    </p:spTree>
    <p:extLst>
      <p:ext uri="{BB962C8B-B14F-4D97-AF65-F5344CB8AC3E}">
        <p14:creationId xmlns:p14="http://schemas.microsoft.com/office/powerpoint/2010/main" val="24589514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4B9D679-4557-2C42-8909-157021068562}" type="slidenum">
              <a:rPr lang="en-US" smtClean="0"/>
              <a:t>77</a:t>
            </a:fld>
            <a:endParaRPr lang="en-US"/>
          </a:p>
        </p:txBody>
      </p:sp>
    </p:spTree>
    <p:extLst>
      <p:ext uri="{BB962C8B-B14F-4D97-AF65-F5344CB8AC3E}">
        <p14:creationId xmlns:p14="http://schemas.microsoft.com/office/powerpoint/2010/main" val="10932983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4B9D679-4557-2C42-8909-157021068562}" type="slidenum">
              <a:rPr lang="en-US" smtClean="0"/>
              <a:t>87</a:t>
            </a:fld>
            <a:endParaRPr lang="en-US"/>
          </a:p>
        </p:txBody>
      </p:sp>
    </p:spTree>
    <p:extLst>
      <p:ext uri="{BB962C8B-B14F-4D97-AF65-F5344CB8AC3E}">
        <p14:creationId xmlns:p14="http://schemas.microsoft.com/office/powerpoint/2010/main" val="10454353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www.animallaw.info</a:t>
            </a:r>
            <a:r>
              <a:rPr lang="en-US" dirty="0"/>
              <a:t>/article/animal-rights-theory-and-utilitarianism-relative-normative-guidance</a:t>
            </a:r>
          </a:p>
        </p:txBody>
      </p:sp>
      <p:sp>
        <p:nvSpPr>
          <p:cNvPr id="4" name="Slide Number Placeholder 3"/>
          <p:cNvSpPr>
            <a:spLocks noGrp="1"/>
          </p:cNvSpPr>
          <p:nvPr>
            <p:ph type="sldNum" sz="quarter" idx="10"/>
          </p:nvPr>
        </p:nvSpPr>
        <p:spPr/>
        <p:txBody>
          <a:bodyPr/>
          <a:lstStyle/>
          <a:p>
            <a:fld id="{84B9D679-4557-2C42-8909-157021068562}" type="slidenum">
              <a:rPr lang="en-US" smtClean="0"/>
              <a:t>88</a:t>
            </a:fld>
            <a:endParaRPr lang="en-US"/>
          </a:p>
        </p:txBody>
      </p:sp>
    </p:spTree>
    <p:extLst>
      <p:ext uri="{BB962C8B-B14F-4D97-AF65-F5344CB8AC3E}">
        <p14:creationId xmlns:p14="http://schemas.microsoft.com/office/powerpoint/2010/main" val="1327880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Johnson, Robert. “Kant’s Moral Philosophy.” The Stanford </a:t>
            </a:r>
            <a:r>
              <a:rPr lang="en-GB" sz="1200" b="0" i="0" kern="1200" dirty="0" err="1">
                <a:solidFill>
                  <a:schemeClr val="tx1"/>
                </a:solidFill>
                <a:effectLst/>
                <a:latin typeface="+mn-lt"/>
                <a:ea typeface="+mn-ea"/>
                <a:cs typeface="+mn-cs"/>
              </a:rPr>
              <a:t>Encyclopedia</a:t>
            </a:r>
            <a:r>
              <a:rPr lang="en-GB" sz="1200" b="0" i="0" kern="1200" dirty="0">
                <a:solidFill>
                  <a:schemeClr val="tx1"/>
                </a:solidFill>
                <a:effectLst/>
                <a:latin typeface="+mn-lt"/>
                <a:ea typeface="+mn-ea"/>
                <a:cs typeface="+mn-cs"/>
              </a:rPr>
              <a:t> of Philosophy. 17 May 2011. (Section 5, The Formula of the Universal Law of Nature.) </a:t>
            </a:r>
            <a:endParaRPr lang="en-US" dirty="0"/>
          </a:p>
        </p:txBody>
      </p:sp>
      <p:sp>
        <p:nvSpPr>
          <p:cNvPr id="4" name="Slide Number Placeholder 3"/>
          <p:cNvSpPr>
            <a:spLocks noGrp="1"/>
          </p:cNvSpPr>
          <p:nvPr>
            <p:ph type="sldNum" sz="quarter" idx="10"/>
          </p:nvPr>
        </p:nvSpPr>
        <p:spPr/>
        <p:txBody>
          <a:bodyPr/>
          <a:lstStyle/>
          <a:p>
            <a:fld id="{84B9D679-4557-2C42-8909-157021068562}" type="slidenum">
              <a:rPr lang="en-US" smtClean="0"/>
              <a:t>107</a:t>
            </a:fld>
            <a:endParaRPr lang="en-US"/>
          </a:p>
        </p:txBody>
      </p:sp>
    </p:spTree>
    <p:extLst>
      <p:ext uri="{BB962C8B-B14F-4D97-AF65-F5344CB8AC3E}">
        <p14:creationId xmlns:p14="http://schemas.microsoft.com/office/powerpoint/2010/main" val="840792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www.animallaw.info</a:t>
            </a:r>
            <a:r>
              <a:rPr lang="en-US" dirty="0"/>
              <a:t>/article/animal-rights-theory-and-utilitarianism-relative-normative-guidance</a:t>
            </a:r>
          </a:p>
        </p:txBody>
      </p:sp>
      <p:sp>
        <p:nvSpPr>
          <p:cNvPr id="4" name="Slide Number Placeholder 3"/>
          <p:cNvSpPr>
            <a:spLocks noGrp="1"/>
          </p:cNvSpPr>
          <p:nvPr>
            <p:ph type="sldNum" sz="quarter" idx="10"/>
          </p:nvPr>
        </p:nvSpPr>
        <p:spPr/>
        <p:txBody>
          <a:bodyPr/>
          <a:lstStyle/>
          <a:p>
            <a:fld id="{84B9D679-4557-2C42-8909-157021068562}" type="slidenum">
              <a:rPr lang="en-US" smtClean="0"/>
              <a:t>113</a:t>
            </a:fld>
            <a:endParaRPr lang="en-US"/>
          </a:p>
        </p:txBody>
      </p:sp>
    </p:spTree>
    <p:extLst>
      <p:ext uri="{BB962C8B-B14F-4D97-AF65-F5344CB8AC3E}">
        <p14:creationId xmlns:p14="http://schemas.microsoft.com/office/powerpoint/2010/main" val="3449899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www.animallaw.info</a:t>
            </a:r>
            <a:r>
              <a:rPr lang="en-US" dirty="0"/>
              <a:t>/article/animal-rights-theory-and-utilitarianism-relative-normative-guidance</a:t>
            </a:r>
          </a:p>
        </p:txBody>
      </p:sp>
      <p:sp>
        <p:nvSpPr>
          <p:cNvPr id="4" name="Slide Number Placeholder 3"/>
          <p:cNvSpPr>
            <a:spLocks noGrp="1"/>
          </p:cNvSpPr>
          <p:nvPr>
            <p:ph type="sldNum" sz="quarter" idx="10"/>
          </p:nvPr>
        </p:nvSpPr>
        <p:spPr/>
        <p:txBody>
          <a:bodyPr/>
          <a:lstStyle/>
          <a:p>
            <a:fld id="{84B9D679-4557-2C42-8909-157021068562}" type="slidenum">
              <a:rPr lang="en-US" smtClean="0"/>
              <a:t>118</a:t>
            </a:fld>
            <a:endParaRPr lang="en-US"/>
          </a:p>
        </p:txBody>
      </p:sp>
    </p:spTree>
    <p:extLst>
      <p:ext uri="{BB962C8B-B14F-4D97-AF65-F5344CB8AC3E}">
        <p14:creationId xmlns:p14="http://schemas.microsoft.com/office/powerpoint/2010/main" val="2376590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2">
                    <a:lumMod val="75000"/>
                  </a:schemeClr>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rgbClr val="FFFFFF"/>
                </a:solidFill>
                <a:latin typeface="+mn-lt"/>
              </a:defRPr>
            </a:lvl1pPr>
          </a:lstStyle>
          <a:p>
            <a:fld id="{1160EA64-D806-43AC-9DF2-F8C432F32B4C}" type="datetimeFigureOut">
              <a:rPr lang="en-US" smtClean="0"/>
              <a:t>2/26/2018</a:t>
            </a:fld>
            <a:endParaRPr lang="en-US" dirty="0"/>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4721758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2/26/2018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359937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rgbClr val="FFFFFF"/>
                </a:solidFill>
                <a:latin typeface="+mn-lt"/>
                <a:ea typeface="+mn-ea"/>
                <a:cs typeface="+mn-cs"/>
              </a:defRPr>
            </a:lvl1pPr>
          </a:lstStyle>
          <a:p>
            <a:fld id="{1160EA64-D806-43AC-9DF2-F8C432F32B4C}" type="datetimeFigureOut">
              <a:rPr lang="en-US" smtClean="0"/>
              <a:t>2/26/2018</a:t>
            </a:fld>
            <a:endParaRPr lang="en-US" dirty="0"/>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6453378" y="5211060"/>
            <a:ext cx="1584198" cy="228600"/>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88478181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2/26/2018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848657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7D4976-E339-4826-83B7-FBD03F55ECF8}" type="datetimeFigureOut">
              <a:rPr lang="en-US" smtClean="0"/>
              <a:t>2/26/2018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104343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2/26/2018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845797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2/26/2018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951455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6765290" y="173736"/>
            <a:ext cx="2194560"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Rectangle 11"/>
          <p:cNvSpPr/>
          <p:nvPr/>
        </p:nvSpPr>
        <p:spPr>
          <a:xfrm>
            <a:off x="6868160" y="274320"/>
            <a:ext cx="1988820" cy="630936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D1BE4249-C0D0-4B06-8692-E8BB871AF643}" type="datetimeFigureOut">
              <a:rPr lang="en-US" smtClean="0"/>
              <a:t>2/26/2018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746008" y="6302326"/>
            <a:ext cx="1097280" cy="274320"/>
          </a:xfrm>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03165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6765290" y="173736"/>
            <a:ext cx="2194560"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6868160" y="274320"/>
            <a:ext cx="1988820" cy="630936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042B0DB6-F5C7-45FB-8CF3-31B45F9C2DAC}" type="datetimeFigureOut">
              <a:rPr lang="en-US" smtClean="0"/>
              <a:t>2/26/2018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chemeClr val="tx1">
                    <a:lumMod val="75000"/>
                    <a:lumOff val="25000"/>
                  </a:schemeClr>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656070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40759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47210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8" name="Rectangle 7"/>
          <p:cNvSpPr/>
          <p:nvPr/>
        </p:nvSpPr>
        <p:spPr>
          <a:xfrm>
            <a:off x="292608" y="292608"/>
            <a:ext cx="8558784" cy="6272784"/>
          </a:xfrm>
          <a:prstGeom prst="rect">
            <a:avLst/>
          </a:prstGeom>
          <a:noFill/>
          <a:ln w="6350" cap="sq" cmpd="sng" algn="ctr">
            <a:solidFill>
              <a:schemeClr val="tx1">
                <a:lumMod val="75000"/>
                <a:lumOff val="25000"/>
              </a:schemeClr>
            </a:solidFill>
            <a:prstDash val="solid"/>
            <a:miter lim="800000"/>
          </a:ln>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12142" y="6302326"/>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1160EA64-D806-43AC-9DF2-F8C432F32B4C}" type="datetimeFigureOut">
              <a:rPr lang="en-US" smtClean="0"/>
              <a:t>2/26/2018</a:t>
            </a:fld>
            <a:endParaRPr lang="en-US" dirty="0"/>
          </a:p>
        </p:txBody>
      </p:sp>
      <p:sp>
        <p:nvSpPr>
          <p:cNvPr id="5" name="Footer Placeholder 4"/>
          <p:cNvSpPr>
            <a:spLocks noGrp="1"/>
          </p:cNvSpPr>
          <p:nvPr>
            <p:ph type="ftr" sz="quarter" idx="3"/>
          </p:nvPr>
        </p:nvSpPr>
        <p:spPr>
          <a:xfrm>
            <a:off x="2596896" y="6302326"/>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7753042" y="6302326"/>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57964251"/>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hf sldNum="0" hdr="0" ftr="0" dt="0"/>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0.tiff"/><Relationship Id="rId4" Type="http://schemas.openxmlformats.org/officeDocument/2006/relationships/image" Target="../media/image19.tif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png"/><Relationship Id="rId18" Type="http://schemas.openxmlformats.org/officeDocument/2006/relationships/image" Target="../media/image39.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png"/><Relationship Id="rId17" Type="http://schemas.openxmlformats.org/officeDocument/2006/relationships/image" Target="../media/image38.png"/><Relationship Id="rId2" Type="http://schemas.openxmlformats.org/officeDocument/2006/relationships/image" Target="../media/image23.png"/><Relationship Id="rId16"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png"/><Relationship Id="rId10" Type="http://schemas.openxmlformats.org/officeDocument/2006/relationships/image" Target="../media/image31.png"/><Relationship Id="rId19" Type="http://schemas.openxmlformats.org/officeDocument/2006/relationships/image" Target="../media/image40.pn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5.png"/></Relationships>
</file>

<file path=ppt/slides/_rels/slide50.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24.png"/><Relationship Id="rId18" Type="http://schemas.openxmlformats.org/officeDocument/2006/relationships/image" Target="../media/image35.png"/><Relationship Id="rId3" Type="http://schemas.openxmlformats.org/officeDocument/2006/relationships/image" Target="../media/image42.tiff"/><Relationship Id="rId21" Type="http://schemas.openxmlformats.org/officeDocument/2006/relationships/image" Target="../media/image38.png"/><Relationship Id="rId7" Type="http://schemas.openxmlformats.org/officeDocument/2006/relationships/image" Target="../media/image28.png"/><Relationship Id="rId12" Type="http://schemas.openxmlformats.org/officeDocument/2006/relationships/image" Target="../media/image23.png"/><Relationship Id="rId17" Type="http://schemas.openxmlformats.org/officeDocument/2006/relationships/image" Target="../media/image34.png"/><Relationship Id="rId2" Type="http://schemas.openxmlformats.org/officeDocument/2006/relationships/image" Target="../media/image41.tiff"/><Relationship Id="rId16" Type="http://schemas.openxmlformats.org/officeDocument/2006/relationships/image" Target="../media/image32.png"/><Relationship Id="rId20"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40.png"/><Relationship Id="rId5" Type="http://schemas.openxmlformats.org/officeDocument/2006/relationships/image" Target="../media/image26.png"/><Relationship Id="rId15" Type="http://schemas.openxmlformats.org/officeDocument/2006/relationships/image" Target="../media/image31.png"/><Relationship Id="rId10" Type="http://schemas.openxmlformats.org/officeDocument/2006/relationships/image" Target="../media/image33.png"/><Relationship Id="rId19" Type="http://schemas.openxmlformats.org/officeDocument/2006/relationships/image" Target="../media/image36.png"/><Relationship Id="rId4" Type="http://schemas.openxmlformats.org/officeDocument/2006/relationships/image" Target="../media/image39.png"/><Relationship Id="rId9" Type="http://schemas.openxmlformats.org/officeDocument/2006/relationships/image" Target="../media/image30.png"/><Relationship Id="rId14" Type="http://schemas.openxmlformats.org/officeDocument/2006/relationships/image" Target="../media/image25.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4.tiff"/></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plato.stanford.edu/entries/kant-moral/#ForUniLawNat"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Management Ethics MBA </a:t>
            </a:r>
          </a:p>
        </p:txBody>
      </p:sp>
      <p:sp>
        <p:nvSpPr>
          <p:cNvPr id="3" name="Subtitle 2"/>
          <p:cNvSpPr>
            <a:spLocks noGrp="1"/>
          </p:cNvSpPr>
          <p:nvPr>
            <p:ph type="subTitle" idx="1"/>
          </p:nvPr>
        </p:nvSpPr>
        <p:spPr/>
        <p:txBody>
          <a:bodyPr/>
          <a:lstStyle/>
          <a:p>
            <a:r>
              <a:rPr lang="en-US" dirty="0"/>
              <a:t>Caroline Jawad 2018</a:t>
            </a:r>
          </a:p>
        </p:txBody>
      </p:sp>
    </p:spTree>
    <p:extLst>
      <p:ext uri="{BB962C8B-B14F-4D97-AF65-F5344CB8AC3E}">
        <p14:creationId xmlns:p14="http://schemas.microsoft.com/office/powerpoint/2010/main" val="1233805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375" y="609600"/>
            <a:ext cx="87042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1991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69B5FF42-B17C-4F11-B93E-AF59A0B618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xmlns="" id="{19D35415-1A65-4CA4-B8D6-E2A513C073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8892" y="374904"/>
            <a:ext cx="8586216" cy="6108192"/>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xmlns="" id="{D5851415-CF4E-4C41-9E36-04E444B517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3EA2D33E-BAA2-467B-80B0-8887D9A99FB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65289" y="237744"/>
            <a:ext cx="219456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xmlns="" id="{4B516B89-DEA0-4832-8C56-F048168DAD8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7591" y="413053"/>
            <a:ext cx="6159086" cy="6064596"/>
          </a:xfrm>
          <a:prstGeom prst="rect">
            <a:avLst/>
          </a:prstGeom>
          <a:noFill/>
          <a:ln w="6350" cap="sq" cmpd="sng" algn="ctr">
            <a:solidFill>
              <a:schemeClr val="tx1">
                <a:lumMod val="75000"/>
                <a:lumOff val="25000"/>
              </a:schemeClr>
            </a:solidFill>
            <a:prstDash val="solid"/>
            <a:miter lim="800000"/>
          </a:ln>
          <a:effectLst/>
        </p:spPr>
      </p:sp>
      <p:pic>
        <p:nvPicPr>
          <p:cNvPr id="2" name="Content Placeholder 1"/>
          <p:cNvPicPr>
            <a:picLocks noGrp="1" noChangeAspect="1"/>
          </p:cNvPicPr>
          <p:nvPr>
            <p:ph idx="4294967295"/>
          </p:nvPr>
        </p:nvPicPr>
        <p:blipFill rotWithShape="1">
          <a:blip r:embed="rId3">
            <a:extLst>
              <a:ext uri="{28A0092B-C50C-407E-A947-70E740481C1C}">
                <a14:useLocalDpi xmlns:a14="http://schemas.microsoft.com/office/drawing/2010/main" val="0"/>
              </a:ext>
            </a:extLst>
          </a:blip>
          <a:srcRect l="9473" r="12281" b="2"/>
          <a:stretch/>
        </p:blipFill>
        <p:spPr>
          <a:xfrm>
            <a:off x="566368" y="728799"/>
            <a:ext cx="5660278" cy="5425378"/>
          </a:xfrm>
          <a:prstGeom prst="rect">
            <a:avLst/>
          </a:prstGeom>
        </p:spPr>
      </p:pic>
      <p:sp>
        <p:nvSpPr>
          <p:cNvPr id="22" name="Rectangle 21">
            <a:extLst>
              <a:ext uri="{FF2B5EF4-FFF2-40B4-BE49-F238E27FC236}">
                <a16:creationId xmlns:a16="http://schemas.microsoft.com/office/drawing/2014/main" xmlns="" id="{6067C508-2065-42E3-98D2-F3A9B8339BA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67524" y="413053"/>
            <a:ext cx="196215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idx="4294967295"/>
          </p:nvPr>
        </p:nvSpPr>
        <p:spPr>
          <a:xfrm>
            <a:off x="6991350" y="612843"/>
            <a:ext cx="1734360" cy="1499738"/>
          </a:xfrm>
        </p:spPr>
        <p:txBody>
          <a:bodyPr vert="horz" lIns="91440" tIns="45720" rIns="91440" bIns="45720" rtlCol="0" anchor="b" anchorCtr="1">
            <a:normAutofit/>
          </a:bodyPr>
          <a:lstStyle/>
          <a:p>
            <a:r>
              <a:rPr lang="en-US" sz="2400" b="1"/>
              <a:t>Not a good sign</a:t>
            </a:r>
          </a:p>
        </p:txBody>
      </p:sp>
    </p:spTree>
    <p:extLst>
      <p:ext uri="{BB962C8B-B14F-4D97-AF65-F5344CB8AC3E}">
        <p14:creationId xmlns:p14="http://schemas.microsoft.com/office/powerpoint/2010/main" val="791247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A2AD6B69-E0A0-476D-9EE1-6B69F04C59F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16BE10A1-AD5F-4AB3-8A94-41D62B494A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xmlns="" id="{5684BFFE-6A90-4311-ACD5-B34177D4646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8892" y="374904"/>
            <a:ext cx="3091742" cy="6108192"/>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430056" y="559477"/>
            <a:ext cx="2823900" cy="5709931"/>
          </a:xfrm>
        </p:spPr>
        <p:txBody>
          <a:bodyPr>
            <a:normAutofit/>
          </a:bodyPr>
          <a:lstStyle/>
          <a:p>
            <a:pPr algn="ctr"/>
            <a:r>
              <a:rPr lang="en-US" dirty="0"/>
              <a:t>Social responsibility</a:t>
            </a:r>
            <a:endParaRPr lang="en-US"/>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274612789"/>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176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0100" y="642594"/>
            <a:ext cx="7543800" cy="1371600"/>
          </a:xfrm>
        </p:spPr>
        <p:txBody>
          <a:bodyPr>
            <a:normAutofit/>
          </a:bodyPr>
          <a:lstStyle/>
          <a:p>
            <a:pPr algn="ctr"/>
            <a:r>
              <a:rPr lang="en-US"/>
              <a:t>Definitions</a:t>
            </a:r>
          </a:p>
        </p:txBody>
      </p:sp>
      <p:graphicFrame>
        <p:nvGraphicFramePr>
          <p:cNvPr id="16" name="Content Placeholder 2"/>
          <p:cNvGraphicFramePr>
            <a:graphicFrameLocks noGrp="1"/>
          </p:cNvGraphicFramePr>
          <p:nvPr>
            <p:ph idx="1"/>
            <p:extLst>
              <p:ext uri="{D42A27DB-BD31-4B8C-83A1-F6EECF244321}">
                <p14:modId xmlns:p14="http://schemas.microsoft.com/office/powerpoint/2010/main" val="3314824634"/>
              </p:ext>
            </p:extLst>
          </p:nvPr>
        </p:nvGraphicFramePr>
        <p:xfrm>
          <a:off x="800100" y="1879600"/>
          <a:ext cx="7543800" cy="4156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4160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Definitions</a:t>
            </a:r>
          </a:p>
        </p:txBody>
      </p:sp>
      <p:sp>
        <p:nvSpPr>
          <p:cNvPr id="3" name="Content Placeholder 2"/>
          <p:cNvSpPr>
            <a:spLocks noGrp="1"/>
          </p:cNvSpPr>
          <p:nvPr>
            <p:ph idx="1"/>
          </p:nvPr>
        </p:nvSpPr>
        <p:spPr/>
        <p:txBody>
          <a:bodyPr>
            <a:normAutofit lnSpcReduction="10000"/>
          </a:bodyPr>
          <a:lstStyle/>
          <a:p>
            <a:r>
              <a:rPr lang="en-US" sz="2400" dirty="0"/>
              <a:t>Davis (1960) ‘business decisions and actions that are undertaken for reasons at least partly outside the scope of direct economic or technical interest companies.’</a:t>
            </a:r>
          </a:p>
          <a:p>
            <a:r>
              <a:rPr lang="en-US" sz="2400" dirty="0"/>
              <a:t>Davis and </a:t>
            </a:r>
            <a:r>
              <a:rPr lang="en-US" sz="2400" dirty="0" err="1"/>
              <a:t>Blomström</a:t>
            </a:r>
            <a:r>
              <a:rPr lang="en-US" sz="2400" dirty="0"/>
              <a:t> (1975) ‘the responsibility of decision-makers, to take actions that will not only meet their own interests, but also to the protection and enhancement of public wealth.’</a:t>
            </a:r>
          </a:p>
          <a:p>
            <a:r>
              <a:rPr lang="en-US" sz="2400" dirty="0"/>
              <a:t>McGuire (1963) ‘the corporation has not only economic and legal obligations, but is also a certain social responsibility that goes beyond them.’ </a:t>
            </a:r>
          </a:p>
          <a:p>
            <a:endParaRPr lang="en-US" dirty="0"/>
          </a:p>
        </p:txBody>
      </p:sp>
    </p:spTree>
    <p:extLst>
      <p:ext uri="{BB962C8B-B14F-4D97-AF65-F5344CB8AC3E}">
        <p14:creationId xmlns:p14="http://schemas.microsoft.com/office/powerpoint/2010/main" val="1775508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2E85EB-6EBC-EF41-A628-477AA4BCAB1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0D3A8C2B-0188-6F40-AADA-17FD3DB81770}"/>
              </a:ext>
            </a:extLst>
          </p:cNvPr>
          <p:cNvSpPr>
            <a:spLocks noGrp="1"/>
          </p:cNvSpPr>
          <p:nvPr>
            <p:ph idx="1"/>
          </p:nvPr>
        </p:nvSpPr>
        <p:spPr/>
        <p:txBody>
          <a:bodyPr>
            <a:normAutofit fontScale="47500" lnSpcReduction="20000"/>
          </a:bodyPr>
          <a:lstStyle/>
          <a:p>
            <a:r>
              <a:rPr lang="en-GB" b="1" u="sng" dirty="0"/>
              <a:t>2.1.1 Four CSR Theories</a:t>
            </a:r>
          </a:p>
          <a:p>
            <a:r>
              <a:rPr lang="en-GB" dirty="0"/>
              <a:t> </a:t>
            </a:r>
          </a:p>
          <a:p>
            <a:r>
              <a:rPr lang="en-GB" dirty="0"/>
              <a:t>There is a different classification for forms of Corporate Social Responsibility, where the main theories and approaches are sorted between four categories. First of all, there are ‘Instrumental theories’, which are comparable to the ‘Stockholder theory’. The instrumental approach concludes that corporations are consumed with the primary goal of wealth creation, and subsequently all partaking in social activities is only to achieve economic results (</a:t>
            </a:r>
            <a:r>
              <a:rPr lang="en-GB" dirty="0" err="1"/>
              <a:t>Garriga</a:t>
            </a:r>
            <a:r>
              <a:rPr lang="en-GB" dirty="0"/>
              <a:t> and </a:t>
            </a:r>
            <a:r>
              <a:rPr lang="en-GB" dirty="0" err="1"/>
              <a:t>Melé</a:t>
            </a:r>
            <a:r>
              <a:rPr lang="en-GB" dirty="0"/>
              <a:t>, 2004, pp. 52-53).</a:t>
            </a:r>
          </a:p>
          <a:p>
            <a:r>
              <a:rPr lang="en-GB" dirty="0"/>
              <a:t> </a:t>
            </a:r>
          </a:p>
          <a:p>
            <a:r>
              <a:rPr lang="en-GB" dirty="0"/>
              <a:t>Secondly, there are ‘Political theories’, which concern themselves with the power of organisations in society and the responsibility associated in relation to the manner in which this political power is use in the political arena (Scherer, A. and Palazzo, G, 2011, pp. 900-901).</a:t>
            </a:r>
          </a:p>
          <a:p>
            <a:r>
              <a:rPr lang="en-GB" dirty="0"/>
              <a:t> </a:t>
            </a:r>
          </a:p>
          <a:p>
            <a:r>
              <a:rPr lang="en-GB" dirty="0"/>
              <a:t>The third form of theory is the ‘Integrative theories’, where the focus of an organisation is placed on satisfying the social demands associated with their practises. Integrative theories are relevant to ‘Stakeholder theory’, in which the appeasement of stakeholders (society) is the biggest concern for an organisation (</a:t>
            </a:r>
            <a:r>
              <a:rPr lang="en-GB" dirty="0" err="1"/>
              <a:t>Garriga</a:t>
            </a:r>
            <a:r>
              <a:rPr lang="en-GB" dirty="0"/>
              <a:t> and </a:t>
            </a:r>
            <a:r>
              <a:rPr lang="en-GB" dirty="0" err="1"/>
              <a:t>Melé</a:t>
            </a:r>
            <a:r>
              <a:rPr lang="en-GB" dirty="0"/>
              <a:t>, 2004, pp. 52-53)</a:t>
            </a:r>
          </a:p>
          <a:p>
            <a:r>
              <a:rPr lang="en-GB" dirty="0"/>
              <a:t> </a:t>
            </a:r>
          </a:p>
          <a:p>
            <a:r>
              <a:rPr lang="en-GB" dirty="0"/>
              <a:t>The final theoretical category of CSR is ‘ethical theories’ is synonymous with ‘Kantian ethics’, as ethical responsibilities are the determining factor in the decision making of an organisation, so the organisation will make decisions centred on the most ethical choice, as opposed to other factors, including wealth creation (</a:t>
            </a:r>
            <a:r>
              <a:rPr lang="en-GB" dirty="0" err="1"/>
              <a:t>Garriga</a:t>
            </a:r>
            <a:r>
              <a:rPr lang="en-GB" dirty="0"/>
              <a:t> and </a:t>
            </a:r>
            <a:r>
              <a:rPr lang="en-GB" dirty="0" err="1"/>
              <a:t>Melé</a:t>
            </a:r>
            <a:r>
              <a:rPr lang="en-GB" dirty="0"/>
              <a:t>, 2004, pp. 900-901).</a:t>
            </a:r>
          </a:p>
          <a:p>
            <a:r>
              <a:rPr lang="en-GB" dirty="0"/>
              <a:t> </a:t>
            </a:r>
          </a:p>
          <a:p>
            <a:r>
              <a:rPr lang="en-GB" dirty="0"/>
              <a:t>As the instrumental approach is the most identical ideology to ‘shareholder theory’, this confirms that McDonalds would identify with the instrumental ideology. They have shown their main interest as wealth creation, and every other factor associated with the company is expended to ultimately benefit the wealth creation aspect.</a:t>
            </a:r>
          </a:p>
          <a:p>
            <a:r>
              <a:rPr lang="en-GB" dirty="0"/>
              <a:t> </a:t>
            </a:r>
          </a:p>
          <a:p>
            <a:endParaRPr lang="en-US" dirty="0"/>
          </a:p>
        </p:txBody>
      </p:sp>
    </p:spTree>
    <p:extLst>
      <p:ext uri="{BB962C8B-B14F-4D97-AF65-F5344CB8AC3E}">
        <p14:creationId xmlns:p14="http://schemas.microsoft.com/office/powerpoint/2010/main" val="3406822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8741F0F2-9330-4C12-9590-3F8F3CC568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xmlns="" id="{64800146-0979-49C4-AD6C-F80BF29A85A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0902" y="1267730"/>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xmlns="" id="{1475ED1D-357D-4E0F-AFED-7A1C50229F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850" y="1411615"/>
            <a:ext cx="6972300" cy="4034770"/>
          </a:xfrm>
          <a:prstGeom prst="rect">
            <a:avLst/>
          </a:prstGeom>
          <a:noFill/>
          <a:ln w="6350" cap="sq" cmpd="sng" algn="ctr">
            <a:solidFill>
              <a:schemeClr val="tx1">
                <a:lumMod val="75000"/>
                <a:lumOff val="25000"/>
              </a:schemeClr>
            </a:solidFill>
            <a:prstDash val="solid"/>
            <a:miter lim="800000"/>
          </a:ln>
          <a:effectLst/>
        </p:spPr>
      </p:sp>
      <p:sp>
        <p:nvSpPr>
          <p:cNvPr id="78" name="Rectangle 77">
            <a:extLst>
              <a:ext uri="{FF2B5EF4-FFF2-40B4-BE49-F238E27FC236}">
                <a16:creationId xmlns:a16="http://schemas.microsoft.com/office/drawing/2014/main" xmlns="" id="{C391A9E4-6B99-4541-9970-1360994D930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51910" y="1267730"/>
            <a:ext cx="144018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0" name="Group 79">
            <a:extLst>
              <a:ext uri="{FF2B5EF4-FFF2-40B4-BE49-F238E27FC236}">
                <a16:creationId xmlns:a16="http://schemas.microsoft.com/office/drawing/2014/main" xmlns="" id="{D4DD42AA-0A69-449A-AEA1-341FF0A69844}"/>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950855" y="1267730"/>
            <a:ext cx="1567331" cy="645295"/>
            <a:chOff x="5318306" y="1386268"/>
            <a:chExt cx="1567331" cy="645295"/>
          </a:xfrm>
        </p:grpSpPr>
        <p:cxnSp>
          <p:nvCxnSpPr>
            <p:cNvPr id="81" name="Straight Connector 80">
              <a:extLst>
                <a:ext uri="{FF2B5EF4-FFF2-40B4-BE49-F238E27FC236}">
                  <a16:creationId xmlns:a16="http://schemas.microsoft.com/office/drawing/2014/main" xmlns="" id="{91A149A7-F3C7-40FE-BD5C-4C1957DDAE71}"/>
                </a:ext>
              </a:extLst>
            </p:cNvPr>
            <p:cNvCxnSpPr/>
            <p:nvPr>
              <p:extLst>
                <p:ext uri="{386F3935-93C4-4BCD-93E2-E3B085C9AB24}">
                  <p16:designElem xmlns:p16="http://schemas.microsoft.com/office/powerpoint/2015/main" xmlns="" val="1"/>
                </p:ext>
              </p:extLst>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xmlns="" id="{689467C8-013A-4B08-81C2-BFF17FC3DC51}"/>
                </a:ext>
              </a:extLst>
            </p:cNvPr>
            <p:cNvCxnSpPr/>
            <p:nvPr>
              <p:extLst>
                <p:ext uri="{386F3935-93C4-4BCD-93E2-E3B085C9AB24}">
                  <p16:designElem xmlns:p16="http://schemas.microsoft.com/office/powerpoint/2015/main" xmlns="" val="1"/>
                </p:ext>
              </p:extLst>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xmlns="" id="{4DAF5A43-DFF3-464D-BD1C-13184F5C3F2D}"/>
                </a:ext>
              </a:extLst>
            </p:cNvPr>
            <p:cNvCxnSpPr/>
            <p:nvPr>
              <p:extLst>
                <p:ext uri="{386F3935-93C4-4BCD-93E2-E3B085C9AB24}">
                  <p16:designElem xmlns:p16="http://schemas.microsoft.com/office/powerpoint/2015/main" xmlns="" val="1"/>
                </p:ext>
              </p:extLst>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85" name="Rectangle 84">
            <a:extLst>
              <a:ext uri="{FF2B5EF4-FFF2-40B4-BE49-F238E27FC236}">
                <a16:creationId xmlns:a16="http://schemas.microsoft.com/office/drawing/2014/main" xmlns="" id="{A8702010-68BC-443D-88D4-407773D9802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39892" y="457200"/>
            <a:ext cx="8461207"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6" name="Content Placeholder 5" descr="milton-friedman-5"/>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26906" b="-2"/>
          <a:stretch/>
        </p:blipFill>
        <p:spPr bwMode="auto">
          <a:xfrm>
            <a:off x="5421526" y="621793"/>
            <a:ext cx="3256910" cy="5614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 name="Rectangle 86">
            <a:extLst>
              <a:ext uri="{FF2B5EF4-FFF2-40B4-BE49-F238E27FC236}">
                <a16:creationId xmlns:a16="http://schemas.microsoft.com/office/drawing/2014/main" xmlns="" id="{CFFB3FCD-ADAB-4198-B351-2D48D2A624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2553" y="621793"/>
            <a:ext cx="8215884" cy="5614416"/>
          </a:xfrm>
          <a:prstGeom prst="rect">
            <a:avLst/>
          </a:prstGeom>
          <a:noFill/>
          <a:ln w="6350" cap="sq" cmpd="sng" algn="ctr">
            <a:solidFill>
              <a:schemeClr val="tx1">
                <a:lumMod val="75000"/>
                <a:lumOff val="25000"/>
              </a:schemeClr>
            </a:solidFill>
            <a:prstDash val="solid"/>
            <a:miter lim="800000"/>
          </a:ln>
          <a:effectLst/>
        </p:spPr>
      </p:sp>
      <p:sp>
        <p:nvSpPr>
          <p:cNvPr id="89" name="Rectangle 88">
            <a:extLst>
              <a:ext uri="{FF2B5EF4-FFF2-40B4-BE49-F238E27FC236}">
                <a16:creationId xmlns:a16="http://schemas.microsoft.com/office/drawing/2014/main" xmlns="" id="{728BB691-7718-4B75-B2DC-DD370B7D05A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76173" y="446824"/>
            <a:ext cx="144018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1" name="Straight Connector 90">
            <a:extLst>
              <a:ext uri="{FF2B5EF4-FFF2-40B4-BE49-F238E27FC236}">
                <a16:creationId xmlns:a16="http://schemas.microsoft.com/office/drawing/2014/main" xmlns="" id="{934E5709-24C6-4EAA-A963-DEB137693C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3618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xmlns="" id="{4A50C428-FB13-481F-9585-5BCCF34DB1E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63062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xmlns="" id="{2ABEFF2D-6408-485D-BAD5-EFF000E2564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361898" y="1092118"/>
            <a:ext cx="126873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41986" name="Rectangle 2"/>
          <p:cNvSpPr>
            <a:spLocks noGrp="1" noChangeArrowheads="1"/>
          </p:cNvSpPr>
          <p:nvPr>
            <p:ph type="title"/>
          </p:nvPr>
        </p:nvSpPr>
        <p:spPr>
          <a:xfrm>
            <a:off x="852636" y="1348844"/>
            <a:ext cx="4287254" cy="3042706"/>
          </a:xfrm>
        </p:spPr>
        <p:txBody>
          <a:bodyPr vert="horz" lIns="91440" tIns="45720" rIns="91440" bIns="45720" rtlCol="0" anchor="ctr">
            <a:normAutofit/>
          </a:bodyPr>
          <a:lstStyle/>
          <a:p>
            <a:pPr algn="ctr">
              <a:lnSpc>
                <a:spcPct val="83000"/>
              </a:lnSpc>
            </a:pPr>
            <a:r>
              <a:rPr lang="en-US" altLang="en-US" sz="4400" b="0" kern="1200" cap="all" spc="-100" baseline="0">
                <a:solidFill>
                  <a:schemeClr val="tx1">
                    <a:lumMod val="85000"/>
                    <a:lumOff val="15000"/>
                  </a:schemeClr>
                </a:solidFill>
                <a:effectLst/>
                <a:latin typeface="+mj-lt"/>
                <a:ea typeface="+mn-ea"/>
                <a:cs typeface="+mn-cs"/>
              </a:rPr>
              <a:t>Stockholder Theory</a:t>
            </a:r>
          </a:p>
        </p:txBody>
      </p:sp>
      <p:sp>
        <p:nvSpPr>
          <p:cNvPr id="41987" name="Rectangle 3"/>
          <p:cNvSpPr>
            <a:spLocks noGrp="1" noChangeArrowheads="1"/>
          </p:cNvSpPr>
          <p:nvPr>
            <p:ph sz="half" idx="1"/>
          </p:nvPr>
        </p:nvSpPr>
        <p:spPr>
          <a:xfrm>
            <a:off x="988039" y="3635830"/>
            <a:ext cx="4016448" cy="1996486"/>
          </a:xfrm>
        </p:spPr>
        <p:txBody>
          <a:bodyPr vert="horz" lIns="91440" tIns="45720" rIns="91440" bIns="45720" rtlCol="0">
            <a:normAutofit/>
          </a:bodyPr>
          <a:lstStyle/>
          <a:p>
            <a:pPr marL="0" indent="0" algn="ctr">
              <a:spcBef>
                <a:spcPts val="0"/>
              </a:spcBef>
              <a:spcAft>
                <a:spcPts val="600"/>
              </a:spcAft>
              <a:buNone/>
            </a:pPr>
            <a:r>
              <a:rPr lang="en-US" altLang="en-US" sz="2400" b="1" spc="80" dirty="0">
                <a:solidFill>
                  <a:schemeClr val="tx2">
                    <a:lumMod val="75000"/>
                  </a:schemeClr>
                </a:solidFill>
              </a:rPr>
              <a:t>Milton Friedman: The purpose of business is to make money for the owner or stockholders.</a:t>
            </a:r>
          </a:p>
        </p:txBody>
      </p:sp>
    </p:spTree>
    <p:extLst>
      <p:ext uri="{BB962C8B-B14F-4D97-AF65-F5344CB8AC3E}">
        <p14:creationId xmlns:p14="http://schemas.microsoft.com/office/powerpoint/2010/main" val="3846255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69B5FF42-B17C-4F11-B93E-AF59A0B618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sp>
      <p:sp>
        <p:nvSpPr>
          <p:cNvPr id="74" name="Rectangle 73">
            <a:extLst>
              <a:ext uri="{FF2B5EF4-FFF2-40B4-BE49-F238E27FC236}">
                <a16:creationId xmlns:a16="http://schemas.microsoft.com/office/drawing/2014/main" xmlns="" id="{19D35415-1A65-4CA4-B8D6-E2A513C073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8892" y="374904"/>
            <a:ext cx="8586216" cy="6108192"/>
          </a:xfrm>
          <a:prstGeom prst="rect">
            <a:avLst/>
          </a:prstGeom>
          <a:noFill/>
          <a:ln w="6350" cap="sq" cmpd="sng" algn="ctr">
            <a:solidFill>
              <a:schemeClr val="tx1">
                <a:lumMod val="75000"/>
                <a:lumOff val="25000"/>
              </a:schemeClr>
            </a:solidFill>
            <a:prstDash val="solid"/>
            <a:miter lim="800000"/>
          </a:ln>
          <a:effectLst/>
        </p:spPr>
      </p:sp>
      <p:pic>
        <p:nvPicPr>
          <p:cNvPr id="5" name="Content Placeholder 4" descr="EdwardFreeman">
            <a:extLst>
              <a:ext uri="{FF2B5EF4-FFF2-40B4-BE49-F238E27FC236}">
                <a16:creationId xmlns:a16="http://schemas.microsoft.com/office/drawing/2014/main" xmlns="" id="{43B356D9-2381-5243-958B-2B21C6526D2A}"/>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3452" r="18044" b="-2"/>
          <a:stretch/>
        </p:blipFill>
        <p:spPr>
          <a:xfrm>
            <a:off x="5878028" y="237744"/>
            <a:ext cx="3093312" cy="6382512"/>
          </a:xfrm>
          <a:prstGeom prst="rect">
            <a:avLst/>
          </a:prstGeo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6" name="Rectangle 75">
            <a:extLst>
              <a:ext uri="{FF2B5EF4-FFF2-40B4-BE49-F238E27FC236}">
                <a16:creationId xmlns:a16="http://schemas.microsoft.com/office/drawing/2014/main" xmlns="" id="{25397171-E233-4F26-9A8C-29C436537DC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8294" y="237744"/>
            <a:ext cx="5739733"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xmlns="" id="{EA830B9C-C9EB-4D80-9552-AE9DE30758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1164" y="374904"/>
            <a:ext cx="5505117"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70658" name="Rectangle 2"/>
          <p:cNvSpPr>
            <a:spLocks noGrp="1" noChangeArrowheads="1"/>
          </p:cNvSpPr>
          <p:nvPr>
            <p:ph type="title"/>
          </p:nvPr>
        </p:nvSpPr>
        <p:spPr>
          <a:xfrm>
            <a:off x="651510" y="642593"/>
            <a:ext cx="4711446" cy="1744183"/>
          </a:xfrm>
        </p:spPr>
        <p:txBody>
          <a:bodyPr vert="horz" lIns="91440" tIns="45720" rIns="91440" bIns="45720" rtlCol="0" anchor="ctr">
            <a:normAutofit/>
          </a:bodyPr>
          <a:lstStyle/>
          <a:p>
            <a:r>
              <a:rPr lang="en-US" altLang="en-US" sz="4800"/>
              <a:t>Managing for Stakeholders</a:t>
            </a:r>
          </a:p>
        </p:txBody>
      </p:sp>
      <p:sp>
        <p:nvSpPr>
          <p:cNvPr id="70659" name="Rectangle 3"/>
          <p:cNvSpPr>
            <a:spLocks noGrp="1" noChangeArrowheads="1"/>
          </p:cNvSpPr>
          <p:nvPr>
            <p:ph sz="half" idx="1"/>
          </p:nvPr>
        </p:nvSpPr>
        <p:spPr>
          <a:xfrm>
            <a:off x="651510" y="2386584"/>
            <a:ext cx="4711446" cy="3648456"/>
          </a:xfrm>
        </p:spPr>
        <p:txBody>
          <a:bodyPr vert="horz" lIns="91440" tIns="45720" rIns="91440" bIns="45720" rtlCol="0">
            <a:normAutofit/>
          </a:bodyPr>
          <a:lstStyle/>
          <a:p>
            <a:r>
              <a:rPr lang="en-US" altLang="en-US" b="1" dirty="0"/>
              <a:t>“Managing for stakeholders is about creating as much value as possible for stakeholders, without resorting to tradeoffs.”</a:t>
            </a:r>
          </a:p>
          <a:p>
            <a:r>
              <a:rPr lang="en-US" altLang="en-US" dirty="0"/>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endParaRPr lang="en-US" altLang="en-US" b="1" dirty="0"/>
          </a:p>
        </p:txBody>
      </p:sp>
    </p:spTree>
    <p:extLst>
      <p:ext uri="{BB962C8B-B14F-4D97-AF65-F5344CB8AC3E}">
        <p14:creationId xmlns:p14="http://schemas.microsoft.com/office/powerpoint/2010/main" val="1764876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91911ECD-22FA-0F49-A373-B06850BE0320}"/>
              </a:ext>
            </a:extLst>
          </p:cNvPr>
          <p:cNvSpPr>
            <a:spLocks noGrp="1"/>
          </p:cNvSpPr>
          <p:nvPr>
            <p:ph type="title"/>
          </p:nvPr>
        </p:nvSpPr>
        <p:spPr/>
        <p:txBody>
          <a:bodyPr/>
          <a:lstStyle/>
          <a:p>
            <a:r>
              <a:rPr lang="en-US" dirty="0"/>
              <a:t>Background to CSR</a:t>
            </a:r>
          </a:p>
        </p:txBody>
      </p:sp>
      <p:sp>
        <p:nvSpPr>
          <p:cNvPr id="6" name="Content Placeholder 5">
            <a:extLst>
              <a:ext uri="{FF2B5EF4-FFF2-40B4-BE49-F238E27FC236}">
                <a16:creationId xmlns:a16="http://schemas.microsoft.com/office/drawing/2014/main" xmlns="" id="{2D3A46C4-24C4-8E4E-A397-AF1F5FB2C5BC}"/>
              </a:ext>
            </a:extLst>
          </p:cNvPr>
          <p:cNvSpPr>
            <a:spLocks noGrp="1"/>
          </p:cNvSpPr>
          <p:nvPr>
            <p:ph idx="1"/>
          </p:nvPr>
        </p:nvSpPr>
        <p:spPr/>
        <p:txBody>
          <a:bodyPr/>
          <a:lstStyle/>
          <a:p>
            <a:r>
              <a:rPr lang="en-GB" dirty="0"/>
              <a:t>The existence and scope of social responsibilities of business firms have been important issues for decades (</a:t>
            </a:r>
            <a:r>
              <a:rPr lang="en-GB" dirty="0" err="1"/>
              <a:t>Baumhart</a:t>
            </a:r>
            <a:r>
              <a:rPr lang="en-GB" dirty="0"/>
              <a:t>, 1961; Bowen, 1953; </a:t>
            </a:r>
            <a:r>
              <a:rPr lang="en-GB" dirty="0" err="1"/>
              <a:t>Donham</a:t>
            </a:r>
            <a:r>
              <a:rPr lang="en-GB" dirty="0"/>
              <a:t>, 1927, 1929; </a:t>
            </a:r>
            <a:r>
              <a:rPr lang="en-GB" dirty="0" err="1"/>
              <a:t>Whetten</a:t>
            </a:r>
            <a:r>
              <a:rPr lang="en-GB" dirty="0"/>
              <a:t>, </a:t>
            </a:r>
            <a:r>
              <a:rPr lang="en-GB" dirty="0" err="1"/>
              <a:t>Rands</a:t>
            </a:r>
            <a:r>
              <a:rPr lang="en-GB" dirty="0"/>
              <a:t>, &amp; Godfrey, 2002). </a:t>
            </a:r>
          </a:p>
          <a:p>
            <a:r>
              <a:rPr lang="en-GB" dirty="0"/>
              <a:t>Centuries.</a:t>
            </a:r>
          </a:p>
          <a:p>
            <a:r>
              <a:rPr lang="en-GB" dirty="0"/>
              <a:t>Even in business policy, which is concerned primarily with economic performance, </a:t>
            </a:r>
            <a:r>
              <a:rPr lang="en-GB" b="1" dirty="0"/>
              <a:t>ethical responsibilities </a:t>
            </a:r>
            <a:r>
              <a:rPr lang="en-GB" dirty="0"/>
              <a:t>of business firms have been acknowledged (see, e.g., Andrews, 1971; Learned, Christensen, Andrews, &amp; </a:t>
            </a:r>
            <a:r>
              <a:rPr lang="en-GB" dirty="0" err="1"/>
              <a:t>Guth</a:t>
            </a:r>
            <a:r>
              <a:rPr lang="en-GB" dirty="0"/>
              <a:t>, 1965) though I believe that these obligations are often </a:t>
            </a:r>
            <a:r>
              <a:rPr lang="en-GB" b="1" dirty="0"/>
              <a:t>marginalized in strategy </a:t>
            </a:r>
            <a:r>
              <a:rPr lang="en-GB" dirty="0"/>
              <a:t>(Gilbert, 2001; Reynolds, 2003). </a:t>
            </a:r>
          </a:p>
          <a:p>
            <a:r>
              <a:rPr lang="en-GB" dirty="0"/>
              <a:t>During the 1970’s, business and society was established as a subfield of management, and the role of business in society has received growing interest (Carroll, 1977; Frederick, Davis, &amp; Post, 1988; Preston, 1975; </a:t>
            </a:r>
            <a:r>
              <a:rPr lang="en-GB" dirty="0" err="1"/>
              <a:t>Sethi</a:t>
            </a:r>
            <a:r>
              <a:rPr lang="en-GB" dirty="0"/>
              <a:t>, 1974). </a:t>
            </a:r>
          </a:p>
          <a:p>
            <a:endParaRPr lang="en-US" dirty="0"/>
          </a:p>
        </p:txBody>
      </p:sp>
    </p:spTree>
    <p:extLst>
      <p:ext uri="{BB962C8B-B14F-4D97-AF65-F5344CB8AC3E}">
        <p14:creationId xmlns:p14="http://schemas.microsoft.com/office/powerpoint/2010/main" val="4277064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63C385-A621-414B-9805-E769529B0854}"/>
              </a:ext>
            </a:extLst>
          </p:cNvPr>
          <p:cNvSpPr>
            <a:spLocks noGrp="1"/>
          </p:cNvSpPr>
          <p:nvPr>
            <p:ph type="title"/>
          </p:nvPr>
        </p:nvSpPr>
        <p:spPr/>
        <p:txBody>
          <a:bodyPr/>
          <a:lstStyle/>
          <a:p>
            <a:r>
              <a:rPr lang="en-US" dirty="0"/>
              <a:t>Role of business in society</a:t>
            </a:r>
          </a:p>
        </p:txBody>
      </p:sp>
      <p:sp>
        <p:nvSpPr>
          <p:cNvPr id="3" name="Content Placeholder 2">
            <a:extLst>
              <a:ext uri="{FF2B5EF4-FFF2-40B4-BE49-F238E27FC236}">
                <a16:creationId xmlns:a16="http://schemas.microsoft.com/office/drawing/2014/main" xmlns="" id="{E9E8D3DA-94C8-694F-940B-DE7895E0C8A8}"/>
              </a:ext>
            </a:extLst>
          </p:cNvPr>
          <p:cNvSpPr>
            <a:spLocks noGrp="1"/>
          </p:cNvSpPr>
          <p:nvPr>
            <p:ph idx="1"/>
          </p:nvPr>
        </p:nvSpPr>
        <p:spPr/>
        <p:txBody>
          <a:bodyPr>
            <a:normAutofit/>
          </a:bodyPr>
          <a:lstStyle/>
          <a:p>
            <a:r>
              <a:rPr lang="en-GB" dirty="0"/>
              <a:t>Growing awareness of unfair or discriminatory business behaviour and an increasing number of social and environmental scandals.</a:t>
            </a:r>
          </a:p>
          <a:p>
            <a:r>
              <a:rPr lang="en-GB" dirty="0"/>
              <a:t>The </a:t>
            </a:r>
            <a:r>
              <a:rPr lang="en-GB" b="1" dirty="0"/>
              <a:t>current scrutiny </a:t>
            </a:r>
            <a:r>
              <a:rPr lang="en-GB" dirty="0"/>
              <a:t>both builds on recent financial scandals and is propelled by the changing expectations of society. </a:t>
            </a:r>
          </a:p>
          <a:p>
            <a:r>
              <a:rPr lang="en-GB" dirty="0"/>
              <a:t>Social commitment is increasingly expected from companies, even in areas which are not directly related to their business or the efficient supply of goods (Harman &amp; Porter, 1997; Matten &amp; Crane, 2016; </a:t>
            </a:r>
            <a:r>
              <a:rPr lang="en-GB" dirty="0" err="1"/>
              <a:t>Sethi</a:t>
            </a:r>
            <a:r>
              <a:rPr lang="en-GB" dirty="0"/>
              <a:t>, 1995). </a:t>
            </a:r>
          </a:p>
          <a:p>
            <a:r>
              <a:rPr lang="en-GB" dirty="0"/>
              <a:t>These developments are reinforced by the process of </a:t>
            </a:r>
            <a:r>
              <a:rPr lang="en-GB" b="1" dirty="0"/>
              <a:t>globalisation, </a:t>
            </a:r>
            <a:r>
              <a:rPr lang="en-GB" dirty="0"/>
              <a:t>which is eroding the established (primarily national) institutions and procedures of governance (</a:t>
            </a:r>
            <a:r>
              <a:rPr lang="en-GB" dirty="0" err="1"/>
              <a:t>Kaul</a:t>
            </a:r>
            <a:r>
              <a:rPr lang="en-GB" dirty="0"/>
              <a:t>, </a:t>
            </a:r>
            <a:r>
              <a:rPr lang="en-GB" dirty="0" err="1"/>
              <a:t>Conceição</a:t>
            </a:r>
            <a:r>
              <a:rPr lang="en-GB" dirty="0"/>
              <a:t>, Le </a:t>
            </a:r>
            <a:r>
              <a:rPr lang="en-GB" dirty="0" err="1"/>
              <a:t>Goulven</a:t>
            </a:r>
            <a:r>
              <a:rPr lang="en-GB" dirty="0"/>
              <a:t>, &amp; Mendoza, 2003; Matten &amp; Crane, 2016). </a:t>
            </a:r>
          </a:p>
          <a:p>
            <a:endParaRPr lang="en-US" dirty="0"/>
          </a:p>
        </p:txBody>
      </p:sp>
    </p:spTree>
    <p:extLst>
      <p:ext uri="{BB962C8B-B14F-4D97-AF65-F5344CB8AC3E}">
        <p14:creationId xmlns:p14="http://schemas.microsoft.com/office/powerpoint/2010/main" val="442919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A62280-D76B-0445-8629-F50B19DEA16C}"/>
              </a:ext>
            </a:extLst>
          </p:cNvPr>
          <p:cNvSpPr>
            <a:spLocks noGrp="1"/>
          </p:cNvSpPr>
          <p:nvPr>
            <p:ph type="title"/>
          </p:nvPr>
        </p:nvSpPr>
        <p:spPr/>
        <p:txBody>
          <a:bodyPr>
            <a:normAutofit fontScale="90000"/>
          </a:bodyPr>
          <a:lstStyle/>
          <a:p>
            <a:r>
              <a:rPr lang="en-GB" dirty="0"/>
              <a:t>Poverty is now so visible that even the richest can see it</a:t>
            </a:r>
            <a:br>
              <a:rPr lang="en-GB" dirty="0"/>
            </a:br>
            <a:endParaRPr lang="en-US" dirty="0"/>
          </a:p>
        </p:txBody>
      </p:sp>
      <p:pic>
        <p:nvPicPr>
          <p:cNvPr id="4" name="Content Placeholder 3">
            <a:extLst>
              <a:ext uri="{FF2B5EF4-FFF2-40B4-BE49-F238E27FC236}">
                <a16:creationId xmlns:a16="http://schemas.microsoft.com/office/drawing/2014/main" xmlns="" id="{10F7491F-97BF-E248-BBCC-49AB28A8F46B}"/>
              </a:ext>
            </a:extLst>
          </p:cNvPr>
          <p:cNvPicPr>
            <a:picLocks noGrp="1" noChangeAspect="1"/>
          </p:cNvPicPr>
          <p:nvPr>
            <p:ph idx="1"/>
          </p:nvPr>
        </p:nvPicPr>
        <p:blipFill>
          <a:blip r:embed="rId2"/>
          <a:stretch>
            <a:fillRect/>
          </a:stretch>
        </p:blipFill>
        <p:spPr>
          <a:xfrm>
            <a:off x="1295136" y="2103438"/>
            <a:ext cx="6553728" cy="3932237"/>
          </a:xfrm>
          <a:prstGeom prst="rect">
            <a:avLst/>
          </a:prstGeom>
        </p:spPr>
      </p:pic>
    </p:spTree>
    <p:extLst>
      <p:ext uri="{BB962C8B-B14F-4D97-AF65-F5344CB8AC3E}">
        <p14:creationId xmlns:p14="http://schemas.microsoft.com/office/powerpoint/2010/main" val="4293414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B03740-BA9E-3244-9F3B-B07BD64FBEB1}"/>
              </a:ext>
            </a:extLst>
          </p:cNvPr>
          <p:cNvSpPr>
            <a:spLocks noGrp="1"/>
          </p:cNvSpPr>
          <p:nvPr>
            <p:ph type="title"/>
          </p:nvPr>
        </p:nvSpPr>
        <p:spPr>
          <a:xfrm>
            <a:off x="731520" y="642594"/>
            <a:ext cx="7680960" cy="1371600"/>
          </a:xfrm>
        </p:spPr>
        <p:txBody>
          <a:bodyPr/>
          <a:lstStyle/>
          <a:p>
            <a:r>
              <a:rPr lang="en-US" dirty="0"/>
              <a:t>Grenfell Towers</a:t>
            </a:r>
          </a:p>
        </p:txBody>
      </p:sp>
      <p:pic>
        <p:nvPicPr>
          <p:cNvPr id="4" name="Content Placeholder 3">
            <a:extLst>
              <a:ext uri="{FF2B5EF4-FFF2-40B4-BE49-F238E27FC236}">
                <a16:creationId xmlns:a16="http://schemas.microsoft.com/office/drawing/2014/main" xmlns="" id="{13C59CC3-F678-0047-95C9-A87EBB132393}"/>
              </a:ext>
            </a:extLst>
          </p:cNvPr>
          <p:cNvPicPr>
            <a:picLocks noGrp="1" noChangeAspect="1"/>
          </p:cNvPicPr>
          <p:nvPr>
            <p:ph idx="1"/>
          </p:nvPr>
        </p:nvPicPr>
        <p:blipFill>
          <a:blip r:embed="rId2"/>
          <a:stretch>
            <a:fillRect/>
          </a:stretch>
        </p:blipFill>
        <p:spPr>
          <a:xfrm>
            <a:off x="1477517" y="2253343"/>
            <a:ext cx="6188965" cy="3509849"/>
          </a:xfrm>
          <a:prstGeom prst="rect">
            <a:avLst/>
          </a:prstGeom>
        </p:spPr>
      </p:pic>
    </p:spTree>
    <p:extLst>
      <p:ext uri="{BB962C8B-B14F-4D97-AF65-F5344CB8AC3E}">
        <p14:creationId xmlns:p14="http://schemas.microsoft.com/office/powerpoint/2010/main" val="105091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170646-8117-6B46-A5AD-0EE6547D098C}"/>
              </a:ext>
            </a:extLst>
          </p:cNvPr>
          <p:cNvSpPr>
            <a:spLocks noGrp="1"/>
          </p:cNvSpPr>
          <p:nvPr>
            <p:ph type="title"/>
          </p:nvPr>
        </p:nvSpPr>
        <p:spPr>
          <a:xfrm>
            <a:off x="293914" y="731838"/>
            <a:ext cx="9144000" cy="1371600"/>
          </a:xfrm>
        </p:spPr>
        <p:txBody>
          <a:bodyPr>
            <a:normAutofit fontScale="90000"/>
          </a:bodyPr>
          <a:lstStyle/>
          <a:p>
            <a:r>
              <a:rPr lang="en-GB" b="1" dirty="0"/>
              <a:t>A boy born in a poor neighbourhood today will die 8.4 years earlier than someone from a richer area as the gap in life expectancy widens</a:t>
            </a:r>
            <a:r>
              <a:rPr lang="en-GB" dirty="0"/>
              <a:t/>
            </a:r>
            <a:br>
              <a:rPr lang="en-GB" dirty="0"/>
            </a:br>
            <a:endParaRPr lang="en-US" dirty="0"/>
          </a:p>
        </p:txBody>
      </p:sp>
      <p:pic>
        <p:nvPicPr>
          <p:cNvPr id="4" name="Content Placeholder 3">
            <a:extLst>
              <a:ext uri="{FF2B5EF4-FFF2-40B4-BE49-F238E27FC236}">
                <a16:creationId xmlns:a16="http://schemas.microsoft.com/office/drawing/2014/main" xmlns="" id="{903F5E5E-CF3C-A045-A821-B800F64B1BFD}"/>
              </a:ext>
            </a:extLst>
          </p:cNvPr>
          <p:cNvPicPr>
            <a:picLocks noGrp="1" noChangeAspect="1"/>
          </p:cNvPicPr>
          <p:nvPr>
            <p:ph idx="1"/>
          </p:nvPr>
        </p:nvPicPr>
        <p:blipFill>
          <a:blip r:embed="rId2"/>
          <a:stretch>
            <a:fillRect/>
          </a:stretch>
        </p:blipFill>
        <p:spPr>
          <a:xfrm>
            <a:off x="1463474" y="2103438"/>
            <a:ext cx="6217053" cy="3932237"/>
          </a:xfrm>
          <a:prstGeom prst="rect">
            <a:avLst/>
          </a:prstGeom>
        </p:spPr>
      </p:pic>
    </p:spTree>
    <p:extLst>
      <p:ext uri="{BB962C8B-B14F-4D97-AF65-F5344CB8AC3E}">
        <p14:creationId xmlns:p14="http://schemas.microsoft.com/office/powerpoint/2010/main" val="2522923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63E25A-DB3C-3844-AFD3-B7D7DA6BEDA6}"/>
              </a:ext>
            </a:extLst>
          </p:cNvPr>
          <p:cNvSpPr>
            <a:spLocks noGrp="1"/>
          </p:cNvSpPr>
          <p:nvPr>
            <p:ph type="title"/>
          </p:nvPr>
        </p:nvSpPr>
        <p:spPr/>
        <p:txBody>
          <a:bodyPr/>
          <a:lstStyle/>
          <a:p>
            <a:r>
              <a:rPr lang="en-US" dirty="0"/>
              <a:t>The Guilt Tax</a:t>
            </a:r>
          </a:p>
        </p:txBody>
      </p:sp>
      <p:sp>
        <p:nvSpPr>
          <p:cNvPr id="3" name="Content Placeholder 2">
            <a:extLst>
              <a:ext uri="{FF2B5EF4-FFF2-40B4-BE49-F238E27FC236}">
                <a16:creationId xmlns:a16="http://schemas.microsoft.com/office/drawing/2014/main" xmlns="" id="{6E2A522D-A446-BD41-A7BF-C0313F595FBC}"/>
              </a:ext>
            </a:extLst>
          </p:cNvPr>
          <p:cNvSpPr>
            <a:spLocks noGrp="1"/>
          </p:cNvSpPr>
          <p:nvPr>
            <p:ph idx="1"/>
          </p:nvPr>
        </p:nvSpPr>
        <p:spPr/>
        <p:txBody>
          <a:bodyPr/>
          <a:lstStyle/>
          <a:p>
            <a:r>
              <a:rPr lang="en-GB" dirty="0"/>
              <a:t>Westminster council prefers the term “community contribution” to describe the idea that its millionaire residents might like to make a voluntary donation on top of council tax. Council say it is a chance for the wealthiest to “invest in their neighbourhood”. </a:t>
            </a:r>
          </a:p>
          <a:p>
            <a:r>
              <a:rPr lang="en-GB" dirty="0"/>
              <a:t>But whatever you call it, </a:t>
            </a:r>
            <a:r>
              <a:rPr lang="en-GB" b="1" dirty="0"/>
              <a:t>attempting to appeal to the social consciences of the super-rich is surely a sign of changing times</a:t>
            </a:r>
            <a:r>
              <a:rPr lang="en-GB" dirty="0"/>
              <a:t>. </a:t>
            </a:r>
          </a:p>
          <a:p>
            <a:r>
              <a:rPr lang="en-GB" dirty="0"/>
              <a:t>A flagship Tory council dabbling in new forms of redistribution is interesting in itself (</a:t>
            </a:r>
            <a:r>
              <a:rPr lang="en-GB" b="1" dirty="0"/>
              <a:t>Rawlsian</a:t>
            </a:r>
            <a:r>
              <a:rPr lang="en-GB" dirty="0"/>
              <a:t>). </a:t>
            </a:r>
          </a:p>
          <a:p>
            <a:r>
              <a:rPr lang="en-GB" dirty="0"/>
              <a:t>Guilt Tax began after the Grenfell Tower which had some of Kensington’s more liberal-minded millionaires asking why their council hadn’t charged them more and housed their neighbours decently, is more interesting still, given that Westminster’s guilt money is earmarked </a:t>
            </a:r>
            <a:r>
              <a:rPr lang="en-GB" b="1" dirty="0"/>
              <a:t>partly</a:t>
            </a:r>
            <a:r>
              <a:rPr lang="en-GB" dirty="0"/>
              <a:t> for tackling homelessness.</a:t>
            </a:r>
          </a:p>
          <a:p>
            <a:endParaRPr lang="en-US" dirty="0"/>
          </a:p>
        </p:txBody>
      </p:sp>
    </p:spTree>
    <p:extLst>
      <p:ext uri="{BB962C8B-B14F-4D97-AF65-F5344CB8AC3E}">
        <p14:creationId xmlns:p14="http://schemas.microsoft.com/office/powerpoint/2010/main" val="1488492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59FD16-6893-FA49-AA3A-2F7AD3157CED}"/>
              </a:ext>
            </a:extLst>
          </p:cNvPr>
          <p:cNvSpPr>
            <a:spLocks noGrp="1"/>
          </p:cNvSpPr>
          <p:nvPr>
            <p:ph type="title"/>
          </p:nvPr>
        </p:nvSpPr>
        <p:spPr/>
        <p:txBody>
          <a:bodyPr/>
          <a:lstStyle/>
          <a:p>
            <a:r>
              <a:rPr lang="en-US" dirty="0"/>
              <a:t>Constant reliance on donations and charity</a:t>
            </a:r>
          </a:p>
        </p:txBody>
      </p:sp>
      <p:sp>
        <p:nvSpPr>
          <p:cNvPr id="3" name="Content Placeholder 2">
            <a:extLst>
              <a:ext uri="{FF2B5EF4-FFF2-40B4-BE49-F238E27FC236}">
                <a16:creationId xmlns:a16="http://schemas.microsoft.com/office/drawing/2014/main" xmlns="" id="{5129C14C-2CA7-B846-9794-11C89456C565}"/>
              </a:ext>
            </a:extLst>
          </p:cNvPr>
          <p:cNvSpPr>
            <a:spLocks noGrp="1"/>
          </p:cNvSpPr>
          <p:nvPr>
            <p:ph idx="1"/>
          </p:nvPr>
        </p:nvSpPr>
        <p:spPr/>
        <p:txBody>
          <a:bodyPr/>
          <a:lstStyle/>
          <a:p>
            <a:r>
              <a:rPr lang="en-GB" dirty="0"/>
              <a:t>Relying on charitable donations, which could dry up overnight, to fund essential public services feels precarious and wrong. </a:t>
            </a:r>
          </a:p>
          <a:p>
            <a:r>
              <a:rPr lang="en-GB" dirty="0"/>
              <a:t>The pragmatic attraction of a guilt tax is that, like the decision by the Manchester mayor, Andy Burnham, to donate part of his salary to a homelessness charity, it is quick and achievable.</a:t>
            </a:r>
            <a:endParaRPr lang="en-US" dirty="0"/>
          </a:p>
        </p:txBody>
      </p:sp>
    </p:spTree>
    <p:extLst>
      <p:ext uri="{BB962C8B-B14F-4D97-AF65-F5344CB8AC3E}">
        <p14:creationId xmlns:p14="http://schemas.microsoft.com/office/powerpoint/2010/main" val="638160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EF4091-AB31-E848-9AB1-8D552394D928}"/>
              </a:ext>
            </a:extLst>
          </p:cNvPr>
          <p:cNvSpPr>
            <a:spLocks noGrp="1"/>
          </p:cNvSpPr>
          <p:nvPr>
            <p:ph type="title"/>
          </p:nvPr>
        </p:nvSpPr>
        <p:spPr/>
        <p:txBody>
          <a:bodyPr/>
          <a:lstStyle/>
          <a:p>
            <a:r>
              <a:rPr lang="en-US" dirty="0"/>
              <a:t>Air Ambulance</a:t>
            </a:r>
          </a:p>
        </p:txBody>
      </p:sp>
      <p:pic>
        <p:nvPicPr>
          <p:cNvPr id="4" name="Content Placeholder 3">
            <a:extLst>
              <a:ext uri="{FF2B5EF4-FFF2-40B4-BE49-F238E27FC236}">
                <a16:creationId xmlns:a16="http://schemas.microsoft.com/office/drawing/2014/main" xmlns="" id="{E02908C5-2EA5-7941-94A3-11BE41CBD921}"/>
              </a:ext>
            </a:extLst>
          </p:cNvPr>
          <p:cNvPicPr>
            <a:picLocks noGrp="1" noChangeAspect="1"/>
          </p:cNvPicPr>
          <p:nvPr>
            <p:ph idx="1"/>
          </p:nvPr>
        </p:nvPicPr>
        <p:blipFill>
          <a:blip r:embed="rId2"/>
          <a:stretch>
            <a:fillRect/>
          </a:stretch>
        </p:blipFill>
        <p:spPr>
          <a:xfrm>
            <a:off x="1295136" y="2103438"/>
            <a:ext cx="6553728" cy="3932237"/>
          </a:xfrm>
          <a:prstGeom prst="rect">
            <a:avLst/>
          </a:prstGeom>
        </p:spPr>
      </p:pic>
    </p:spTree>
    <p:extLst>
      <p:ext uri="{BB962C8B-B14F-4D97-AF65-F5344CB8AC3E}">
        <p14:creationId xmlns:p14="http://schemas.microsoft.com/office/powerpoint/2010/main" val="477910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E0C8B4-DD70-774E-ADC5-FE34CEE751FD}"/>
              </a:ext>
            </a:extLst>
          </p:cNvPr>
          <p:cNvSpPr>
            <a:spLocks noGrp="1"/>
          </p:cNvSpPr>
          <p:nvPr>
            <p:ph type="title"/>
          </p:nvPr>
        </p:nvSpPr>
        <p:spPr/>
        <p:txBody>
          <a:bodyPr/>
          <a:lstStyle/>
          <a:p>
            <a:r>
              <a:rPr lang="en-US" dirty="0"/>
              <a:t>St John’s Ambulance</a:t>
            </a:r>
          </a:p>
        </p:txBody>
      </p:sp>
      <p:pic>
        <p:nvPicPr>
          <p:cNvPr id="4" name="Content Placeholder 3">
            <a:extLst>
              <a:ext uri="{FF2B5EF4-FFF2-40B4-BE49-F238E27FC236}">
                <a16:creationId xmlns:a16="http://schemas.microsoft.com/office/drawing/2014/main" xmlns="" id="{5F3D0138-2C55-1A4A-9155-6D6F75CB9C58}"/>
              </a:ext>
            </a:extLst>
          </p:cNvPr>
          <p:cNvPicPr>
            <a:picLocks noGrp="1" noChangeAspect="1"/>
          </p:cNvPicPr>
          <p:nvPr>
            <p:ph idx="1"/>
          </p:nvPr>
        </p:nvPicPr>
        <p:blipFill>
          <a:blip r:embed="rId2"/>
          <a:stretch>
            <a:fillRect/>
          </a:stretch>
        </p:blipFill>
        <p:spPr>
          <a:xfrm>
            <a:off x="731838" y="2887968"/>
            <a:ext cx="7680325" cy="2363176"/>
          </a:xfrm>
          <a:prstGeom prst="rect">
            <a:avLst/>
          </a:prstGeom>
        </p:spPr>
      </p:pic>
    </p:spTree>
    <p:extLst>
      <p:ext uri="{BB962C8B-B14F-4D97-AF65-F5344CB8AC3E}">
        <p14:creationId xmlns:p14="http://schemas.microsoft.com/office/powerpoint/2010/main" val="751233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34A7DC-8542-E24E-99AE-454F4981054E}"/>
              </a:ext>
            </a:extLst>
          </p:cNvPr>
          <p:cNvSpPr>
            <a:spLocks noGrp="1"/>
          </p:cNvSpPr>
          <p:nvPr>
            <p:ph type="title"/>
          </p:nvPr>
        </p:nvSpPr>
        <p:spPr/>
        <p:txBody>
          <a:bodyPr/>
          <a:lstStyle/>
          <a:p>
            <a:r>
              <a:rPr lang="en-US" dirty="0"/>
              <a:t>Citizens Advice</a:t>
            </a:r>
          </a:p>
        </p:txBody>
      </p:sp>
      <p:pic>
        <p:nvPicPr>
          <p:cNvPr id="4" name="Content Placeholder 3">
            <a:extLst>
              <a:ext uri="{FF2B5EF4-FFF2-40B4-BE49-F238E27FC236}">
                <a16:creationId xmlns:a16="http://schemas.microsoft.com/office/drawing/2014/main" xmlns="" id="{0A5151CE-DCDA-EA41-B432-13959A5D856A}"/>
              </a:ext>
            </a:extLst>
          </p:cNvPr>
          <p:cNvPicPr>
            <a:picLocks noGrp="1" noChangeAspect="1"/>
          </p:cNvPicPr>
          <p:nvPr>
            <p:ph idx="1"/>
          </p:nvPr>
        </p:nvPicPr>
        <p:blipFill>
          <a:blip r:embed="rId2"/>
          <a:stretch>
            <a:fillRect/>
          </a:stretch>
        </p:blipFill>
        <p:spPr>
          <a:xfrm>
            <a:off x="2359025" y="2014194"/>
            <a:ext cx="4425950" cy="4406279"/>
          </a:xfrm>
          <a:prstGeom prst="rect">
            <a:avLst/>
          </a:prstGeom>
        </p:spPr>
      </p:pic>
    </p:spTree>
    <p:extLst>
      <p:ext uri="{BB962C8B-B14F-4D97-AF65-F5344CB8AC3E}">
        <p14:creationId xmlns:p14="http://schemas.microsoft.com/office/powerpoint/2010/main" val="4255171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266945-F593-434E-A0F7-D8BDD7FCBE08}"/>
              </a:ext>
            </a:extLst>
          </p:cNvPr>
          <p:cNvSpPr>
            <a:spLocks noGrp="1"/>
          </p:cNvSpPr>
          <p:nvPr>
            <p:ph type="title"/>
          </p:nvPr>
        </p:nvSpPr>
        <p:spPr/>
        <p:txBody>
          <a:bodyPr/>
          <a:lstStyle/>
          <a:p>
            <a:r>
              <a:rPr lang="en-GB" dirty="0" err="1"/>
              <a:t>Barnado’s</a:t>
            </a:r>
            <a:r>
              <a:rPr lang="en-GB" dirty="0"/>
              <a:t> tackling child sex abuse</a:t>
            </a:r>
            <a:br>
              <a:rPr lang="en-GB" dirty="0"/>
            </a:br>
            <a:endParaRPr lang="en-US" dirty="0"/>
          </a:p>
        </p:txBody>
      </p:sp>
      <p:pic>
        <p:nvPicPr>
          <p:cNvPr id="4" name="Content Placeholder 3">
            <a:extLst>
              <a:ext uri="{FF2B5EF4-FFF2-40B4-BE49-F238E27FC236}">
                <a16:creationId xmlns:a16="http://schemas.microsoft.com/office/drawing/2014/main" xmlns="" id="{336FE400-2DC4-7943-A72C-AD3F089328CE}"/>
              </a:ext>
            </a:extLst>
          </p:cNvPr>
          <p:cNvPicPr>
            <a:picLocks noGrp="1" noChangeAspect="1"/>
          </p:cNvPicPr>
          <p:nvPr>
            <p:ph idx="1"/>
          </p:nvPr>
        </p:nvPicPr>
        <p:blipFill>
          <a:blip r:embed="rId2"/>
          <a:stretch>
            <a:fillRect/>
          </a:stretch>
        </p:blipFill>
        <p:spPr>
          <a:xfrm>
            <a:off x="1793647" y="2141784"/>
            <a:ext cx="5556705" cy="3122162"/>
          </a:xfrm>
          <a:prstGeom prst="rect">
            <a:avLst/>
          </a:prstGeom>
        </p:spPr>
      </p:pic>
    </p:spTree>
    <p:extLst>
      <p:ext uri="{BB962C8B-B14F-4D97-AF65-F5344CB8AC3E}">
        <p14:creationId xmlns:p14="http://schemas.microsoft.com/office/powerpoint/2010/main" val="1090791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0">
            <a:extLst>
              <a:ext uri="{FF2B5EF4-FFF2-40B4-BE49-F238E27FC236}">
                <a16:creationId xmlns:a16="http://schemas.microsoft.com/office/drawing/2014/main" xmlns="" id="{CF29F844-713A-4FCF-AAE0-F600375E781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sp>
      <p:sp>
        <p:nvSpPr>
          <p:cNvPr id="24" name="Rectangle 12">
            <a:extLst>
              <a:ext uri="{FF2B5EF4-FFF2-40B4-BE49-F238E27FC236}">
                <a16:creationId xmlns:a16="http://schemas.microsoft.com/office/drawing/2014/main" xmlns="" id="{C75EC574-A302-4180-8E31-8B5448B8A7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8892" y="374904"/>
            <a:ext cx="8586216" cy="6108192"/>
          </a:xfrm>
          <a:prstGeom prst="rect">
            <a:avLst/>
          </a:prstGeom>
          <a:noFill/>
          <a:ln w="6350" cap="sq" cmpd="sng" algn="ctr">
            <a:solidFill>
              <a:schemeClr val="tx1">
                <a:lumMod val="75000"/>
                <a:lumOff val="25000"/>
              </a:schemeClr>
            </a:solidFill>
            <a:prstDash val="solid"/>
            <a:miter lim="800000"/>
          </a:ln>
          <a:effectLst/>
        </p:spPr>
      </p:sp>
      <p:sp>
        <p:nvSpPr>
          <p:cNvPr id="25" name="Rectangle 14">
            <a:extLst>
              <a:ext uri="{FF2B5EF4-FFF2-40B4-BE49-F238E27FC236}">
                <a16:creationId xmlns:a16="http://schemas.microsoft.com/office/drawing/2014/main" xmlns="" id="{282E2A95-1A08-4118-83C6-B1CA5648E07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6" name="Rectangle 16">
            <a:extLst>
              <a:ext uri="{FF2B5EF4-FFF2-40B4-BE49-F238E27FC236}">
                <a16:creationId xmlns:a16="http://schemas.microsoft.com/office/drawing/2014/main" xmlns="" id="{2FFEFC7E-85EE-4AC9-A351-FBEB13A1D62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65289" y="237744"/>
            <a:ext cx="219456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8">
            <a:extLst>
              <a:ext uri="{FF2B5EF4-FFF2-40B4-BE49-F238E27FC236}">
                <a16:creationId xmlns:a16="http://schemas.microsoft.com/office/drawing/2014/main" xmlns="" id="{68DC0EC7-60EA-4BD3-BC04-D547DE1B28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7591" y="413053"/>
            <a:ext cx="6159086" cy="6064596"/>
          </a:xfrm>
          <a:prstGeom prst="rect">
            <a:avLst/>
          </a:prstGeom>
          <a:noFill/>
          <a:ln w="6350" cap="sq" cmpd="sng" algn="ctr">
            <a:solidFill>
              <a:schemeClr val="tx1">
                <a:lumMod val="75000"/>
                <a:lumOff val="25000"/>
              </a:schemeClr>
            </a:solidFill>
            <a:prstDash val="solid"/>
            <a:miter lim="800000"/>
          </a:ln>
          <a:effectLst/>
        </p:spPr>
      </p:sp>
      <p:pic>
        <p:nvPicPr>
          <p:cNvPr id="5" name="Content Placeholder 4">
            <a:extLst>
              <a:ext uri="{FF2B5EF4-FFF2-40B4-BE49-F238E27FC236}">
                <a16:creationId xmlns:a16="http://schemas.microsoft.com/office/drawing/2014/main" xmlns="" id="{772D06A9-CD6F-AE41-98EE-EF33464FEF6A}"/>
              </a:ext>
            </a:extLst>
          </p:cNvPr>
          <p:cNvPicPr>
            <a:picLocks noGrp="1" noChangeAspect="1"/>
          </p:cNvPicPr>
          <p:nvPr>
            <p:ph sz="half" idx="1"/>
          </p:nvPr>
        </p:nvPicPr>
        <p:blipFill>
          <a:blip r:embed="rId2"/>
          <a:stretch>
            <a:fillRect/>
          </a:stretch>
        </p:blipFill>
        <p:spPr>
          <a:xfrm>
            <a:off x="678525" y="1895316"/>
            <a:ext cx="5428408" cy="3095776"/>
          </a:xfrm>
          <a:prstGeom prst="rect">
            <a:avLst/>
          </a:prstGeom>
        </p:spPr>
      </p:pic>
      <p:sp>
        <p:nvSpPr>
          <p:cNvPr id="28" name="Rectangle 20">
            <a:extLst>
              <a:ext uri="{FF2B5EF4-FFF2-40B4-BE49-F238E27FC236}">
                <a16:creationId xmlns:a16="http://schemas.microsoft.com/office/drawing/2014/main" xmlns="" id="{CB2511BB-FC4C-45F3-94EB-661D6806C94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67524" y="413053"/>
            <a:ext cx="196215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89C5513-E15C-D547-92E2-415D86371126}"/>
              </a:ext>
            </a:extLst>
          </p:cNvPr>
          <p:cNvSpPr>
            <a:spLocks noGrp="1"/>
          </p:cNvSpPr>
          <p:nvPr>
            <p:ph type="title"/>
          </p:nvPr>
        </p:nvSpPr>
        <p:spPr>
          <a:xfrm>
            <a:off x="6991350" y="612843"/>
            <a:ext cx="1734360" cy="1499738"/>
          </a:xfrm>
        </p:spPr>
        <p:txBody>
          <a:bodyPr vert="horz" lIns="91440" tIns="45720" rIns="91440" bIns="45720" rtlCol="0" anchor="b">
            <a:normAutofit/>
          </a:bodyPr>
          <a:lstStyle/>
          <a:p>
            <a:r>
              <a:rPr lang="en-US" sz="2400"/>
              <a:t>National Lottery and the Olympics</a:t>
            </a:r>
          </a:p>
        </p:txBody>
      </p:sp>
      <p:sp>
        <p:nvSpPr>
          <p:cNvPr id="6" name="Content Placeholder 5">
            <a:extLst>
              <a:ext uri="{FF2B5EF4-FFF2-40B4-BE49-F238E27FC236}">
                <a16:creationId xmlns:a16="http://schemas.microsoft.com/office/drawing/2014/main" xmlns="" id="{6472E2CC-837C-8D41-BC13-1C08C3147F26}"/>
              </a:ext>
            </a:extLst>
          </p:cNvPr>
          <p:cNvSpPr>
            <a:spLocks noGrp="1"/>
          </p:cNvSpPr>
          <p:nvPr>
            <p:ph sz="half" idx="2"/>
          </p:nvPr>
        </p:nvSpPr>
        <p:spPr>
          <a:xfrm>
            <a:off x="6991350" y="2149813"/>
            <a:ext cx="1734360" cy="4046706"/>
          </a:xfrm>
        </p:spPr>
        <p:txBody>
          <a:bodyPr vert="horz" lIns="91440" tIns="45720" rIns="91440" bIns="45720" rtlCol="0">
            <a:normAutofit/>
          </a:bodyPr>
          <a:lstStyle/>
          <a:p>
            <a:r>
              <a:rPr lang="en-US" sz="1200">
                <a:solidFill>
                  <a:schemeClr val="tx1">
                    <a:lumMod val="85000"/>
                    <a:lumOff val="15000"/>
                  </a:schemeClr>
                </a:solidFill>
              </a:rPr>
              <a:t>New Olympic and Paralympic sports to receive National Lottery funding as more medals across more sports targeted in Tokyo 2020</a:t>
            </a:r>
          </a:p>
          <a:p>
            <a:r>
              <a:rPr lang="en-US" sz="1200">
                <a:solidFill>
                  <a:schemeClr val="tx1">
                    <a:lumMod val="85000"/>
                    <a:lumOff val="15000"/>
                  </a:schemeClr>
                </a:solidFill>
              </a:rPr>
              <a:t>£4,400,000,000 up to 2016</a:t>
            </a:r>
          </a:p>
          <a:p>
            <a:endParaRPr lang="en-US" sz="1200">
              <a:solidFill>
                <a:schemeClr val="tx1">
                  <a:lumMod val="85000"/>
                  <a:lumOff val="15000"/>
                </a:schemeClr>
              </a:solidFill>
            </a:endParaRPr>
          </a:p>
        </p:txBody>
      </p:sp>
    </p:spTree>
    <p:extLst>
      <p:ext uri="{BB962C8B-B14F-4D97-AF65-F5344CB8AC3E}">
        <p14:creationId xmlns:p14="http://schemas.microsoft.com/office/powerpoint/2010/main" val="4291379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63C385-A621-414B-9805-E769529B0854}"/>
              </a:ext>
            </a:extLst>
          </p:cNvPr>
          <p:cNvSpPr>
            <a:spLocks noGrp="1"/>
          </p:cNvSpPr>
          <p:nvPr>
            <p:ph type="title"/>
          </p:nvPr>
        </p:nvSpPr>
        <p:spPr/>
        <p:txBody>
          <a:bodyPr/>
          <a:lstStyle/>
          <a:p>
            <a:r>
              <a:rPr lang="en-US" dirty="0"/>
              <a:t>Role of business in society (Early slide)</a:t>
            </a:r>
          </a:p>
        </p:txBody>
      </p:sp>
      <p:sp>
        <p:nvSpPr>
          <p:cNvPr id="3" name="Content Placeholder 2">
            <a:extLst>
              <a:ext uri="{FF2B5EF4-FFF2-40B4-BE49-F238E27FC236}">
                <a16:creationId xmlns:a16="http://schemas.microsoft.com/office/drawing/2014/main" xmlns="" id="{E9E8D3DA-94C8-694F-940B-DE7895E0C8A8}"/>
              </a:ext>
            </a:extLst>
          </p:cNvPr>
          <p:cNvSpPr>
            <a:spLocks noGrp="1"/>
          </p:cNvSpPr>
          <p:nvPr>
            <p:ph idx="1"/>
          </p:nvPr>
        </p:nvSpPr>
        <p:spPr/>
        <p:txBody>
          <a:bodyPr>
            <a:normAutofit/>
          </a:bodyPr>
          <a:lstStyle/>
          <a:p>
            <a:r>
              <a:rPr lang="en-GB" dirty="0"/>
              <a:t>Motivated by the growing awareness of unfair or discriminatory business behaviour and an increasing number of social and environmental scandals (Epstein, 1987; Matthews, </a:t>
            </a:r>
            <a:r>
              <a:rPr lang="en-GB" dirty="0" err="1"/>
              <a:t>Goodpaster</a:t>
            </a:r>
            <a:r>
              <a:rPr lang="en-GB" dirty="0"/>
              <a:t>, &amp; Nash, 1985). </a:t>
            </a:r>
          </a:p>
          <a:p>
            <a:r>
              <a:rPr lang="en-GB" dirty="0"/>
              <a:t>The current scrutiny both builds on recent financial scandals and is propelled by the changing expectations of society. </a:t>
            </a:r>
          </a:p>
          <a:p>
            <a:r>
              <a:rPr lang="en-GB" dirty="0"/>
              <a:t>Social commitment is increasingly expected from companies, even in areas which are not directly related to their business or the efficient supply of goods (Harman &amp; Porter, 1997; Matten &amp; Crane, 2016; </a:t>
            </a:r>
            <a:r>
              <a:rPr lang="en-GB" dirty="0" err="1"/>
              <a:t>Sethi</a:t>
            </a:r>
            <a:r>
              <a:rPr lang="en-GB" dirty="0"/>
              <a:t>, 1995). </a:t>
            </a:r>
          </a:p>
          <a:p>
            <a:r>
              <a:rPr lang="en-GB" dirty="0"/>
              <a:t>These developments are reinforced by the process of </a:t>
            </a:r>
            <a:r>
              <a:rPr lang="en-GB" b="1" dirty="0"/>
              <a:t>globalisation</a:t>
            </a:r>
            <a:r>
              <a:rPr lang="en-GB" dirty="0"/>
              <a:t>, which is eroding the established (primarily national) institutions and procedures of governance (</a:t>
            </a:r>
            <a:r>
              <a:rPr lang="en-GB" dirty="0" err="1"/>
              <a:t>Kaul</a:t>
            </a:r>
            <a:r>
              <a:rPr lang="en-GB" dirty="0"/>
              <a:t>, </a:t>
            </a:r>
            <a:r>
              <a:rPr lang="en-GB" dirty="0" err="1"/>
              <a:t>Conceição</a:t>
            </a:r>
            <a:r>
              <a:rPr lang="en-GB" dirty="0"/>
              <a:t>, Le </a:t>
            </a:r>
            <a:r>
              <a:rPr lang="en-GB" dirty="0" err="1"/>
              <a:t>Goulven</a:t>
            </a:r>
            <a:r>
              <a:rPr lang="en-GB" dirty="0"/>
              <a:t>, &amp; Mendoza, 2003; Matten &amp; Crane, 2016). </a:t>
            </a:r>
          </a:p>
          <a:p>
            <a:endParaRPr lang="en-US" dirty="0"/>
          </a:p>
        </p:txBody>
      </p:sp>
    </p:spTree>
    <p:extLst>
      <p:ext uri="{BB962C8B-B14F-4D97-AF65-F5344CB8AC3E}">
        <p14:creationId xmlns:p14="http://schemas.microsoft.com/office/powerpoint/2010/main" val="818688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C76436EB-231C-C848-87AE-412EFFB521DF}"/>
              </a:ext>
            </a:extLst>
          </p:cNvPr>
          <p:cNvPicPr>
            <a:picLocks noChangeAspect="1"/>
          </p:cNvPicPr>
          <p:nvPr/>
        </p:nvPicPr>
        <p:blipFill rotWithShape="1">
          <a:blip r:embed="rId3"/>
          <a:srcRect l="6279" t="24418" r="46977" b="7861"/>
          <a:stretch/>
        </p:blipFill>
        <p:spPr>
          <a:xfrm>
            <a:off x="1297171" y="382614"/>
            <a:ext cx="6634716" cy="6007554"/>
          </a:xfrm>
          <a:prstGeom prst="rect">
            <a:avLst/>
          </a:prstGeom>
        </p:spPr>
      </p:pic>
    </p:spTree>
    <p:extLst>
      <p:ext uri="{BB962C8B-B14F-4D97-AF65-F5344CB8AC3E}">
        <p14:creationId xmlns:p14="http://schemas.microsoft.com/office/powerpoint/2010/main" val="3743639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5868EFD8-38FF-314B-9883-F4AABE50FE88}"/>
              </a:ext>
            </a:extLst>
          </p:cNvPr>
          <p:cNvPicPr>
            <a:picLocks noGrp="1" noChangeAspect="1"/>
          </p:cNvPicPr>
          <p:nvPr>
            <p:ph idx="4294967295"/>
          </p:nvPr>
        </p:nvPicPr>
        <p:blipFill rotWithShape="1">
          <a:blip r:embed="rId2"/>
          <a:srcRect l="6082" t="24381" r="46101" b="8020"/>
          <a:stretch/>
        </p:blipFill>
        <p:spPr>
          <a:xfrm>
            <a:off x="1244009" y="536927"/>
            <a:ext cx="6337005" cy="5598060"/>
          </a:xfrm>
        </p:spPr>
      </p:pic>
    </p:spTree>
    <p:extLst>
      <p:ext uri="{BB962C8B-B14F-4D97-AF65-F5344CB8AC3E}">
        <p14:creationId xmlns:p14="http://schemas.microsoft.com/office/powerpoint/2010/main" val="471782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xmlns="" id="{EE01D325-7447-5C49-ADCC-9D3B7C2F061D}"/>
              </a:ext>
            </a:extLst>
          </p:cNvPr>
          <p:cNvSpPr>
            <a:spLocks noGrp="1"/>
          </p:cNvSpPr>
          <p:nvPr>
            <p:ph type="title"/>
          </p:nvPr>
        </p:nvSpPr>
        <p:spPr/>
        <p:txBody>
          <a:bodyPr/>
          <a:lstStyle/>
          <a:p>
            <a:r>
              <a:rPr lang="en-US" altLang="en-US" dirty="0"/>
              <a:t>What is </a:t>
            </a:r>
            <a:r>
              <a:rPr lang="en-US" altLang="en-US" dirty="0" err="1"/>
              <a:t>Globalisation</a:t>
            </a:r>
            <a:r>
              <a:rPr lang="en-US" altLang="en-US" dirty="0"/>
              <a:t>?</a:t>
            </a:r>
          </a:p>
        </p:txBody>
      </p:sp>
      <p:sp>
        <p:nvSpPr>
          <p:cNvPr id="3" name="Content Placeholder 2">
            <a:extLst>
              <a:ext uri="{FF2B5EF4-FFF2-40B4-BE49-F238E27FC236}">
                <a16:creationId xmlns:a16="http://schemas.microsoft.com/office/drawing/2014/main" xmlns="" id="{B926F139-3FB7-2A45-9A8C-5251C70B9D9D}"/>
              </a:ext>
            </a:extLst>
          </p:cNvPr>
          <p:cNvSpPr>
            <a:spLocks noGrp="1"/>
          </p:cNvSpPr>
          <p:nvPr>
            <p:ph idx="1"/>
          </p:nvPr>
        </p:nvSpPr>
        <p:spPr/>
        <p:txBody>
          <a:bodyPr rtlCol="0">
            <a:normAutofit/>
          </a:bodyPr>
          <a:lstStyle/>
          <a:p>
            <a:pPr fontAlgn="auto">
              <a:spcAft>
                <a:spcPts val="0"/>
              </a:spcAft>
              <a:defRPr/>
            </a:pPr>
            <a:r>
              <a:rPr lang="en-US" dirty="0"/>
              <a:t>Growth of networks of interdependence that transcend national and regional boundaries</a:t>
            </a:r>
          </a:p>
          <a:p>
            <a:pPr fontAlgn="auto">
              <a:spcAft>
                <a:spcPts val="0"/>
              </a:spcAft>
              <a:defRPr/>
            </a:pPr>
            <a:r>
              <a:rPr lang="en-US" dirty="0"/>
              <a:t>Economic networks</a:t>
            </a:r>
          </a:p>
          <a:p>
            <a:pPr lvl="1" fontAlgn="auto">
              <a:spcAft>
                <a:spcPts val="0"/>
              </a:spcAft>
              <a:defRPr/>
            </a:pPr>
            <a:r>
              <a:rPr lang="en-US" dirty="0"/>
              <a:t>Trade</a:t>
            </a:r>
          </a:p>
          <a:p>
            <a:pPr lvl="1" fontAlgn="auto">
              <a:spcAft>
                <a:spcPts val="0"/>
              </a:spcAft>
              <a:defRPr/>
            </a:pPr>
            <a:r>
              <a:rPr lang="en-US" dirty="0"/>
              <a:t>Capital flows</a:t>
            </a:r>
          </a:p>
          <a:p>
            <a:pPr lvl="1" fontAlgn="auto">
              <a:spcAft>
                <a:spcPts val="0"/>
              </a:spcAft>
              <a:defRPr/>
            </a:pPr>
            <a:r>
              <a:rPr lang="en-US" dirty="0" err="1"/>
              <a:t>Labour</a:t>
            </a:r>
            <a:r>
              <a:rPr lang="en-US" dirty="0"/>
              <a:t> migration</a:t>
            </a:r>
          </a:p>
          <a:p>
            <a:pPr fontAlgn="auto">
              <a:spcAft>
                <a:spcPts val="0"/>
              </a:spcAft>
              <a:defRPr/>
            </a:pPr>
            <a:r>
              <a:rPr lang="en-US" dirty="0"/>
              <a:t>Communication and transportation networks</a:t>
            </a:r>
          </a:p>
        </p:txBody>
      </p:sp>
    </p:spTree>
    <p:extLst>
      <p:ext uri="{BB962C8B-B14F-4D97-AF65-F5344CB8AC3E}">
        <p14:creationId xmlns:p14="http://schemas.microsoft.com/office/powerpoint/2010/main" val="27726144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69B5FF42-B17C-4F11-B93E-AF59A0B618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sp>
      <p:sp>
        <p:nvSpPr>
          <p:cNvPr id="75" name="Rectangle 74">
            <a:extLst>
              <a:ext uri="{FF2B5EF4-FFF2-40B4-BE49-F238E27FC236}">
                <a16:creationId xmlns:a16="http://schemas.microsoft.com/office/drawing/2014/main" xmlns="" id="{19D35415-1A65-4CA4-B8D6-E2A513C073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8892" y="374904"/>
            <a:ext cx="8586216" cy="6108192"/>
          </a:xfrm>
          <a:prstGeom prst="rect">
            <a:avLst/>
          </a:prstGeom>
          <a:noFill/>
          <a:ln w="6350" cap="sq" cmpd="sng" algn="ctr">
            <a:solidFill>
              <a:schemeClr val="tx1">
                <a:lumMod val="75000"/>
                <a:lumOff val="25000"/>
              </a:schemeClr>
            </a:solidFill>
            <a:prstDash val="solid"/>
            <a:miter lim="800000"/>
          </a:ln>
          <a:effectLst/>
        </p:spPr>
      </p:sp>
      <p:pic>
        <p:nvPicPr>
          <p:cNvPr id="15364" name="Content Placeholder 4" descr="dark side.jpg">
            <a:extLst>
              <a:ext uri="{FF2B5EF4-FFF2-40B4-BE49-F238E27FC236}">
                <a16:creationId xmlns:a16="http://schemas.microsoft.com/office/drawing/2014/main" xmlns="" id="{79A5DFB8-2A43-7D4F-A7E1-4E9C2CA10973}"/>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4565" r="35386"/>
          <a:stretch/>
        </p:blipFill>
        <p:spPr>
          <a:xfrm>
            <a:off x="5878028" y="237744"/>
            <a:ext cx="3093312" cy="6382512"/>
          </a:xfrm>
          <a:prstGeom prst="rect">
            <a:avLst/>
          </a:prstGeom>
        </p:spPr>
      </p:pic>
      <p:sp>
        <p:nvSpPr>
          <p:cNvPr id="77" name="Rectangle 76">
            <a:extLst>
              <a:ext uri="{FF2B5EF4-FFF2-40B4-BE49-F238E27FC236}">
                <a16:creationId xmlns:a16="http://schemas.microsoft.com/office/drawing/2014/main" xmlns="" id="{25397171-E233-4F26-9A8C-29C436537DC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8294" y="237744"/>
            <a:ext cx="5739733"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xmlns="" id="{EA830B9C-C9EB-4D80-9552-AE9DE30758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1164" y="374904"/>
            <a:ext cx="5505117"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5362" name="Title 1">
            <a:extLst>
              <a:ext uri="{FF2B5EF4-FFF2-40B4-BE49-F238E27FC236}">
                <a16:creationId xmlns:a16="http://schemas.microsoft.com/office/drawing/2014/main" xmlns="" id="{42F1383E-16B8-3D4D-842D-355DE43D3598}"/>
              </a:ext>
            </a:extLst>
          </p:cNvPr>
          <p:cNvSpPr>
            <a:spLocks noGrp="1"/>
          </p:cNvSpPr>
          <p:nvPr>
            <p:ph type="title"/>
          </p:nvPr>
        </p:nvSpPr>
        <p:spPr>
          <a:xfrm>
            <a:off x="651510" y="642593"/>
            <a:ext cx="4711446" cy="1744183"/>
          </a:xfrm>
        </p:spPr>
        <p:txBody>
          <a:bodyPr vert="horz" lIns="91440" tIns="45720" rIns="91440" bIns="45720" rtlCol="0" anchor="ctr">
            <a:normAutofit/>
          </a:bodyPr>
          <a:lstStyle/>
          <a:p>
            <a:r>
              <a:rPr lang="en-US" altLang="en-US" sz="4800" dirty="0"/>
              <a:t>The “dark side” of </a:t>
            </a:r>
            <a:r>
              <a:rPr lang="en-US" altLang="en-US" sz="4800" dirty="0" err="1"/>
              <a:t>globalisation</a:t>
            </a:r>
            <a:endParaRPr lang="en-US" altLang="en-US" sz="4800" dirty="0"/>
          </a:p>
        </p:txBody>
      </p:sp>
      <p:sp>
        <p:nvSpPr>
          <p:cNvPr id="3" name="Content Placeholder 2">
            <a:extLst>
              <a:ext uri="{FF2B5EF4-FFF2-40B4-BE49-F238E27FC236}">
                <a16:creationId xmlns:a16="http://schemas.microsoft.com/office/drawing/2014/main" xmlns="" id="{CCFB085A-2ABB-A746-8B30-8605884E53FD}"/>
              </a:ext>
            </a:extLst>
          </p:cNvPr>
          <p:cNvSpPr>
            <a:spLocks noGrp="1"/>
          </p:cNvSpPr>
          <p:nvPr>
            <p:ph sz="half" idx="1"/>
          </p:nvPr>
        </p:nvSpPr>
        <p:spPr>
          <a:xfrm>
            <a:off x="651510" y="2386584"/>
            <a:ext cx="4711446" cy="3648456"/>
          </a:xfrm>
        </p:spPr>
        <p:txBody>
          <a:bodyPr vert="horz" lIns="91440" tIns="45720" rIns="91440" bIns="45720" rtlCol="0">
            <a:normAutofit/>
          </a:bodyPr>
          <a:lstStyle/>
          <a:p>
            <a:pPr fontAlgn="auto">
              <a:spcAft>
                <a:spcPts val="0"/>
              </a:spcAft>
              <a:defRPr/>
            </a:pPr>
            <a:r>
              <a:rPr lang="en-US" dirty="0"/>
              <a:t>More access to goods and services…….but greater illegal trade in arms, people, drugs, money.</a:t>
            </a:r>
          </a:p>
          <a:p>
            <a:pPr fontAlgn="auto">
              <a:spcAft>
                <a:spcPts val="0"/>
              </a:spcAft>
              <a:defRPr/>
            </a:pPr>
            <a:r>
              <a:rPr lang="en-US" dirty="0"/>
              <a:t>More goods transported across the globe…..but they can bring in toxic toys, invasive species, contaminated food.</a:t>
            </a:r>
          </a:p>
          <a:p>
            <a:pPr fontAlgn="auto">
              <a:spcAft>
                <a:spcPts val="0"/>
              </a:spcAft>
              <a:defRPr/>
            </a:pPr>
            <a:r>
              <a:rPr lang="en-US" dirty="0"/>
              <a:t>Internet expands free speech but can put porn in children's hands, facilitate reckless investments, intellectual theft</a:t>
            </a:r>
          </a:p>
          <a:p>
            <a:pPr fontAlgn="auto">
              <a:spcAft>
                <a:spcPts val="0"/>
              </a:spcAft>
              <a:defRPr/>
            </a:pPr>
            <a:r>
              <a:rPr lang="en-US" dirty="0"/>
              <a:t>Movement of people expands freedom but can spread deadly diseases.</a:t>
            </a:r>
          </a:p>
        </p:txBody>
      </p:sp>
    </p:spTree>
    <p:extLst>
      <p:ext uri="{BB962C8B-B14F-4D97-AF65-F5344CB8AC3E}">
        <p14:creationId xmlns:p14="http://schemas.microsoft.com/office/powerpoint/2010/main" val="37088032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xmlns="" id="{7DE5B4A3-8AED-4343-B12D-23FBCA8F9BD9}"/>
              </a:ext>
            </a:extLst>
          </p:cNvPr>
          <p:cNvSpPr>
            <a:spLocks noGrp="1"/>
          </p:cNvSpPr>
          <p:nvPr>
            <p:ph type="title"/>
          </p:nvPr>
        </p:nvSpPr>
        <p:spPr>
          <a:xfrm>
            <a:off x="800100" y="642594"/>
            <a:ext cx="7543800" cy="1371600"/>
          </a:xfrm>
        </p:spPr>
        <p:txBody>
          <a:bodyPr>
            <a:normAutofit/>
          </a:bodyPr>
          <a:lstStyle/>
          <a:p>
            <a:pPr algn="ctr"/>
            <a:r>
              <a:rPr lang="en-US" altLang="en-US" b="1" dirty="0"/>
              <a:t>The Dilemma</a:t>
            </a:r>
          </a:p>
        </p:txBody>
      </p:sp>
      <p:graphicFrame>
        <p:nvGraphicFramePr>
          <p:cNvPr id="16392" name="Content Placeholder 3"/>
          <p:cNvGraphicFramePr>
            <a:graphicFrameLocks noGrp="1"/>
          </p:cNvGraphicFramePr>
          <p:nvPr>
            <p:ph idx="1"/>
            <p:extLst>
              <p:ext uri="{D42A27DB-BD31-4B8C-83A1-F6EECF244321}">
                <p14:modId xmlns:p14="http://schemas.microsoft.com/office/powerpoint/2010/main" val="2094898469"/>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084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05F5D3-CF67-5A42-AD99-78E66B19B807}"/>
              </a:ext>
            </a:extLst>
          </p:cNvPr>
          <p:cNvSpPr>
            <a:spLocks noGrp="1"/>
          </p:cNvSpPr>
          <p:nvPr>
            <p:ph type="title"/>
          </p:nvPr>
        </p:nvSpPr>
        <p:spPr/>
        <p:txBody>
          <a:bodyPr/>
          <a:lstStyle/>
          <a:p>
            <a:r>
              <a:rPr lang="en-US" b="1" dirty="0"/>
              <a:t>(Neo)Economic liberalism</a:t>
            </a:r>
          </a:p>
        </p:txBody>
      </p:sp>
      <p:sp>
        <p:nvSpPr>
          <p:cNvPr id="3" name="Content Placeholder 2">
            <a:extLst>
              <a:ext uri="{FF2B5EF4-FFF2-40B4-BE49-F238E27FC236}">
                <a16:creationId xmlns:a16="http://schemas.microsoft.com/office/drawing/2014/main" xmlns="" id="{41256C2D-641E-D949-875C-ACF717A640A0}"/>
              </a:ext>
            </a:extLst>
          </p:cNvPr>
          <p:cNvSpPr>
            <a:spLocks noGrp="1"/>
          </p:cNvSpPr>
          <p:nvPr>
            <p:ph idx="1"/>
          </p:nvPr>
        </p:nvSpPr>
        <p:spPr/>
        <p:txBody>
          <a:bodyPr/>
          <a:lstStyle/>
          <a:p>
            <a:r>
              <a:rPr lang="en-GB" dirty="0"/>
              <a:t>"Neo" means we are talking about a new kind of liberalism. </a:t>
            </a:r>
          </a:p>
          <a:p>
            <a:r>
              <a:rPr lang="en-GB" dirty="0"/>
              <a:t>So what was the old kind? The liberal school of economics became famous in Europe when Adam Smith, The Wealth Of Nations (1776). </a:t>
            </a:r>
          </a:p>
          <a:p>
            <a:r>
              <a:rPr lang="en-GB" dirty="0"/>
              <a:t>Advocating the abolition of government intervention in economic matters. </a:t>
            </a:r>
          </a:p>
          <a:p>
            <a:r>
              <a:rPr lang="en-GB" dirty="0"/>
              <a:t>No restrictions on manufacturing, no barriers to commerce, no tariffs, he said; free trade was the best way for a nation's economy to develop. </a:t>
            </a:r>
          </a:p>
          <a:p>
            <a:r>
              <a:rPr lang="en-GB" dirty="0"/>
              <a:t>Ideas were "liberal" in the sense of no controls. </a:t>
            </a:r>
          </a:p>
          <a:p>
            <a:r>
              <a:rPr lang="en-GB" dirty="0"/>
              <a:t>This application of individualism encouraged "free" enterprise," "free" competition - which came to mean, free for the capitalists to make huge profits as they wished.</a:t>
            </a:r>
            <a:endParaRPr lang="en-US" dirty="0"/>
          </a:p>
        </p:txBody>
      </p:sp>
    </p:spTree>
    <p:extLst>
      <p:ext uri="{BB962C8B-B14F-4D97-AF65-F5344CB8AC3E}">
        <p14:creationId xmlns:p14="http://schemas.microsoft.com/office/powerpoint/2010/main" val="33805142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EECA1D-EBC4-714D-9B78-51A64C40B1F5}"/>
              </a:ext>
            </a:extLst>
          </p:cNvPr>
          <p:cNvSpPr>
            <a:spLocks noGrp="1"/>
          </p:cNvSpPr>
          <p:nvPr>
            <p:ph type="title"/>
          </p:nvPr>
        </p:nvSpPr>
        <p:spPr/>
        <p:txBody>
          <a:bodyPr>
            <a:normAutofit fontScale="90000"/>
          </a:bodyPr>
          <a:lstStyle/>
          <a:p>
            <a:r>
              <a:rPr lang="en-GB" b="1" dirty="0"/>
              <a:t>The main points of neo-liberalism include …</a:t>
            </a:r>
            <a:r>
              <a:rPr lang="en-GB" dirty="0"/>
              <a:t/>
            </a:r>
            <a:br>
              <a:rPr lang="en-GB" dirty="0"/>
            </a:br>
            <a:endParaRPr lang="en-US" dirty="0"/>
          </a:p>
        </p:txBody>
      </p:sp>
      <p:sp>
        <p:nvSpPr>
          <p:cNvPr id="3" name="Content Placeholder 2">
            <a:extLst>
              <a:ext uri="{FF2B5EF4-FFF2-40B4-BE49-F238E27FC236}">
                <a16:creationId xmlns:a16="http://schemas.microsoft.com/office/drawing/2014/main" xmlns="" id="{D8C7E438-8CFF-C64B-A1BC-1FF77FD5ECA0}"/>
              </a:ext>
            </a:extLst>
          </p:cNvPr>
          <p:cNvSpPr>
            <a:spLocks noGrp="1"/>
          </p:cNvSpPr>
          <p:nvPr>
            <p:ph idx="1"/>
          </p:nvPr>
        </p:nvSpPr>
        <p:spPr/>
        <p:txBody>
          <a:bodyPr>
            <a:normAutofit/>
          </a:bodyPr>
          <a:lstStyle/>
          <a:p>
            <a:r>
              <a:rPr lang="en-GB" b="1" dirty="0"/>
              <a:t>THE RULE OF THE MARKET</a:t>
            </a:r>
          </a:p>
          <a:p>
            <a:r>
              <a:rPr lang="en-GB" dirty="0"/>
              <a:t>Liberating "free" enterprise or private enterprise from any bonds imposed by the government (the state) no matter how much social damage this causes. </a:t>
            </a:r>
          </a:p>
          <a:p>
            <a:r>
              <a:rPr lang="en-GB" dirty="0"/>
              <a:t>Greater openness to international trade and investment, as in EU…. </a:t>
            </a:r>
          </a:p>
          <a:p>
            <a:r>
              <a:rPr lang="en-GB" dirty="0"/>
              <a:t>Reduce wages by de-unionizing workers and eliminating workers' rights that had been won over many years of struggle. </a:t>
            </a:r>
          </a:p>
          <a:p>
            <a:r>
              <a:rPr lang="en-GB" dirty="0"/>
              <a:t>No more price controls. </a:t>
            </a:r>
            <a:endParaRPr lang="en-US" dirty="0"/>
          </a:p>
        </p:txBody>
      </p:sp>
    </p:spTree>
    <p:extLst>
      <p:ext uri="{BB962C8B-B14F-4D97-AF65-F5344CB8AC3E}">
        <p14:creationId xmlns:p14="http://schemas.microsoft.com/office/powerpoint/2010/main" val="29656250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024A24-0885-804C-AEC4-8CF5026507A1}"/>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A26D150C-C73B-374D-9EDF-02DC6A775573}"/>
              </a:ext>
            </a:extLst>
          </p:cNvPr>
          <p:cNvSpPr>
            <a:spLocks noGrp="1"/>
          </p:cNvSpPr>
          <p:nvPr>
            <p:ph idx="1"/>
          </p:nvPr>
        </p:nvSpPr>
        <p:spPr/>
        <p:txBody>
          <a:bodyPr/>
          <a:lstStyle/>
          <a:p>
            <a:r>
              <a:rPr lang="en-GB" dirty="0"/>
              <a:t>All in all, total freedom of movement for capital, goods and services. </a:t>
            </a:r>
          </a:p>
          <a:p>
            <a:r>
              <a:rPr lang="en-GB" dirty="0"/>
              <a:t>To convince us this is good for us, they say "an unregulated market is the best way to increase economic growth, which will ultimately benefit everyone." </a:t>
            </a:r>
          </a:p>
          <a:p>
            <a:r>
              <a:rPr lang="en-GB" dirty="0"/>
              <a:t>It's like Reagan's "supply-side" and "trickle-down" economics - but somehow the wealth didn't trickle down very much.</a:t>
            </a:r>
          </a:p>
          <a:p>
            <a:r>
              <a:rPr lang="en-GB" dirty="0"/>
              <a:t>Any argument ? Have we never had it so good ?</a:t>
            </a:r>
          </a:p>
          <a:p>
            <a:endParaRPr lang="en-US" dirty="0"/>
          </a:p>
        </p:txBody>
      </p:sp>
    </p:spTree>
    <p:extLst>
      <p:ext uri="{BB962C8B-B14F-4D97-AF65-F5344CB8AC3E}">
        <p14:creationId xmlns:p14="http://schemas.microsoft.com/office/powerpoint/2010/main" val="62262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347F52-CB24-594C-80A6-D76A41D11E37}"/>
              </a:ext>
            </a:extLst>
          </p:cNvPr>
          <p:cNvSpPr>
            <a:spLocks noGrp="1"/>
          </p:cNvSpPr>
          <p:nvPr>
            <p:ph type="title"/>
          </p:nvPr>
        </p:nvSpPr>
        <p:spPr/>
        <p:txBody>
          <a:bodyPr>
            <a:normAutofit fontScale="90000"/>
          </a:bodyPr>
          <a:lstStyle/>
          <a:p>
            <a:r>
              <a:rPr lang="en-GB" b="1" dirty="0"/>
              <a:t>CUTTING PUBLIC EXPENDITURE FOR SOCIAL SERVICES</a:t>
            </a:r>
            <a:endParaRPr lang="en-US" dirty="0"/>
          </a:p>
        </p:txBody>
      </p:sp>
      <p:sp>
        <p:nvSpPr>
          <p:cNvPr id="3" name="Content Placeholder 2">
            <a:extLst>
              <a:ext uri="{FF2B5EF4-FFF2-40B4-BE49-F238E27FC236}">
                <a16:creationId xmlns:a16="http://schemas.microsoft.com/office/drawing/2014/main" xmlns="" id="{B9F43C35-8D18-B64B-91EB-88FEEC120B5C}"/>
              </a:ext>
            </a:extLst>
          </p:cNvPr>
          <p:cNvSpPr>
            <a:spLocks noGrp="1"/>
          </p:cNvSpPr>
          <p:nvPr>
            <p:ph idx="1"/>
          </p:nvPr>
        </p:nvSpPr>
        <p:spPr/>
        <p:txBody>
          <a:bodyPr>
            <a:normAutofit/>
          </a:bodyPr>
          <a:lstStyle/>
          <a:p>
            <a:r>
              <a:rPr lang="en-GB" dirty="0"/>
              <a:t>Including education and health care. </a:t>
            </a:r>
          </a:p>
          <a:p>
            <a:r>
              <a:rPr lang="en-GB" dirty="0"/>
              <a:t>REDUCING THE SAFETY-NET FOR THE POOR and even maintenance of roads, bridges, water supply directly is paid for by the consumer -- again in the name of reducing government's role.</a:t>
            </a:r>
          </a:p>
          <a:p>
            <a:r>
              <a:rPr lang="en-GB" dirty="0"/>
              <a:t>Of course, they don't oppose government subsidies and tax benefits for business.</a:t>
            </a:r>
          </a:p>
          <a:p>
            <a:endParaRPr lang="en-US" dirty="0"/>
          </a:p>
        </p:txBody>
      </p:sp>
    </p:spTree>
    <p:extLst>
      <p:ext uri="{BB962C8B-B14F-4D97-AF65-F5344CB8AC3E}">
        <p14:creationId xmlns:p14="http://schemas.microsoft.com/office/powerpoint/2010/main" val="1206971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A060EC-C923-2B4B-BA1D-FD1F831C8276}"/>
              </a:ext>
            </a:extLst>
          </p:cNvPr>
          <p:cNvSpPr>
            <a:spLocks noGrp="1"/>
          </p:cNvSpPr>
          <p:nvPr>
            <p:ph type="title"/>
          </p:nvPr>
        </p:nvSpPr>
        <p:spPr/>
        <p:txBody>
          <a:bodyPr/>
          <a:lstStyle/>
          <a:p>
            <a:r>
              <a:rPr lang="en-GB" b="1" dirty="0"/>
              <a:t>DEREGULATION</a:t>
            </a:r>
            <a:endParaRPr lang="en-US" dirty="0"/>
          </a:p>
        </p:txBody>
      </p:sp>
      <p:sp>
        <p:nvSpPr>
          <p:cNvPr id="3" name="Content Placeholder 2">
            <a:extLst>
              <a:ext uri="{FF2B5EF4-FFF2-40B4-BE49-F238E27FC236}">
                <a16:creationId xmlns:a16="http://schemas.microsoft.com/office/drawing/2014/main" xmlns="" id="{F45164F7-02B8-054D-A555-26DCB0CA44AE}"/>
              </a:ext>
            </a:extLst>
          </p:cNvPr>
          <p:cNvSpPr>
            <a:spLocks noGrp="1"/>
          </p:cNvSpPr>
          <p:nvPr>
            <p:ph idx="1"/>
          </p:nvPr>
        </p:nvSpPr>
        <p:spPr/>
        <p:txBody>
          <a:bodyPr/>
          <a:lstStyle/>
          <a:p>
            <a:r>
              <a:rPr lang="en-GB" dirty="0"/>
              <a:t>Reduce government regulation of everything that could diminish profits, including protecting the environment and safety on the job.</a:t>
            </a:r>
          </a:p>
          <a:p>
            <a:endParaRPr lang="en-US" dirty="0"/>
          </a:p>
        </p:txBody>
      </p:sp>
    </p:spTree>
    <p:extLst>
      <p:ext uri="{BB962C8B-B14F-4D97-AF65-F5344CB8AC3E}">
        <p14:creationId xmlns:p14="http://schemas.microsoft.com/office/powerpoint/2010/main" val="204359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E4A08E-E161-FB4B-A299-93EE26F49EF0}"/>
              </a:ext>
            </a:extLst>
          </p:cNvPr>
          <p:cNvSpPr>
            <a:spLocks noGrp="1"/>
          </p:cNvSpPr>
          <p:nvPr>
            <p:ph type="title"/>
          </p:nvPr>
        </p:nvSpPr>
        <p:spPr/>
        <p:txBody>
          <a:bodyPr/>
          <a:lstStyle/>
          <a:p>
            <a:r>
              <a:rPr lang="en-GB" b="1" dirty="0"/>
              <a:t>PRIVATIZATION</a:t>
            </a:r>
            <a:endParaRPr lang="en-US" dirty="0"/>
          </a:p>
        </p:txBody>
      </p:sp>
      <p:sp>
        <p:nvSpPr>
          <p:cNvPr id="3" name="Content Placeholder 2">
            <a:extLst>
              <a:ext uri="{FF2B5EF4-FFF2-40B4-BE49-F238E27FC236}">
                <a16:creationId xmlns:a16="http://schemas.microsoft.com/office/drawing/2014/main" xmlns="" id="{B8044E0B-20CC-E742-B9F0-F7216BD9FF32}"/>
              </a:ext>
            </a:extLst>
          </p:cNvPr>
          <p:cNvSpPr>
            <a:spLocks noGrp="1"/>
          </p:cNvSpPr>
          <p:nvPr>
            <p:ph idx="1"/>
          </p:nvPr>
        </p:nvSpPr>
        <p:spPr/>
        <p:txBody>
          <a:bodyPr/>
          <a:lstStyle/>
          <a:p>
            <a:r>
              <a:rPr lang="en-GB" dirty="0"/>
              <a:t>Sell state-owned enterprises, goods and services to private investors. </a:t>
            </a:r>
          </a:p>
          <a:p>
            <a:r>
              <a:rPr lang="en-GB" dirty="0"/>
              <a:t>This includes banks, key industries, railroads, toll roads, electricity, </a:t>
            </a:r>
            <a:r>
              <a:rPr lang="en-GB" b="1" dirty="0">
                <a:solidFill>
                  <a:srgbClr val="FF0000"/>
                </a:solidFill>
              </a:rPr>
              <a:t>schools, hospitals</a:t>
            </a:r>
            <a:r>
              <a:rPr lang="en-GB" dirty="0"/>
              <a:t> and even fresh water. </a:t>
            </a:r>
          </a:p>
          <a:p>
            <a:r>
              <a:rPr lang="en-GB" dirty="0"/>
              <a:t>Usually done in the name of greater efficiency, which is often needed, privatization has mainly had the effect of concentrating wealth even more in a few hands and making the public pay even more for its needs.</a:t>
            </a:r>
          </a:p>
          <a:p>
            <a:endParaRPr lang="en-US" dirty="0"/>
          </a:p>
        </p:txBody>
      </p:sp>
    </p:spTree>
    <p:extLst>
      <p:ext uri="{BB962C8B-B14F-4D97-AF65-F5344CB8AC3E}">
        <p14:creationId xmlns:p14="http://schemas.microsoft.com/office/powerpoint/2010/main" val="8212713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8253EB-2B8F-C74B-A494-661C339401FB}"/>
              </a:ext>
            </a:extLst>
          </p:cNvPr>
          <p:cNvSpPr>
            <a:spLocks noGrp="1"/>
          </p:cNvSpPr>
          <p:nvPr>
            <p:ph type="title"/>
          </p:nvPr>
        </p:nvSpPr>
        <p:spPr/>
        <p:txBody>
          <a:bodyPr>
            <a:normAutofit fontScale="90000"/>
          </a:bodyPr>
          <a:lstStyle/>
          <a:p>
            <a:r>
              <a:rPr lang="en-GB" b="1" dirty="0"/>
              <a:t>ELIMINATING THE CONCEPT OF "THE PUBLIC GOOD" or "COMMUNITY"</a:t>
            </a:r>
            <a:endParaRPr lang="en-US" dirty="0"/>
          </a:p>
        </p:txBody>
      </p:sp>
      <p:sp>
        <p:nvSpPr>
          <p:cNvPr id="3" name="Content Placeholder 2">
            <a:extLst>
              <a:ext uri="{FF2B5EF4-FFF2-40B4-BE49-F238E27FC236}">
                <a16:creationId xmlns:a16="http://schemas.microsoft.com/office/drawing/2014/main" xmlns="" id="{25CCC7ED-B457-6044-BFA6-7394AF54107F}"/>
              </a:ext>
            </a:extLst>
          </p:cNvPr>
          <p:cNvSpPr>
            <a:spLocks noGrp="1"/>
          </p:cNvSpPr>
          <p:nvPr>
            <p:ph idx="1"/>
          </p:nvPr>
        </p:nvSpPr>
        <p:spPr/>
        <p:txBody>
          <a:bodyPr/>
          <a:lstStyle/>
          <a:p>
            <a:r>
              <a:rPr lang="en-GB" dirty="0"/>
              <a:t>Replacing it with "individual responsibility." </a:t>
            </a:r>
          </a:p>
          <a:p>
            <a:r>
              <a:rPr lang="en-GB" dirty="0"/>
              <a:t>Pressuring the poorest people in a society to find solutions to their lack of health care, education and social security all by themselves -- then blaming them, if they fail as "lazy."</a:t>
            </a:r>
          </a:p>
          <a:p>
            <a:endParaRPr lang="en-US" dirty="0"/>
          </a:p>
        </p:txBody>
      </p:sp>
    </p:spTree>
    <p:extLst>
      <p:ext uri="{BB962C8B-B14F-4D97-AF65-F5344CB8AC3E}">
        <p14:creationId xmlns:p14="http://schemas.microsoft.com/office/powerpoint/2010/main" val="11913418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BC25456C-378A-574C-BB1A-188E2682BF8D}"/>
              </a:ext>
            </a:extLst>
          </p:cNvPr>
          <p:cNvSpPr>
            <a:spLocks noGrp="1"/>
          </p:cNvSpPr>
          <p:nvPr>
            <p:ph type="title"/>
          </p:nvPr>
        </p:nvSpPr>
        <p:spPr/>
        <p:txBody>
          <a:bodyPr rtlCol="0">
            <a:normAutofit/>
          </a:bodyPr>
          <a:lstStyle/>
          <a:p>
            <a:pPr fontAlgn="auto">
              <a:spcAft>
                <a:spcPts val="0"/>
              </a:spcAft>
              <a:defRPr/>
            </a:pPr>
            <a:r>
              <a:rPr lang="en-US" dirty="0"/>
              <a:t>Can government </a:t>
            </a:r>
            <a:r>
              <a:rPr lang="en-US" altLang="en-US" dirty="0"/>
              <a:t>protect us from global “</a:t>
            </a:r>
            <a:r>
              <a:rPr lang="en-US" altLang="en-US" dirty="0" err="1"/>
              <a:t>bads</a:t>
            </a:r>
            <a:r>
              <a:rPr lang="en-US" altLang="en-US" dirty="0"/>
              <a:t>” ??</a:t>
            </a:r>
            <a:endParaRPr lang="en-US" dirty="0"/>
          </a:p>
        </p:txBody>
      </p:sp>
      <p:sp>
        <p:nvSpPr>
          <p:cNvPr id="17411" name="Content Placeholder 5">
            <a:extLst>
              <a:ext uri="{FF2B5EF4-FFF2-40B4-BE49-F238E27FC236}">
                <a16:creationId xmlns:a16="http://schemas.microsoft.com/office/drawing/2014/main" xmlns="" id="{D6EB53FD-0F85-FA4B-A8D4-145825D89AF6}"/>
              </a:ext>
            </a:extLst>
          </p:cNvPr>
          <p:cNvSpPr>
            <a:spLocks noGrp="1"/>
          </p:cNvSpPr>
          <p:nvPr>
            <p:ph idx="1"/>
          </p:nvPr>
        </p:nvSpPr>
        <p:spPr/>
        <p:txBody>
          <a:bodyPr/>
          <a:lstStyle/>
          <a:p>
            <a:r>
              <a:rPr lang="en-US" altLang="en-US" dirty="0"/>
              <a:t>Where is the backlash?</a:t>
            </a:r>
          </a:p>
        </p:txBody>
      </p:sp>
    </p:spTree>
    <p:extLst>
      <p:ext uri="{BB962C8B-B14F-4D97-AF65-F5344CB8AC3E}">
        <p14:creationId xmlns:p14="http://schemas.microsoft.com/office/powerpoint/2010/main" val="1323372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69B5FF42-B17C-4F11-B93E-AF59A0B618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sp>
      <p:sp>
        <p:nvSpPr>
          <p:cNvPr id="75" name="Rectangle 74">
            <a:extLst>
              <a:ext uri="{FF2B5EF4-FFF2-40B4-BE49-F238E27FC236}">
                <a16:creationId xmlns:a16="http://schemas.microsoft.com/office/drawing/2014/main" xmlns="" id="{19D35415-1A65-4CA4-B8D6-E2A513C073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8892" y="374904"/>
            <a:ext cx="8586216" cy="6108192"/>
          </a:xfrm>
          <a:prstGeom prst="rect">
            <a:avLst/>
          </a:prstGeom>
          <a:noFill/>
          <a:ln w="6350" cap="sq" cmpd="sng" algn="ctr">
            <a:solidFill>
              <a:schemeClr val="tx1">
                <a:lumMod val="75000"/>
                <a:lumOff val="25000"/>
              </a:schemeClr>
            </a:solidFill>
            <a:prstDash val="solid"/>
            <a:miter lim="800000"/>
          </a:ln>
          <a:effectLst/>
        </p:spPr>
      </p:sp>
      <p:pic>
        <p:nvPicPr>
          <p:cNvPr id="19460" name="Content Placeholder 7" descr="questionmark.jpg">
            <a:extLst>
              <a:ext uri="{FF2B5EF4-FFF2-40B4-BE49-F238E27FC236}">
                <a16:creationId xmlns:a16="http://schemas.microsoft.com/office/drawing/2014/main" xmlns="" id="{0D6FE774-C164-C045-A265-31A23CD6CD04}"/>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7178" r="24730"/>
          <a:stretch/>
        </p:blipFill>
        <p:spPr>
          <a:xfrm>
            <a:off x="5878028" y="237744"/>
            <a:ext cx="3093312" cy="6382512"/>
          </a:xfrm>
          <a:prstGeom prst="rect">
            <a:avLst/>
          </a:prstGeom>
        </p:spPr>
      </p:pic>
      <p:sp>
        <p:nvSpPr>
          <p:cNvPr id="77" name="Rectangle 76">
            <a:extLst>
              <a:ext uri="{FF2B5EF4-FFF2-40B4-BE49-F238E27FC236}">
                <a16:creationId xmlns:a16="http://schemas.microsoft.com/office/drawing/2014/main" xmlns="" id="{25397171-E233-4F26-9A8C-29C436537DC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8294" y="237744"/>
            <a:ext cx="5739733"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xmlns="" id="{EA830B9C-C9EB-4D80-9552-AE9DE30758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1164" y="374904"/>
            <a:ext cx="5505117"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xmlns="" id="{CC235599-7B4F-9742-9128-8C853FEEEE74}"/>
              </a:ext>
            </a:extLst>
          </p:cNvPr>
          <p:cNvSpPr>
            <a:spLocks noGrp="1"/>
          </p:cNvSpPr>
          <p:nvPr>
            <p:ph type="title"/>
          </p:nvPr>
        </p:nvSpPr>
        <p:spPr>
          <a:xfrm>
            <a:off x="651510" y="642593"/>
            <a:ext cx="4711446" cy="1744183"/>
          </a:xfrm>
        </p:spPr>
        <p:txBody>
          <a:bodyPr vert="horz" lIns="91440" tIns="45720" rIns="91440" bIns="45720" rtlCol="0" anchor="ctr">
            <a:normAutofit/>
          </a:bodyPr>
          <a:lstStyle/>
          <a:p>
            <a:pPr fontAlgn="auto">
              <a:spcAft>
                <a:spcPts val="0"/>
              </a:spcAft>
              <a:defRPr/>
            </a:pPr>
            <a:r>
              <a:rPr lang="en-US" sz="4400"/>
              <a:t>So….What to do about the dark side?</a:t>
            </a:r>
          </a:p>
        </p:txBody>
      </p:sp>
      <p:sp>
        <p:nvSpPr>
          <p:cNvPr id="19459" name="Content Placeholder 5">
            <a:extLst>
              <a:ext uri="{FF2B5EF4-FFF2-40B4-BE49-F238E27FC236}">
                <a16:creationId xmlns:a16="http://schemas.microsoft.com/office/drawing/2014/main" xmlns="" id="{C075AB5B-920F-0B4A-A440-9533FF85FDD9}"/>
              </a:ext>
            </a:extLst>
          </p:cNvPr>
          <p:cNvSpPr>
            <a:spLocks noGrp="1"/>
          </p:cNvSpPr>
          <p:nvPr>
            <p:ph sz="half" idx="1"/>
          </p:nvPr>
        </p:nvSpPr>
        <p:spPr>
          <a:xfrm>
            <a:off x="651510" y="2386584"/>
            <a:ext cx="4711446" cy="3648456"/>
          </a:xfrm>
        </p:spPr>
        <p:txBody>
          <a:bodyPr vert="horz" lIns="91440" tIns="45720" rIns="91440" bIns="45720" rtlCol="0">
            <a:normAutofit/>
          </a:bodyPr>
          <a:lstStyle/>
          <a:p>
            <a:r>
              <a:rPr lang="en-US" altLang="en-US"/>
              <a:t>Delegate authority upwards</a:t>
            </a:r>
          </a:p>
          <a:p>
            <a:r>
              <a:rPr lang="en-US" altLang="en-US"/>
              <a:t>Delegate authority downwards</a:t>
            </a:r>
          </a:p>
          <a:p>
            <a:r>
              <a:rPr lang="en-US" altLang="en-US"/>
              <a:t>Hybrid of public-private authority</a:t>
            </a:r>
          </a:p>
        </p:txBody>
      </p:sp>
    </p:spTree>
    <p:extLst>
      <p:ext uri="{BB962C8B-B14F-4D97-AF65-F5344CB8AC3E}">
        <p14:creationId xmlns:p14="http://schemas.microsoft.com/office/powerpoint/2010/main" val="5644287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xmlns="" id="{15C595CE-EC4E-6D43-B98C-E225ABE5213C}"/>
              </a:ext>
            </a:extLst>
          </p:cNvPr>
          <p:cNvSpPr>
            <a:spLocks noGrp="1"/>
          </p:cNvSpPr>
          <p:nvPr>
            <p:ph type="title"/>
          </p:nvPr>
        </p:nvSpPr>
        <p:spPr/>
        <p:txBody>
          <a:bodyPr/>
          <a:lstStyle/>
          <a:p>
            <a:r>
              <a:rPr lang="en-US" altLang="en-US"/>
              <a:t>Global Public Governance </a:t>
            </a:r>
          </a:p>
        </p:txBody>
      </p:sp>
      <p:sp>
        <p:nvSpPr>
          <p:cNvPr id="21507" name="Content Placeholder 2">
            <a:extLst>
              <a:ext uri="{FF2B5EF4-FFF2-40B4-BE49-F238E27FC236}">
                <a16:creationId xmlns:a16="http://schemas.microsoft.com/office/drawing/2014/main" xmlns="" id="{A50C9B02-CE17-1E48-AEF2-E9BEF8F3715F}"/>
              </a:ext>
            </a:extLst>
          </p:cNvPr>
          <p:cNvSpPr>
            <a:spLocks noGrp="1"/>
          </p:cNvSpPr>
          <p:nvPr>
            <p:ph idx="1"/>
          </p:nvPr>
        </p:nvSpPr>
        <p:spPr/>
        <p:txBody>
          <a:bodyPr/>
          <a:lstStyle/>
          <a:p>
            <a:r>
              <a:rPr lang="en-US" altLang="en-US"/>
              <a:t>International Organizations?</a:t>
            </a:r>
          </a:p>
          <a:p>
            <a:r>
              <a:rPr lang="en-US" altLang="en-US"/>
              <a:t>What are the benefits?</a:t>
            </a:r>
          </a:p>
        </p:txBody>
      </p:sp>
    </p:spTree>
    <p:extLst>
      <p:ext uri="{BB962C8B-B14F-4D97-AF65-F5344CB8AC3E}">
        <p14:creationId xmlns:p14="http://schemas.microsoft.com/office/powerpoint/2010/main" val="1015840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B2E02481-DF7A-5949-8A71-8F4BE0F0FD48}"/>
              </a:ext>
            </a:extLst>
          </p:cNvPr>
          <p:cNvSpPr>
            <a:spLocks noGrp="1"/>
          </p:cNvSpPr>
          <p:nvPr>
            <p:ph type="title"/>
          </p:nvPr>
        </p:nvSpPr>
        <p:spPr/>
        <p:txBody>
          <a:bodyPr/>
          <a:lstStyle/>
          <a:p>
            <a:r>
              <a:rPr lang="en-US" dirty="0"/>
              <a:t>Back to </a:t>
            </a:r>
            <a:r>
              <a:rPr lang="en-US" dirty="0" err="1"/>
              <a:t>globalisation</a:t>
            </a:r>
            <a:endParaRPr lang="en-US" dirty="0"/>
          </a:p>
        </p:txBody>
      </p:sp>
    </p:spTree>
    <p:extLst>
      <p:ext uri="{BB962C8B-B14F-4D97-AF65-F5344CB8AC3E}">
        <p14:creationId xmlns:p14="http://schemas.microsoft.com/office/powerpoint/2010/main" val="39931053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2" name="Rectangle 85">
            <a:extLst>
              <a:ext uri="{FF2B5EF4-FFF2-40B4-BE49-F238E27FC236}">
                <a16:creationId xmlns:a16="http://schemas.microsoft.com/office/drawing/2014/main" xmlns="" id="{4A2A0AF0-888E-4B6F-8EFB-35F0E77828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3" name="Rectangle 87">
            <a:extLst>
              <a:ext uri="{FF2B5EF4-FFF2-40B4-BE49-F238E27FC236}">
                <a16:creationId xmlns:a16="http://schemas.microsoft.com/office/drawing/2014/main" xmlns="" id="{8BDADD52-0163-42F3-8D05-517570B194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0902" y="1267730"/>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4" name="Rectangle 89">
            <a:extLst>
              <a:ext uri="{FF2B5EF4-FFF2-40B4-BE49-F238E27FC236}">
                <a16:creationId xmlns:a16="http://schemas.microsoft.com/office/drawing/2014/main" xmlns="" id="{B4008C16-C0B1-4273-AC7C-ECD66010111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850" y="1411615"/>
            <a:ext cx="6972300" cy="4034770"/>
          </a:xfrm>
          <a:prstGeom prst="rect">
            <a:avLst/>
          </a:prstGeom>
          <a:noFill/>
          <a:ln w="6350" cap="sq" cmpd="sng" algn="ctr">
            <a:solidFill>
              <a:schemeClr val="tx1">
                <a:lumMod val="75000"/>
                <a:lumOff val="25000"/>
              </a:schemeClr>
            </a:solidFill>
            <a:prstDash val="solid"/>
            <a:miter lim="800000"/>
          </a:ln>
          <a:effectLst/>
        </p:spPr>
      </p:sp>
      <p:sp>
        <p:nvSpPr>
          <p:cNvPr id="115" name="Rectangle 91">
            <a:extLst>
              <a:ext uri="{FF2B5EF4-FFF2-40B4-BE49-F238E27FC236}">
                <a16:creationId xmlns:a16="http://schemas.microsoft.com/office/drawing/2014/main" xmlns="" id="{429284AC-853B-45E8-845D-7BCFAA2622D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51910" y="1267730"/>
            <a:ext cx="144018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16" name="Group 93">
            <a:extLst>
              <a:ext uri="{FF2B5EF4-FFF2-40B4-BE49-F238E27FC236}">
                <a16:creationId xmlns:a16="http://schemas.microsoft.com/office/drawing/2014/main" xmlns="" id="{358B1D8B-824A-43E0-9E7F-3AD11CA3AF7F}"/>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950855" y="1267730"/>
            <a:ext cx="1567331" cy="645295"/>
            <a:chOff x="5318306" y="1386268"/>
            <a:chExt cx="1567331" cy="645295"/>
          </a:xfrm>
        </p:grpSpPr>
        <p:cxnSp>
          <p:nvCxnSpPr>
            <p:cNvPr id="95" name="Straight Connector 94">
              <a:extLst>
                <a:ext uri="{FF2B5EF4-FFF2-40B4-BE49-F238E27FC236}">
                  <a16:creationId xmlns:a16="http://schemas.microsoft.com/office/drawing/2014/main" xmlns="" id="{73BA6D14-0D39-4214-BFB3-5E996B3E173F}"/>
                </a:ext>
              </a:extLst>
            </p:cNvPr>
            <p:cNvCxnSpPr/>
            <p:nvPr>
              <p:extLst>
                <p:ext uri="{386F3935-93C4-4BCD-93E2-E3B085C9AB24}">
                  <p16:designElem xmlns:p16="http://schemas.microsoft.com/office/powerpoint/2015/main" xmlns="" val="1"/>
                </p:ext>
              </p:extLst>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xmlns="" id="{156229CC-735E-43EE-A368-88A3A5505C71}"/>
                </a:ext>
              </a:extLst>
            </p:cNvPr>
            <p:cNvCxnSpPr/>
            <p:nvPr>
              <p:extLst>
                <p:ext uri="{386F3935-93C4-4BCD-93E2-E3B085C9AB24}">
                  <p16:designElem xmlns:p16="http://schemas.microsoft.com/office/powerpoint/2015/main" xmlns="" val="1"/>
                </p:ext>
              </p:extLst>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xmlns="" id="{AD23AC14-B853-470B-A84A-0EA982CB2B09}"/>
                </a:ext>
              </a:extLst>
            </p:cNvPr>
            <p:cNvCxnSpPr/>
            <p:nvPr>
              <p:extLst>
                <p:ext uri="{386F3935-93C4-4BCD-93E2-E3B085C9AB24}">
                  <p16:designElem xmlns:p16="http://schemas.microsoft.com/office/powerpoint/2015/main" xmlns="" val="1"/>
                </p:ext>
              </p:extLst>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117" name="Rectangle 98">
            <a:extLst>
              <a:ext uri="{FF2B5EF4-FFF2-40B4-BE49-F238E27FC236}">
                <a16:creationId xmlns:a16="http://schemas.microsoft.com/office/drawing/2014/main" xmlns="" id="{418FBC61-1E4D-4B16-8382-20A1D676B30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8" name="Rectangle 100">
            <a:extLst>
              <a:ext uri="{FF2B5EF4-FFF2-40B4-BE49-F238E27FC236}">
                <a16:creationId xmlns:a16="http://schemas.microsoft.com/office/drawing/2014/main" xmlns="" id="{002C6839-C4C1-4E56-99A3-0B4ECDEBFE9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39892" y="457200"/>
            <a:ext cx="8461207"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a16="http://schemas.microsoft.com/office/drawing/2014/main" xmlns="" id="{9FA644EC-1336-C14F-A7F1-49930A1F4DC0}"/>
              </a:ext>
            </a:extLst>
          </p:cNvPr>
          <p:cNvPicPr>
            <a:picLocks noChangeAspect="1"/>
          </p:cNvPicPr>
          <p:nvPr/>
        </p:nvPicPr>
        <p:blipFill rotWithShape="1">
          <a:blip r:embed="rId4"/>
          <a:srcRect l="20774" r="8373" b="-1"/>
          <a:stretch/>
        </p:blipFill>
        <p:spPr>
          <a:xfrm>
            <a:off x="5421526" y="3442997"/>
            <a:ext cx="3256910" cy="2793212"/>
          </a:xfrm>
          <a:prstGeom prst="rect">
            <a:avLst/>
          </a:prstGeom>
        </p:spPr>
      </p:pic>
      <p:pic>
        <p:nvPicPr>
          <p:cNvPr id="4" name="Picture 3">
            <a:extLst>
              <a:ext uri="{FF2B5EF4-FFF2-40B4-BE49-F238E27FC236}">
                <a16:creationId xmlns:a16="http://schemas.microsoft.com/office/drawing/2014/main" xmlns="" id="{839A3C9F-D298-F94E-B02A-14D667A7AD45}"/>
              </a:ext>
            </a:extLst>
          </p:cNvPr>
          <p:cNvPicPr>
            <a:picLocks noChangeAspect="1"/>
          </p:cNvPicPr>
          <p:nvPr/>
        </p:nvPicPr>
        <p:blipFill rotWithShape="1">
          <a:blip r:embed="rId5"/>
          <a:srcRect l="6426" r="7084" b="-2"/>
          <a:stretch/>
        </p:blipFill>
        <p:spPr>
          <a:xfrm>
            <a:off x="5424678" y="621792"/>
            <a:ext cx="3257550" cy="2821203"/>
          </a:xfrm>
          <a:prstGeom prst="rect">
            <a:avLst/>
          </a:prstGeom>
        </p:spPr>
      </p:pic>
      <p:sp>
        <p:nvSpPr>
          <p:cNvPr id="119" name="Rectangle 102">
            <a:extLst>
              <a:ext uri="{FF2B5EF4-FFF2-40B4-BE49-F238E27FC236}">
                <a16:creationId xmlns:a16="http://schemas.microsoft.com/office/drawing/2014/main" xmlns="" id="{C3A204C3-B7C2-4ECE-973B-C9206F69E28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2553" y="621793"/>
            <a:ext cx="8215884" cy="5614416"/>
          </a:xfrm>
          <a:prstGeom prst="rect">
            <a:avLst/>
          </a:prstGeom>
          <a:noFill/>
          <a:ln w="6350" cap="sq" cmpd="sng" algn="ctr">
            <a:solidFill>
              <a:schemeClr val="tx1">
                <a:lumMod val="75000"/>
                <a:lumOff val="25000"/>
              </a:schemeClr>
            </a:solidFill>
            <a:prstDash val="solid"/>
            <a:miter lim="800000"/>
          </a:ln>
          <a:effectLst/>
        </p:spPr>
      </p:sp>
      <p:sp>
        <p:nvSpPr>
          <p:cNvPr id="120" name="Rectangle 104">
            <a:extLst>
              <a:ext uri="{FF2B5EF4-FFF2-40B4-BE49-F238E27FC236}">
                <a16:creationId xmlns:a16="http://schemas.microsoft.com/office/drawing/2014/main" xmlns="" id="{90155F02-96A9-4581-8656-FBB3134F8F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76173" y="446824"/>
            <a:ext cx="144018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1" name="Straight Connector 106">
            <a:extLst>
              <a:ext uri="{FF2B5EF4-FFF2-40B4-BE49-F238E27FC236}">
                <a16:creationId xmlns:a16="http://schemas.microsoft.com/office/drawing/2014/main" xmlns="" id="{9019A835-6A05-4447-90ED-46F1828E429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3618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22" name="Straight Connector 108">
            <a:extLst>
              <a:ext uri="{FF2B5EF4-FFF2-40B4-BE49-F238E27FC236}">
                <a16:creationId xmlns:a16="http://schemas.microsoft.com/office/drawing/2014/main" xmlns="" id="{F3673A56-F881-4341-A576-F8F9156BE41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63062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xmlns="" id="{D3D2614C-C26E-4EBD-BA13-8ABA2869815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361898" y="1092118"/>
            <a:ext cx="126873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xmlns="" id="{E1EC6A37-25FF-DC4D-8B5E-8A0707DACED1}"/>
              </a:ext>
            </a:extLst>
          </p:cNvPr>
          <p:cNvSpPr>
            <a:spLocks noGrp="1"/>
          </p:cNvSpPr>
          <p:nvPr>
            <p:ph type="title"/>
          </p:nvPr>
        </p:nvSpPr>
        <p:spPr>
          <a:xfrm>
            <a:off x="852636" y="1348844"/>
            <a:ext cx="4287254" cy="3042706"/>
          </a:xfrm>
        </p:spPr>
        <p:txBody>
          <a:bodyPr vert="horz" lIns="91440" tIns="45720" rIns="91440" bIns="45720" rtlCol="0" anchor="ctr">
            <a:normAutofit/>
          </a:bodyPr>
          <a:lstStyle/>
          <a:p>
            <a:pPr algn="ctr" fontAlgn="auto">
              <a:lnSpc>
                <a:spcPct val="83000"/>
              </a:lnSpc>
              <a:spcAft>
                <a:spcPts val="0"/>
              </a:spcAft>
              <a:defRPr/>
            </a:pPr>
            <a:r>
              <a:rPr lang="en-US" cap="all" spc="-100"/>
              <a:t>Problem 1: Further usurping of sovereignty….</a:t>
            </a:r>
          </a:p>
        </p:txBody>
      </p:sp>
    </p:spTree>
    <p:extLst>
      <p:ext uri="{BB962C8B-B14F-4D97-AF65-F5344CB8AC3E}">
        <p14:creationId xmlns:p14="http://schemas.microsoft.com/office/powerpoint/2010/main" val="38745732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6CD486-E9B4-2A4A-A03B-8C1A332E0259}"/>
              </a:ext>
            </a:extLst>
          </p:cNvPr>
          <p:cNvSpPr>
            <a:spLocks noGrp="1"/>
          </p:cNvSpPr>
          <p:nvPr>
            <p:ph type="title"/>
          </p:nvPr>
        </p:nvSpPr>
        <p:spPr/>
        <p:txBody>
          <a:bodyPr/>
          <a:lstStyle/>
          <a:p>
            <a:r>
              <a:rPr lang="en-US" dirty="0"/>
              <a:t>Seattle Protests 1999</a:t>
            </a:r>
          </a:p>
        </p:txBody>
      </p:sp>
      <p:sp>
        <p:nvSpPr>
          <p:cNvPr id="3" name="Content Placeholder 2">
            <a:extLst>
              <a:ext uri="{FF2B5EF4-FFF2-40B4-BE49-F238E27FC236}">
                <a16:creationId xmlns:a16="http://schemas.microsoft.com/office/drawing/2014/main" xmlns="" id="{F78B76A8-0B47-4947-8FCA-4CCD49D7B479}"/>
              </a:ext>
            </a:extLst>
          </p:cNvPr>
          <p:cNvSpPr>
            <a:spLocks noGrp="1"/>
          </p:cNvSpPr>
          <p:nvPr>
            <p:ph idx="1"/>
          </p:nvPr>
        </p:nvSpPr>
        <p:spPr/>
        <p:txBody>
          <a:bodyPr/>
          <a:lstStyle/>
          <a:p>
            <a:pPr lvl="1"/>
            <a:r>
              <a:rPr lang="en-GB" dirty="0"/>
              <a:t>Hodgepodge of groups</a:t>
            </a:r>
          </a:p>
          <a:p>
            <a:pPr lvl="2"/>
            <a:r>
              <a:rPr lang="en-GB" dirty="0"/>
              <a:t>Unions worried about competition from cheap foreign labour </a:t>
            </a:r>
          </a:p>
          <a:p>
            <a:pPr lvl="3"/>
            <a:r>
              <a:rPr lang="en-GB" b="1" dirty="0">
                <a:solidFill>
                  <a:srgbClr val="FF0000"/>
                </a:solidFill>
              </a:rPr>
              <a:t>Does foreign labour lower wages ?</a:t>
            </a:r>
          </a:p>
          <a:p>
            <a:pPr lvl="2"/>
            <a:r>
              <a:rPr lang="en-GB" dirty="0"/>
              <a:t>Environmentalists worried about the outsourcing of polluting activities</a:t>
            </a:r>
          </a:p>
          <a:p>
            <a:pPr lvl="2"/>
            <a:r>
              <a:rPr lang="en-GB" dirty="0"/>
              <a:t>Consumer protection groups worried about unsafe imports</a:t>
            </a:r>
          </a:p>
          <a:p>
            <a:pPr lvl="2"/>
            <a:r>
              <a:rPr lang="en-GB" dirty="0"/>
              <a:t>Labour rights groups worried about bad working conditions in other countries</a:t>
            </a:r>
          </a:p>
          <a:p>
            <a:pPr lvl="2"/>
            <a:r>
              <a:rPr lang="en-GB" dirty="0"/>
              <a:t>Leftists of various stripes simply venting their anger at capitalism.</a:t>
            </a:r>
            <a:endParaRPr lang="en-US" dirty="0"/>
          </a:p>
        </p:txBody>
      </p:sp>
    </p:spTree>
    <p:extLst>
      <p:ext uri="{BB962C8B-B14F-4D97-AF65-F5344CB8AC3E}">
        <p14:creationId xmlns:p14="http://schemas.microsoft.com/office/powerpoint/2010/main" val="15855519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130360-C169-4244-BA96-DA4C8658D26D}"/>
              </a:ext>
            </a:extLst>
          </p:cNvPr>
          <p:cNvSpPr>
            <a:spLocks noGrp="1"/>
          </p:cNvSpPr>
          <p:nvPr>
            <p:ph type="title"/>
          </p:nvPr>
        </p:nvSpPr>
        <p:spPr/>
        <p:txBody>
          <a:bodyPr/>
          <a:lstStyle/>
          <a:p>
            <a:r>
              <a:rPr lang="en-US" altLang="en-US" b="1" dirty="0">
                <a:solidFill>
                  <a:schemeClr val="tx1"/>
                </a:solidFill>
              </a:rPr>
              <a:t>Problem 2: They are undemocratic</a:t>
            </a:r>
            <a:endParaRPr lang="en-US" dirty="0">
              <a:solidFill>
                <a:schemeClr val="tx1"/>
              </a:solidFill>
            </a:endParaRPr>
          </a:p>
        </p:txBody>
      </p:sp>
      <p:sp>
        <p:nvSpPr>
          <p:cNvPr id="3" name="Content Placeholder 2">
            <a:extLst>
              <a:ext uri="{FF2B5EF4-FFF2-40B4-BE49-F238E27FC236}">
                <a16:creationId xmlns:a16="http://schemas.microsoft.com/office/drawing/2014/main" xmlns="" id="{F1FE19B3-A940-8A43-AF94-F086F4B91137}"/>
              </a:ext>
            </a:extLst>
          </p:cNvPr>
          <p:cNvSpPr>
            <a:spLocks noGrp="1"/>
          </p:cNvSpPr>
          <p:nvPr>
            <p:ph idx="1"/>
          </p:nvPr>
        </p:nvSpPr>
        <p:spPr/>
        <p:txBody>
          <a:bodyPr/>
          <a:lstStyle/>
          <a:p>
            <a:r>
              <a:rPr lang="en-US" dirty="0"/>
              <a:t>No transparency!</a:t>
            </a:r>
          </a:p>
          <a:p>
            <a:r>
              <a:rPr lang="en-US" dirty="0"/>
              <a:t>No accountability!</a:t>
            </a:r>
          </a:p>
          <a:p>
            <a:r>
              <a:rPr lang="en-US" dirty="0"/>
              <a:t>Economic and social rights are undermined!</a:t>
            </a:r>
          </a:p>
          <a:p>
            <a:r>
              <a:rPr lang="en-US" dirty="0"/>
              <a:t>Technocrats rule! Power has gone from elected representatives to technocrats engineers, managers, scientists. </a:t>
            </a:r>
          </a:p>
          <a:p>
            <a:r>
              <a:rPr lang="en-US" dirty="0"/>
              <a:t>No role for governments.</a:t>
            </a:r>
          </a:p>
          <a:p>
            <a:endParaRPr lang="en-US" dirty="0"/>
          </a:p>
          <a:p>
            <a:endParaRPr lang="en-US" dirty="0"/>
          </a:p>
          <a:p>
            <a:endParaRPr lang="en-US" dirty="0"/>
          </a:p>
        </p:txBody>
      </p:sp>
    </p:spTree>
    <p:extLst>
      <p:ext uri="{BB962C8B-B14F-4D97-AF65-F5344CB8AC3E}">
        <p14:creationId xmlns:p14="http://schemas.microsoft.com/office/powerpoint/2010/main" val="2409296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xmlns="" id="{BFFFC905-EBD7-A941-8C23-721C7A152871}"/>
              </a:ext>
            </a:extLst>
          </p:cNvPr>
          <p:cNvSpPr>
            <a:spLocks noGrp="1"/>
          </p:cNvSpPr>
          <p:nvPr>
            <p:ph type="title"/>
          </p:nvPr>
        </p:nvSpPr>
        <p:spPr/>
        <p:txBody>
          <a:bodyPr/>
          <a:lstStyle/>
          <a:p>
            <a:r>
              <a:rPr lang="en-US" altLang="en-US" b="1" dirty="0"/>
              <a:t>Problem 3: And ineffective</a:t>
            </a:r>
          </a:p>
        </p:txBody>
      </p:sp>
      <p:sp>
        <p:nvSpPr>
          <p:cNvPr id="3" name="Content Placeholder 2">
            <a:extLst>
              <a:ext uri="{FF2B5EF4-FFF2-40B4-BE49-F238E27FC236}">
                <a16:creationId xmlns:a16="http://schemas.microsoft.com/office/drawing/2014/main" xmlns="" id="{A9174D71-AEDB-DB4C-B10E-A8804F21918D}"/>
              </a:ext>
            </a:extLst>
          </p:cNvPr>
          <p:cNvSpPr>
            <a:spLocks noGrp="1"/>
          </p:cNvSpPr>
          <p:nvPr>
            <p:ph idx="1"/>
          </p:nvPr>
        </p:nvSpPr>
        <p:spPr/>
        <p:txBody>
          <a:bodyPr rtlCol="0">
            <a:normAutofit/>
          </a:bodyPr>
          <a:lstStyle/>
          <a:p>
            <a:pPr fontAlgn="auto">
              <a:spcAft>
                <a:spcPts val="0"/>
              </a:spcAft>
              <a:defRPr/>
            </a:pPr>
            <a:r>
              <a:rPr lang="en-US" dirty="0"/>
              <a:t>Example of governance (or lack of) in the current range of corporate scandals you are considering ……</a:t>
            </a:r>
          </a:p>
          <a:p>
            <a:pPr fontAlgn="auto">
              <a:spcAft>
                <a:spcPts val="0"/>
              </a:spcAft>
              <a:defRPr/>
            </a:pPr>
            <a:endParaRPr lang="en-US" dirty="0"/>
          </a:p>
        </p:txBody>
      </p:sp>
    </p:spTree>
    <p:extLst>
      <p:ext uri="{BB962C8B-B14F-4D97-AF65-F5344CB8AC3E}">
        <p14:creationId xmlns:p14="http://schemas.microsoft.com/office/powerpoint/2010/main" val="17988930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E1CC73-D59E-BE48-9A91-2E95A58DEE48}"/>
              </a:ext>
            </a:extLst>
          </p:cNvPr>
          <p:cNvSpPr>
            <a:spLocks noGrp="1"/>
          </p:cNvSpPr>
          <p:nvPr>
            <p:ph type="title"/>
          </p:nvPr>
        </p:nvSpPr>
        <p:spPr/>
        <p:txBody>
          <a:bodyPr rtlCol="0">
            <a:normAutofit/>
          </a:bodyPr>
          <a:lstStyle/>
          <a:p>
            <a:pPr fontAlgn="auto">
              <a:spcAft>
                <a:spcPts val="0"/>
              </a:spcAft>
              <a:defRPr/>
            </a:pPr>
            <a:r>
              <a:rPr lang="en-US" dirty="0"/>
              <a:t>Who governs the global economy?</a:t>
            </a:r>
          </a:p>
        </p:txBody>
      </p:sp>
      <p:sp>
        <p:nvSpPr>
          <p:cNvPr id="6" name="Content Placeholder 5">
            <a:extLst>
              <a:ext uri="{FF2B5EF4-FFF2-40B4-BE49-F238E27FC236}">
                <a16:creationId xmlns:a16="http://schemas.microsoft.com/office/drawing/2014/main" xmlns="" id="{61ADE88B-D473-9242-85C2-2E6529D8EF08}"/>
              </a:ext>
            </a:extLst>
          </p:cNvPr>
          <p:cNvSpPr>
            <a:spLocks noGrp="1"/>
          </p:cNvSpPr>
          <p:nvPr>
            <p:ph sz="half" idx="1"/>
          </p:nvPr>
        </p:nvSpPr>
        <p:spPr>
          <a:xfrm>
            <a:off x="388620" y="2014194"/>
            <a:ext cx="3657600" cy="3931920"/>
          </a:xfrm>
        </p:spPr>
        <p:txBody>
          <a:bodyPr/>
          <a:lstStyle/>
          <a:p>
            <a:r>
              <a:rPr lang="en-US" dirty="0"/>
              <a:t>Financial stability</a:t>
            </a:r>
          </a:p>
          <a:p>
            <a:r>
              <a:rPr lang="en-US" dirty="0"/>
              <a:t>Growth</a:t>
            </a:r>
          </a:p>
          <a:p>
            <a:r>
              <a:rPr lang="en-US" dirty="0" err="1"/>
              <a:t>Globalisation</a:t>
            </a:r>
            <a:r>
              <a:rPr lang="en-US" dirty="0"/>
              <a:t> - </a:t>
            </a:r>
            <a:r>
              <a:rPr lang="en-GB" dirty="0"/>
              <a:t>lifted hundreds of millions out of poverty, but growing rise in frustration in some quarters […] development, [national] security and migration are all interlinked (</a:t>
            </a:r>
            <a:r>
              <a:rPr lang="en-GB" dirty="0" err="1"/>
              <a:t>Schauble</a:t>
            </a:r>
            <a:r>
              <a:rPr lang="en-GB" dirty="0"/>
              <a:t>, 2017)</a:t>
            </a:r>
            <a:endParaRPr lang="en-US" dirty="0"/>
          </a:p>
        </p:txBody>
      </p:sp>
      <p:sp>
        <p:nvSpPr>
          <p:cNvPr id="7" name="Content Placeholder 6">
            <a:extLst>
              <a:ext uri="{FF2B5EF4-FFF2-40B4-BE49-F238E27FC236}">
                <a16:creationId xmlns:a16="http://schemas.microsoft.com/office/drawing/2014/main" xmlns="" id="{C7BFE4FA-02CF-DF40-89DB-1192B3793B7A}"/>
              </a:ext>
            </a:extLst>
          </p:cNvPr>
          <p:cNvSpPr>
            <a:spLocks noGrp="1"/>
          </p:cNvSpPr>
          <p:nvPr>
            <p:ph sz="half" idx="2"/>
          </p:nvPr>
        </p:nvSpPr>
        <p:spPr/>
        <p:txBody>
          <a:bodyPr/>
          <a:lstStyle/>
          <a:p>
            <a:endParaRPr lang="en-US"/>
          </a:p>
        </p:txBody>
      </p:sp>
      <p:sp>
        <p:nvSpPr>
          <p:cNvPr id="3" name="Rectangle 2">
            <a:extLst>
              <a:ext uri="{FF2B5EF4-FFF2-40B4-BE49-F238E27FC236}">
                <a16:creationId xmlns:a16="http://schemas.microsoft.com/office/drawing/2014/main" xmlns="" id="{B466C195-EB6C-E34C-9D8A-014F1EDA892E}"/>
              </a:ext>
            </a:extLst>
          </p:cNvPr>
          <p:cNvSpPr/>
          <p:nvPr/>
        </p:nvSpPr>
        <p:spPr>
          <a:xfrm>
            <a:off x="1428750" y="5885434"/>
            <a:ext cx="4653642" cy="646331"/>
          </a:xfrm>
          <a:prstGeom prst="rect">
            <a:avLst/>
          </a:prstGeom>
        </p:spPr>
        <p:txBody>
          <a:bodyPr wrap="square">
            <a:spAutoFit/>
          </a:bodyPr>
          <a:lstStyle/>
          <a:p>
            <a:r>
              <a:rPr lang="en-US" dirty="0"/>
              <a:t>https://</a:t>
            </a:r>
            <a:r>
              <a:rPr lang="en-US" dirty="0" err="1"/>
              <a:t>www.ted.com</a:t>
            </a:r>
            <a:r>
              <a:rPr lang="en-US" dirty="0"/>
              <a:t>/talks/</a:t>
            </a:r>
            <a:r>
              <a:rPr lang="en-US" dirty="0" err="1"/>
              <a:t>james_b_glattfelder_who_controls_the_world</a:t>
            </a:r>
            <a:r>
              <a:rPr lang="en-US" dirty="0"/>
              <a:t>/up-next</a:t>
            </a:r>
          </a:p>
        </p:txBody>
      </p:sp>
      <p:pic>
        <p:nvPicPr>
          <p:cNvPr id="5" name="Picture 4">
            <a:extLst>
              <a:ext uri="{FF2B5EF4-FFF2-40B4-BE49-F238E27FC236}">
                <a16:creationId xmlns:a16="http://schemas.microsoft.com/office/drawing/2014/main" xmlns="" id="{43F34245-31D1-954D-9E4A-BC07E30725D2}"/>
              </a:ext>
            </a:extLst>
          </p:cNvPr>
          <p:cNvPicPr>
            <a:picLocks noChangeAspect="1"/>
          </p:cNvPicPr>
          <p:nvPr/>
        </p:nvPicPr>
        <p:blipFill>
          <a:blip r:embed="rId3"/>
          <a:stretch>
            <a:fillRect/>
          </a:stretch>
        </p:blipFill>
        <p:spPr>
          <a:xfrm>
            <a:off x="4176848" y="2061171"/>
            <a:ext cx="4554038" cy="3145971"/>
          </a:xfrm>
          <a:prstGeom prst="rect">
            <a:avLst/>
          </a:prstGeom>
        </p:spPr>
      </p:pic>
    </p:spTree>
    <p:extLst>
      <p:ext uri="{BB962C8B-B14F-4D97-AF65-F5344CB8AC3E}">
        <p14:creationId xmlns:p14="http://schemas.microsoft.com/office/powerpoint/2010/main" val="25883932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xmlns="" id="{3DA3D3FD-8D62-B743-B46E-23B329824D28}"/>
              </a:ext>
            </a:extLst>
          </p:cNvPr>
          <p:cNvSpPr>
            <a:spLocks noGrp="1"/>
          </p:cNvSpPr>
          <p:nvPr>
            <p:ph type="title"/>
          </p:nvPr>
        </p:nvSpPr>
        <p:spPr/>
        <p:txBody>
          <a:bodyPr>
            <a:normAutofit/>
          </a:bodyPr>
          <a:lstStyle/>
          <a:p>
            <a:r>
              <a:rPr lang="en-US" altLang="en-US" dirty="0"/>
              <a:t>2017 Countries with the most debt</a:t>
            </a:r>
            <a:br>
              <a:rPr lang="en-US" altLang="en-US" dirty="0"/>
            </a:br>
            <a:endParaRPr lang="en-US" altLang="en-US" dirty="0"/>
          </a:p>
        </p:txBody>
      </p:sp>
      <p:sp>
        <p:nvSpPr>
          <p:cNvPr id="3" name="Content Placeholder 2">
            <a:extLst>
              <a:ext uri="{FF2B5EF4-FFF2-40B4-BE49-F238E27FC236}">
                <a16:creationId xmlns:a16="http://schemas.microsoft.com/office/drawing/2014/main" xmlns="" id="{ABF42561-D422-3B4E-9E37-583B876A84C5}"/>
              </a:ext>
            </a:extLst>
          </p:cNvPr>
          <p:cNvSpPr>
            <a:spLocks noGrp="1"/>
          </p:cNvSpPr>
          <p:nvPr>
            <p:ph idx="1"/>
          </p:nvPr>
        </p:nvSpPr>
        <p:spPr/>
        <p:txBody>
          <a:bodyPr rtlCol="0">
            <a:normAutofit/>
          </a:bodyPr>
          <a:lstStyle/>
          <a:p>
            <a:pPr>
              <a:defRPr/>
            </a:pPr>
            <a:r>
              <a:rPr lang="en-US" dirty="0"/>
              <a:t>https://</a:t>
            </a:r>
            <a:r>
              <a:rPr lang="en-US" dirty="0" err="1"/>
              <a:t>www.gfmag.com</a:t>
            </a:r>
            <a:r>
              <a:rPr lang="en-US" dirty="0"/>
              <a:t>/global-data/economic-data/xtegh9-external-debt-in-countries-around-the-world</a:t>
            </a:r>
          </a:p>
        </p:txBody>
      </p:sp>
    </p:spTree>
    <p:extLst>
      <p:ext uri="{BB962C8B-B14F-4D97-AF65-F5344CB8AC3E}">
        <p14:creationId xmlns:p14="http://schemas.microsoft.com/office/powerpoint/2010/main" val="25720755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xmlns="" id="{AD675FE0-4E7B-2040-93D5-D3383F4F2C9B}"/>
              </a:ext>
            </a:extLst>
          </p:cNvPr>
          <p:cNvSpPr>
            <a:spLocks noGrp="1"/>
          </p:cNvSpPr>
          <p:nvPr>
            <p:ph type="title"/>
          </p:nvPr>
        </p:nvSpPr>
        <p:spPr/>
        <p:txBody>
          <a:bodyPr/>
          <a:lstStyle/>
          <a:p>
            <a:r>
              <a:rPr lang="en-US" altLang="en-US" sz="3200" dirty="0"/>
              <a:t>So if global governance doesn’t work (or is imperfect) what about private governance?</a:t>
            </a:r>
          </a:p>
        </p:txBody>
      </p:sp>
      <p:sp>
        <p:nvSpPr>
          <p:cNvPr id="47107" name="Content Placeholder 2">
            <a:extLst>
              <a:ext uri="{FF2B5EF4-FFF2-40B4-BE49-F238E27FC236}">
                <a16:creationId xmlns:a16="http://schemas.microsoft.com/office/drawing/2014/main" xmlns="" id="{C6EE3385-8A2B-ED41-A18D-75694859B7B0}"/>
              </a:ext>
            </a:extLst>
          </p:cNvPr>
          <p:cNvSpPr>
            <a:spLocks noGrp="1"/>
          </p:cNvSpPr>
          <p:nvPr>
            <p:ph idx="1"/>
          </p:nvPr>
        </p:nvSpPr>
        <p:spPr/>
        <p:txBody>
          <a:bodyPr/>
          <a:lstStyle/>
          <a:p>
            <a:r>
              <a:rPr lang="en-US" altLang="en-US" dirty="0"/>
              <a:t>Just who, exactly, would govern?</a:t>
            </a:r>
          </a:p>
          <a:p>
            <a:r>
              <a:rPr lang="en-US" altLang="en-US" dirty="0"/>
              <a:t>What are the benefits?</a:t>
            </a:r>
          </a:p>
          <a:p>
            <a:r>
              <a:rPr lang="en-US" altLang="en-US" dirty="0"/>
              <a:t>Example:  success despite failure of Kyoto (1997) Paris (2015)</a:t>
            </a:r>
          </a:p>
          <a:p>
            <a:r>
              <a:rPr lang="en-US" altLang="en-US" dirty="0"/>
              <a:t>Other environmental issues</a:t>
            </a:r>
          </a:p>
        </p:txBody>
      </p:sp>
    </p:spTree>
    <p:extLst>
      <p:ext uri="{BB962C8B-B14F-4D97-AF65-F5344CB8AC3E}">
        <p14:creationId xmlns:p14="http://schemas.microsoft.com/office/powerpoint/2010/main" val="29017115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255D1F36-8E10-F643-A51A-5BFF6F079F99}"/>
              </a:ext>
            </a:extLst>
          </p:cNvPr>
          <p:cNvSpPr>
            <a:spLocks noGrp="1"/>
          </p:cNvSpPr>
          <p:nvPr>
            <p:ph type="title"/>
          </p:nvPr>
        </p:nvSpPr>
        <p:spPr/>
        <p:txBody>
          <a:bodyPr rtlCol="0">
            <a:normAutofit/>
          </a:bodyPr>
          <a:lstStyle/>
          <a:p>
            <a:pPr fontAlgn="auto">
              <a:spcAft>
                <a:spcPts val="0"/>
              </a:spcAft>
              <a:defRPr/>
            </a:pPr>
            <a:r>
              <a:rPr lang="en-US" dirty="0"/>
              <a:t>But what about NGO’s and Individuals?</a:t>
            </a:r>
          </a:p>
        </p:txBody>
      </p:sp>
      <p:pic>
        <p:nvPicPr>
          <p:cNvPr id="50179" name="Content Placeholder 6" descr="bono.jpg">
            <a:extLst>
              <a:ext uri="{FF2B5EF4-FFF2-40B4-BE49-F238E27FC236}">
                <a16:creationId xmlns:a16="http://schemas.microsoft.com/office/drawing/2014/main" xmlns="" id="{C471C34D-316A-2E43-A074-B0F958239DD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770187" y="1905000"/>
            <a:ext cx="3603625" cy="4525963"/>
          </a:xfrm>
        </p:spPr>
      </p:pic>
    </p:spTree>
    <p:extLst>
      <p:ext uri="{BB962C8B-B14F-4D97-AF65-F5344CB8AC3E}">
        <p14:creationId xmlns:p14="http://schemas.microsoft.com/office/powerpoint/2010/main" val="29894666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02952D-EC20-8B44-9C9D-7DA324DDC454}"/>
              </a:ext>
            </a:extLst>
          </p:cNvPr>
          <p:cNvSpPr>
            <a:spLocks noGrp="1"/>
          </p:cNvSpPr>
          <p:nvPr>
            <p:ph type="title"/>
          </p:nvPr>
        </p:nvSpPr>
        <p:spPr/>
        <p:txBody>
          <a:bodyPr>
            <a:normAutofit fontScale="90000"/>
          </a:bodyPr>
          <a:lstStyle/>
          <a:p>
            <a:r>
              <a:rPr lang="en-GB" dirty="0"/>
              <a:t>CSR Frameworks - ethical concerns and efficient management within a general approach (Jones &amp; Wicks, 1999)</a:t>
            </a:r>
            <a:endParaRPr lang="en-GB" b="1" dirty="0"/>
          </a:p>
        </p:txBody>
      </p:sp>
      <p:sp>
        <p:nvSpPr>
          <p:cNvPr id="3" name="Content Placeholder 2">
            <a:extLst>
              <a:ext uri="{FF2B5EF4-FFF2-40B4-BE49-F238E27FC236}">
                <a16:creationId xmlns:a16="http://schemas.microsoft.com/office/drawing/2014/main" xmlns="" id="{7A4EEB0E-711F-BA43-9D41-F70DFC3ADC5E}"/>
              </a:ext>
            </a:extLst>
          </p:cNvPr>
          <p:cNvSpPr>
            <a:spLocks noGrp="1"/>
          </p:cNvSpPr>
          <p:nvPr>
            <p:ph idx="1"/>
          </p:nvPr>
        </p:nvSpPr>
        <p:spPr/>
        <p:txBody>
          <a:bodyPr>
            <a:normAutofit/>
          </a:bodyPr>
          <a:lstStyle/>
          <a:p>
            <a:r>
              <a:rPr lang="en-GB" dirty="0"/>
              <a:t>Using positivist research paradigm (e.g., Bacharach, 1989; Seth &amp; </a:t>
            </a:r>
            <a:r>
              <a:rPr lang="en-GB" dirty="0" err="1"/>
              <a:t>Zinkhan</a:t>
            </a:r>
            <a:r>
              <a:rPr lang="en-GB" dirty="0"/>
              <a:t>, 1991). </a:t>
            </a:r>
          </a:p>
          <a:p>
            <a:r>
              <a:rPr lang="en-GB" dirty="0"/>
              <a:t>By positivist, I mean a research paradigm that tries to uncover universal cause-and-effect relationships in the social world by using the empirical methods of (natural) science. </a:t>
            </a:r>
          </a:p>
          <a:p>
            <a:r>
              <a:rPr lang="en-GB" dirty="0"/>
              <a:t>Once the cause-effect relationships are identified, this knowledge is applied  to achieve certain desired outcomes. </a:t>
            </a:r>
          </a:p>
          <a:p>
            <a:r>
              <a:rPr lang="en-GB" dirty="0"/>
              <a:t>This positivist framework of CSR leads to a merely instrumental interpretation of corporate responsibility that fits perfectly into an economic conception of the firm (Margolis &amp; Walsh, 2003). </a:t>
            </a:r>
          </a:p>
          <a:p>
            <a:endParaRPr lang="en-US" dirty="0"/>
          </a:p>
        </p:txBody>
      </p:sp>
    </p:spTree>
    <p:extLst>
      <p:ext uri="{BB962C8B-B14F-4D97-AF65-F5344CB8AC3E}">
        <p14:creationId xmlns:p14="http://schemas.microsoft.com/office/powerpoint/2010/main" val="2433389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EA74FE-10C7-314A-8496-A9C9F4036556}"/>
              </a:ext>
            </a:extLst>
          </p:cNvPr>
          <p:cNvSpPr>
            <a:spLocks noGrp="1"/>
          </p:cNvSpPr>
          <p:nvPr>
            <p:ph type="title"/>
          </p:nvPr>
        </p:nvSpPr>
        <p:spPr/>
        <p:txBody>
          <a:bodyPr/>
          <a:lstStyle/>
          <a:p>
            <a:r>
              <a:rPr lang="en-US" b="1" dirty="0"/>
              <a:t>Method B</a:t>
            </a:r>
          </a:p>
        </p:txBody>
      </p:sp>
      <p:sp>
        <p:nvSpPr>
          <p:cNvPr id="3" name="Content Placeholder 2">
            <a:extLst>
              <a:ext uri="{FF2B5EF4-FFF2-40B4-BE49-F238E27FC236}">
                <a16:creationId xmlns:a16="http://schemas.microsoft.com/office/drawing/2014/main" xmlns="" id="{1A179405-C22A-0944-8337-2F3F0896823B}"/>
              </a:ext>
            </a:extLst>
          </p:cNvPr>
          <p:cNvSpPr>
            <a:spLocks noGrp="1"/>
          </p:cNvSpPr>
          <p:nvPr>
            <p:ph idx="1"/>
          </p:nvPr>
        </p:nvSpPr>
        <p:spPr/>
        <p:txBody>
          <a:bodyPr/>
          <a:lstStyle/>
          <a:p>
            <a:r>
              <a:rPr lang="en-GB" dirty="0"/>
              <a:t>Not using methods of science but instead methods based on the humanities.</a:t>
            </a:r>
          </a:p>
          <a:p>
            <a:r>
              <a:rPr lang="en-GB" dirty="0"/>
              <a:t>Approaches include  </a:t>
            </a:r>
            <a:r>
              <a:rPr lang="en-GB" b="1" dirty="0"/>
              <a:t>virtue ethics, Kantian deontology, social contract theory</a:t>
            </a:r>
            <a:r>
              <a:rPr lang="en-GB" dirty="0"/>
              <a:t>, (</a:t>
            </a:r>
            <a:r>
              <a:rPr lang="en-GB" dirty="0">
                <a:solidFill>
                  <a:srgbClr val="0070C0"/>
                </a:solidFill>
              </a:rPr>
              <a:t>postmodernism, and </a:t>
            </a:r>
            <a:r>
              <a:rPr lang="en-GB" dirty="0" err="1">
                <a:solidFill>
                  <a:srgbClr val="0070C0"/>
                </a:solidFill>
              </a:rPr>
              <a:t>Habermasian</a:t>
            </a:r>
            <a:r>
              <a:rPr lang="en-GB" dirty="0">
                <a:solidFill>
                  <a:srgbClr val="0070C0"/>
                </a:solidFill>
              </a:rPr>
              <a:t> critical theory</a:t>
            </a:r>
            <a:r>
              <a:rPr lang="en-GB" dirty="0"/>
              <a:t>) are proposed to pave the way to justified prescriptions about what the business firm should do and what it should not do. </a:t>
            </a:r>
          </a:p>
          <a:p>
            <a:pPr marL="0" indent="0">
              <a:buNone/>
            </a:pPr>
            <a:endParaRPr lang="en-GB" dirty="0"/>
          </a:p>
          <a:p>
            <a:endParaRPr lang="en-US" dirty="0"/>
          </a:p>
        </p:txBody>
      </p:sp>
    </p:spTree>
    <p:extLst>
      <p:ext uri="{BB962C8B-B14F-4D97-AF65-F5344CB8AC3E}">
        <p14:creationId xmlns:p14="http://schemas.microsoft.com/office/powerpoint/2010/main" val="22826284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FD12FD-E683-1544-8C75-AA4EF022ABD9}"/>
              </a:ext>
            </a:extLst>
          </p:cNvPr>
          <p:cNvSpPr>
            <a:spLocks noGrp="1"/>
          </p:cNvSpPr>
          <p:nvPr>
            <p:ph type="title"/>
          </p:nvPr>
        </p:nvSpPr>
        <p:spPr/>
        <p:txBody>
          <a:bodyPr/>
          <a:lstStyle/>
          <a:p>
            <a:r>
              <a:rPr lang="en-US" b="1" dirty="0"/>
              <a:t>Theories</a:t>
            </a:r>
          </a:p>
        </p:txBody>
      </p:sp>
      <p:sp>
        <p:nvSpPr>
          <p:cNvPr id="3" name="Content Placeholder 2">
            <a:extLst>
              <a:ext uri="{FF2B5EF4-FFF2-40B4-BE49-F238E27FC236}">
                <a16:creationId xmlns:a16="http://schemas.microsoft.com/office/drawing/2014/main" xmlns="" id="{517C06B3-ED6C-9A42-A401-AA627405AC9B}"/>
              </a:ext>
            </a:extLst>
          </p:cNvPr>
          <p:cNvSpPr>
            <a:spLocks noGrp="1"/>
          </p:cNvSpPr>
          <p:nvPr>
            <p:ph idx="1"/>
          </p:nvPr>
        </p:nvSpPr>
        <p:spPr/>
        <p:txBody>
          <a:bodyPr>
            <a:normAutofit/>
          </a:bodyPr>
          <a:lstStyle/>
          <a:p>
            <a:r>
              <a:rPr lang="en-GB" dirty="0"/>
              <a:t>We need to examine theories – a theory is a systematically related set of statements that attempt to explain the status quo.</a:t>
            </a:r>
          </a:p>
          <a:p>
            <a:r>
              <a:rPr lang="en-GB" dirty="0">
                <a:highlight>
                  <a:srgbClr val="FFFF00"/>
                </a:highlight>
              </a:rPr>
              <a:t>CSR is characterised by the interests of the company’s most powerful stakeholder groups.</a:t>
            </a:r>
          </a:p>
          <a:p>
            <a:r>
              <a:rPr lang="en-GB" dirty="0"/>
              <a:t>Or we could say the CSR of a particular organisation is dedicated to the morals of particular interest groups, whose stakes may be ethically questionable. </a:t>
            </a:r>
          </a:p>
          <a:p>
            <a:r>
              <a:rPr lang="en-GB" dirty="0"/>
              <a:t>This, is one of Foucault’s arguments: power makes knowledge, and the powerful are more important in determining the construction of reality and knowledge about reality than are the weak (Foucault, 1980). </a:t>
            </a:r>
          </a:p>
          <a:p>
            <a:r>
              <a:rPr lang="en-GB" b="1" dirty="0"/>
              <a:t>Therefore, the more powerful are also more important in defining what is “ethical”. </a:t>
            </a:r>
          </a:p>
          <a:p>
            <a:endParaRPr lang="en-GB" dirty="0"/>
          </a:p>
          <a:p>
            <a:endParaRPr lang="en-US" dirty="0"/>
          </a:p>
        </p:txBody>
      </p:sp>
      <p:pic>
        <p:nvPicPr>
          <p:cNvPr id="87210" name="Picture 170" descr="page57image2514009248">
            <a:extLst>
              <a:ext uri="{FF2B5EF4-FFF2-40B4-BE49-F238E27FC236}">
                <a16:creationId xmlns:a16="http://schemas.microsoft.com/office/drawing/2014/main" xmlns="" id="{20679DA7-7780-5346-BC55-9E06840872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209" name="Picture 169" descr="page57image2514055008">
            <a:extLst>
              <a:ext uri="{FF2B5EF4-FFF2-40B4-BE49-F238E27FC236}">
                <a16:creationId xmlns:a16="http://schemas.microsoft.com/office/drawing/2014/main" xmlns="" id="{0340887B-C21A-FA49-8DFD-5112EF5076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7208" name="Picture 168" descr="page57image2514055216">
            <a:extLst>
              <a:ext uri="{FF2B5EF4-FFF2-40B4-BE49-F238E27FC236}">
                <a16:creationId xmlns:a16="http://schemas.microsoft.com/office/drawing/2014/main" xmlns="" id="{07374C4E-8F63-674D-B81D-D4192B9B9D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207" name="Picture 167" descr="page57image2513917744">
            <a:extLst>
              <a:ext uri="{FF2B5EF4-FFF2-40B4-BE49-F238E27FC236}">
                <a16:creationId xmlns:a16="http://schemas.microsoft.com/office/drawing/2014/main" xmlns="" id="{6884FBE2-A027-0540-B73B-F43BE47B50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206" name="Picture 166" descr="page57image2513917952">
            <a:extLst>
              <a:ext uri="{FF2B5EF4-FFF2-40B4-BE49-F238E27FC236}">
                <a16:creationId xmlns:a16="http://schemas.microsoft.com/office/drawing/2014/main" xmlns="" id="{6E0F6890-1D03-0847-A8B7-383A3EF7DF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205" name="Picture 165" descr="page57image2513918160">
            <a:extLst>
              <a:ext uri="{FF2B5EF4-FFF2-40B4-BE49-F238E27FC236}">
                <a16:creationId xmlns:a16="http://schemas.microsoft.com/office/drawing/2014/main" xmlns="" id="{A0A117B8-261E-D84B-8925-5614D2CCBB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204" name="Picture 164" descr="page57image2513918368">
            <a:extLst>
              <a:ext uri="{FF2B5EF4-FFF2-40B4-BE49-F238E27FC236}">
                <a16:creationId xmlns:a16="http://schemas.microsoft.com/office/drawing/2014/main" xmlns="" id="{658D15AF-BF1B-5A4E-94C5-7F81F2CAB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203" name="Picture 163" descr="page57image2513847536">
            <a:extLst>
              <a:ext uri="{FF2B5EF4-FFF2-40B4-BE49-F238E27FC236}">
                <a16:creationId xmlns:a16="http://schemas.microsoft.com/office/drawing/2014/main" xmlns="" id="{D92395C1-1F82-0444-A608-580E52159B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202" name="Picture 162" descr="page57image2513847744">
            <a:extLst>
              <a:ext uri="{FF2B5EF4-FFF2-40B4-BE49-F238E27FC236}">
                <a16:creationId xmlns:a16="http://schemas.microsoft.com/office/drawing/2014/main" xmlns="" id="{2716E179-9D43-7C4C-AE79-8D596A74AE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201" name="Picture 161" descr="page57image2513848080">
            <a:extLst>
              <a:ext uri="{FF2B5EF4-FFF2-40B4-BE49-F238E27FC236}">
                <a16:creationId xmlns:a16="http://schemas.microsoft.com/office/drawing/2014/main" xmlns="" id="{61A85297-3109-C245-ACAC-1C1FCC8BDF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200" name="Picture 160" descr="page57image2513848288">
            <a:extLst>
              <a:ext uri="{FF2B5EF4-FFF2-40B4-BE49-F238E27FC236}">
                <a16:creationId xmlns:a16="http://schemas.microsoft.com/office/drawing/2014/main" xmlns="" id="{6A62C3ED-0769-534D-BA40-93A55074AE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99" name="Picture 159" descr="page57image2513848560">
            <a:extLst>
              <a:ext uri="{FF2B5EF4-FFF2-40B4-BE49-F238E27FC236}">
                <a16:creationId xmlns:a16="http://schemas.microsoft.com/office/drawing/2014/main" xmlns="" id="{8C79F882-709B-364F-8530-0E85F5DF02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98" name="Picture 158" descr="page57image2513848832">
            <a:extLst>
              <a:ext uri="{FF2B5EF4-FFF2-40B4-BE49-F238E27FC236}">
                <a16:creationId xmlns:a16="http://schemas.microsoft.com/office/drawing/2014/main" xmlns="" id="{FB4DF35D-5C19-654E-9FE0-47623047C9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97" name="Picture 157" descr="page57image2513849104">
            <a:extLst>
              <a:ext uri="{FF2B5EF4-FFF2-40B4-BE49-F238E27FC236}">
                <a16:creationId xmlns:a16="http://schemas.microsoft.com/office/drawing/2014/main" xmlns="" id="{214C1575-18B0-4344-9E48-AAD1F946BC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96" name="Picture 156" descr="page57image2513849376">
            <a:extLst>
              <a:ext uri="{FF2B5EF4-FFF2-40B4-BE49-F238E27FC236}">
                <a16:creationId xmlns:a16="http://schemas.microsoft.com/office/drawing/2014/main" xmlns="" id="{9C6FA7F7-0F63-C44E-9F79-4504A9B51F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95" name="Picture 155" descr="page57image2513849648">
            <a:extLst>
              <a:ext uri="{FF2B5EF4-FFF2-40B4-BE49-F238E27FC236}">
                <a16:creationId xmlns:a16="http://schemas.microsoft.com/office/drawing/2014/main" xmlns="" id="{A26CF669-4195-9040-AAFE-27A9978ECC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94" name="Picture 154" descr="page57image2513849920">
            <a:extLst>
              <a:ext uri="{FF2B5EF4-FFF2-40B4-BE49-F238E27FC236}">
                <a16:creationId xmlns:a16="http://schemas.microsoft.com/office/drawing/2014/main" xmlns="" id="{9C8627FF-9A30-AA40-821E-B68D00D97A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93" name="Picture 153" descr="page57image2513850448">
            <a:extLst>
              <a:ext uri="{FF2B5EF4-FFF2-40B4-BE49-F238E27FC236}">
                <a16:creationId xmlns:a16="http://schemas.microsoft.com/office/drawing/2014/main" xmlns="" id="{B3BD301C-FCD5-374E-83FC-CFC657BBD8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92" name="Picture 152" descr="page57image2513850656">
            <a:extLst>
              <a:ext uri="{FF2B5EF4-FFF2-40B4-BE49-F238E27FC236}">
                <a16:creationId xmlns:a16="http://schemas.microsoft.com/office/drawing/2014/main" xmlns="" id="{A95E997B-0012-9C43-A40D-C77AD30629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91" name="Picture 151" descr="page57image2513850864">
            <a:extLst>
              <a:ext uri="{FF2B5EF4-FFF2-40B4-BE49-F238E27FC236}">
                <a16:creationId xmlns:a16="http://schemas.microsoft.com/office/drawing/2014/main" xmlns="" id="{45E71CE3-16AB-3048-8A55-920EFD23C8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90" name="Picture 150" descr="page57image2513851136">
            <a:extLst>
              <a:ext uri="{FF2B5EF4-FFF2-40B4-BE49-F238E27FC236}">
                <a16:creationId xmlns:a16="http://schemas.microsoft.com/office/drawing/2014/main" xmlns="" id="{D09BDE8C-945C-0049-86AE-E624164FB6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89" name="Picture 149" descr="page57image2513851408">
            <a:extLst>
              <a:ext uri="{FF2B5EF4-FFF2-40B4-BE49-F238E27FC236}">
                <a16:creationId xmlns:a16="http://schemas.microsoft.com/office/drawing/2014/main" xmlns="" id="{0FC3B863-A282-3A43-86F6-EA084A4E1F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7188" name="Picture 148" descr="page57image2513851680">
            <a:extLst>
              <a:ext uri="{FF2B5EF4-FFF2-40B4-BE49-F238E27FC236}">
                <a16:creationId xmlns:a16="http://schemas.microsoft.com/office/drawing/2014/main" xmlns="" id="{48DE798B-6E6A-074D-8EAC-6942AC771D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87" name="Picture 147" descr="page57image2513851952">
            <a:extLst>
              <a:ext uri="{FF2B5EF4-FFF2-40B4-BE49-F238E27FC236}">
                <a16:creationId xmlns:a16="http://schemas.microsoft.com/office/drawing/2014/main" xmlns="" id="{0E228704-DEBA-2944-8EC9-E84EBBF87CA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86" name="Picture 146" descr="page57image2513852224">
            <a:extLst>
              <a:ext uri="{FF2B5EF4-FFF2-40B4-BE49-F238E27FC236}">
                <a16:creationId xmlns:a16="http://schemas.microsoft.com/office/drawing/2014/main" xmlns="" id="{473A7C6E-A36F-A749-A85D-88D642153C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85" name="Picture 145" descr="page57image2513852496">
            <a:extLst>
              <a:ext uri="{FF2B5EF4-FFF2-40B4-BE49-F238E27FC236}">
                <a16:creationId xmlns:a16="http://schemas.microsoft.com/office/drawing/2014/main" xmlns="" id="{79A80146-E0D2-EE48-99CE-ECC667DB74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84" name="Picture 144" descr="page57image2513852768">
            <a:extLst>
              <a:ext uri="{FF2B5EF4-FFF2-40B4-BE49-F238E27FC236}">
                <a16:creationId xmlns:a16="http://schemas.microsoft.com/office/drawing/2014/main" xmlns="" id="{96E8CAD7-E488-6A4C-B7E9-4F8A51F53F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83" name="Picture 143" descr="page57image2513853040">
            <a:extLst>
              <a:ext uri="{FF2B5EF4-FFF2-40B4-BE49-F238E27FC236}">
                <a16:creationId xmlns:a16="http://schemas.microsoft.com/office/drawing/2014/main" xmlns="" id="{65C23B9F-FA94-A442-9C94-F5629EA83A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82" name="Picture 142" descr="page57image2513853312">
            <a:extLst>
              <a:ext uri="{FF2B5EF4-FFF2-40B4-BE49-F238E27FC236}">
                <a16:creationId xmlns:a16="http://schemas.microsoft.com/office/drawing/2014/main" xmlns="" id="{146E4ADA-C953-3143-9773-F3CB12CEF2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7181" name="Picture 141" descr="page57image2513853584">
            <a:extLst>
              <a:ext uri="{FF2B5EF4-FFF2-40B4-BE49-F238E27FC236}">
                <a16:creationId xmlns:a16="http://schemas.microsoft.com/office/drawing/2014/main" xmlns="" id="{FE412A4D-087B-8A48-B6DC-2D535C283D9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80" name="Picture 140" descr="page57image2513854176">
            <a:extLst>
              <a:ext uri="{FF2B5EF4-FFF2-40B4-BE49-F238E27FC236}">
                <a16:creationId xmlns:a16="http://schemas.microsoft.com/office/drawing/2014/main" xmlns="" id="{29A7FBB7-5E93-5248-B04A-4B069683FC4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79" name="Picture 139" descr="page57image2513854448">
            <a:extLst>
              <a:ext uri="{FF2B5EF4-FFF2-40B4-BE49-F238E27FC236}">
                <a16:creationId xmlns:a16="http://schemas.microsoft.com/office/drawing/2014/main" xmlns="" id="{2493FAE0-19E0-BE47-BE92-B85D71AA6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7178" name="Picture 138" descr="page57image2513854720">
            <a:extLst>
              <a:ext uri="{FF2B5EF4-FFF2-40B4-BE49-F238E27FC236}">
                <a16:creationId xmlns:a16="http://schemas.microsoft.com/office/drawing/2014/main" xmlns="" id="{5551261F-47E6-5B45-B604-EB6D316D7A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77" name="Picture 137" descr="page57image2513855440">
            <a:extLst>
              <a:ext uri="{FF2B5EF4-FFF2-40B4-BE49-F238E27FC236}">
                <a16:creationId xmlns:a16="http://schemas.microsoft.com/office/drawing/2014/main" xmlns="" id="{4A9C2F3A-244F-D547-92DC-857A65A27A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76" name="Picture 136" descr="page57image2513855648">
            <a:extLst>
              <a:ext uri="{FF2B5EF4-FFF2-40B4-BE49-F238E27FC236}">
                <a16:creationId xmlns:a16="http://schemas.microsoft.com/office/drawing/2014/main" xmlns="" id="{5C27605B-5FE2-884F-91C1-4C573FB656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75" name="Picture 135" descr="page57image2513855856">
            <a:extLst>
              <a:ext uri="{FF2B5EF4-FFF2-40B4-BE49-F238E27FC236}">
                <a16:creationId xmlns:a16="http://schemas.microsoft.com/office/drawing/2014/main" xmlns="" id="{BE60EF0A-BFA4-584E-85C4-EA3B2614EB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74" name="Picture 134" descr="page57image2513856064">
            <a:extLst>
              <a:ext uri="{FF2B5EF4-FFF2-40B4-BE49-F238E27FC236}">
                <a16:creationId xmlns:a16="http://schemas.microsoft.com/office/drawing/2014/main" xmlns="" id="{36EFBFAA-7F49-6E48-B779-4B119A6596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73" name="Picture 133" descr="page57image2513856336">
            <a:extLst>
              <a:ext uri="{FF2B5EF4-FFF2-40B4-BE49-F238E27FC236}">
                <a16:creationId xmlns:a16="http://schemas.microsoft.com/office/drawing/2014/main" xmlns="" id="{C449E58C-1944-BB4E-88EB-AB736540BF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72" name="Picture 132" descr="page57image2513856608">
            <a:extLst>
              <a:ext uri="{FF2B5EF4-FFF2-40B4-BE49-F238E27FC236}">
                <a16:creationId xmlns:a16="http://schemas.microsoft.com/office/drawing/2014/main" xmlns="" id="{DED32672-824E-1A41-9D23-FAF0208EA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71" name="Picture 131" descr="page57image2513856880">
            <a:extLst>
              <a:ext uri="{FF2B5EF4-FFF2-40B4-BE49-F238E27FC236}">
                <a16:creationId xmlns:a16="http://schemas.microsoft.com/office/drawing/2014/main" xmlns="" id="{5BD0E47D-4716-D645-92FB-FA4C63FB10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70" name="Picture 130" descr="page57image2513857152">
            <a:extLst>
              <a:ext uri="{FF2B5EF4-FFF2-40B4-BE49-F238E27FC236}">
                <a16:creationId xmlns:a16="http://schemas.microsoft.com/office/drawing/2014/main" xmlns="" id="{09E2DF1C-D76E-2C49-B614-6B720D7B51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69" name="Picture 129" descr="page57image2513857424">
            <a:extLst>
              <a:ext uri="{FF2B5EF4-FFF2-40B4-BE49-F238E27FC236}">
                <a16:creationId xmlns:a16="http://schemas.microsoft.com/office/drawing/2014/main" xmlns="" id="{2716F23F-DE11-E247-B1B5-855D0CC191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7168" name="Picture 128" descr="page57image2513857696">
            <a:extLst>
              <a:ext uri="{FF2B5EF4-FFF2-40B4-BE49-F238E27FC236}">
                <a16:creationId xmlns:a16="http://schemas.microsoft.com/office/drawing/2014/main" xmlns="" id="{299113AF-DD60-7842-8AB3-D471B94A5FF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67" name="Picture 127" descr="page57image2513857968">
            <a:extLst>
              <a:ext uri="{FF2B5EF4-FFF2-40B4-BE49-F238E27FC236}">
                <a16:creationId xmlns:a16="http://schemas.microsoft.com/office/drawing/2014/main" xmlns="" id="{860A4B8E-8C19-8146-BB10-279C83370E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66" name="Picture 126" descr="page57image2513858240">
            <a:extLst>
              <a:ext uri="{FF2B5EF4-FFF2-40B4-BE49-F238E27FC236}">
                <a16:creationId xmlns:a16="http://schemas.microsoft.com/office/drawing/2014/main" xmlns="" id="{D0E2F18D-7E23-2B49-BAE8-D1590D3183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65" name="Picture 125" descr="page57image2513858512">
            <a:extLst>
              <a:ext uri="{FF2B5EF4-FFF2-40B4-BE49-F238E27FC236}">
                <a16:creationId xmlns:a16="http://schemas.microsoft.com/office/drawing/2014/main" xmlns="" id="{EF93163B-28EF-FF4E-833B-17823AB693D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64" name="Picture 124" descr="page57image2513858784">
            <a:extLst>
              <a:ext uri="{FF2B5EF4-FFF2-40B4-BE49-F238E27FC236}">
                <a16:creationId xmlns:a16="http://schemas.microsoft.com/office/drawing/2014/main" xmlns="" id="{8C436B2F-A82D-B141-BE35-42A26C7A9E1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63" name="Picture 123" descr="page57image2513859056">
            <a:extLst>
              <a:ext uri="{FF2B5EF4-FFF2-40B4-BE49-F238E27FC236}">
                <a16:creationId xmlns:a16="http://schemas.microsoft.com/office/drawing/2014/main" xmlns="" id="{D2552AD7-7F6B-9742-B014-8FC91A8D7A8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62" name="Picture 122" descr="page57image2513859328">
            <a:extLst>
              <a:ext uri="{FF2B5EF4-FFF2-40B4-BE49-F238E27FC236}">
                <a16:creationId xmlns:a16="http://schemas.microsoft.com/office/drawing/2014/main" xmlns="" id="{7F9AD665-4B23-1847-9BBD-07EE151969D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61" name="Picture 121" descr="page57image2513859600">
            <a:extLst>
              <a:ext uri="{FF2B5EF4-FFF2-40B4-BE49-F238E27FC236}">
                <a16:creationId xmlns:a16="http://schemas.microsoft.com/office/drawing/2014/main" xmlns="" id="{43205B5A-A78D-C543-A72B-0FB3F001ECC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60" name="Picture 120" descr="page57image2513859872">
            <a:extLst>
              <a:ext uri="{FF2B5EF4-FFF2-40B4-BE49-F238E27FC236}">
                <a16:creationId xmlns:a16="http://schemas.microsoft.com/office/drawing/2014/main" xmlns="" id="{AA7D1C62-0872-2B43-8A6F-A9198CEF66E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9" name="Picture 119" descr="page57image2513860144">
            <a:extLst>
              <a:ext uri="{FF2B5EF4-FFF2-40B4-BE49-F238E27FC236}">
                <a16:creationId xmlns:a16="http://schemas.microsoft.com/office/drawing/2014/main" xmlns="" id="{F18A6873-1EF2-5249-9DC3-DF0481B239F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8" name="Picture 118" descr="page57image2513860416">
            <a:extLst>
              <a:ext uri="{FF2B5EF4-FFF2-40B4-BE49-F238E27FC236}">
                <a16:creationId xmlns:a16="http://schemas.microsoft.com/office/drawing/2014/main" xmlns="" id="{237595CF-F743-3F40-8A99-B440B0012C3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7" name="Picture 117" descr="page57image2513860688">
            <a:extLst>
              <a:ext uri="{FF2B5EF4-FFF2-40B4-BE49-F238E27FC236}">
                <a16:creationId xmlns:a16="http://schemas.microsoft.com/office/drawing/2014/main" xmlns="" id="{A1489041-AB6C-5945-A5C0-36E832C293B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6" name="Picture 116" descr="page57image2513860960">
            <a:extLst>
              <a:ext uri="{FF2B5EF4-FFF2-40B4-BE49-F238E27FC236}">
                <a16:creationId xmlns:a16="http://schemas.microsoft.com/office/drawing/2014/main" xmlns="" id="{60418373-A3B1-D541-ABEA-3BFF7AD5B2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5" name="Picture 115" descr="page57image2513861232">
            <a:extLst>
              <a:ext uri="{FF2B5EF4-FFF2-40B4-BE49-F238E27FC236}">
                <a16:creationId xmlns:a16="http://schemas.microsoft.com/office/drawing/2014/main" xmlns="" id="{9634B9FB-C084-7849-B9FC-8EB5F056BA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4" name="Picture 114" descr="page57image2513861504">
            <a:extLst>
              <a:ext uri="{FF2B5EF4-FFF2-40B4-BE49-F238E27FC236}">
                <a16:creationId xmlns:a16="http://schemas.microsoft.com/office/drawing/2014/main" xmlns="" id="{8878084A-9F64-034C-BCE5-FABBA9BDE61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3" name="Picture 113" descr="page57image2513861776">
            <a:extLst>
              <a:ext uri="{FF2B5EF4-FFF2-40B4-BE49-F238E27FC236}">
                <a16:creationId xmlns:a16="http://schemas.microsoft.com/office/drawing/2014/main" xmlns="" id="{B10A29E7-5711-404E-9267-F40DA6709A0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2" name="Picture 112" descr="page57image2513862048">
            <a:extLst>
              <a:ext uri="{FF2B5EF4-FFF2-40B4-BE49-F238E27FC236}">
                <a16:creationId xmlns:a16="http://schemas.microsoft.com/office/drawing/2014/main" xmlns="" id="{2AB32D70-5907-6B46-8673-45C27C5CDBA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1" name="Picture 111" descr="page57image2513862320">
            <a:extLst>
              <a:ext uri="{FF2B5EF4-FFF2-40B4-BE49-F238E27FC236}">
                <a16:creationId xmlns:a16="http://schemas.microsoft.com/office/drawing/2014/main" xmlns="" id="{9D3C5FA0-B6CF-0C4D-A746-A2959D17CA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50" name="Picture 110" descr="page57image2513862592">
            <a:extLst>
              <a:ext uri="{FF2B5EF4-FFF2-40B4-BE49-F238E27FC236}">
                <a16:creationId xmlns:a16="http://schemas.microsoft.com/office/drawing/2014/main" xmlns="" id="{F5FC2AC6-D551-C74F-9186-E67EA69F221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49" name="Picture 109" descr="page57image2513862864">
            <a:extLst>
              <a:ext uri="{FF2B5EF4-FFF2-40B4-BE49-F238E27FC236}">
                <a16:creationId xmlns:a16="http://schemas.microsoft.com/office/drawing/2014/main" xmlns="" id="{295CB5BF-F75D-C74C-B055-6C3943A6492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48" name="Picture 108" descr="page57image2513863136">
            <a:extLst>
              <a:ext uri="{FF2B5EF4-FFF2-40B4-BE49-F238E27FC236}">
                <a16:creationId xmlns:a16="http://schemas.microsoft.com/office/drawing/2014/main" xmlns="" id="{EF9EA48A-CEDA-CD4E-A213-1509FBBE644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47" name="Picture 107" descr="page57image2513863408">
            <a:extLst>
              <a:ext uri="{FF2B5EF4-FFF2-40B4-BE49-F238E27FC236}">
                <a16:creationId xmlns:a16="http://schemas.microsoft.com/office/drawing/2014/main" xmlns="" id="{1BD0E73F-F295-D645-A890-77E18F31D5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7146" name="Picture 106" descr="page57image2513863680">
            <a:extLst>
              <a:ext uri="{FF2B5EF4-FFF2-40B4-BE49-F238E27FC236}">
                <a16:creationId xmlns:a16="http://schemas.microsoft.com/office/drawing/2014/main" xmlns="" id="{4DB33C62-C9F4-7C45-8357-33361B2B75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45" name="Picture 105" descr="page57image2513854992">
            <a:extLst>
              <a:ext uri="{FF2B5EF4-FFF2-40B4-BE49-F238E27FC236}">
                <a16:creationId xmlns:a16="http://schemas.microsoft.com/office/drawing/2014/main" xmlns="" id="{C4538B64-E937-A84A-9E1B-1BF5C13B57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44" name="Picture 104" descr="page57image2513863888">
            <a:extLst>
              <a:ext uri="{FF2B5EF4-FFF2-40B4-BE49-F238E27FC236}">
                <a16:creationId xmlns:a16="http://schemas.microsoft.com/office/drawing/2014/main" xmlns="" id="{88BB309C-B159-A741-954F-CB0F4B5CDD0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43" name="Picture 103" descr="page57image2513864096">
            <a:extLst>
              <a:ext uri="{FF2B5EF4-FFF2-40B4-BE49-F238E27FC236}">
                <a16:creationId xmlns:a16="http://schemas.microsoft.com/office/drawing/2014/main" xmlns="" id="{90749A81-4CEA-1643-9076-E988D29505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42" name="Picture 102" descr="page57image2513864304">
            <a:extLst>
              <a:ext uri="{FF2B5EF4-FFF2-40B4-BE49-F238E27FC236}">
                <a16:creationId xmlns:a16="http://schemas.microsoft.com/office/drawing/2014/main" xmlns="" id="{AFFB2BB1-326B-EC41-A9CC-773995A0D08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41" name="Picture 101" descr="page57image2513864576">
            <a:extLst>
              <a:ext uri="{FF2B5EF4-FFF2-40B4-BE49-F238E27FC236}">
                <a16:creationId xmlns:a16="http://schemas.microsoft.com/office/drawing/2014/main" xmlns="" id="{ABA4C6FF-AC1B-C143-A11D-0FF61C3ADD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40" name="Picture 100" descr="page57image2513864848">
            <a:extLst>
              <a:ext uri="{FF2B5EF4-FFF2-40B4-BE49-F238E27FC236}">
                <a16:creationId xmlns:a16="http://schemas.microsoft.com/office/drawing/2014/main" xmlns="" id="{1B6F6C9D-07A3-B541-A8C7-4BF99EE1164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39" name="Picture 99" descr="page57image2513865120">
            <a:extLst>
              <a:ext uri="{FF2B5EF4-FFF2-40B4-BE49-F238E27FC236}">
                <a16:creationId xmlns:a16="http://schemas.microsoft.com/office/drawing/2014/main" xmlns="" id="{113B279C-02E0-3345-B9C7-F3BCA97FAD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38" name="Picture 98" descr="page57image2513865392">
            <a:extLst>
              <a:ext uri="{FF2B5EF4-FFF2-40B4-BE49-F238E27FC236}">
                <a16:creationId xmlns:a16="http://schemas.microsoft.com/office/drawing/2014/main" xmlns="" id="{0ACB53BA-060F-AC45-AF35-339220C0B69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37" name="Picture 97" descr="page57image2513865664">
            <a:extLst>
              <a:ext uri="{FF2B5EF4-FFF2-40B4-BE49-F238E27FC236}">
                <a16:creationId xmlns:a16="http://schemas.microsoft.com/office/drawing/2014/main" xmlns="" id="{EF9C1149-F5D1-3149-A329-E7EDF18A5E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36" name="Picture 96" descr="page57image2513865936">
            <a:extLst>
              <a:ext uri="{FF2B5EF4-FFF2-40B4-BE49-F238E27FC236}">
                <a16:creationId xmlns:a16="http://schemas.microsoft.com/office/drawing/2014/main" xmlns="" id="{E3839018-19A2-9E4A-AC96-11E575FF731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35" name="Picture 95" descr="page57image2513866208">
            <a:extLst>
              <a:ext uri="{FF2B5EF4-FFF2-40B4-BE49-F238E27FC236}">
                <a16:creationId xmlns:a16="http://schemas.microsoft.com/office/drawing/2014/main" xmlns="" id="{17CE1B61-3CBC-C545-9FA1-6AE1DA2410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34" name="Picture 94" descr="page57image2513866480">
            <a:extLst>
              <a:ext uri="{FF2B5EF4-FFF2-40B4-BE49-F238E27FC236}">
                <a16:creationId xmlns:a16="http://schemas.microsoft.com/office/drawing/2014/main" xmlns="" id="{8ECBF084-B8AC-E548-8433-E4E12D621A3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33" name="Picture 93" descr="page57image2513866752">
            <a:extLst>
              <a:ext uri="{FF2B5EF4-FFF2-40B4-BE49-F238E27FC236}">
                <a16:creationId xmlns:a16="http://schemas.microsoft.com/office/drawing/2014/main" xmlns="" id="{0DEF5613-EF62-094E-89E1-4225444DFE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32" name="Picture 92" descr="page57image2513867024">
            <a:extLst>
              <a:ext uri="{FF2B5EF4-FFF2-40B4-BE49-F238E27FC236}">
                <a16:creationId xmlns:a16="http://schemas.microsoft.com/office/drawing/2014/main" xmlns="" id="{7C11F1C7-0D3D-1A47-B8DB-73C77B18DFB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31" name="Picture 91" descr="page57image2513867296">
            <a:extLst>
              <a:ext uri="{FF2B5EF4-FFF2-40B4-BE49-F238E27FC236}">
                <a16:creationId xmlns:a16="http://schemas.microsoft.com/office/drawing/2014/main" xmlns="" id="{9993EFAC-061A-2942-8344-F31BED9502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30" name="Picture 90" descr="page57image2513867568">
            <a:extLst>
              <a:ext uri="{FF2B5EF4-FFF2-40B4-BE49-F238E27FC236}">
                <a16:creationId xmlns:a16="http://schemas.microsoft.com/office/drawing/2014/main" xmlns="" id="{2A8CD3F4-DDBE-E443-954A-EEA767734E2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29" name="Picture 89" descr="page57image2513867840">
            <a:extLst>
              <a:ext uri="{FF2B5EF4-FFF2-40B4-BE49-F238E27FC236}">
                <a16:creationId xmlns:a16="http://schemas.microsoft.com/office/drawing/2014/main" xmlns="" id="{63DAA64B-A2BB-A840-83FD-2B5FA7FFAE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28" name="Picture 88" descr="page57image2513868112">
            <a:extLst>
              <a:ext uri="{FF2B5EF4-FFF2-40B4-BE49-F238E27FC236}">
                <a16:creationId xmlns:a16="http://schemas.microsoft.com/office/drawing/2014/main" xmlns="" id="{7573B540-E96B-6F4A-9F87-B776FE204A6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27" name="Picture 87" descr="page57image2513868384">
            <a:extLst>
              <a:ext uri="{FF2B5EF4-FFF2-40B4-BE49-F238E27FC236}">
                <a16:creationId xmlns:a16="http://schemas.microsoft.com/office/drawing/2014/main" xmlns="" id="{BAEECBCD-03B2-F243-936E-F3DC35B1836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7126" name="Picture 86" descr="page57image2513868656">
            <a:extLst>
              <a:ext uri="{FF2B5EF4-FFF2-40B4-BE49-F238E27FC236}">
                <a16:creationId xmlns:a16="http://schemas.microsoft.com/office/drawing/2014/main" xmlns="" id="{4BDB7809-E666-2D4F-9213-DDCFA455E9F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25" name="Picture 85" descr="page57image2513868928">
            <a:extLst>
              <a:ext uri="{FF2B5EF4-FFF2-40B4-BE49-F238E27FC236}">
                <a16:creationId xmlns:a16="http://schemas.microsoft.com/office/drawing/2014/main" xmlns="" id="{2CCE3151-C271-6448-92ED-B366827C7F7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24" name="Picture 84" descr="page57image2513869200">
            <a:extLst>
              <a:ext uri="{FF2B5EF4-FFF2-40B4-BE49-F238E27FC236}">
                <a16:creationId xmlns:a16="http://schemas.microsoft.com/office/drawing/2014/main" xmlns="" id="{79017808-03DF-2F49-BA2E-9E14AFF8716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23" name="Picture 83" descr="page57image2513869472">
            <a:extLst>
              <a:ext uri="{FF2B5EF4-FFF2-40B4-BE49-F238E27FC236}">
                <a16:creationId xmlns:a16="http://schemas.microsoft.com/office/drawing/2014/main" xmlns="" id="{1E55930F-5DB0-E142-BC91-E6B89A12DCA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22" name="Picture 82" descr="page57image2513869744">
            <a:extLst>
              <a:ext uri="{FF2B5EF4-FFF2-40B4-BE49-F238E27FC236}">
                <a16:creationId xmlns:a16="http://schemas.microsoft.com/office/drawing/2014/main" xmlns="" id="{3AD64696-AB9D-AD43-AD98-922CFAA4C0C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21" name="Picture 81" descr="page57image2513870016">
            <a:extLst>
              <a:ext uri="{FF2B5EF4-FFF2-40B4-BE49-F238E27FC236}">
                <a16:creationId xmlns:a16="http://schemas.microsoft.com/office/drawing/2014/main" xmlns="" id="{ACAD4435-A771-5C4F-87FE-60B334490C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20" name="Picture 80" descr="page57image2513870288">
            <a:extLst>
              <a:ext uri="{FF2B5EF4-FFF2-40B4-BE49-F238E27FC236}">
                <a16:creationId xmlns:a16="http://schemas.microsoft.com/office/drawing/2014/main" xmlns="" id="{99853947-BF54-7047-89B2-8891B487C1F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19" name="Picture 79" descr="page57image2513870560">
            <a:extLst>
              <a:ext uri="{FF2B5EF4-FFF2-40B4-BE49-F238E27FC236}">
                <a16:creationId xmlns:a16="http://schemas.microsoft.com/office/drawing/2014/main" xmlns="" id="{D0A962C1-8B05-3949-9D79-023861D9C02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18" name="Picture 78" descr="page57image2513870832">
            <a:extLst>
              <a:ext uri="{FF2B5EF4-FFF2-40B4-BE49-F238E27FC236}">
                <a16:creationId xmlns:a16="http://schemas.microsoft.com/office/drawing/2014/main" xmlns="" id="{41844C5A-2591-E748-B57F-312FEF22DCC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6002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117" name="Picture 77" descr="page57image2513871104">
            <a:extLst>
              <a:ext uri="{FF2B5EF4-FFF2-40B4-BE49-F238E27FC236}">
                <a16:creationId xmlns:a16="http://schemas.microsoft.com/office/drawing/2014/main" xmlns="" id="{79F1999E-CCA8-2743-92EA-09FDD5717F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7116" name="Picture 76" descr="page57image2513871376">
            <a:extLst>
              <a:ext uri="{FF2B5EF4-FFF2-40B4-BE49-F238E27FC236}">
                <a16:creationId xmlns:a16="http://schemas.microsoft.com/office/drawing/2014/main" xmlns="" id="{48C4CAA3-AAC5-384D-AE73-3458D594FF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15" name="Picture 75" descr="page57image2513871648">
            <a:extLst>
              <a:ext uri="{FF2B5EF4-FFF2-40B4-BE49-F238E27FC236}">
                <a16:creationId xmlns:a16="http://schemas.microsoft.com/office/drawing/2014/main" xmlns="" id="{F8F2FE8B-EEC3-7C47-B4A7-A2BF3FEB22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14" name="Picture 74" descr="page57image2513871920">
            <a:extLst>
              <a:ext uri="{FF2B5EF4-FFF2-40B4-BE49-F238E27FC236}">
                <a16:creationId xmlns:a16="http://schemas.microsoft.com/office/drawing/2014/main" xmlns="" id="{81826CD9-ACF9-7B49-B4BC-C06D6155F3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13" name="Picture 73" descr="page57image2513872192">
            <a:extLst>
              <a:ext uri="{FF2B5EF4-FFF2-40B4-BE49-F238E27FC236}">
                <a16:creationId xmlns:a16="http://schemas.microsoft.com/office/drawing/2014/main" xmlns="" id="{DDBDDB4B-5741-BF4F-8334-42B5DC33382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12" name="Picture 72" descr="page57image2513872464">
            <a:extLst>
              <a:ext uri="{FF2B5EF4-FFF2-40B4-BE49-F238E27FC236}">
                <a16:creationId xmlns:a16="http://schemas.microsoft.com/office/drawing/2014/main" xmlns="" id="{FC5B598C-B09F-FC48-8D76-5604B135AE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11" name="Picture 71" descr="page57image2513872736">
            <a:extLst>
              <a:ext uri="{FF2B5EF4-FFF2-40B4-BE49-F238E27FC236}">
                <a16:creationId xmlns:a16="http://schemas.microsoft.com/office/drawing/2014/main" xmlns="" id="{576DEABD-0D58-7940-8FFC-351ED0774D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10" name="Picture 70" descr="page57image2513873008">
            <a:extLst>
              <a:ext uri="{FF2B5EF4-FFF2-40B4-BE49-F238E27FC236}">
                <a16:creationId xmlns:a16="http://schemas.microsoft.com/office/drawing/2014/main" xmlns="" id="{2D89B35E-8D7F-6E48-98EC-510D6CE301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09" name="Picture 69" descr="page57image2513873280">
            <a:extLst>
              <a:ext uri="{FF2B5EF4-FFF2-40B4-BE49-F238E27FC236}">
                <a16:creationId xmlns:a16="http://schemas.microsoft.com/office/drawing/2014/main" xmlns="" id="{97A2B596-6858-C242-B452-648BB247ED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08" name="Picture 68" descr="page57image2513873552">
            <a:extLst>
              <a:ext uri="{FF2B5EF4-FFF2-40B4-BE49-F238E27FC236}">
                <a16:creationId xmlns:a16="http://schemas.microsoft.com/office/drawing/2014/main" xmlns="" id="{858CF40E-AAAB-E843-AE0D-E9E18210E9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07" name="Picture 67" descr="page57image2513873824">
            <a:extLst>
              <a:ext uri="{FF2B5EF4-FFF2-40B4-BE49-F238E27FC236}">
                <a16:creationId xmlns:a16="http://schemas.microsoft.com/office/drawing/2014/main" xmlns="" id="{65D6816D-9EB1-8246-87C4-F848DD7AC7B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7106" name="Picture 66" descr="page57image2513874096">
            <a:extLst>
              <a:ext uri="{FF2B5EF4-FFF2-40B4-BE49-F238E27FC236}">
                <a16:creationId xmlns:a16="http://schemas.microsoft.com/office/drawing/2014/main" xmlns="" id="{E74569D9-0170-0347-9F2F-4837164B9AF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05" name="Picture 65" descr="page57image2513874368">
            <a:extLst>
              <a:ext uri="{FF2B5EF4-FFF2-40B4-BE49-F238E27FC236}">
                <a16:creationId xmlns:a16="http://schemas.microsoft.com/office/drawing/2014/main" xmlns="" id="{86B65F8A-83A8-7742-8134-7426C0909B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04" name="Picture 64" descr="page57image2513874640">
            <a:extLst>
              <a:ext uri="{FF2B5EF4-FFF2-40B4-BE49-F238E27FC236}">
                <a16:creationId xmlns:a16="http://schemas.microsoft.com/office/drawing/2014/main" xmlns="" id="{CAF55C78-527D-0E4B-B37B-F33C6490AA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03" name="Picture 63" descr="page57image2513874912">
            <a:extLst>
              <a:ext uri="{FF2B5EF4-FFF2-40B4-BE49-F238E27FC236}">
                <a16:creationId xmlns:a16="http://schemas.microsoft.com/office/drawing/2014/main" xmlns="" id="{0A41FD64-D7F5-DD44-92E0-4DB8D9923B4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0" y="0"/>
            <a:ext cx="1536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102" name="Picture 62" descr="page57image2513875504">
            <a:extLst>
              <a:ext uri="{FF2B5EF4-FFF2-40B4-BE49-F238E27FC236}">
                <a16:creationId xmlns:a16="http://schemas.microsoft.com/office/drawing/2014/main" xmlns="" id="{2C0A8100-B892-EA4D-BDB3-8261C9DC9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7101" name="Picture 61" descr="page57image2513875776">
            <a:extLst>
              <a:ext uri="{FF2B5EF4-FFF2-40B4-BE49-F238E27FC236}">
                <a16:creationId xmlns:a16="http://schemas.microsoft.com/office/drawing/2014/main" xmlns="" id="{CECC3584-155C-CC4B-BDB1-EAE44D715A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100" name="Picture 60" descr="page57image2513876048">
            <a:extLst>
              <a:ext uri="{FF2B5EF4-FFF2-40B4-BE49-F238E27FC236}">
                <a16:creationId xmlns:a16="http://schemas.microsoft.com/office/drawing/2014/main" xmlns="" id="{1A4AEF00-FCFA-5242-BCC9-93E5A2C7B3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99" name="Picture 59" descr="page57image2513876320">
            <a:extLst>
              <a:ext uri="{FF2B5EF4-FFF2-40B4-BE49-F238E27FC236}">
                <a16:creationId xmlns:a16="http://schemas.microsoft.com/office/drawing/2014/main" xmlns="" id="{51B1B32D-1F9D-D14F-BD78-F7A5F393A03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98" name="Picture 58" descr="page57image2513876592">
            <a:extLst>
              <a:ext uri="{FF2B5EF4-FFF2-40B4-BE49-F238E27FC236}">
                <a16:creationId xmlns:a16="http://schemas.microsoft.com/office/drawing/2014/main" xmlns="" id="{6A351408-F96A-1C49-AC7E-81949786CD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97" name="Picture 57" descr="page57image2513876864">
            <a:extLst>
              <a:ext uri="{FF2B5EF4-FFF2-40B4-BE49-F238E27FC236}">
                <a16:creationId xmlns:a16="http://schemas.microsoft.com/office/drawing/2014/main" xmlns="" id="{F7731DA0-90A3-F840-BD0A-A58E9F03A2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96" name="Picture 56" descr="page57image2513877136">
            <a:extLst>
              <a:ext uri="{FF2B5EF4-FFF2-40B4-BE49-F238E27FC236}">
                <a16:creationId xmlns:a16="http://schemas.microsoft.com/office/drawing/2014/main" xmlns="" id="{4CA1C318-8F60-C944-BF70-778CAF1B90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95" name="Picture 55" descr="page57image2513877408">
            <a:extLst>
              <a:ext uri="{FF2B5EF4-FFF2-40B4-BE49-F238E27FC236}">
                <a16:creationId xmlns:a16="http://schemas.microsoft.com/office/drawing/2014/main" xmlns="" id="{FA887E5D-2E18-824D-BDD2-E29DF3B382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94" name="Picture 54" descr="page57image2513877680">
            <a:extLst>
              <a:ext uri="{FF2B5EF4-FFF2-40B4-BE49-F238E27FC236}">
                <a16:creationId xmlns:a16="http://schemas.microsoft.com/office/drawing/2014/main" xmlns="" id="{CF6FF5CE-D19B-5440-91CA-184A02D6F9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93" name="Picture 53" descr="page57image2513877952">
            <a:extLst>
              <a:ext uri="{FF2B5EF4-FFF2-40B4-BE49-F238E27FC236}">
                <a16:creationId xmlns:a16="http://schemas.microsoft.com/office/drawing/2014/main" xmlns="" id="{FF72D87C-CF7E-4446-B1C2-CBC592F22A6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92" name="Picture 52" descr="page57image2513878224">
            <a:extLst>
              <a:ext uri="{FF2B5EF4-FFF2-40B4-BE49-F238E27FC236}">
                <a16:creationId xmlns:a16="http://schemas.microsoft.com/office/drawing/2014/main" xmlns="" id="{B92DAE73-771F-A64A-B0A2-1559C9BB626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7091" name="Picture 51" descr="page57image2513878496">
            <a:extLst>
              <a:ext uri="{FF2B5EF4-FFF2-40B4-BE49-F238E27FC236}">
                <a16:creationId xmlns:a16="http://schemas.microsoft.com/office/drawing/2014/main" xmlns="" id="{B57F317C-A699-D24D-97D5-00B692FF24A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90" name="Picture 50" descr="page57image2513878768">
            <a:extLst>
              <a:ext uri="{FF2B5EF4-FFF2-40B4-BE49-F238E27FC236}">
                <a16:creationId xmlns:a16="http://schemas.microsoft.com/office/drawing/2014/main" xmlns="" id="{9645DF57-B925-BC41-84C9-7ECAD81028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89" name="Picture 49" descr="page57image2513879040">
            <a:extLst>
              <a:ext uri="{FF2B5EF4-FFF2-40B4-BE49-F238E27FC236}">
                <a16:creationId xmlns:a16="http://schemas.microsoft.com/office/drawing/2014/main" xmlns="" id="{D0B2E18C-CDC1-1B47-A667-AC05C60992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88" name="Picture 48" descr="page57image2513879312">
            <a:extLst>
              <a:ext uri="{FF2B5EF4-FFF2-40B4-BE49-F238E27FC236}">
                <a16:creationId xmlns:a16="http://schemas.microsoft.com/office/drawing/2014/main" xmlns="" id="{8780C73C-86B7-154C-B926-A1F1AE3BF9A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87" name="Picture 47" descr="page57image2513879584">
            <a:extLst>
              <a:ext uri="{FF2B5EF4-FFF2-40B4-BE49-F238E27FC236}">
                <a16:creationId xmlns:a16="http://schemas.microsoft.com/office/drawing/2014/main" xmlns="" id="{3FEDB380-7508-A948-AD5B-D5169A56A66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6" name="Picture 46" descr="page57image2513879856">
            <a:extLst>
              <a:ext uri="{FF2B5EF4-FFF2-40B4-BE49-F238E27FC236}">
                <a16:creationId xmlns:a16="http://schemas.microsoft.com/office/drawing/2014/main" xmlns="" id="{914A52B5-84DB-434F-B66E-C4D141D46C6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5" name="Picture 45" descr="page57image2513880128">
            <a:extLst>
              <a:ext uri="{FF2B5EF4-FFF2-40B4-BE49-F238E27FC236}">
                <a16:creationId xmlns:a16="http://schemas.microsoft.com/office/drawing/2014/main" xmlns="" id="{3DD46DCC-FA4D-DC47-A6DD-5F6678A6985E}"/>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4" name="Picture 44" descr="page57image2513880400">
            <a:extLst>
              <a:ext uri="{FF2B5EF4-FFF2-40B4-BE49-F238E27FC236}">
                <a16:creationId xmlns:a16="http://schemas.microsoft.com/office/drawing/2014/main" xmlns="" id="{B37536DA-9528-A046-9BE4-8BB0866FBBC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3" name="Picture 43" descr="page57image2513880672">
            <a:extLst>
              <a:ext uri="{FF2B5EF4-FFF2-40B4-BE49-F238E27FC236}">
                <a16:creationId xmlns:a16="http://schemas.microsoft.com/office/drawing/2014/main" xmlns="" id="{2D413346-8B37-0E44-9214-064AA7C9807E}"/>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2" name="Picture 42" descr="page57image2513880944">
            <a:extLst>
              <a:ext uri="{FF2B5EF4-FFF2-40B4-BE49-F238E27FC236}">
                <a16:creationId xmlns:a16="http://schemas.microsoft.com/office/drawing/2014/main" xmlns="" id="{3DB0594A-073F-2541-96A5-EAF5420DE15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1" name="Picture 41" descr="page57image2513881216">
            <a:extLst>
              <a:ext uri="{FF2B5EF4-FFF2-40B4-BE49-F238E27FC236}">
                <a16:creationId xmlns:a16="http://schemas.microsoft.com/office/drawing/2014/main" xmlns="" id="{D2F43A6D-A485-6847-9CBB-F0DDBAAA613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80" name="Picture 40" descr="page57image2513881488">
            <a:extLst>
              <a:ext uri="{FF2B5EF4-FFF2-40B4-BE49-F238E27FC236}">
                <a16:creationId xmlns:a16="http://schemas.microsoft.com/office/drawing/2014/main" xmlns="" id="{42256BA2-B3C2-3549-ADEE-DFC640F221F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9" name="Picture 39" descr="page57image2513881760">
            <a:extLst>
              <a:ext uri="{FF2B5EF4-FFF2-40B4-BE49-F238E27FC236}">
                <a16:creationId xmlns:a16="http://schemas.microsoft.com/office/drawing/2014/main" xmlns="" id="{A3D02968-4412-5742-986E-2754D3CB564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8" name="Picture 38" descr="page57image2513882032">
            <a:extLst>
              <a:ext uri="{FF2B5EF4-FFF2-40B4-BE49-F238E27FC236}">
                <a16:creationId xmlns:a16="http://schemas.microsoft.com/office/drawing/2014/main" xmlns="" id="{25076ABC-9309-2846-8089-14C3D9C5303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7" name="Picture 37" descr="page57image2513882304">
            <a:extLst>
              <a:ext uri="{FF2B5EF4-FFF2-40B4-BE49-F238E27FC236}">
                <a16:creationId xmlns:a16="http://schemas.microsoft.com/office/drawing/2014/main" xmlns="" id="{CDBAF595-FB81-634F-A92C-61A28561C1D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6" name="Picture 36" descr="page57image2513882576">
            <a:extLst>
              <a:ext uri="{FF2B5EF4-FFF2-40B4-BE49-F238E27FC236}">
                <a16:creationId xmlns:a16="http://schemas.microsoft.com/office/drawing/2014/main" xmlns="" id="{42C4AF9B-289E-A44E-B361-74330793C08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5" name="Picture 35" descr="page57image2513882848">
            <a:extLst>
              <a:ext uri="{FF2B5EF4-FFF2-40B4-BE49-F238E27FC236}">
                <a16:creationId xmlns:a16="http://schemas.microsoft.com/office/drawing/2014/main" xmlns="" id="{C2B865D9-AA9F-CC41-B62E-AC1CD7704BDE}"/>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4" name="Picture 34" descr="page57image2513883120">
            <a:extLst>
              <a:ext uri="{FF2B5EF4-FFF2-40B4-BE49-F238E27FC236}">
                <a16:creationId xmlns:a16="http://schemas.microsoft.com/office/drawing/2014/main" xmlns="" id="{88567ECF-3706-544F-8F04-C25BA2C81A4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3" name="Picture 33" descr="page57image2513883392">
            <a:extLst>
              <a:ext uri="{FF2B5EF4-FFF2-40B4-BE49-F238E27FC236}">
                <a16:creationId xmlns:a16="http://schemas.microsoft.com/office/drawing/2014/main" xmlns="" id="{C790110A-B84F-9F4B-BF13-A3E09E5FB94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2" name="Picture 32" descr="page57image2513883664">
            <a:extLst>
              <a:ext uri="{FF2B5EF4-FFF2-40B4-BE49-F238E27FC236}">
                <a16:creationId xmlns:a16="http://schemas.microsoft.com/office/drawing/2014/main" xmlns="" id="{19FA447C-FA0F-7946-92C5-BD52DD3A536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1" name="Picture 31" descr="page57image2513883936">
            <a:extLst>
              <a:ext uri="{FF2B5EF4-FFF2-40B4-BE49-F238E27FC236}">
                <a16:creationId xmlns:a16="http://schemas.microsoft.com/office/drawing/2014/main" xmlns="" id="{38C708CB-3844-7A46-A48A-17E393A2332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70" name="Picture 30" descr="page57image2513884528">
            <a:extLst>
              <a:ext uri="{FF2B5EF4-FFF2-40B4-BE49-F238E27FC236}">
                <a16:creationId xmlns:a16="http://schemas.microsoft.com/office/drawing/2014/main" xmlns="" id="{5EC34028-1D28-A848-843C-1450E78616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7069" name="Picture 29" descr="page57image2513884800">
            <a:extLst>
              <a:ext uri="{FF2B5EF4-FFF2-40B4-BE49-F238E27FC236}">
                <a16:creationId xmlns:a16="http://schemas.microsoft.com/office/drawing/2014/main" xmlns="" id="{4C829259-5146-4A4F-A4B6-DB1528056D45}"/>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68" name="Picture 28" descr="page57image2513885072">
            <a:extLst>
              <a:ext uri="{FF2B5EF4-FFF2-40B4-BE49-F238E27FC236}">
                <a16:creationId xmlns:a16="http://schemas.microsoft.com/office/drawing/2014/main" xmlns="" id="{007A9269-3E31-E147-A13E-B0349212B8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67" name="Picture 27" descr="page57image2513885344">
            <a:extLst>
              <a:ext uri="{FF2B5EF4-FFF2-40B4-BE49-F238E27FC236}">
                <a16:creationId xmlns:a16="http://schemas.microsoft.com/office/drawing/2014/main" xmlns="" id="{ED57A682-D65A-8543-BBB7-D26919E60959}"/>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66" name="Picture 26" descr="page57image2513885616">
            <a:extLst>
              <a:ext uri="{FF2B5EF4-FFF2-40B4-BE49-F238E27FC236}">
                <a16:creationId xmlns:a16="http://schemas.microsoft.com/office/drawing/2014/main" xmlns="" id="{E7C7651F-A2F1-584C-BB30-3C299ED6FC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65" name="Picture 25" descr="page57image2513885888">
            <a:extLst>
              <a:ext uri="{FF2B5EF4-FFF2-40B4-BE49-F238E27FC236}">
                <a16:creationId xmlns:a16="http://schemas.microsoft.com/office/drawing/2014/main" xmlns="" id="{4083A9AA-5F5F-7943-8DAB-2444902A7C3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64" name="Picture 24" descr="page57image2513886160">
            <a:extLst>
              <a:ext uri="{FF2B5EF4-FFF2-40B4-BE49-F238E27FC236}">
                <a16:creationId xmlns:a16="http://schemas.microsoft.com/office/drawing/2014/main" xmlns="" id="{C2318D0C-2E89-4E40-AC9C-BBE290C5AF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63" name="Picture 23" descr="page57image2513886432">
            <a:extLst>
              <a:ext uri="{FF2B5EF4-FFF2-40B4-BE49-F238E27FC236}">
                <a16:creationId xmlns:a16="http://schemas.microsoft.com/office/drawing/2014/main" xmlns="" id="{3F0E5DA0-F6AB-044A-8A10-B14F026AB9B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62" name="Picture 22" descr="page57image2513886704">
            <a:extLst>
              <a:ext uri="{FF2B5EF4-FFF2-40B4-BE49-F238E27FC236}">
                <a16:creationId xmlns:a16="http://schemas.microsoft.com/office/drawing/2014/main" xmlns="" id="{5371A134-952D-BF4C-839E-DEAFF83EA0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61" name="Picture 21" descr="page57image2513886976">
            <a:extLst>
              <a:ext uri="{FF2B5EF4-FFF2-40B4-BE49-F238E27FC236}">
                <a16:creationId xmlns:a16="http://schemas.microsoft.com/office/drawing/2014/main" xmlns="" id="{82642C53-5521-C641-9417-0949D9671536}"/>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60" name="Picture 20" descr="page57image2513887248">
            <a:extLst>
              <a:ext uri="{FF2B5EF4-FFF2-40B4-BE49-F238E27FC236}">
                <a16:creationId xmlns:a16="http://schemas.microsoft.com/office/drawing/2014/main" xmlns="" id="{2DDE4178-5AD3-A04F-A57D-975306A7F2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59" name="Picture 19" descr="page57image2513887520">
            <a:extLst>
              <a:ext uri="{FF2B5EF4-FFF2-40B4-BE49-F238E27FC236}">
                <a16:creationId xmlns:a16="http://schemas.microsoft.com/office/drawing/2014/main" xmlns="" id="{572B7C8E-5B09-B444-B454-344BE4778F0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58" name="Picture 18" descr="page57image2513887792">
            <a:extLst>
              <a:ext uri="{FF2B5EF4-FFF2-40B4-BE49-F238E27FC236}">
                <a16:creationId xmlns:a16="http://schemas.microsoft.com/office/drawing/2014/main" xmlns="" id="{6C4997AA-FF91-6543-855C-FE40B65984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57" name="Picture 17" descr="page57image2513888064">
            <a:extLst>
              <a:ext uri="{FF2B5EF4-FFF2-40B4-BE49-F238E27FC236}">
                <a16:creationId xmlns:a16="http://schemas.microsoft.com/office/drawing/2014/main" xmlns="" id="{FCC19D8A-8AF4-F94B-9EAD-DB51BE845A28}"/>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56" name="Picture 16" descr="page57image2513888336">
            <a:extLst>
              <a:ext uri="{FF2B5EF4-FFF2-40B4-BE49-F238E27FC236}">
                <a16:creationId xmlns:a16="http://schemas.microsoft.com/office/drawing/2014/main" xmlns="" id="{AA3307AE-0D4E-F04A-A3C0-66D53B61C6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55" name="Picture 15" descr="page57image2513888608">
            <a:extLst>
              <a:ext uri="{FF2B5EF4-FFF2-40B4-BE49-F238E27FC236}">
                <a16:creationId xmlns:a16="http://schemas.microsoft.com/office/drawing/2014/main" xmlns="" id="{21E2D981-5528-7C4F-B4D7-71C0020830E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54" name="Picture 14" descr="page57image2513888880">
            <a:extLst>
              <a:ext uri="{FF2B5EF4-FFF2-40B4-BE49-F238E27FC236}">
                <a16:creationId xmlns:a16="http://schemas.microsoft.com/office/drawing/2014/main" xmlns="" id="{80F6D7AD-7E44-4B49-A5D3-16CE10A3B4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53" name="Picture 13" descr="page57image2513889152">
            <a:extLst>
              <a:ext uri="{FF2B5EF4-FFF2-40B4-BE49-F238E27FC236}">
                <a16:creationId xmlns:a16="http://schemas.microsoft.com/office/drawing/2014/main" xmlns="" id="{452F1EB2-3AEE-4F4B-A262-D9688B3F813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52" name="Picture 12" descr="page57image2513889424">
            <a:extLst>
              <a:ext uri="{FF2B5EF4-FFF2-40B4-BE49-F238E27FC236}">
                <a16:creationId xmlns:a16="http://schemas.microsoft.com/office/drawing/2014/main" xmlns="" id="{0425DC83-AEBF-E546-8873-9C4C2AF978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7051" name="Picture 11" descr="page57image2513889696">
            <a:extLst>
              <a:ext uri="{FF2B5EF4-FFF2-40B4-BE49-F238E27FC236}">
                <a16:creationId xmlns:a16="http://schemas.microsoft.com/office/drawing/2014/main" xmlns="" id="{7008E5C8-907F-4E48-9CCF-074CD096E587}"/>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50" name="Picture 10" descr="page57image2513889968">
            <a:extLst>
              <a:ext uri="{FF2B5EF4-FFF2-40B4-BE49-F238E27FC236}">
                <a16:creationId xmlns:a16="http://schemas.microsoft.com/office/drawing/2014/main" xmlns="" id="{FBEEE461-0D13-D24E-8A06-E5B073C6D5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7049" name="Picture 9" descr="page57image2513890240">
            <a:extLst>
              <a:ext uri="{FF2B5EF4-FFF2-40B4-BE49-F238E27FC236}">
                <a16:creationId xmlns:a16="http://schemas.microsoft.com/office/drawing/2014/main" xmlns="" id="{C36EBE3D-AD53-6343-9A58-3EFDE046C83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48" name="Picture 8" descr="page57image2513890512">
            <a:extLst>
              <a:ext uri="{FF2B5EF4-FFF2-40B4-BE49-F238E27FC236}">
                <a16:creationId xmlns:a16="http://schemas.microsoft.com/office/drawing/2014/main" xmlns="" id="{362F3E55-3B44-DF40-855E-6B7B575F1BC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47" name="Picture 7" descr="page57image2513890784">
            <a:extLst>
              <a:ext uri="{FF2B5EF4-FFF2-40B4-BE49-F238E27FC236}">
                <a16:creationId xmlns:a16="http://schemas.microsoft.com/office/drawing/2014/main" xmlns="" id="{AA1E946B-B466-CA4C-B3E0-4A23165E5ABF}"/>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46" name="Picture 6" descr="page57image2513891056">
            <a:extLst>
              <a:ext uri="{FF2B5EF4-FFF2-40B4-BE49-F238E27FC236}">
                <a16:creationId xmlns:a16="http://schemas.microsoft.com/office/drawing/2014/main" xmlns="" id="{3E4F627E-D4CA-E448-9CA3-6830A327D5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45" name="Picture 5" descr="page57image2513891328">
            <a:extLst>
              <a:ext uri="{FF2B5EF4-FFF2-40B4-BE49-F238E27FC236}">
                <a16:creationId xmlns:a16="http://schemas.microsoft.com/office/drawing/2014/main" xmlns="" id="{96A7EFF4-B2C7-4541-BF8A-E0095FA17412}"/>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44" name="Picture 4" descr="page57image2513891600">
            <a:extLst>
              <a:ext uri="{FF2B5EF4-FFF2-40B4-BE49-F238E27FC236}">
                <a16:creationId xmlns:a16="http://schemas.microsoft.com/office/drawing/2014/main" xmlns="" id="{FE6634CD-5624-B645-9A5B-FBC2381E8B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43" name="Picture 3" descr="page57image2513891872">
            <a:extLst>
              <a:ext uri="{FF2B5EF4-FFF2-40B4-BE49-F238E27FC236}">
                <a16:creationId xmlns:a16="http://schemas.microsoft.com/office/drawing/2014/main" xmlns="" id="{48DD04B6-0FAA-4442-BC62-B64759CC9FE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7042" name="Picture 2" descr="page57image2513892144">
            <a:extLst>
              <a:ext uri="{FF2B5EF4-FFF2-40B4-BE49-F238E27FC236}">
                <a16:creationId xmlns:a16="http://schemas.microsoft.com/office/drawing/2014/main" xmlns="" id="{0A628753-378C-4E4C-ADFD-29B1CE00146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7041" name="Picture 1" descr="page57image2513892416">
            <a:extLst>
              <a:ext uri="{FF2B5EF4-FFF2-40B4-BE49-F238E27FC236}">
                <a16:creationId xmlns:a16="http://schemas.microsoft.com/office/drawing/2014/main" xmlns="" id="{793A969A-59B9-9A49-95C4-985587BDF7B2}"/>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0" y="0"/>
            <a:ext cx="1435100" cy="44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07679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B66E75DB-AD33-7B49-85CA-B384A40B8F52}"/>
              </a:ext>
            </a:extLst>
          </p:cNvPr>
          <p:cNvSpPr>
            <a:spLocks noGrp="1"/>
          </p:cNvSpPr>
          <p:nvPr>
            <p:ph type="title"/>
          </p:nvPr>
        </p:nvSpPr>
        <p:spPr/>
        <p:txBody>
          <a:bodyPr/>
          <a:lstStyle/>
          <a:p>
            <a:r>
              <a:rPr lang="en-US" b="1" dirty="0"/>
              <a:t>Michael Foucault</a:t>
            </a:r>
          </a:p>
        </p:txBody>
      </p:sp>
      <p:pic>
        <p:nvPicPr>
          <p:cNvPr id="6" name="Content Placeholder 5">
            <a:extLst>
              <a:ext uri="{FF2B5EF4-FFF2-40B4-BE49-F238E27FC236}">
                <a16:creationId xmlns:a16="http://schemas.microsoft.com/office/drawing/2014/main" xmlns="" id="{4EBF1099-9612-6548-9A62-6F24ECD61BA8}"/>
              </a:ext>
            </a:extLst>
          </p:cNvPr>
          <p:cNvPicPr>
            <a:picLocks noGrp="1" noChangeAspect="1"/>
          </p:cNvPicPr>
          <p:nvPr>
            <p:ph idx="1"/>
          </p:nvPr>
        </p:nvPicPr>
        <p:blipFill>
          <a:blip r:embed="rId2"/>
          <a:stretch>
            <a:fillRect/>
          </a:stretch>
        </p:blipFill>
        <p:spPr>
          <a:xfrm>
            <a:off x="1041400" y="2365035"/>
            <a:ext cx="3530600" cy="2298700"/>
          </a:xfrm>
          <a:prstGeom prst="rect">
            <a:avLst/>
          </a:prstGeom>
        </p:spPr>
      </p:pic>
      <p:pic>
        <p:nvPicPr>
          <p:cNvPr id="7" name="Picture 6">
            <a:extLst>
              <a:ext uri="{FF2B5EF4-FFF2-40B4-BE49-F238E27FC236}">
                <a16:creationId xmlns:a16="http://schemas.microsoft.com/office/drawing/2014/main" xmlns="" id="{206B28FF-B008-BA40-B01C-CA5FCC947DC5}"/>
              </a:ext>
            </a:extLst>
          </p:cNvPr>
          <p:cNvPicPr>
            <a:picLocks noChangeAspect="1"/>
          </p:cNvPicPr>
          <p:nvPr/>
        </p:nvPicPr>
        <p:blipFill>
          <a:blip r:embed="rId3"/>
          <a:stretch>
            <a:fillRect/>
          </a:stretch>
        </p:blipFill>
        <p:spPr>
          <a:xfrm>
            <a:off x="5600211" y="1806235"/>
            <a:ext cx="2374900" cy="3416300"/>
          </a:xfrm>
          <a:prstGeom prst="rect">
            <a:avLst/>
          </a:prstGeom>
        </p:spPr>
      </p:pic>
      <p:pic>
        <p:nvPicPr>
          <p:cNvPr id="86244" name="Picture 228" descr="page57image2513884800">
            <a:extLst>
              <a:ext uri="{FF2B5EF4-FFF2-40B4-BE49-F238E27FC236}">
                <a16:creationId xmlns:a16="http://schemas.microsoft.com/office/drawing/2014/main" xmlns="" id="{AC6DE3CE-DD43-3945-8242-3287D7DFF9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43" name="Picture 227" descr="page57image2513885072">
            <a:extLst>
              <a:ext uri="{FF2B5EF4-FFF2-40B4-BE49-F238E27FC236}">
                <a16:creationId xmlns:a16="http://schemas.microsoft.com/office/drawing/2014/main" xmlns="" id="{9AA513D1-2D71-0642-A0C8-33C34B527D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42" name="Picture 226" descr="page57image2513885344">
            <a:extLst>
              <a:ext uri="{FF2B5EF4-FFF2-40B4-BE49-F238E27FC236}">
                <a16:creationId xmlns:a16="http://schemas.microsoft.com/office/drawing/2014/main" xmlns="" id="{4D21B6BC-9855-984B-AFF4-24B1BA6FFF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41" name="Picture 225" descr="page57image2513885616">
            <a:extLst>
              <a:ext uri="{FF2B5EF4-FFF2-40B4-BE49-F238E27FC236}">
                <a16:creationId xmlns:a16="http://schemas.microsoft.com/office/drawing/2014/main" xmlns="" id="{D3081EA1-2AC3-FB49-8083-7197C70BB4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40" name="Picture 224" descr="page57image2513885888">
            <a:extLst>
              <a:ext uri="{FF2B5EF4-FFF2-40B4-BE49-F238E27FC236}">
                <a16:creationId xmlns:a16="http://schemas.microsoft.com/office/drawing/2014/main" xmlns="" id="{87011A07-E887-424A-888E-8A975788B7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39" name="Picture 223" descr="page57image2513886160">
            <a:extLst>
              <a:ext uri="{FF2B5EF4-FFF2-40B4-BE49-F238E27FC236}">
                <a16:creationId xmlns:a16="http://schemas.microsoft.com/office/drawing/2014/main" xmlns="" id="{F138640D-AA3C-A249-973C-930E2401A9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38" name="Picture 222" descr="page57image2513886432">
            <a:extLst>
              <a:ext uri="{FF2B5EF4-FFF2-40B4-BE49-F238E27FC236}">
                <a16:creationId xmlns:a16="http://schemas.microsoft.com/office/drawing/2014/main" xmlns="" id="{69002E53-928B-F646-969C-42A4A97A39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37" name="Picture 221" descr="page57image2513886704">
            <a:extLst>
              <a:ext uri="{FF2B5EF4-FFF2-40B4-BE49-F238E27FC236}">
                <a16:creationId xmlns:a16="http://schemas.microsoft.com/office/drawing/2014/main" xmlns="" id="{F1E68CE2-1D0C-5341-9359-EC51B407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36" name="Picture 220" descr="page57image2513886976">
            <a:extLst>
              <a:ext uri="{FF2B5EF4-FFF2-40B4-BE49-F238E27FC236}">
                <a16:creationId xmlns:a16="http://schemas.microsoft.com/office/drawing/2014/main" xmlns="" id="{1EFD9AB2-95E4-3541-B4EE-2C28DCF5F4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35" name="Picture 219" descr="page57image2513887248">
            <a:extLst>
              <a:ext uri="{FF2B5EF4-FFF2-40B4-BE49-F238E27FC236}">
                <a16:creationId xmlns:a16="http://schemas.microsoft.com/office/drawing/2014/main" xmlns="" id="{C8939138-5093-5B42-A89F-DD33E04FEB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34" name="Picture 218" descr="page57image2513887520">
            <a:extLst>
              <a:ext uri="{FF2B5EF4-FFF2-40B4-BE49-F238E27FC236}">
                <a16:creationId xmlns:a16="http://schemas.microsoft.com/office/drawing/2014/main" xmlns="" id="{C72D0D4A-5727-DF46-9872-C5A2927B24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33" name="Picture 217" descr="page57image2513887792">
            <a:extLst>
              <a:ext uri="{FF2B5EF4-FFF2-40B4-BE49-F238E27FC236}">
                <a16:creationId xmlns:a16="http://schemas.microsoft.com/office/drawing/2014/main" xmlns="" id="{7CD56051-9473-1E40-B176-CF870D7321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32" name="Picture 216" descr="page57image2513888064">
            <a:extLst>
              <a:ext uri="{FF2B5EF4-FFF2-40B4-BE49-F238E27FC236}">
                <a16:creationId xmlns:a16="http://schemas.microsoft.com/office/drawing/2014/main" xmlns="" id="{B8295067-F48B-0C4D-B5AB-CFA19140F7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31" name="Picture 215" descr="page57image2513888336">
            <a:extLst>
              <a:ext uri="{FF2B5EF4-FFF2-40B4-BE49-F238E27FC236}">
                <a16:creationId xmlns:a16="http://schemas.microsoft.com/office/drawing/2014/main" xmlns="" id="{6D646D5A-F8BF-7E41-B8B9-5C3C769320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30" name="Picture 214" descr="page57image2513888608">
            <a:extLst>
              <a:ext uri="{FF2B5EF4-FFF2-40B4-BE49-F238E27FC236}">
                <a16:creationId xmlns:a16="http://schemas.microsoft.com/office/drawing/2014/main" xmlns="" id="{42B72B5E-BB4E-FE40-B977-E21D621DDB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29" name="Picture 213" descr="page57image2513888880">
            <a:extLst>
              <a:ext uri="{FF2B5EF4-FFF2-40B4-BE49-F238E27FC236}">
                <a16:creationId xmlns:a16="http://schemas.microsoft.com/office/drawing/2014/main" xmlns="" id="{379C2749-4033-6B40-8E98-6D73CA4FCD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28" name="Picture 212" descr="page57image2513889152">
            <a:extLst>
              <a:ext uri="{FF2B5EF4-FFF2-40B4-BE49-F238E27FC236}">
                <a16:creationId xmlns:a16="http://schemas.microsoft.com/office/drawing/2014/main" xmlns="" id="{80F1C52A-AF98-714F-8827-7EFC66364E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27" name="Picture 211" descr="page57image2513889424">
            <a:extLst>
              <a:ext uri="{FF2B5EF4-FFF2-40B4-BE49-F238E27FC236}">
                <a16:creationId xmlns:a16="http://schemas.microsoft.com/office/drawing/2014/main" xmlns="" id="{89150A9B-214A-DF40-B836-29CA216623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26" name="Picture 210" descr="page57image2513889696">
            <a:extLst>
              <a:ext uri="{FF2B5EF4-FFF2-40B4-BE49-F238E27FC236}">
                <a16:creationId xmlns:a16="http://schemas.microsoft.com/office/drawing/2014/main" xmlns="" id="{126AAE64-C680-7846-910B-6B65C7D8AC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25" name="Picture 209" descr="page57image2513889968">
            <a:extLst>
              <a:ext uri="{FF2B5EF4-FFF2-40B4-BE49-F238E27FC236}">
                <a16:creationId xmlns:a16="http://schemas.microsoft.com/office/drawing/2014/main" xmlns="" id="{A4EBFF96-ED3E-7B4A-9BF4-AE305F6077F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224" name="Picture 208" descr="page57image2513890240">
            <a:extLst>
              <a:ext uri="{FF2B5EF4-FFF2-40B4-BE49-F238E27FC236}">
                <a16:creationId xmlns:a16="http://schemas.microsoft.com/office/drawing/2014/main" xmlns="" id="{F8651CC9-8542-FA4F-9D32-0DBF9500AE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23" name="Picture 207" descr="page57image2513890512">
            <a:extLst>
              <a:ext uri="{FF2B5EF4-FFF2-40B4-BE49-F238E27FC236}">
                <a16:creationId xmlns:a16="http://schemas.microsoft.com/office/drawing/2014/main" xmlns="" id="{72E59656-0EC0-FA4F-A793-BD5606D9B2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22" name="Picture 206" descr="page57image2513890784">
            <a:extLst>
              <a:ext uri="{FF2B5EF4-FFF2-40B4-BE49-F238E27FC236}">
                <a16:creationId xmlns:a16="http://schemas.microsoft.com/office/drawing/2014/main" xmlns="" id="{E55C9EA4-8C87-0C49-B349-6D3EAB057A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21" name="Picture 205" descr="page57image2513891056">
            <a:extLst>
              <a:ext uri="{FF2B5EF4-FFF2-40B4-BE49-F238E27FC236}">
                <a16:creationId xmlns:a16="http://schemas.microsoft.com/office/drawing/2014/main" xmlns="" id="{AFF7EC4D-12C7-254F-B28B-FDE5C43FD6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20" name="Picture 204" descr="page57image2513891328">
            <a:extLst>
              <a:ext uri="{FF2B5EF4-FFF2-40B4-BE49-F238E27FC236}">
                <a16:creationId xmlns:a16="http://schemas.microsoft.com/office/drawing/2014/main" xmlns="" id="{E6D6A35F-69BF-0743-A549-FDA2184C54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19" name="Picture 203" descr="page57image2513891600">
            <a:extLst>
              <a:ext uri="{FF2B5EF4-FFF2-40B4-BE49-F238E27FC236}">
                <a16:creationId xmlns:a16="http://schemas.microsoft.com/office/drawing/2014/main" xmlns="" id="{84612C3E-F96F-E442-B007-A9AF77BBB4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18" name="Picture 202" descr="page57image2513891872">
            <a:extLst>
              <a:ext uri="{FF2B5EF4-FFF2-40B4-BE49-F238E27FC236}">
                <a16:creationId xmlns:a16="http://schemas.microsoft.com/office/drawing/2014/main" xmlns="" id="{8D98ACED-36BC-0643-B98A-728AA4A4FA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17" name="Picture 201" descr="page57image2513892144">
            <a:extLst>
              <a:ext uri="{FF2B5EF4-FFF2-40B4-BE49-F238E27FC236}">
                <a16:creationId xmlns:a16="http://schemas.microsoft.com/office/drawing/2014/main" xmlns="" id="{6F5435AE-39DC-BF47-93D6-6812BB95643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16" name="Picture 200" descr="page57image2513892416">
            <a:extLst>
              <a:ext uri="{FF2B5EF4-FFF2-40B4-BE49-F238E27FC236}">
                <a16:creationId xmlns:a16="http://schemas.microsoft.com/office/drawing/2014/main" xmlns="" id="{A6C2D7AB-1A46-104D-AC7B-A59B1EAB59D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351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15" name="Picture 199" descr="page57image2513884800">
            <a:extLst>
              <a:ext uri="{FF2B5EF4-FFF2-40B4-BE49-F238E27FC236}">
                <a16:creationId xmlns:a16="http://schemas.microsoft.com/office/drawing/2014/main" xmlns="" id="{02813052-7EF3-C44D-B391-7AC742A829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14" name="Picture 198" descr="page57image2513885072">
            <a:extLst>
              <a:ext uri="{FF2B5EF4-FFF2-40B4-BE49-F238E27FC236}">
                <a16:creationId xmlns:a16="http://schemas.microsoft.com/office/drawing/2014/main" xmlns="" id="{FFA7A363-E635-A643-ADE2-603AA2336A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13" name="Picture 197" descr="page57image2513885344">
            <a:extLst>
              <a:ext uri="{FF2B5EF4-FFF2-40B4-BE49-F238E27FC236}">
                <a16:creationId xmlns:a16="http://schemas.microsoft.com/office/drawing/2014/main" xmlns="" id="{5B8F4A3E-07E2-9142-A1D9-6A00C31C40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12" name="Picture 196" descr="page57image2513885616">
            <a:extLst>
              <a:ext uri="{FF2B5EF4-FFF2-40B4-BE49-F238E27FC236}">
                <a16:creationId xmlns:a16="http://schemas.microsoft.com/office/drawing/2014/main" xmlns="" id="{48BE7AF7-48EA-2949-B216-364A14905B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11" name="Picture 195" descr="page57image2513885888">
            <a:extLst>
              <a:ext uri="{FF2B5EF4-FFF2-40B4-BE49-F238E27FC236}">
                <a16:creationId xmlns:a16="http://schemas.microsoft.com/office/drawing/2014/main" xmlns="" id="{38890BCB-3F6F-AF41-8759-BCB1FF9509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10" name="Picture 194" descr="page57image2513886160">
            <a:extLst>
              <a:ext uri="{FF2B5EF4-FFF2-40B4-BE49-F238E27FC236}">
                <a16:creationId xmlns:a16="http://schemas.microsoft.com/office/drawing/2014/main" xmlns="" id="{3E3BBE38-825D-AE4F-9780-64924730AB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09" name="Picture 193" descr="page57image2513886432">
            <a:extLst>
              <a:ext uri="{FF2B5EF4-FFF2-40B4-BE49-F238E27FC236}">
                <a16:creationId xmlns:a16="http://schemas.microsoft.com/office/drawing/2014/main" xmlns="" id="{6AECCD37-E090-2C43-A832-D1FDCB66C5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08" name="Picture 192" descr="page57image2513886704">
            <a:extLst>
              <a:ext uri="{FF2B5EF4-FFF2-40B4-BE49-F238E27FC236}">
                <a16:creationId xmlns:a16="http://schemas.microsoft.com/office/drawing/2014/main" xmlns="" id="{80BCC63B-51EF-9643-9B91-1B6117CEB2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207" name="Picture 191" descr="page57image2513886976">
            <a:extLst>
              <a:ext uri="{FF2B5EF4-FFF2-40B4-BE49-F238E27FC236}">
                <a16:creationId xmlns:a16="http://schemas.microsoft.com/office/drawing/2014/main" xmlns="" id="{3E58BE01-6BB3-1544-A2D5-72AEA27E2F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06" name="Picture 190" descr="page57image2513887248">
            <a:extLst>
              <a:ext uri="{FF2B5EF4-FFF2-40B4-BE49-F238E27FC236}">
                <a16:creationId xmlns:a16="http://schemas.microsoft.com/office/drawing/2014/main" xmlns="" id="{15F5217C-08F4-B549-B4C0-340E970AED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05" name="Picture 189" descr="page57image2513887520">
            <a:extLst>
              <a:ext uri="{FF2B5EF4-FFF2-40B4-BE49-F238E27FC236}">
                <a16:creationId xmlns:a16="http://schemas.microsoft.com/office/drawing/2014/main" xmlns="" id="{FFD04A58-2D48-D04A-890A-ECE6825241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04" name="Picture 188" descr="page57image2513887792">
            <a:extLst>
              <a:ext uri="{FF2B5EF4-FFF2-40B4-BE49-F238E27FC236}">
                <a16:creationId xmlns:a16="http://schemas.microsoft.com/office/drawing/2014/main" xmlns="" id="{253CD8B4-7328-9545-A62A-B604AD55E6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03" name="Picture 187" descr="page57image2513888064">
            <a:extLst>
              <a:ext uri="{FF2B5EF4-FFF2-40B4-BE49-F238E27FC236}">
                <a16:creationId xmlns:a16="http://schemas.microsoft.com/office/drawing/2014/main" xmlns="" id="{90A2786F-4B66-DC47-94F7-98334D21E3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02" name="Picture 186" descr="page57image2513888336">
            <a:extLst>
              <a:ext uri="{FF2B5EF4-FFF2-40B4-BE49-F238E27FC236}">
                <a16:creationId xmlns:a16="http://schemas.microsoft.com/office/drawing/2014/main" xmlns="" id="{7F5E5FBF-FC1E-9A43-943B-05224CFF3F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201" name="Picture 185" descr="page57image2513888608">
            <a:extLst>
              <a:ext uri="{FF2B5EF4-FFF2-40B4-BE49-F238E27FC236}">
                <a16:creationId xmlns:a16="http://schemas.microsoft.com/office/drawing/2014/main" xmlns="" id="{A202490E-C75D-D44C-A796-0C33C95942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200" name="Picture 184" descr="page57image2513888880">
            <a:extLst>
              <a:ext uri="{FF2B5EF4-FFF2-40B4-BE49-F238E27FC236}">
                <a16:creationId xmlns:a16="http://schemas.microsoft.com/office/drawing/2014/main" xmlns="" id="{39AF6D2E-78A4-EC47-81AD-3F6992C2358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99" name="Picture 183" descr="page57image2513889152">
            <a:extLst>
              <a:ext uri="{FF2B5EF4-FFF2-40B4-BE49-F238E27FC236}">
                <a16:creationId xmlns:a16="http://schemas.microsoft.com/office/drawing/2014/main" xmlns="" id="{74C73291-5041-824F-91CB-3F318FDB8B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98" name="Picture 182" descr="page57image2513889424">
            <a:extLst>
              <a:ext uri="{FF2B5EF4-FFF2-40B4-BE49-F238E27FC236}">
                <a16:creationId xmlns:a16="http://schemas.microsoft.com/office/drawing/2014/main" xmlns="" id="{0CAD5674-D833-CE4F-8182-178DF10FE3E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97" name="Picture 181" descr="page57image2513889696">
            <a:extLst>
              <a:ext uri="{FF2B5EF4-FFF2-40B4-BE49-F238E27FC236}">
                <a16:creationId xmlns:a16="http://schemas.microsoft.com/office/drawing/2014/main" xmlns="" id="{3D2EB610-7146-D545-8DC2-B474DA7CB2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96" name="Picture 180" descr="page57image2513889968">
            <a:extLst>
              <a:ext uri="{FF2B5EF4-FFF2-40B4-BE49-F238E27FC236}">
                <a16:creationId xmlns:a16="http://schemas.microsoft.com/office/drawing/2014/main" xmlns="" id="{5A83AEF9-F4D5-6F47-9864-79DBE1589E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195" name="Picture 179" descr="page57image2513890240">
            <a:extLst>
              <a:ext uri="{FF2B5EF4-FFF2-40B4-BE49-F238E27FC236}">
                <a16:creationId xmlns:a16="http://schemas.microsoft.com/office/drawing/2014/main" xmlns="" id="{1710C142-41DC-EF4E-BB60-F035680F64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94" name="Picture 178" descr="page57image2513890512">
            <a:extLst>
              <a:ext uri="{FF2B5EF4-FFF2-40B4-BE49-F238E27FC236}">
                <a16:creationId xmlns:a16="http://schemas.microsoft.com/office/drawing/2014/main" xmlns="" id="{356F03FF-35D2-8D47-8A11-1BED3D2032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93" name="Picture 177" descr="page57image2513890784">
            <a:extLst>
              <a:ext uri="{FF2B5EF4-FFF2-40B4-BE49-F238E27FC236}">
                <a16:creationId xmlns:a16="http://schemas.microsoft.com/office/drawing/2014/main" xmlns="" id="{244F574F-0B58-7547-A6C6-25883F1D1E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92" name="Picture 176" descr="page57image2513891056">
            <a:extLst>
              <a:ext uri="{FF2B5EF4-FFF2-40B4-BE49-F238E27FC236}">
                <a16:creationId xmlns:a16="http://schemas.microsoft.com/office/drawing/2014/main" xmlns="" id="{EB2F2617-92E3-C546-9E06-3C2D6780153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91" name="Picture 175" descr="page57image2513891328">
            <a:extLst>
              <a:ext uri="{FF2B5EF4-FFF2-40B4-BE49-F238E27FC236}">
                <a16:creationId xmlns:a16="http://schemas.microsoft.com/office/drawing/2014/main" xmlns="" id="{313396B0-E3B6-D84F-AB9E-42E651D841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90" name="Picture 174" descr="page57image2513891600">
            <a:extLst>
              <a:ext uri="{FF2B5EF4-FFF2-40B4-BE49-F238E27FC236}">
                <a16:creationId xmlns:a16="http://schemas.microsoft.com/office/drawing/2014/main" xmlns="" id="{814B1C28-C6CC-AB47-9A02-B043C16E05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89" name="Picture 173" descr="page57image2513891872">
            <a:extLst>
              <a:ext uri="{FF2B5EF4-FFF2-40B4-BE49-F238E27FC236}">
                <a16:creationId xmlns:a16="http://schemas.microsoft.com/office/drawing/2014/main" xmlns="" id="{485211D3-F5AA-C94E-98EC-03392B771C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88" name="Picture 172" descr="page57image2513892144">
            <a:extLst>
              <a:ext uri="{FF2B5EF4-FFF2-40B4-BE49-F238E27FC236}">
                <a16:creationId xmlns:a16="http://schemas.microsoft.com/office/drawing/2014/main" xmlns="" id="{0A2211AB-3A12-384E-A54B-C92C485FAE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87" name="Picture 171" descr="page57image2513892416">
            <a:extLst>
              <a:ext uri="{FF2B5EF4-FFF2-40B4-BE49-F238E27FC236}">
                <a16:creationId xmlns:a16="http://schemas.microsoft.com/office/drawing/2014/main" xmlns="" id="{B47FCA7A-C9D8-954B-8375-FD0BF0FC251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351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86" name="Picture 170" descr="page57image2514009248">
            <a:extLst>
              <a:ext uri="{FF2B5EF4-FFF2-40B4-BE49-F238E27FC236}">
                <a16:creationId xmlns:a16="http://schemas.microsoft.com/office/drawing/2014/main" xmlns="" id="{02710102-4C7E-774F-92B0-D2E45209EEE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85" name="Picture 169" descr="page57image2514055008">
            <a:extLst>
              <a:ext uri="{FF2B5EF4-FFF2-40B4-BE49-F238E27FC236}">
                <a16:creationId xmlns:a16="http://schemas.microsoft.com/office/drawing/2014/main" xmlns="" id="{3D7E0D41-3FEA-E14D-B893-9420D2914FC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6184" name="Picture 168" descr="page57image2514055216">
            <a:extLst>
              <a:ext uri="{FF2B5EF4-FFF2-40B4-BE49-F238E27FC236}">
                <a16:creationId xmlns:a16="http://schemas.microsoft.com/office/drawing/2014/main" xmlns="" id="{B79D0469-C484-774B-8BF4-88105DEB349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83" name="Picture 167" descr="page57image2513917744">
            <a:extLst>
              <a:ext uri="{FF2B5EF4-FFF2-40B4-BE49-F238E27FC236}">
                <a16:creationId xmlns:a16="http://schemas.microsoft.com/office/drawing/2014/main" xmlns="" id="{D27610A8-B2B3-D248-9ADE-E3E4528A5B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82" name="Picture 166" descr="page57image2513917952">
            <a:extLst>
              <a:ext uri="{FF2B5EF4-FFF2-40B4-BE49-F238E27FC236}">
                <a16:creationId xmlns:a16="http://schemas.microsoft.com/office/drawing/2014/main" xmlns="" id="{36A68EDD-9B5B-294A-BCFB-E6233545F5C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81" name="Picture 165" descr="page57image2513918160">
            <a:extLst>
              <a:ext uri="{FF2B5EF4-FFF2-40B4-BE49-F238E27FC236}">
                <a16:creationId xmlns:a16="http://schemas.microsoft.com/office/drawing/2014/main" xmlns="" id="{25B453B8-BF82-8247-89FA-E1A2B5C97C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80" name="Picture 164" descr="page57image2513918368">
            <a:extLst>
              <a:ext uri="{FF2B5EF4-FFF2-40B4-BE49-F238E27FC236}">
                <a16:creationId xmlns:a16="http://schemas.microsoft.com/office/drawing/2014/main" xmlns="" id="{466F8B2A-FB16-7141-B976-37F8D5A6C61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79" name="Picture 163" descr="page57image2513847536">
            <a:extLst>
              <a:ext uri="{FF2B5EF4-FFF2-40B4-BE49-F238E27FC236}">
                <a16:creationId xmlns:a16="http://schemas.microsoft.com/office/drawing/2014/main" xmlns="" id="{B9D05A41-571F-C243-B25F-90FC87625A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78" name="Picture 162" descr="page57image2513847744">
            <a:extLst>
              <a:ext uri="{FF2B5EF4-FFF2-40B4-BE49-F238E27FC236}">
                <a16:creationId xmlns:a16="http://schemas.microsoft.com/office/drawing/2014/main" xmlns="" id="{EB94605B-00BC-0D46-8F82-9A410D1B248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77" name="Picture 161" descr="page57image2513848080">
            <a:extLst>
              <a:ext uri="{FF2B5EF4-FFF2-40B4-BE49-F238E27FC236}">
                <a16:creationId xmlns:a16="http://schemas.microsoft.com/office/drawing/2014/main" xmlns="" id="{46A1793F-4645-AD4C-8FA9-4EB5FF681A6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76" name="Picture 160" descr="page57image2513848288">
            <a:extLst>
              <a:ext uri="{FF2B5EF4-FFF2-40B4-BE49-F238E27FC236}">
                <a16:creationId xmlns:a16="http://schemas.microsoft.com/office/drawing/2014/main" xmlns="" id="{D06CD37F-63B4-4145-B8EC-F3B2253EC9A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75" name="Picture 159" descr="page57image2513848560">
            <a:extLst>
              <a:ext uri="{FF2B5EF4-FFF2-40B4-BE49-F238E27FC236}">
                <a16:creationId xmlns:a16="http://schemas.microsoft.com/office/drawing/2014/main" xmlns="" id="{2E8657ED-56E3-BC40-9699-57CFDE308E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74" name="Picture 158" descr="page57image2513848832">
            <a:extLst>
              <a:ext uri="{FF2B5EF4-FFF2-40B4-BE49-F238E27FC236}">
                <a16:creationId xmlns:a16="http://schemas.microsoft.com/office/drawing/2014/main" xmlns="" id="{BC65F889-EB4A-BD4C-BB27-F098743A1204}"/>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73" name="Picture 157" descr="page57image2513849104">
            <a:extLst>
              <a:ext uri="{FF2B5EF4-FFF2-40B4-BE49-F238E27FC236}">
                <a16:creationId xmlns:a16="http://schemas.microsoft.com/office/drawing/2014/main" xmlns="" id="{07F7323E-74A6-6644-B54E-27F55DBEA3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72" name="Picture 156" descr="page57image2513849376">
            <a:extLst>
              <a:ext uri="{FF2B5EF4-FFF2-40B4-BE49-F238E27FC236}">
                <a16:creationId xmlns:a16="http://schemas.microsoft.com/office/drawing/2014/main" xmlns="" id="{D9A82BB4-D176-C14A-9C5A-7C8D1D0FAB1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71" name="Picture 155" descr="page57image2513849648">
            <a:extLst>
              <a:ext uri="{FF2B5EF4-FFF2-40B4-BE49-F238E27FC236}">
                <a16:creationId xmlns:a16="http://schemas.microsoft.com/office/drawing/2014/main" xmlns="" id="{7E0D6BA6-6AD3-2C4D-9447-7EF4440290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70" name="Picture 154" descr="page57image2513849920">
            <a:extLst>
              <a:ext uri="{FF2B5EF4-FFF2-40B4-BE49-F238E27FC236}">
                <a16:creationId xmlns:a16="http://schemas.microsoft.com/office/drawing/2014/main" xmlns="" id="{799996BD-6605-0441-AFA6-0F8464B839CD}"/>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69" name="Picture 153" descr="page57image2513850448">
            <a:extLst>
              <a:ext uri="{FF2B5EF4-FFF2-40B4-BE49-F238E27FC236}">
                <a16:creationId xmlns:a16="http://schemas.microsoft.com/office/drawing/2014/main" xmlns="" id="{52257F07-4AFD-5E46-916D-5B2B76CA16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68" name="Picture 152" descr="page57image2513850656">
            <a:extLst>
              <a:ext uri="{FF2B5EF4-FFF2-40B4-BE49-F238E27FC236}">
                <a16:creationId xmlns:a16="http://schemas.microsoft.com/office/drawing/2014/main" xmlns="" id="{4E92BAA3-E206-2849-AF95-5134A3447841}"/>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67" name="Picture 151" descr="page57image2513850864">
            <a:extLst>
              <a:ext uri="{FF2B5EF4-FFF2-40B4-BE49-F238E27FC236}">
                <a16:creationId xmlns:a16="http://schemas.microsoft.com/office/drawing/2014/main" xmlns="" id="{EEE1D43A-5402-1E4F-AEF3-606EB53D470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66" name="Picture 150" descr="page57image2513851136">
            <a:extLst>
              <a:ext uri="{FF2B5EF4-FFF2-40B4-BE49-F238E27FC236}">
                <a16:creationId xmlns:a16="http://schemas.microsoft.com/office/drawing/2014/main" xmlns="" id="{6EC7DF6A-030C-0449-8CAB-7F550DB22B9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65" name="Picture 149" descr="page57image2513851408">
            <a:extLst>
              <a:ext uri="{FF2B5EF4-FFF2-40B4-BE49-F238E27FC236}">
                <a16:creationId xmlns:a16="http://schemas.microsoft.com/office/drawing/2014/main" xmlns="" id="{A433E8E5-752B-7B4E-A94C-23DC2777A7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164" name="Picture 148" descr="page57image2513851680">
            <a:extLst>
              <a:ext uri="{FF2B5EF4-FFF2-40B4-BE49-F238E27FC236}">
                <a16:creationId xmlns:a16="http://schemas.microsoft.com/office/drawing/2014/main" xmlns="" id="{6BB2DB50-D362-0141-B0D8-EFA97865197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63" name="Picture 147" descr="page57image2513851952">
            <a:extLst>
              <a:ext uri="{FF2B5EF4-FFF2-40B4-BE49-F238E27FC236}">
                <a16:creationId xmlns:a16="http://schemas.microsoft.com/office/drawing/2014/main" xmlns="" id="{2C3AC40F-5988-4E48-8B05-DB2E9C5734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62" name="Picture 146" descr="page57image2513852224">
            <a:extLst>
              <a:ext uri="{FF2B5EF4-FFF2-40B4-BE49-F238E27FC236}">
                <a16:creationId xmlns:a16="http://schemas.microsoft.com/office/drawing/2014/main" xmlns="" id="{BC974A44-8352-0D44-97BB-76E74152C9D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61" name="Picture 145" descr="page57image2513852496">
            <a:extLst>
              <a:ext uri="{FF2B5EF4-FFF2-40B4-BE49-F238E27FC236}">
                <a16:creationId xmlns:a16="http://schemas.microsoft.com/office/drawing/2014/main" xmlns="" id="{8C33C563-92A5-2841-AA3C-19F66D8AE9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60" name="Picture 144" descr="page57image2513852768">
            <a:extLst>
              <a:ext uri="{FF2B5EF4-FFF2-40B4-BE49-F238E27FC236}">
                <a16:creationId xmlns:a16="http://schemas.microsoft.com/office/drawing/2014/main" xmlns="" id="{0422F5D6-7FC9-5047-9FD9-357B44E937A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59" name="Picture 143" descr="page57image2513853040">
            <a:extLst>
              <a:ext uri="{FF2B5EF4-FFF2-40B4-BE49-F238E27FC236}">
                <a16:creationId xmlns:a16="http://schemas.microsoft.com/office/drawing/2014/main" xmlns="" id="{724B42FC-EEF0-7949-99CC-322E163EADC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58" name="Picture 142" descr="page57image2513853312">
            <a:extLst>
              <a:ext uri="{FF2B5EF4-FFF2-40B4-BE49-F238E27FC236}">
                <a16:creationId xmlns:a16="http://schemas.microsoft.com/office/drawing/2014/main" xmlns="" id="{9A49F1F8-A968-0E4A-A177-49D3F7D4B04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485900" cy="0"/>
          </a:xfrm>
          <a:prstGeom prst="rect">
            <a:avLst/>
          </a:prstGeom>
          <a:noFill/>
          <a:extLst>
            <a:ext uri="{909E8E84-426E-40DD-AFC4-6F175D3DCCD1}">
              <a14:hiddenFill xmlns:a14="http://schemas.microsoft.com/office/drawing/2010/main">
                <a:solidFill>
                  <a:srgbClr val="FFFFFF"/>
                </a:solidFill>
              </a14:hiddenFill>
            </a:ext>
          </a:extLst>
        </p:spPr>
      </p:pic>
      <p:pic>
        <p:nvPicPr>
          <p:cNvPr id="86157" name="Picture 141" descr="page57image2513853584">
            <a:extLst>
              <a:ext uri="{FF2B5EF4-FFF2-40B4-BE49-F238E27FC236}">
                <a16:creationId xmlns:a16="http://schemas.microsoft.com/office/drawing/2014/main" xmlns="" id="{78D331B7-3C3E-5B44-9BE8-0B4999FFE5A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56" name="Picture 140" descr="page57image2513854176">
            <a:extLst>
              <a:ext uri="{FF2B5EF4-FFF2-40B4-BE49-F238E27FC236}">
                <a16:creationId xmlns:a16="http://schemas.microsoft.com/office/drawing/2014/main" xmlns="" id="{B0B1FC81-443C-5141-910B-6111735C7C7F}"/>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55" name="Picture 139" descr="page57image2513854448">
            <a:extLst>
              <a:ext uri="{FF2B5EF4-FFF2-40B4-BE49-F238E27FC236}">
                <a16:creationId xmlns:a16="http://schemas.microsoft.com/office/drawing/2014/main" xmlns="" id="{15343BEB-DCDF-A647-ABD3-6945893723B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6154" name="Picture 138" descr="page57image2513854720">
            <a:extLst>
              <a:ext uri="{FF2B5EF4-FFF2-40B4-BE49-F238E27FC236}">
                <a16:creationId xmlns:a16="http://schemas.microsoft.com/office/drawing/2014/main" xmlns="" id="{B620B2FA-16AC-C345-B9F5-87D10C74BD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53" name="Picture 137" descr="page57image2513855440">
            <a:extLst>
              <a:ext uri="{FF2B5EF4-FFF2-40B4-BE49-F238E27FC236}">
                <a16:creationId xmlns:a16="http://schemas.microsoft.com/office/drawing/2014/main" xmlns="" id="{F70CE477-0753-494B-AE11-199A521816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52" name="Picture 136" descr="page57image2513855648">
            <a:extLst>
              <a:ext uri="{FF2B5EF4-FFF2-40B4-BE49-F238E27FC236}">
                <a16:creationId xmlns:a16="http://schemas.microsoft.com/office/drawing/2014/main" xmlns="" id="{0FF2FFCD-A3BB-0E4B-B606-B7EF6A174A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51" name="Picture 135" descr="page57image2513855856">
            <a:extLst>
              <a:ext uri="{FF2B5EF4-FFF2-40B4-BE49-F238E27FC236}">
                <a16:creationId xmlns:a16="http://schemas.microsoft.com/office/drawing/2014/main" xmlns="" id="{6DC770B1-219A-1A49-A17F-24F143502C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50" name="Picture 134" descr="page57image2513856064">
            <a:extLst>
              <a:ext uri="{FF2B5EF4-FFF2-40B4-BE49-F238E27FC236}">
                <a16:creationId xmlns:a16="http://schemas.microsoft.com/office/drawing/2014/main" xmlns="" id="{89A86C0F-CE4B-1740-AA1A-38E9015F58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49" name="Picture 133" descr="page57image2513856336">
            <a:extLst>
              <a:ext uri="{FF2B5EF4-FFF2-40B4-BE49-F238E27FC236}">
                <a16:creationId xmlns:a16="http://schemas.microsoft.com/office/drawing/2014/main" xmlns="" id="{6A813E73-938E-484E-8DF3-AEFFED8B1F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48" name="Picture 132" descr="page57image2513856608">
            <a:extLst>
              <a:ext uri="{FF2B5EF4-FFF2-40B4-BE49-F238E27FC236}">
                <a16:creationId xmlns:a16="http://schemas.microsoft.com/office/drawing/2014/main" xmlns="" id="{D828716C-6B94-8248-B6DA-FA10526624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47" name="Picture 131" descr="page57image2513856880">
            <a:extLst>
              <a:ext uri="{FF2B5EF4-FFF2-40B4-BE49-F238E27FC236}">
                <a16:creationId xmlns:a16="http://schemas.microsoft.com/office/drawing/2014/main" xmlns="" id="{6EEED9DE-98A1-C149-8BA1-B0E667C662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46" name="Picture 130" descr="page57image2513857152">
            <a:extLst>
              <a:ext uri="{FF2B5EF4-FFF2-40B4-BE49-F238E27FC236}">
                <a16:creationId xmlns:a16="http://schemas.microsoft.com/office/drawing/2014/main" xmlns="" id="{4E8A1945-9C5B-EB45-ADB8-374F709198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45" name="Picture 129" descr="page57image2513857424">
            <a:extLst>
              <a:ext uri="{FF2B5EF4-FFF2-40B4-BE49-F238E27FC236}">
                <a16:creationId xmlns:a16="http://schemas.microsoft.com/office/drawing/2014/main" xmlns="" id="{84CB30FB-2269-AC49-8021-81A13887F1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144" name="Picture 128" descr="page57image2513857696">
            <a:extLst>
              <a:ext uri="{FF2B5EF4-FFF2-40B4-BE49-F238E27FC236}">
                <a16:creationId xmlns:a16="http://schemas.microsoft.com/office/drawing/2014/main" xmlns="" id="{2AAE653F-FA49-5D4F-A72C-E0C50A1DE77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43" name="Picture 127" descr="page57image2513857968">
            <a:extLst>
              <a:ext uri="{FF2B5EF4-FFF2-40B4-BE49-F238E27FC236}">
                <a16:creationId xmlns:a16="http://schemas.microsoft.com/office/drawing/2014/main" xmlns="" id="{6A2785CF-2C37-DA4E-BAC6-3EA04D152F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42" name="Picture 126" descr="page57image2513858240">
            <a:extLst>
              <a:ext uri="{FF2B5EF4-FFF2-40B4-BE49-F238E27FC236}">
                <a16:creationId xmlns:a16="http://schemas.microsoft.com/office/drawing/2014/main" xmlns="" id="{98D6997C-FE80-CD42-BF09-7750A792B6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41" name="Picture 125" descr="page57image2513858512">
            <a:extLst>
              <a:ext uri="{FF2B5EF4-FFF2-40B4-BE49-F238E27FC236}">
                <a16:creationId xmlns:a16="http://schemas.microsoft.com/office/drawing/2014/main" xmlns="" id="{50B74184-E178-5644-8E6B-6DF879139E1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40" name="Picture 124" descr="page57image2513858784">
            <a:extLst>
              <a:ext uri="{FF2B5EF4-FFF2-40B4-BE49-F238E27FC236}">
                <a16:creationId xmlns:a16="http://schemas.microsoft.com/office/drawing/2014/main" xmlns="" id="{009A27A9-6964-3342-A9E8-C2C4D95C207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9" name="Picture 123" descr="page57image2513859056">
            <a:extLst>
              <a:ext uri="{FF2B5EF4-FFF2-40B4-BE49-F238E27FC236}">
                <a16:creationId xmlns:a16="http://schemas.microsoft.com/office/drawing/2014/main" xmlns="" id="{E549487D-56B5-2F4C-AA1C-9A6A2561205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8" name="Picture 122" descr="page57image2513859328">
            <a:extLst>
              <a:ext uri="{FF2B5EF4-FFF2-40B4-BE49-F238E27FC236}">
                <a16:creationId xmlns:a16="http://schemas.microsoft.com/office/drawing/2014/main" xmlns="" id="{B33F5142-DA7F-A14B-AA83-B4B1A10F690D}"/>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7" name="Picture 121" descr="page57image2513859600">
            <a:extLst>
              <a:ext uri="{FF2B5EF4-FFF2-40B4-BE49-F238E27FC236}">
                <a16:creationId xmlns:a16="http://schemas.microsoft.com/office/drawing/2014/main" xmlns="" id="{168EE5AF-A143-B74C-AEAD-CC078ACFB1A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6" name="Picture 120" descr="page57image2513859872">
            <a:extLst>
              <a:ext uri="{FF2B5EF4-FFF2-40B4-BE49-F238E27FC236}">
                <a16:creationId xmlns:a16="http://schemas.microsoft.com/office/drawing/2014/main" xmlns="" id="{FF4B2235-B17F-6F48-B07E-468E370A297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5" name="Picture 119" descr="page57image2513860144">
            <a:extLst>
              <a:ext uri="{FF2B5EF4-FFF2-40B4-BE49-F238E27FC236}">
                <a16:creationId xmlns:a16="http://schemas.microsoft.com/office/drawing/2014/main" xmlns="" id="{396132BC-C2F0-AA4D-AE4E-01A7152046AD}"/>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4" name="Picture 118" descr="page57image2513860416">
            <a:extLst>
              <a:ext uri="{FF2B5EF4-FFF2-40B4-BE49-F238E27FC236}">
                <a16:creationId xmlns:a16="http://schemas.microsoft.com/office/drawing/2014/main" xmlns="" id="{A7A41A74-1687-B043-B145-AF71F5857B3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3" name="Picture 117" descr="page57image2513860688">
            <a:extLst>
              <a:ext uri="{FF2B5EF4-FFF2-40B4-BE49-F238E27FC236}">
                <a16:creationId xmlns:a16="http://schemas.microsoft.com/office/drawing/2014/main" xmlns="" id="{78A8AF0B-B897-EC40-8BB6-54098D84BE5D}"/>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2" name="Picture 116" descr="page57image2513860960">
            <a:extLst>
              <a:ext uri="{FF2B5EF4-FFF2-40B4-BE49-F238E27FC236}">
                <a16:creationId xmlns:a16="http://schemas.microsoft.com/office/drawing/2014/main" xmlns="" id="{43B8C56D-B6F6-F44E-BE8A-12FD8476C87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1" name="Picture 115" descr="page57image2513861232">
            <a:extLst>
              <a:ext uri="{FF2B5EF4-FFF2-40B4-BE49-F238E27FC236}">
                <a16:creationId xmlns:a16="http://schemas.microsoft.com/office/drawing/2014/main" xmlns="" id="{787646D1-55C1-F241-988E-EC35413170E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30" name="Picture 114" descr="page57image2513861504">
            <a:extLst>
              <a:ext uri="{FF2B5EF4-FFF2-40B4-BE49-F238E27FC236}">
                <a16:creationId xmlns:a16="http://schemas.microsoft.com/office/drawing/2014/main" xmlns="" id="{EBC729CE-5269-7640-BB74-6DB04284476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9" name="Picture 113" descr="page57image2513861776">
            <a:extLst>
              <a:ext uri="{FF2B5EF4-FFF2-40B4-BE49-F238E27FC236}">
                <a16:creationId xmlns:a16="http://schemas.microsoft.com/office/drawing/2014/main" xmlns="" id="{EE63D391-6E8C-6446-9C90-6A32C96A3CA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8" name="Picture 112" descr="page57image2513862048">
            <a:extLst>
              <a:ext uri="{FF2B5EF4-FFF2-40B4-BE49-F238E27FC236}">
                <a16:creationId xmlns:a16="http://schemas.microsoft.com/office/drawing/2014/main" xmlns="" id="{0C902A1A-8134-9A43-9339-12062AEE76C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7" name="Picture 111" descr="page57image2513862320">
            <a:extLst>
              <a:ext uri="{FF2B5EF4-FFF2-40B4-BE49-F238E27FC236}">
                <a16:creationId xmlns:a16="http://schemas.microsoft.com/office/drawing/2014/main" xmlns="" id="{BE1A2B17-E8A4-F840-8AB8-85B7668B3C70}"/>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6" name="Picture 110" descr="page57image2513862592">
            <a:extLst>
              <a:ext uri="{FF2B5EF4-FFF2-40B4-BE49-F238E27FC236}">
                <a16:creationId xmlns:a16="http://schemas.microsoft.com/office/drawing/2014/main" xmlns="" id="{A44F3C24-6FF6-D944-AE28-1F4E70AE3A90}"/>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5" name="Picture 109" descr="page57image2513862864">
            <a:extLst>
              <a:ext uri="{FF2B5EF4-FFF2-40B4-BE49-F238E27FC236}">
                <a16:creationId xmlns:a16="http://schemas.microsoft.com/office/drawing/2014/main" xmlns="" id="{591F4A2F-B356-D94B-86E9-863B38D4F310}"/>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14859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4" name="Picture 108" descr="page57image2513863136">
            <a:extLst>
              <a:ext uri="{FF2B5EF4-FFF2-40B4-BE49-F238E27FC236}">
                <a16:creationId xmlns:a16="http://schemas.microsoft.com/office/drawing/2014/main" xmlns="" id="{ACE72176-48DE-7946-973C-51BA84692DA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3" name="Picture 107" descr="page57image2513863408">
            <a:extLst>
              <a:ext uri="{FF2B5EF4-FFF2-40B4-BE49-F238E27FC236}">
                <a16:creationId xmlns:a16="http://schemas.microsoft.com/office/drawing/2014/main" xmlns="" id="{3B08CD2C-6AF7-B340-8CE1-4960158FC99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6122" name="Picture 106" descr="page57image2513863680">
            <a:extLst>
              <a:ext uri="{FF2B5EF4-FFF2-40B4-BE49-F238E27FC236}">
                <a16:creationId xmlns:a16="http://schemas.microsoft.com/office/drawing/2014/main" xmlns="" id="{1D557CAA-BFAE-EA4D-AE0B-F7448629C87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21" name="Picture 105" descr="page57image2513854992">
            <a:extLst>
              <a:ext uri="{FF2B5EF4-FFF2-40B4-BE49-F238E27FC236}">
                <a16:creationId xmlns:a16="http://schemas.microsoft.com/office/drawing/2014/main" xmlns="" id="{28D05880-C93A-9B45-B3DC-3FA71C60F6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20" name="Picture 104" descr="page57image2513863888">
            <a:extLst>
              <a:ext uri="{FF2B5EF4-FFF2-40B4-BE49-F238E27FC236}">
                <a16:creationId xmlns:a16="http://schemas.microsoft.com/office/drawing/2014/main" xmlns="" id="{1327CFAF-7A5E-7247-85DB-2C1EBD20E77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19" name="Picture 103" descr="page57image2513864096">
            <a:extLst>
              <a:ext uri="{FF2B5EF4-FFF2-40B4-BE49-F238E27FC236}">
                <a16:creationId xmlns:a16="http://schemas.microsoft.com/office/drawing/2014/main" xmlns="" id="{D3E841F8-CBE0-914C-B488-84768FD4E6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18" name="Picture 102" descr="page57image2513864304">
            <a:extLst>
              <a:ext uri="{FF2B5EF4-FFF2-40B4-BE49-F238E27FC236}">
                <a16:creationId xmlns:a16="http://schemas.microsoft.com/office/drawing/2014/main" xmlns="" id="{EA21D665-A8BD-DB4A-8927-03C66062E28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17" name="Picture 101" descr="page57image2513864576">
            <a:extLst>
              <a:ext uri="{FF2B5EF4-FFF2-40B4-BE49-F238E27FC236}">
                <a16:creationId xmlns:a16="http://schemas.microsoft.com/office/drawing/2014/main" xmlns="" id="{DC212DC6-E711-5542-B714-F2A984545E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16" name="Picture 100" descr="page57image2513864848">
            <a:extLst>
              <a:ext uri="{FF2B5EF4-FFF2-40B4-BE49-F238E27FC236}">
                <a16:creationId xmlns:a16="http://schemas.microsoft.com/office/drawing/2014/main" xmlns="" id="{BDA061E0-ECC2-8347-9009-908DF5C6CA4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15" name="Picture 99" descr="page57image2513865120">
            <a:extLst>
              <a:ext uri="{FF2B5EF4-FFF2-40B4-BE49-F238E27FC236}">
                <a16:creationId xmlns:a16="http://schemas.microsoft.com/office/drawing/2014/main" xmlns="" id="{B561062B-3244-FE4A-89ED-380FEA5559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14" name="Picture 98" descr="page57image2513865392">
            <a:extLst>
              <a:ext uri="{FF2B5EF4-FFF2-40B4-BE49-F238E27FC236}">
                <a16:creationId xmlns:a16="http://schemas.microsoft.com/office/drawing/2014/main" xmlns="" id="{F8B4F2B2-4ECD-6048-830D-2B0AF27D0EA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13" name="Picture 97" descr="page57image2513865664">
            <a:extLst>
              <a:ext uri="{FF2B5EF4-FFF2-40B4-BE49-F238E27FC236}">
                <a16:creationId xmlns:a16="http://schemas.microsoft.com/office/drawing/2014/main" xmlns="" id="{4A7FC29C-4B41-434B-9F44-D766AA2B13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12" name="Picture 96" descr="page57image2513865936">
            <a:extLst>
              <a:ext uri="{FF2B5EF4-FFF2-40B4-BE49-F238E27FC236}">
                <a16:creationId xmlns:a16="http://schemas.microsoft.com/office/drawing/2014/main" xmlns="" id="{C7DAAB3A-FC2C-C341-8E5B-8E63AB5E659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11" name="Picture 95" descr="page57image2513866208">
            <a:extLst>
              <a:ext uri="{FF2B5EF4-FFF2-40B4-BE49-F238E27FC236}">
                <a16:creationId xmlns:a16="http://schemas.microsoft.com/office/drawing/2014/main" xmlns="" id="{FFDA043F-D178-1F4A-A91B-F942FC4E80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10" name="Picture 94" descr="page57image2513866480">
            <a:extLst>
              <a:ext uri="{FF2B5EF4-FFF2-40B4-BE49-F238E27FC236}">
                <a16:creationId xmlns:a16="http://schemas.microsoft.com/office/drawing/2014/main" xmlns="" id="{E2874A37-077E-7B4D-9764-983C5375939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09" name="Picture 93" descr="page57image2513866752">
            <a:extLst>
              <a:ext uri="{FF2B5EF4-FFF2-40B4-BE49-F238E27FC236}">
                <a16:creationId xmlns:a16="http://schemas.microsoft.com/office/drawing/2014/main" xmlns="" id="{03AE21AE-BD39-AA4B-ABAA-97EBC7BDCC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08" name="Picture 92" descr="page57image2513867024">
            <a:extLst>
              <a:ext uri="{FF2B5EF4-FFF2-40B4-BE49-F238E27FC236}">
                <a16:creationId xmlns:a16="http://schemas.microsoft.com/office/drawing/2014/main" xmlns="" id="{863E4528-545F-AA44-9679-5973EF747AFD}"/>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07" name="Picture 91" descr="page57image2513867296">
            <a:extLst>
              <a:ext uri="{FF2B5EF4-FFF2-40B4-BE49-F238E27FC236}">
                <a16:creationId xmlns:a16="http://schemas.microsoft.com/office/drawing/2014/main" xmlns="" id="{F60937BC-4585-A246-A020-E945C7AF25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06" name="Picture 90" descr="page57image2513867568">
            <a:extLst>
              <a:ext uri="{FF2B5EF4-FFF2-40B4-BE49-F238E27FC236}">
                <a16:creationId xmlns:a16="http://schemas.microsoft.com/office/drawing/2014/main" xmlns="" id="{90EFE69A-E85C-6246-99F0-DA45CEA6C00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05" name="Picture 89" descr="page57image2513867840">
            <a:extLst>
              <a:ext uri="{FF2B5EF4-FFF2-40B4-BE49-F238E27FC236}">
                <a16:creationId xmlns:a16="http://schemas.microsoft.com/office/drawing/2014/main" xmlns="" id="{913B02BE-C719-A240-81DD-A58BE844B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104" name="Picture 88" descr="page57image2513868112">
            <a:extLst>
              <a:ext uri="{FF2B5EF4-FFF2-40B4-BE49-F238E27FC236}">
                <a16:creationId xmlns:a16="http://schemas.microsoft.com/office/drawing/2014/main" xmlns="" id="{32B5E590-70DC-274A-9538-50AB2FBE88E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03" name="Picture 87" descr="page57image2513868384">
            <a:extLst>
              <a:ext uri="{FF2B5EF4-FFF2-40B4-BE49-F238E27FC236}">
                <a16:creationId xmlns:a16="http://schemas.microsoft.com/office/drawing/2014/main" xmlns="" id="{2BAA95A3-9D32-B04E-9437-118DD8E6FE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102" name="Picture 86" descr="page57image2513868656">
            <a:extLst>
              <a:ext uri="{FF2B5EF4-FFF2-40B4-BE49-F238E27FC236}">
                <a16:creationId xmlns:a16="http://schemas.microsoft.com/office/drawing/2014/main" xmlns="" id="{8190241F-D1C8-834A-989B-19547FF4F938}"/>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101" name="Picture 85" descr="page57image2513868928">
            <a:extLst>
              <a:ext uri="{FF2B5EF4-FFF2-40B4-BE49-F238E27FC236}">
                <a16:creationId xmlns:a16="http://schemas.microsoft.com/office/drawing/2014/main" xmlns="" id="{8539ED4A-83EC-7C42-9BFF-1093D212EFB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100" name="Picture 84" descr="page57image2513869200">
            <a:extLst>
              <a:ext uri="{FF2B5EF4-FFF2-40B4-BE49-F238E27FC236}">
                <a16:creationId xmlns:a16="http://schemas.microsoft.com/office/drawing/2014/main" xmlns="" id="{CF8E4093-D041-9F49-8A64-B14DE6778F5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99" name="Picture 83" descr="page57image2513869472">
            <a:extLst>
              <a:ext uri="{FF2B5EF4-FFF2-40B4-BE49-F238E27FC236}">
                <a16:creationId xmlns:a16="http://schemas.microsoft.com/office/drawing/2014/main" xmlns="" id="{946306CA-D488-5944-9083-0D276DFC94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98" name="Picture 82" descr="page57image2513869744">
            <a:extLst>
              <a:ext uri="{FF2B5EF4-FFF2-40B4-BE49-F238E27FC236}">
                <a16:creationId xmlns:a16="http://schemas.microsoft.com/office/drawing/2014/main" xmlns="" id="{F6F53EB7-B964-3C44-A6AB-E4D8AB3D422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97" name="Picture 81" descr="page57image2513870016">
            <a:extLst>
              <a:ext uri="{FF2B5EF4-FFF2-40B4-BE49-F238E27FC236}">
                <a16:creationId xmlns:a16="http://schemas.microsoft.com/office/drawing/2014/main" xmlns="" id="{7DAA1728-58FF-B543-9249-C7136EF337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96" name="Picture 80" descr="page57image2513870288">
            <a:extLst>
              <a:ext uri="{FF2B5EF4-FFF2-40B4-BE49-F238E27FC236}">
                <a16:creationId xmlns:a16="http://schemas.microsoft.com/office/drawing/2014/main" xmlns="" id="{A1BF2BC5-559C-A449-992F-9CE5A9AA2255}"/>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31496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95" name="Picture 79" descr="page57image2513870560">
            <a:extLst>
              <a:ext uri="{FF2B5EF4-FFF2-40B4-BE49-F238E27FC236}">
                <a16:creationId xmlns:a16="http://schemas.microsoft.com/office/drawing/2014/main" xmlns="" id="{1CAB53DC-CF85-5645-9DA0-A2136478D5F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94" name="Picture 78" descr="page57image2513870832">
            <a:extLst>
              <a:ext uri="{FF2B5EF4-FFF2-40B4-BE49-F238E27FC236}">
                <a16:creationId xmlns:a16="http://schemas.microsoft.com/office/drawing/2014/main" xmlns="" id="{76BCB4BC-9079-6D47-9189-9D75A349D48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16002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93" name="Picture 77" descr="page57image2513871104">
            <a:extLst>
              <a:ext uri="{FF2B5EF4-FFF2-40B4-BE49-F238E27FC236}">
                <a16:creationId xmlns:a16="http://schemas.microsoft.com/office/drawing/2014/main" xmlns="" id="{827851BF-FFEE-D74F-9D00-94F62F58C39B}"/>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6092" name="Picture 76" descr="page57image2513871376">
            <a:extLst>
              <a:ext uri="{FF2B5EF4-FFF2-40B4-BE49-F238E27FC236}">
                <a16:creationId xmlns:a16="http://schemas.microsoft.com/office/drawing/2014/main" xmlns="" id="{7DC2AD6D-803B-AC47-B69F-3408798619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91" name="Picture 75" descr="page57image2513871648">
            <a:extLst>
              <a:ext uri="{FF2B5EF4-FFF2-40B4-BE49-F238E27FC236}">
                <a16:creationId xmlns:a16="http://schemas.microsoft.com/office/drawing/2014/main" xmlns="" id="{D34407CB-71BD-3340-BC23-19E29B1C42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90" name="Picture 74" descr="page57image2513871920">
            <a:extLst>
              <a:ext uri="{FF2B5EF4-FFF2-40B4-BE49-F238E27FC236}">
                <a16:creationId xmlns:a16="http://schemas.microsoft.com/office/drawing/2014/main" xmlns="" id="{1F2FE7CD-F8CA-B146-9BA3-441A3D1FA3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89" name="Picture 73" descr="page57image2513872192">
            <a:extLst>
              <a:ext uri="{FF2B5EF4-FFF2-40B4-BE49-F238E27FC236}">
                <a16:creationId xmlns:a16="http://schemas.microsoft.com/office/drawing/2014/main" xmlns="" id="{8CB61A11-AFFD-164F-BA6F-4597711F71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88" name="Picture 72" descr="page57image2513872464">
            <a:extLst>
              <a:ext uri="{FF2B5EF4-FFF2-40B4-BE49-F238E27FC236}">
                <a16:creationId xmlns:a16="http://schemas.microsoft.com/office/drawing/2014/main" xmlns="" id="{A9410F85-33F0-6146-8015-59CEB5F019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87" name="Picture 71" descr="page57image2513872736">
            <a:extLst>
              <a:ext uri="{FF2B5EF4-FFF2-40B4-BE49-F238E27FC236}">
                <a16:creationId xmlns:a16="http://schemas.microsoft.com/office/drawing/2014/main" xmlns="" id="{E1AF7424-B822-6F42-B62F-B029092EA6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86" name="Picture 70" descr="page57image2513873008">
            <a:extLst>
              <a:ext uri="{FF2B5EF4-FFF2-40B4-BE49-F238E27FC236}">
                <a16:creationId xmlns:a16="http://schemas.microsoft.com/office/drawing/2014/main" xmlns="" id="{E81824F5-3D09-B845-A7F8-5C941032A4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85" name="Picture 69" descr="page57image2513873280">
            <a:extLst>
              <a:ext uri="{FF2B5EF4-FFF2-40B4-BE49-F238E27FC236}">
                <a16:creationId xmlns:a16="http://schemas.microsoft.com/office/drawing/2014/main" xmlns="" id="{EEC0203E-E436-0E40-BFB1-C21A20A027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84" name="Picture 68" descr="page57image2513873552">
            <a:extLst>
              <a:ext uri="{FF2B5EF4-FFF2-40B4-BE49-F238E27FC236}">
                <a16:creationId xmlns:a16="http://schemas.microsoft.com/office/drawing/2014/main" xmlns="" id="{313C1D14-37EF-C341-ACF6-2C644CDEAF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83" name="Picture 67" descr="page57image2513873824">
            <a:extLst>
              <a:ext uri="{FF2B5EF4-FFF2-40B4-BE49-F238E27FC236}">
                <a16:creationId xmlns:a16="http://schemas.microsoft.com/office/drawing/2014/main" xmlns="" id="{DB52D358-BCAE-7D49-A01A-C571100087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082" name="Picture 66" descr="page57image2513874096">
            <a:extLst>
              <a:ext uri="{FF2B5EF4-FFF2-40B4-BE49-F238E27FC236}">
                <a16:creationId xmlns:a16="http://schemas.microsoft.com/office/drawing/2014/main" xmlns="" id="{D0C0A758-04D6-5642-8D98-538B38BC824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81" name="Picture 65" descr="page57image2513874368">
            <a:extLst>
              <a:ext uri="{FF2B5EF4-FFF2-40B4-BE49-F238E27FC236}">
                <a16:creationId xmlns:a16="http://schemas.microsoft.com/office/drawing/2014/main" xmlns="" id="{BFB8B33C-5C1E-1549-AD32-0ABC22A1C3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80" name="Picture 64" descr="page57image2513874640">
            <a:extLst>
              <a:ext uri="{FF2B5EF4-FFF2-40B4-BE49-F238E27FC236}">
                <a16:creationId xmlns:a16="http://schemas.microsoft.com/office/drawing/2014/main" xmlns="" id="{5A7DC012-8987-5C44-87B1-3171C93AB7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79" name="Picture 63" descr="page57image2513874912">
            <a:extLst>
              <a:ext uri="{FF2B5EF4-FFF2-40B4-BE49-F238E27FC236}">
                <a16:creationId xmlns:a16="http://schemas.microsoft.com/office/drawing/2014/main" xmlns="" id="{0306C0E4-2BF8-FB46-8B8C-21D1C4D7C4F3}"/>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0" y="0"/>
            <a:ext cx="1536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78" name="Picture 62" descr="page57image2513875504">
            <a:extLst>
              <a:ext uri="{FF2B5EF4-FFF2-40B4-BE49-F238E27FC236}">
                <a16:creationId xmlns:a16="http://schemas.microsoft.com/office/drawing/2014/main" xmlns="" id="{E25D271F-6952-F344-BF76-CA68081A124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6077" name="Picture 61" descr="page57image2513875776">
            <a:extLst>
              <a:ext uri="{FF2B5EF4-FFF2-40B4-BE49-F238E27FC236}">
                <a16:creationId xmlns:a16="http://schemas.microsoft.com/office/drawing/2014/main" xmlns="" id="{6D491DEE-F984-6349-9DB4-ABB047925E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76" name="Picture 60" descr="page57image2513876048">
            <a:extLst>
              <a:ext uri="{FF2B5EF4-FFF2-40B4-BE49-F238E27FC236}">
                <a16:creationId xmlns:a16="http://schemas.microsoft.com/office/drawing/2014/main" xmlns="" id="{1B2C066A-AF40-FD4D-B87E-6696DC6BDF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75" name="Picture 59" descr="page57image2513876320">
            <a:extLst>
              <a:ext uri="{FF2B5EF4-FFF2-40B4-BE49-F238E27FC236}">
                <a16:creationId xmlns:a16="http://schemas.microsoft.com/office/drawing/2014/main" xmlns="" id="{02633C67-CAC6-8E44-96CC-1EE4BFB8FB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74" name="Picture 58" descr="page57image2513876592">
            <a:extLst>
              <a:ext uri="{FF2B5EF4-FFF2-40B4-BE49-F238E27FC236}">
                <a16:creationId xmlns:a16="http://schemas.microsoft.com/office/drawing/2014/main" xmlns="" id="{1E71C5B4-B1A0-194D-AB08-D3994CBE07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73" name="Picture 57" descr="page57image2513876864">
            <a:extLst>
              <a:ext uri="{FF2B5EF4-FFF2-40B4-BE49-F238E27FC236}">
                <a16:creationId xmlns:a16="http://schemas.microsoft.com/office/drawing/2014/main" xmlns="" id="{B3D0E520-822A-2C49-8F39-73A670D774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72" name="Picture 56" descr="page57image2513877136">
            <a:extLst>
              <a:ext uri="{FF2B5EF4-FFF2-40B4-BE49-F238E27FC236}">
                <a16:creationId xmlns:a16="http://schemas.microsoft.com/office/drawing/2014/main" xmlns="" id="{EFC3770E-363F-1644-BE91-D9C34E7E15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71" name="Picture 55" descr="page57image2513877408">
            <a:extLst>
              <a:ext uri="{FF2B5EF4-FFF2-40B4-BE49-F238E27FC236}">
                <a16:creationId xmlns:a16="http://schemas.microsoft.com/office/drawing/2014/main" xmlns="" id="{4D72F3AF-40BE-8D46-A4B5-664A1404D2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70" name="Picture 54" descr="page57image2513877680">
            <a:extLst>
              <a:ext uri="{FF2B5EF4-FFF2-40B4-BE49-F238E27FC236}">
                <a16:creationId xmlns:a16="http://schemas.microsoft.com/office/drawing/2014/main" xmlns="" id="{5DC766C4-8CFE-0D4D-A1D6-90F29B8A3C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69" name="Picture 53" descr="page57image2513877952">
            <a:extLst>
              <a:ext uri="{FF2B5EF4-FFF2-40B4-BE49-F238E27FC236}">
                <a16:creationId xmlns:a16="http://schemas.microsoft.com/office/drawing/2014/main" xmlns="" id="{D3C4E188-6FA1-C94F-A726-DFC6A89560F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68" name="Picture 52" descr="page57image2513878224">
            <a:extLst>
              <a:ext uri="{FF2B5EF4-FFF2-40B4-BE49-F238E27FC236}">
                <a16:creationId xmlns:a16="http://schemas.microsoft.com/office/drawing/2014/main" xmlns="" id="{AD560BF3-AA95-6948-80BC-8B223C8EEF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067" name="Picture 51" descr="page57image2513878496">
            <a:extLst>
              <a:ext uri="{FF2B5EF4-FFF2-40B4-BE49-F238E27FC236}">
                <a16:creationId xmlns:a16="http://schemas.microsoft.com/office/drawing/2014/main" xmlns="" id="{9A090A5C-398F-3E4C-8AAA-BACFBFB5B83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66" name="Picture 50" descr="page57image2513878768">
            <a:extLst>
              <a:ext uri="{FF2B5EF4-FFF2-40B4-BE49-F238E27FC236}">
                <a16:creationId xmlns:a16="http://schemas.microsoft.com/office/drawing/2014/main" xmlns="" id="{3C972E62-3531-D34B-B35C-420970A847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65" name="Picture 49" descr="page57image2513879040">
            <a:extLst>
              <a:ext uri="{FF2B5EF4-FFF2-40B4-BE49-F238E27FC236}">
                <a16:creationId xmlns:a16="http://schemas.microsoft.com/office/drawing/2014/main" xmlns="" id="{C5184530-48D8-C542-9E20-CD9ACCF73C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64" name="Picture 48" descr="page57image2513879312">
            <a:extLst>
              <a:ext uri="{FF2B5EF4-FFF2-40B4-BE49-F238E27FC236}">
                <a16:creationId xmlns:a16="http://schemas.microsoft.com/office/drawing/2014/main" xmlns="" id="{7F3832AF-0837-F645-B45F-C5DD111CD0A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63" name="Picture 47" descr="page57image2513879584">
            <a:extLst>
              <a:ext uri="{FF2B5EF4-FFF2-40B4-BE49-F238E27FC236}">
                <a16:creationId xmlns:a16="http://schemas.microsoft.com/office/drawing/2014/main" xmlns="" id="{790F5500-65CA-7943-9484-13811700FA34}"/>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62" name="Picture 46" descr="page57image2513879856">
            <a:extLst>
              <a:ext uri="{FF2B5EF4-FFF2-40B4-BE49-F238E27FC236}">
                <a16:creationId xmlns:a16="http://schemas.microsoft.com/office/drawing/2014/main" xmlns="" id="{0281ACA4-3758-BF44-8317-072377C577B9}"/>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61" name="Picture 45" descr="page57image2513880128">
            <a:extLst>
              <a:ext uri="{FF2B5EF4-FFF2-40B4-BE49-F238E27FC236}">
                <a16:creationId xmlns:a16="http://schemas.microsoft.com/office/drawing/2014/main" xmlns="" id="{CA38F33C-3656-FA40-9AD2-679DCF10F424}"/>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60" name="Picture 44" descr="page57image2513880400">
            <a:extLst>
              <a:ext uri="{FF2B5EF4-FFF2-40B4-BE49-F238E27FC236}">
                <a16:creationId xmlns:a16="http://schemas.microsoft.com/office/drawing/2014/main" xmlns="" id="{FF131A1F-7FF0-3D40-B547-74F1A960B91A}"/>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9" name="Picture 43" descr="page57image2513880672">
            <a:extLst>
              <a:ext uri="{FF2B5EF4-FFF2-40B4-BE49-F238E27FC236}">
                <a16:creationId xmlns:a16="http://schemas.microsoft.com/office/drawing/2014/main" xmlns="" id="{5F457621-5A72-4C43-BA85-E79B7FFB661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8" name="Picture 42" descr="page57image2513880944">
            <a:extLst>
              <a:ext uri="{FF2B5EF4-FFF2-40B4-BE49-F238E27FC236}">
                <a16:creationId xmlns:a16="http://schemas.microsoft.com/office/drawing/2014/main" xmlns="" id="{0F162712-3536-1845-8A6B-6FB85E837045}"/>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7" name="Picture 41" descr="page57image2513881216">
            <a:extLst>
              <a:ext uri="{FF2B5EF4-FFF2-40B4-BE49-F238E27FC236}">
                <a16:creationId xmlns:a16="http://schemas.microsoft.com/office/drawing/2014/main" xmlns="" id="{9DBC05C1-D54C-0D43-840A-07423BC0B24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6" name="Picture 40" descr="page57image2513881488">
            <a:extLst>
              <a:ext uri="{FF2B5EF4-FFF2-40B4-BE49-F238E27FC236}">
                <a16:creationId xmlns:a16="http://schemas.microsoft.com/office/drawing/2014/main" xmlns="" id="{A80D4A4E-179F-6C44-8CBA-283045A38B75}"/>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5" name="Picture 39" descr="page57image2513881760">
            <a:extLst>
              <a:ext uri="{FF2B5EF4-FFF2-40B4-BE49-F238E27FC236}">
                <a16:creationId xmlns:a16="http://schemas.microsoft.com/office/drawing/2014/main" xmlns="" id="{7FFFC725-B83C-C840-828A-C1F57059F460}"/>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4" name="Picture 38" descr="page57image2513882032">
            <a:extLst>
              <a:ext uri="{FF2B5EF4-FFF2-40B4-BE49-F238E27FC236}">
                <a16:creationId xmlns:a16="http://schemas.microsoft.com/office/drawing/2014/main" xmlns="" id="{5A612B12-0355-3D40-AC6E-47E8862E633C}"/>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3" name="Picture 37" descr="page57image2513882304">
            <a:extLst>
              <a:ext uri="{FF2B5EF4-FFF2-40B4-BE49-F238E27FC236}">
                <a16:creationId xmlns:a16="http://schemas.microsoft.com/office/drawing/2014/main" xmlns="" id="{E645F1D6-3BE6-F24D-AEC8-763581C4A8B7}"/>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2" name="Picture 36" descr="page57image2513882576">
            <a:extLst>
              <a:ext uri="{FF2B5EF4-FFF2-40B4-BE49-F238E27FC236}">
                <a16:creationId xmlns:a16="http://schemas.microsoft.com/office/drawing/2014/main" xmlns="" id="{0F7211AF-34CE-5B42-B282-4FE2FFD025F3}"/>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1" name="Picture 35" descr="page57image2513882848">
            <a:extLst>
              <a:ext uri="{FF2B5EF4-FFF2-40B4-BE49-F238E27FC236}">
                <a16:creationId xmlns:a16="http://schemas.microsoft.com/office/drawing/2014/main" xmlns="" id="{823D1820-FE58-9644-B602-63313A7AF5B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50" name="Picture 34" descr="page57image2513883120">
            <a:extLst>
              <a:ext uri="{FF2B5EF4-FFF2-40B4-BE49-F238E27FC236}">
                <a16:creationId xmlns:a16="http://schemas.microsoft.com/office/drawing/2014/main" xmlns="" id="{8ADE9D1C-FEF5-044F-A858-F2C45454400D}"/>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9" name="Picture 33" descr="page57image2513883392">
            <a:extLst>
              <a:ext uri="{FF2B5EF4-FFF2-40B4-BE49-F238E27FC236}">
                <a16:creationId xmlns:a16="http://schemas.microsoft.com/office/drawing/2014/main" xmlns="" id="{1730F819-8474-B341-B544-9633D2B0C738}"/>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8" name="Picture 32" descr="page57image2513883664">
            <a:extLst>
              <a:ext uri="{FF2B5EF4-FFF2-40B4-BE49-F238E27FC236}">
                <a16:creationId xmlns:a16="http://schemas.microsoft.com/office/drawing/2014/main" xmlns="" id="{0525C82E-81AB-F34D-BDA2-15E1102623C0}"/>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4351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7" name="Picture 31" descr="page57image2513883936">
            <a:extLst>
              <a:ext uri="{FF2B5EF4-FFF2-40B4-BE49-F238E27FC236}">
                <a16:creationId xmlns:a16="http://schemas.microsoft.com/office/drawing/2014/main" xmlns="" id="{EE73E550-3CAF-564E-9D81-BB41B9DE5447}"/>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6" name="Picture 30" descr="page57image2513884528">
            <a:extLst>
              <a:ext uri="{FF2B5EF4-FFF2-40B4-BE49-F238E27FC236}">
                <a16:creationId xmlns:a16="http://schemas.microsoft.com/office/drawing/2014/main" xmlns="" id="{E76809AE-CD20-D748-9083-CBE46662825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86045" name="Picture 29" descr="page57image2513884800">
            <a:extLst>
              <a:ext uri="{FF2B5EF4-FFF2-40B4-BE49-F238E27FC236}">
                <a16:creationId xmlns:a16="http://schemas.microsoft.com/office/drawing/2014/main" xmlns="" id="{83863CCA-99F2-ED4D-BEF6-62870D1466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4" name="Picture 28" descr="page57image2513885072">
            <a:extLst>
              <a:ext uri="{FF2B5EF4-FFF2-40B4-BE49-F238E27FC236}">
                <a16:creationId xmlns:a16="http://schemas.microsoft.com/office/drawing/2014/main" xmlns="" id="{F45B86FB-1F9B-0A47-85A6-56AB69B168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43" name="Picture 27" descr="page57image2513885344">
            <a:extLst>
              <a:ext uri="{FF2B5EF4-FFF2-40B4-BE49-F238E27FC236}">
                <a16:creationId xmlns:a16="http://schemas.microsoft.com/office/drawing/2014/main" xmlns="" id="{DF64A768-06A0-9048-A318-BB3376290C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2" name="Picture 26" descr="page57image2513885616">
            <a:extLst>
              <a:ext uri="{FF2B5EF4-FFF2-40B4-BE49-F238E27FC236}">
                <a16:creationId xmlns:a16="http://schemas.microsoft.com/office/drawing/2014/main" xmlns="" id="{3F27DB7F-A8AB-B045-BDEA-8AF3E45141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41" name="Picture 25" descr="page57image2513885888">
            <a:extLst>
              <a:ext uri="{FF2B5EF4-FFF2-40B4-BE49-F238E27FC236}">
                <a16:creationId xmlns:a16="http://schemas.microsoft.com/office/drawing/2014/main" xmlns="" id="{5FF7325C-3C36-C847-9EC0-6C9B9FEEB2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40" name="Picture 24" descr="page57image2513886160">
            <a:extLst>
              <a:ext uri="{FF2B5EF4-FFF2-40B4-BE49-F238E27FC236}">
                <a16:creationId xmlns:a16="http://schemas.microsoft.com/office/drawing/2014/main" xmlns="" id="{8FCC20F9-BED5-F541-AEB2-86A0602F4B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39" name="Picture 23" descr="page57image2513886432">
            <a:extLst>
              <a:ext uri="{FF2B5EF4-FFF2-40B4-BE49-F238E27FC236}">
                <a16:creationId xmlns:a16="http://schemas.microsoft.com/office/drawing/2014/main" xmlns="" id="{03959016-6DF0-F249-91A5-1E034DC6B7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38" name="Picture 22" descr="page57image2513886704">
            <a:extLst>
              <a:ext uri="{FF2B5EF4-FFF2-40B4-BE49-F238E27FC236}">
                <a16:creationId xmlns:a16="http://schemas.microsoft.com/office/drawing/2014/main" xmlns="" id="{81DAF2EE-6EC0-2344-BBB0-7A2FA08760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37" name="Picture 21" descr="page57image2513886976">
            <a:extLst>
              <a:ext uri="{FF2B5EF4-FFF2-40B4-BE49-F238E27FC236}">
                <a16:creationId xmlns:a16="http://schemas.microsoft.com/office/drawing/2014/main" xmlns="" id="{C90A9760-6F6D-7C40-82FF-4B79A4A5EE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36" name="Picture 20" descr="page57image2513887248">
            <a:extLst>
              <a:ext uri="{FF2B5EF4-FFF2-40B4-BE49-F238E27FC236}">
                <a16:creationId xmlns:a16="http://schemas.microsoft.com/office/drawing/2014/main" xmlns="" id="{58DB4BEE-5782-D946-A7CD-BB9B920EAE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35" name="Picture 19" descr="page57image2513887520">
            <a:extLst>
              <a:ext uri="{FF2B5EF4-FFF2-40B4-BE49-F238E27FC236}">
                <a16:creationId xmlns:a16="http://schemas.microsoft.com/office/drawing/2014/main" xmlns="" id="{198346DF-69A0-904E-8BAC-C42853B0B7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34" name="Picture 18" descr="page57image2513887792">
            <a:extLst>
              <a:ext uri="{FF2B5EF4-FFF2-40B4-BE49-F238E27FC236}">
                <a16:creationId xmlns:a16="http://schemas.microsoft.com/office/drawing/2014/main" xmlns="" id="{EF1A4C74-E3AB-9E47-94F7-DDA03CF9E6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33" name="Picture 17" descr="page57image2513888064">
            <a:extLst>
              <a:ext uri="{FF2B5EF4-FFF2-40B4-BE49-F238E27FC236}">
                <a16:creationId xmlns:a16="http://schemas.microsoft.com/office/drawing/2014/main" xmlns="" id="{0A6996FA-D5ED-C64E-B0C9-DAE9A07EE6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32" name="Picture 16" descr="page57image2513888336">
            <a:extLst>
              <a:ext uri="{FF2B5EF4-FFF2-40B4-BE49-F238E27FC236}">
                <a16:creationId xmlns:a16="http://schemas.microsoft.com/office/drawing/2014/main" xmlns="" id="{1F3934DD-1296-D740-82EE-6DD147B3F2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31" name="Picture 15" descr="page57image2513888608">
            <a:extLst>
              <a:ext uri="{FF2B5EF4-FFF2-40B4-BE49-F238E27FC236}">
                <a16:creationId xmlns:a16="http://schemas.microsoft.com/office/drawing/2014/main" xmlns="" id="{3976C33A-A827-7840-92A5-C418D12683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30" name="Picture 14" descr="page57image2513888880">
            <a:extLst>
              <a:ext uri="{FF2B5EF4-FFF2-40B4-BE49-F238E27FC236}">
                <a16:creationId xmlns:a16="http://schemas.microsoft.com/office/drawing/2014/main" xmlns="" id="{94951C98-FFDD-2C41-9B8F-83A6CB6ECB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29" name="Picture 13" descr="page57image2513889152">
            <a:extLst>
              <a:ext uri="{FF2B5EF4-FFF2-40B4-BE49-F238E27FC236}">
                <a16:creationId xmlns:a16="http://schemas.microsoft.com/office/drawing/2014/main" xmlns="" id="{A500AF0F-CA2B-9949-9614-44DEE1393F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28" name="Picture 12" descr="page57image2513889424">
            <a:extLst>
              <a:ext uri="{FF2B5EF4-FFF2-40B4-BE49-F238E27FC236}">
                <a16:creationId xmlns:a16="http://schemas.microsoft.com/office/drawing/2014/main" xmlns="" id="{3714958E-5118-CB4D-96ED-9C22BA9E9CE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0" cy="355600"/>
          </a:xfrm>
          <a:prstGeom prst="rect">
            <a:avLst/>
          </a:prstGeom>
          <a:noFill/>
          <a:extLst>
            <a:ext uri="{909E8E84-426E-40DD-AFC4-6F175D3DCCD1}">
              <a14:hiddenFill xmlns:a14="http://schemas.microsoft.com/office/drawing/2010/main">
                <a:solidFill>
                  <a:srgbClr val="FFFFFF"/>
                </a:solidFill>
              </a14:hiddenFill>
            </a:ext>
          </a:extLst>
        </p:spPr>
      </p:pic>
      <p:pic>
        <p:nvPicPr>
          <p:cNvPr id="86027" name="Picture 11" descr="page57image2513889696">
            <a:extLst>
              <a:ext uri="{FF2B5EF4-FFF2-40B4-BE49-F238E27FC236}">
                <a16:creationId xmlns:a16="http://schemas.microsoft.com/office/drawing/2014/main" xmlns="" id="{C107FDA7-76A6-7041-8C3B-6A8BD2B0C8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26" name="Picture 10" descr="page57image2513889968">
            <a:extLst>
              <a:ext uri="{FF2B5EF4-FFF2-40B4-BE49-F238E27FC236}">
                <a16:creationId xmlns:a16="http://schemas.microsoft.com/office/drawing/2014/main" xmlns="" id="{6F35A413-1D70-994E-8EBE-F56125BE13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700" cy="342900"/>
          </a:xfrm>
          <a:prstGeom prst="rect">
            <a:avLst/>
          </a:prstGeom>
          <a:noFill/>
          <a:extLst>
            <a:ext uri="{909E8E84-426E-40DD-AFC4-6F175D3DCCD1}">
              <a14:hiddenFill xmlns:a14="http://schemas.microsoft.com/office/drawing/2010/main">
                <a:solidFill>
                  <a:srgbClr val="FFFFFF"/>
                </a:solidFill>
              </a14:hiddenFill>
            </a:ext>
          </a:extLst>
        </p:spPr>
      </p:pic>
      <p:pic>
        <p:nvPicPr>
          <p:cNvPr id="86025" name="Picture 9" descr="page57image2513890240">
            <a:extLst>
              <a:ext uri="{FF2B5EF4-FFF2-40B4-BE49-F238E27FC236}">
                <a16:creationId xmlns:a16="http://schemas.microsoft.com/office/drawing/2014/main" xmlns="" id="{54059DFF-925B-684E-920B-20BB1B840B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24" name="Picture 8" descr="page57image2513890512">
            <a:extLst>
              <a:ext uri="{FF2B5EF4-FFF2-40B4-BE49-F238E27FC236}">
                <a16:creationId xmlns:a16="http://schemas.microsoft.com/office/drawing/2014/main" xmlns="" id="{97AC2365-A63E-0741-BD56-A1C6077B0A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23" name="Picture 7" descr="page57image2513890784">
            <a:extLst>
              <a:ext uri="{FF2B5EF4-FFF2-40B4-BE49-F238E27FC236}">
                <a16:creationId xmlns:a16="http://schemas.microsoft.com/office/drawing/2014/main" xmlns="" id="{080EA1E4-827C-5B47-9828-DC2C5684AE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22" name="Picture 6" descr="page57image2513891056">
            <a:extLst>
              <a:ext uri="{FF2B5EF4-FFF2-40B4-BE49-F238E27FC236}">
                <a16:creationId xmlns:a16="http://schemas.microsoft.com/office/drawing/2014/main" xmlns="" id="{7EE7B6F4-B3F4-7747-8DFC-3D85789220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21" name="Picture 5" descr="page57image2513891328">
            <a:extLst>
              <a:ext uri="{FF2B5EF4-FFF2-40B4-BE49-F238E27FC236}">
                <a16:creationId xmlns:a16="http://schemas.microsoft.com/office/drawing/2014/main" xmlns="" id="{672A5D8B-E4D6-FB4D-B5C2-C41DCC85D5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20" name="Picture 4" descr="page57image2513891600">
            <a:extLst>
              <a:ext uri="{FF2B5EF4-FFF2-40B4-BE49-F238E27FC236}">
                <a16:creationId xmlns:a16="http://schemas.microsoft.com/office/drawing/2014/main" xmlns="" id="{9E7F657E-D61A-DE4E-9A0D-B4CC67012A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70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19" name="Picture 3" descr="page57image2513891872">
            <a:extLst>
              <a:ext uri="{FF2B5EF4-FFF2-40B4-BE49-F238E27FC236}">
                <a16:creationId xmlns:a16="http://schemas.microsoft.com/office/drawing/2014/main" xmlns="" id="{17E90B54-360D-AB4F-BDE6-3A47C11D2E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447800" cy="12700"/>
          </a:xfrm>
          <a:prstGeom prst="rect">
            <a:avLst/>
          </a:prstGeom>
          <a:noFill/>
          <a:extLst>
            <a:ext uri="{909E8E84-426E-40DD-AFC4-6F175D3DCCD1}">
              <a14:hiddenFill xmlns:a14="http://schemas.microsoft.com/office/drawing/2010/main">
                <a:solidFill>
                  <a:srgbClr val="FFFFFF"/>
                </a:solidFill>
              </a14:hiddenFill>
            </a:ext>
          </a:extLst>
        </p:spPr>
      </p:pic>
      <p:pic>
        <p:nvPicPr>
          <p:cNvPr id="86018" name="Picture 2" descr="page57image2513892144">
            <a:extLst>
              <a:ext uri="{FF2B5EF4-FFF2-40B4-BE49-F238E27FC236}">
                <a16:creationId xmlns:a16="http://schemas.microsoft.com/office/drawing/2014/main" xmlns="" id="{D0B2CDFB-506D-8B48-9FC0-F53AD727E0A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0" cy="444500"/>
          </a:xfrm>
          <a:prstGeom prst="rect">
            <a:avLst/>
          </a:prstGeom>
          <a:noFill/>
          <a:extLst>
            <a:ext uri="{909E8E84-426E-40DD-AFC4-6F175D3DCCD1}">
              <a14:hiddenFill xmlns:a14="http://schemas.microsoft.com/office/drawing/2010/main">
                <a:solidFill>
                  <a:srgbClr val="FFFFFF"/>
                </a:solidFill>
              </a14:hiddenFill>
            </a:ext>
          </a:extLst>
        </p:spPr>
      </p:pic>
      <p:pic>
        <p:nvPicPr>
          <p:cNvPr id="86017" name="Picture 1" descr="page57image2513892416">
            <a:extLst>
              <a:ext uri="{FF2B5EF4-FFF2-40B4-BE49-F238E27FC236}">
                <a16:creationId xmlns:a16="http://schemas.microsoft.com/office/drawing/2014/main" xmlns="" id="{E7BE3750-2ACE-FA4F-96AA-FB20AF18022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1435100" cy="44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08310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Contentious industries</a:t>
            </a:r>
          </a:p>
        </p:txBody>
      </p:sp>
      <p:sp>
        <p:nvSpPr>
          <p:cNvPr id="6" name="Content Placeholder 5"/>
          <p:cNvSpPr>
            <a:spLocks noGrp="1"/>
          </p:cNvSpPr>
          <p:nvPr>
            <p:ph idx="1"/>
          </p:nvPr>
        </p:nvSpPr>
        <p:spPr/>
        <p:txBody>
          <a:bodyPr/>
          <a:lstStyle/>
          <a:p>
            <a:r>
              <a:rPr lang="en-US" dirty="0"/>
              <a:t>Gambling has been presented historically as a moral problem, a sin, vice or criminal activity, condemned by society and regulated by government (Jones et al, 2013, </a:t>
            </a:r>
            <a:r>
              <a:rPr lang="en-US" dirty="0" err="1"/>
              <a:t>p</a:t>
            </a:r>
            <a:r>
              <a:rPr lang="en-US" dirty="0"/>
              <a:t>. 69)</a:t>
            </a:r>
          </a:p>
          <a:p>
            <a:r>
              <a:rPr lang="en-US" dirty="0"/>
              <a:t>Tobacco, alcohol, pornography</a:t>
            </a:r>
          </a:p>
          <a:p>
            <a:r>
              <a:rPr lang="en-US" dirty="0"/>
              <a:t>Gambling is different …..</a:t>
            </a:r>
          </a:p>
          <a:p>
            <a:r>
              <a:rPr lang="en-US" dirty="0"/>
              <a:t>Transmutation into entertainment</a:t>
            </a:r>
          </a:p>
        </p:txBody>
      </p:sp>
    </p:spTree>
    <p:extLst>
      <p:ext uri="{BB962C8B-B14F-4D97-AF65-F5344CB8AC3E}">
        <p14:creationId xmlns:p14="http://schemas.microsoft.com/office/powerpoint/2010/main" val="30047392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Liberalisation</a:t>
            </a:r>
            <a:endParaRPr lang="en-US" dirty="0"/>
          </a:p>
        </p:txBody>
      </p:sp>
      <p:sp>
        <p:nvSpPr>
          <p:cNvPr id="3" name="Content Placeholder 2"/>
          <p:cNvSpPr>
            <a:spLocks noGrp="1"/>
          </p:cNvSpPr>
          <p:nvPr>
            <p:ph idx="1"/>
          </p:nvPr>
        </p:nvSpPr>
        <p:spPr/>
        <p:txBody>
          <a:bodyPr>
            <a:normAutofit/>
          </a:bodyPr>
          <a:lstStyle/>
          <a:p>
            <a:r>
              <a:rPr lang="en-US" dirty="0" err="1"/>
              <a:t>Orford</a:t>
            </a:r>
            <a:r>
              <a:rPr lang="en-US" dirty="0"/>
              <a:t> (2007) Gambling Restraint Erosion Theory (GRET) partial prohibition, tolerance, </a:t>
            </a:r>
            <a:r>
              <a:rPr lang="en-US" dirty="0" err="1"/>
              <a:t>liberalisation</a:t>
            </a:r>
            <a:endParaRPr lang="en-US" dirty="0"/>
          </a:p>
          <a:p>
            <a:r>
              <a:rPr lang="en-GB" dirty="0"/>
              <a:t>Royal Commission 1951 moderate gambling, leisure time</a:t>
            </a:r>
          </a:p>
          <a:p>
            <a:r>
              <a:rPr lang="en-GB" dirty="0"/>
              <a:t>BETTING AND GAMING ACT 1960 move to legal gambling</a:t>
            </a:r>
          </a:p>
          <a:p>
            <a:r>
              <a:rPr lang="en-GB" dirty="0"/>
              <a:t>GAMING ACT 1968 curb externalities</a:t>
            </a:r>
          </a:p>
          <a:p>
            <a:r>
              <a:rPr lang="en-GB" dirty="0"/>
              <a:t>1973 – Witney Report communities could benefit from gambling</a:t>
            </a:r>
          </a:p>
          <a:p>
            <a:r>
              <a:rPr lang="en-GB" dirty="0"/>
              <a:t>GAMBLING ACT 2005 driven by commercial imperatives</a:t>
            </a:r>
            <a:endParaRPr lang="en-US" dirty="0"/>
          </a:p>
        </p:txBody>
      </p:sp>
    </p:spTree>
    <p:extLst>
      <p:ext uri="{BB962C8B-B14F-4D97-AF65-F5344CB8AC3E}">
        <p14:creationId xmlns:p14="http://schemas.microsoft.com/office/powerpoint/2010/main" val="24591694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gambling"</a:t>
            </a:r>
          </a:p>
        </p:txBody>
      </p:sp>
      <p:sp>
        <p:nvSpPr>
          <p:cNvPr id="3" name="Content Placeholder 2"/>
          <p:cNvSpPr>
            <a:spLocks noGrp="1"/>
          </p:cNvSpPr>
          <p:nvPr>
            <p:ph idx="1"/>
          </p:nvPr>
        </p:nvSpPr>
        <p:spPr/>
        <p:txBody>
          <a:bodyPr/>
          <a:lstStyle/>
          <a:p>
            <a:r>
              <a:rPr lang="en-US" dirty="0"/>
              <a:t>Medical model</a:t>
            </a:r>
          </a:p>
          <a:p>
            <a:r>
              <a:rPr lang="en-US" dirty="0"/>
              <a:t>Cultural model</a:t>
            </a:r>
          </a:p>
        </p:txBody>
      </p:sp>
    </p:spTree>
    <p:extLst>
      <p:ext uri="{BB962C8B-B14F-4D97-AF65-F5344CB8AC3E}">
        <p14:creationId xmlns:p14="http://schemas.microsoft.com/office/powerpoint/2010/main" val="16820927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Medicalisation of gambling</a:t>
            </a:r>
          </a:p>
        </p:txBody>
      </p:sp>
      <p:sp>
        <p:nvSpPr>
          <p:cNvPr id="3" name="Content Placeholder 2"/>
          <p:cNvSpPr>
            <a:spLocks noGrp="1"/>
          </p:cNvSpPr>
          <p:nvPr>
            <p:ph idx="1"/>
          </p:nvPr>
        </p:nvSpPr>
        <p:spPr/>
        <p:txBody>
          <a:bodyPr>
            <a:normAutofit/>
          </a:bodyPr>
          <a:lstStyle/>
          <a:p>
            <a:r>
              <a:rPr lang="en-US" dirty="0"/>
              <a:t>‘The Misunderstood Neurotic’ </a:t>
            </a:r>
            <a:r>
              <a:rPr lang="en-US" dirty="0" err="1"/>
              <a:t>Bergler</a:t>
            </a:r>
            <a:r>
              <a:rPr lang="en-US" dirty="0"/>
              <a:t> 1943</a:t>
            </a:r>
          </a:p>
          <a:p>
            <a:pPr lvl="1"/>
            <a:r>
              <a:rPr lang="en-US" dirty="0" err="1"/>
              <a:t>Signalled</a:t>
            </a:r>
            <a:r>
              <a:rPr lang="en-US" dirty="0"/>
              <a:t> a shift, a neurosis which needed treatment not moral condemnation</a:t>
            </a:r>
          </a:p>
          <a:p>
            <a:r>
              <a:rPr lang="en-US" dirty="0"/>
              <a:t>Problem is </a:t>
            </a:r>
            <a:r>
              <a:rPr lang="en-US" dirty="0" err="1"/>
              <a:t>individualised</a:t>
            </a:r>
            <a:endParaRPr lang="en-US" dirty="0"/>
          </a:p>
          <a:p>
            <a:pPr lvl="1"/>
            <a:r>
              <a:rPr lang="en-US" dirty="0"/>
              <a:t>Government’s responsibility for intervention is reduced</a:t>
            </a:r>
          </a:p>
          <a:p>
            <a:pPr lvl="1"/>
            <a:r>
              <a:rPr lang="en-US" dirty="0"/>
              <a:t>Structural factors are underplayed</a:t>
            </a:r>
          </a:p>
          <a:p>
            <a:pPr lvl="1"/>
            <a:r>
              <a:rPr lang="en-US" dirty="0" err="1"/>
              <a:t>Behaviour</a:t>
            </a:r>
            <a:r>
              <a:rPr lang="en-US" dirty="0"/>
              <a:t> change must be targeted at the individual</a:t>
            </a:r>
          </a:p>
          <a:p>
            <a:endParaRPr lang="en-US" dirty="0"/>
          </a:p>
        </p:txBody>
      </p:sp>
    </p:spTree>
    <p:extLst>
      <p:ext uri="{BB962C8B-B14F-4D97-AF65-F5344CB8AC3E}">
        <p14:creationId xmlns:p14="http://schemas.microsoft.com/office/powerpoint/2010/main" val="34232749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Foucault (1979)</a:t>
            </a:r>
          </a:p>
        </p:txBody>
      </p:sp>
      <p:sp>
        <p:nvSpPr>
          <p:cNvPr id="3" name="Content Placeholder 2"/>
          <p:cNvSpPr>
            <a:spLocks noGrp="1"/>
          </p:cNvSpPr>
          <p:nvPr>
            <p:ph idx="1"/>
          </p:nvPr>
        </p:nvSpPr>
        <p:spPr/>
        <p:txBody>
          <a:bodyPr>
            <a:normAutofit/>
          </a:bodyPr>
          <a:lstStyle/>
          <a:p>
            <a:r>
              <a:rPr lang="en-US" dirty="0"/>
              <a:t>Governmentality – the ways governments try to produce citizens that are best suited to </a:t>
            </a:r>
            <a:r>
              <a:rPr lang="en-US" dirty="0" err="1"/>
              <a:t>fulfil</a:t>
            </a:r>
            <a:r>
              <a:rPr lang="en-US" dirty="0"/>
              <a:t> their polices</a:t>
            </a:r>
          </a:p>
          <a:p>
            <a:r>
              <a:rPr lang="en-US" dirty="0" err="1"/>
              <a:t>Responsibilisation</a:t>
            </a:r>
            <a:r>
              <a:rPr lang="en-US" dirty="0"/>
              <a:t> – consumers are individually held responsible for the risk that would have been the </a:t>
            </a:r>
            <a:r>
              <a:rPr lang="en-US" dirty="0" err="1"/>
              <a:t>responsbility</a:t>
            </a:r>
            <a:r>
              <a:rPr lang="en-US" dirty="0"/>
              <a:t> of another (usually a state agency)</a:t>
            </a:r>
          </a:p>
          <a:p>
            <a:pPr>
              <a:buNone/>
            </a:pPr>
            <a:endParaRPr lang="en-US" dirty="0"/>
          </a:p>
        </p:txBody>
      </p:sp>
    </p:spTree>
    <p:extLst>
      <p:ext uri="{BB962C8B-B14F-4D97-AF65-F5344CB8AC3E}">
        <p14:creationId xmlns:p14="http://schemas.microsoft.com/office/powerpoint/2010/main" val="14843763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Reith’s Cultural Model of "problem gambling"</a:t>
            </a:r>
          </a:p>
        </p:txBody>
      </p:sp>
      <p:sp>
        <p:nvSpPr>
          <p:cNvPr id="3" name="Content Placeholder 2"/>
          <p:cNvSpPr>
            <a:spLocks noGrp="1"/>
          </p:cNvSpPr>
          <p:nvPr>
            <p:ph sz="half" idx="1"/>
          </p:nvPr>
        </p:nvSpPr>
        <p:spPr/>
        <p:txBody>
          <a:bodyPr>
            <a:normAutofit/>
          </a:bodyPr>
          <a:lstStyle/>
          <a:p>
            <a:r>
              <a:rPr lang="en-US" sz="3200" dirty="0"/>
              <a:t>Increasing consumerism</a:t>
            </a:r>
          </a:p>
          <a:p>
            <a:r>
              <a:rPr lang="en-US" sz="3200" dirty="0"/>
              <a:t>Economic deregulation</a:t>
            </a:r>
          </a:p>
          <a:p>
            <a:r>
              <a:rPr lang="en-US" sz="3200" dirty="0"/>
              <a:t>Emphasis on internal forms of self restraint</a:t>
            </a:r>
          </a:p>
        </p:txBody>
      </p:sp>
      <p:sp>
        <p:nvSpPr>
          <p:cNvPr id="6" name="Content Placeholder 5"/>
          <p:cNvSpPr>
            <a:spLocks noGrp="1"/>
          </p:cNvSpPr>
          <p:nvPr>
            <p:ph sz="half" idx="2"/>
          </p:nvPr>
        </p:nvSpPr>
        <p:spPr/>
        <p:txBody>
          <a:bodyPr/>
          <a:lstStyle/>
          <a:p>
            <a:pPr>
              <a:buNone/>
            </a:pPr>
            <a:r>
              <a:rPr lang="en-US" dirty="0"/>
              <a:t>	</a:t>
            </a:r>
          </a:p>
          <a:p>
            <a:pPr>
              <a:buNone/>
            </a:pPr>
            <a:endParaRPr lang="en-US" dirty="0"/>
          </a:p>
          <a:p>
            <a:pPr>
              <a:buNone/>
            </a:pPr>
            <a:r>
              <a:rPr lang="en-US" dirty="0">
                <a:solidFill>
                  <a:srgbClr val="000000"/>
                </a:solidFill>
              </a:rPr>
              <a:t>	“Problem gambling" as a social phenomenon becomes possible</a:t>
            </a:r>
          </a:p>
        </p:txBody>
      </p:sp>
      <p:sp>
        <p:nvSpPr>
          <p:cNvPr id="5" name="Right Brace 4"/>
          <p:cNvSpPr/>
          <p:nvPr/>
        </p:nvSpPr>
        <p:spPr>
          <a:xfrm>
            <a:off x="4191000" y="1600200"/>
            <a:ext cx="554590" cy="3770086"/>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6530298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The Risk Society</a:t>
            </a:r>
          </a:p>
        </p:txBody>
      </p:sp>
      <p:sp>
        <p:nvSpPr>
          <p:cNvPr id="6" name="Content Placeholder 5"/>
          <p:cNvSpPr>
            <a:spLocks noGrp="1"/>
          </p:cNvSpPr>
          <p:nvPr>
            <p:ph idx="1"/>
          </p:nvPr>
        </p:nvSpPr>
        <p:spPr/>
        <p:txBody>
          <a:bodyPr/>
          <a:lstStyle/>
          <a:p>
            <a:r>
              <a:rPr lang="en-US" dirty="0"/>
              <a:t>Term coined in 1980’s Beck and </a:t>
            </a:r>
            <a:r>
              <a:rPr lang="en-US" dirty="0" err="1"/>
              <a:t>Giddens</a:t>
            </a:r>
            <a:endParaRPr lang="en-US" dirty="0"/>
          </a:p>
          <a:p>
            <a:r>
              <a:rPr lang="en-US" dirty="0"/>
              <a:t>Gambling gives the promise of financial gain but there are negative consequences</a:t>
            </a:r>
          </a:p>
          <a:p>
            <a:r>
              <a:rPr lang="en-US" dirty="0"/>
              <a:t>Risk is managed through gambler’s own actions</a:t>
            </a:r>
          </a:p>
          <a:p>
            <a:pPr lvl="1"/>
            <a:r>
              <a:rPr lang="en-GB" dirty="0"/>
              <a:t>FREEDOM THROUGH CONTROL</a:t>
            </a:r>
          </a:p>
          <a:p>
            <a:pPr lvl="1"/>
            <a:r>
              <a:rPr lang="en-GB" dirty="0"/>
              <a:t>SELF-FULFILMENT VERSUS SELF-CONTROL</a:t>
            </a:r>
            <a:endParaRPr lang="en-US" dirty="0"/>
          </a:p>
        </p:txBody>
      </p:sp>
    </p:spTree>
    <p:extLst>
      <p:ext uri="{BB962C8B-B14F-4D97-AF65-F5344CB8AC3E}">
        <p14:creationId xmlns:p14="http://schemas.microsoft.com/office/powerpoint/2010/main" val="42074326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Sociological Theory</a:t>
            </a:r>
          </a:p>
        </p:txBody>
      </p:sp>
      <p:sp>
        <p:nvSpPr>
          <p:cNvPr id="3" name="Content Placeholder 2"/>
          <p:cNvSpPr>
            <a:spLocks noGrp="1"/>
          </p:cNvSpPr>
          <p:nvPr>
            <p:ph idx="1"/>
          </p:nvPr>
        </p:nvSpPr>
        <p:spPr/>
        <p:txBody>
          <a:bodyPr/>
          <a:lstStyle/>
          <a:p>
            <a:r>
              <a:rPr lang="en-US" dirty="0" err="1"/>
              <a:t>Goffman’s</a:t>
            </a:r>
            <a:r>
              <a:rPr lang="en-US" dirty="0"/>
              <a:t> analysis of action and risk</a:t>
            </a:r>
          </a:p>
          <a:p>
            <a:pPr>
              <a:buNone/>
            </a:pPr>
            <a:endParaRPr lang="en-US" dirty="0"/>
          </a:p>
          <a:p>
            <a:pPr>
              <a:buNone/>
            </a:pPr>
            <a:r>
              <a:rPr lang="en-US" b="1" dirty="0">
                <a:solidFill>
                  <a:srgbClr val="3366FF"/>
                </a:solidFill>
              </a:rPr>
              <a:t>If you lose your money, you lose nothing</a:t>
            </a:r>
          </a:p>
          <a:p>
            <a:pPr>
              <a:buNone/>
            </a:pPr>
            <a:r>
              <a:rPr lang="en-US" b="1" dirty="0">
                <a:solidFill>
                  <a:srgbClr val="3366FF"/>
                </a:solidFill>
              </a:rPr>
              <a:t>If you lose your health, you lose something</a:t>
            </a:r>
          </a:p>
          <a:p>
            <a:pPr>
              <a:buNone/>
            </a:pPr>
            <a:r>
              <a:rPr lang="en-US" b="1" dirty="0">
                <a:solidFill>
                  <a:srgbClr val="3366FF"/>
                </a:solidFill>
              </a:rPr>
              <a:t>If you lose your character, you lose everything</a:t>
            </a:r>
          </a:p>
        </p:txBody>
      </p:sp>
    </p:spTree>
    <p:extLst>
      <p:ext uri="{BB962C8B-B14F-4D97-AF65-F5344CB8AC3E}">
        <p14:creationId xmlns:p14="http://schemas.microsoft.com/office/powerpoint/2010/main" val="38799923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71B933-798C-F348-BE90-EF20285AFBC1}"/>
              </a:ext>
            </a:extLst>
          </p:cNvPr>
          <p:cNvSpPr>
            <a:spLocks noGrp="1"/>
          </p:cNvSpPr>
          <p:nvPr>
            <p:ph type="title"/>
          </p:nvPr>
        </p:nvSpPr>
        <p:spPr/>
        <p:txBody>
          <a:bodyPr/>
          <a:lstStyle/>
          <a:p>
            <a:r>
              <a:rPr lang="en-US" dirty="0"/>
              <a:t>Normative Theories of Ethics</a:t>
            </a:r>
          </a:p>
        </p:txBody>
      </p:sp>
      <p:sp>
        <p:nvSpPr>
          <p:cNvPr id="3" name="Content Placeholder 2">
            <a:extLst>
              <a:ext uri="{FF2B5EF4-FFF2-40B4-BE49-F238E27FC236}">
                <a16:creationId xmlns:a16="http://schemas.microsoft.com/office/drawing/2014/main" xmlns="" id="{A95F34AE-64E1-8D41-982F-73A40F219005}"/>
              </a:ext>
            </a:extLst>
          </p:cNvPr>
          <p:cNvSpPr>
            <a:spLocks noGrp="1"/>
          </p:cNvSpPr>
          <p:nvPr>
            <p:ph idx="1"/>
          </p:nvPr>
        </p:nvSpPr>
        <p:spPr/>
        <p:txBody>
          <a:bodyPr/>
          <a:lstStyle/>
          <a:p>
            <a:r>
              <a:rPr lang="en-US" dirty="0"/>
              <a:t>Remember the rules thing</a:t>
            </a:r>
          </a:p>
        </p:txBody>
      </p:sp>
    </p:spTree>
    <p:extLst>
      <p:ext uri="{BB962C8B-B14F-4D97-AF65-F5344CB8AC3E}">
        <p14:creationId xmlns:p14="http://schemas.microsoft.com/office/powerpoint/2010/main" val="36536780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56667A-B242-2C47-ADDE-8A269E6C127D}"/>
              </a:ext>
            </a:extLst>
          </p:cNvPr>
          <p:cNvSpPr>
            <a:spLocks noGrp="1"/>
          </p:cNvSpPr>
          <p:nvPr>
            <p:ph type="title"/>
          </p:nvPr>
        </p:nvSpPr>
        <p:spPr/>
        <p:txBody>
          <a:bodyPr/>
          <a:lstStyle/>
          <a:p>
            <a:r>
              <a:rPr lang="en-US" dirty="0"/>
              <a:t>Who generates moral considerations ? </a:t>
            </a:r>
          </a:p>
        </p:txBody>
      </p:sp>
      <p:sp>
        <p:nvSpPr>
          <p:cNvPr id="3" name="Content Placeholder 2">
            <a:extLst>
              <a:ext uri="{FF2B5EF4-FFF2-40B4-BE49-F238E27FC236}">
                <a16:creationId xmlns:a16="http://schemas.microsoft.com/office/drawing/2014/main" xmlns="" id="{490A0E71-C54C-A04E-9120-A4CCB12E5412}"/>
              </a:ext>
            </a:extLst>
          </p:cNvPr>
          <p:cNvSpPr>
            <a:spLocks noGrp="1"/>
          </p:cNvSpPr>
          <p:nvPr>
            <p:ph idx="1"/>
          </p:nvPr>
        </p:nvSpPr>
        <p:spPr/>
        <p:txBody>
          <a:bodyPr/>
          <a:lstStyle/>
          <a:p>
            <a:r>
              <a:rPr lang="en-GB" dirty="0"/>
              <a:t>Company ?</a:t>
            </a:r>
          </a:p>
          <a:p>
            <a:r>
              <a:rPr lang="en-GB" dirty="0"/>
              <a:t>Society ?</a:t>
            </a:r>
          </a:p>
          <a:p>
            <a:r>
              <a:rPr lang="en-GB" dirty="0"/>
              <a:t>They begin their genesis when societal interest groups find company activities to be unacceptable. </a:t>
            </a:r>
          </a:p>
          <a:p>
            <a:r>
              <a:rPr lang="en-GB" dirty="0"/>
              <a:t>Starting with the announcement or anticipation of a perceived stigma, concerns about the socially intolerable consequences of business activities are brought to the top management level of a firm by external sources (</a:t>
            </a:r>
            <a:r>
              <a:rPr lang="en-GB" dirty="0" err="1"/>
              <a:t>Frooman</a:t>
            </a:r>
            <a:r>
              <a:rPr lang="en-GB" dirty="0"/>
              <a:t>, 1999; Wood, 1991). </a:t>
            </a:r>
          </a:p>
          <a:p>
            <a:r>
              <a:rPr lang="en-GB" dirty="0"/>
              <a:t>The aim of management is “to respond to others, not build strategy based on your own moral principles” (Freeman &amp; Gilbert, 1988: 90). </a:t>
            </a:r>
          </a:p>
          <a:p>
            <a:endParaRPr lang="en-US" dirty="0"/>
          </a:p>
        </p:txBody>
      </p:sp>
    </p:spTree>
    <p:extLst>
      <p:ext uri="{BB962C8B-B14F-4D97-AF65-F5344CB8AC3E}">
        <p14:creationId xmlns:p14="http://schemas.microsoft.com/office/powerpoint/2010/main" val="14430328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35BF22-7E22-0D4E-BE10-CC466551D216}"/>
              </a:ext>
            </a:extLst>
          </p:cNvPr>
          <p:cNvSpPr>
            <a:spLocks noGrp="1"/>
          </p:cNvSpPr>
          <p:nvPr>
            <p:ph type="title"/>
          </p:nvPr>
        </p:nvSpPr>
        <p:spPr/>
        <p:txBody>
          <a:bodyPr/>
          <a:lstStyle/>
          <a:p>
            <a:r>
              <a:rPr lang="en-US" dirty="0"/>
              <a:t>How does the organization react ?</a:t>
            </a:r>
          </a:p>
        </p:txBody>
      </p:sp>
      <p:sp>
        <p:nvSpPr>
          <p:cNvPr id="3" name="Content Placeholder 2">
            <a:extLst>
              <a:ext uri="{FF2B5EF4-FFF2-40B4-BE49-F238E27FC236}">
                <a16:creationId xmlns:a16="http://schemas.microsoft.com/office/drawing/2014/main" xmlns="" id="{FA49528D-358C-E24B-A7B9-78426385CE5B}"/>
              </a:ext>
            </a:extLst>
          </p:cNvPr>
          <p:cNvSpPr>
            <a:spLocks noGrp="1"/>
          </p:cNvSpPr>
          <p:nvPr>
            <p:ph idx="1"/>
          </p:nvPr>
        </p:nvSpPr>
        <p:spPr/>
        <p:txBody>
          <a:bodyPr>
            <a:normAutofit/>
          </a:bodyPr>
          <a:lstStyle/>
          <a:p>
            <a:r>
              <a:rPr lang="en-GB" dirty="0"/>
              <a:t>First, are stakeholder groups considered as legitimized expectations ?</a:t>
            </a:r>
          </a:p>
          <a:p>
            <a:r>
              <a:rPr lang="en-GB" dirty="0"/>
              <a:t>The reality is that a social claim in the eyes of a social interest group may differ from the moral ideas of managers, suppliers, customers, or other interest groups. </a:t>
            </a:r>
          </a:p>
          <a:p>
            <a:r>
              <a:rPr lang="en-GB" dirty="0"/>
              <a:t>Managers simply consider those views that are able to exert the greatest economic or legal pressure. </a:t>
            </a:r>
          </a:p>
          <a:p>
            <a:r>
              <a:rPr lang="en-GB" dirty="0"/>
              <a:t>Responsibility of management is reduced to a “success factor” for the economic course of the firm. </a:t>
            </a:r>
          </a:p>
          <a:p>
            <a:r>
              <a:rPr lang="en-GB" dirty="0"/>
              <a:t>Powerless stakeholders – those that cannot develop potential sanctions for companies via the market or state find that their interests are not considered (Phillips, 2003). </a:t>
            </a:r>
          </a:p>
          <a:p>
            <a:endParaRPr lang="en-US" dirty="0"/>
          </a:p>
        </p:txBody>
      </p:sp>
    </p:spTree>
    <p:extLst>
      <p:ext uri="{BB962C8B-B14F-4D97-AF65-F5344CB8AC3E}">
        <p14:creationId xmlns:p14="http://schemas.microsoft.com/office/powerpoint/2010/main" val="34748256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201BBA-9EF1-D048-8A3C-E9ED538B6CDF}"/>
              </a:ext>
            </a:extLst>
          </p:cNvPr>
          <p:cNvSpPr>
            <a:spLocks noGrp="1"/>
          </p:cNvSpPr>
          <p:nvPr>
            <p:ph type="title"/>
          </p:nvPr>
        </p:nvSpPr>
        <p:spPr>
          <a:xfrm>
            <a:off x="529389" y="642594"/>
            <a:ext cx="7883091" cy="1371600"/>
          </a:xfrm>
        </p:spPr>
        <p:txBody>
          <a:bodyPr/>
          <a:lstStyle/>
          <a:p>
            <a:r>
              <a:rPr lang="en-US" dirty="0"/>
              <a:t>Does it pay to be socially responsible ?</a:t>
            </a:r>
          </a:p>
        </p:txBody>
      </p:sp>
      <p:sp>
        <p:nvSpPr>
          <p:cNvPr id="3" name="Content Placeholder 2">
            <a:extLst>
              <a:ext uri="{FF2B5EF4-FFF2-40B4-BE49-F238E27FC236}">
                <a16:creationId xmlns:a16="http://schemas.microsoft.com/office/drawing/2014/main" xmlns="" id="{459E6FE3-5689-3946-87AD-37A9D43AC05F}"/>
              </a:ext>
            </a:extLst>
          </p:cNvPr>
          <p:cNvSpPr>
            <a:spLocks noGrp="1"/>
          </p:cNvSpPr>
          <p:nvPr>
            <p:ph idx="1"/>
          </p:nvPr>
        </p:nvSpPr>
        <p:spPr/>
        <p:txBody>
          <a:bodyPr/>
          <a:lstStyle/>
          <a:p>
            <a:r>
              <a:rPr lang="en-US" dirty="0"/>
              <a:t>Economic concept.</a:t>
            </a:r>
          </a:p>
          <a:p>
            <a:r>
              <a:rPr lang="en-US" dirty="0"/>
              <a:t>Jensen (2002, p235) Enlightened value maximization - </a:t>
            </a:r>
            <a:r>
              <a:rPr lang="en-GB" dirty="0"/>
              <a:t>best strategy to advance social welfare is to maximize the long-term value of the firm.</a:t>
            </a:r>
          </a:p>
          <a:p>
            <a:r>
              <a:rPr lang="en-GB" dirty="0"/>
              <a:t>This is the underlying ideology that many business and society scholars seem to accept (see, critically,  Margolis &amp; Walsh, 2003 ).</a:t>
            </a:r>
          </a:p>
          <a:p>
            <a:endParaRPr lang="en-GB" dirty="0"/>
          </a:p>
          <a:p>
            <a:endParaRPr lang="en-US" dirty="0"/>
          </a:p>
        </p:txBody>
      </p:sp>
    </p:spTree>
    <p:extLst>
      <p:ext uri="{BB962C8B-B14F-4D97-AF65-F5344CB8AC3E}">
        <p14:creationId xmlns:p14="http://schemas.microsoft.com/office/powerpoint/2010/main" val="26906149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BE298F-4199-994C-B613-4076A154A1B0}"/>
              </a:ext>
            </a:extLst>
          </p:cNvPr>
          <p:cNvSpPr>
            <a:spLocks noGrp="1"/>
          </p:cNvSpPr>
          <p:nvPr>
            <p:ph type="title"/>
          </p:nvPr>
        </p:nvSpPr>
        <p:spPr/>
        <p:txBody>
          <a:bodyPr/>
          <a:lstStyle/>
          <a:p>
            <a:r>
              <a:rPr lang="en-US" dirty="0"/>
              <a:t>Friedman (1970) </a:t>
            </a:r>
          </a:p>
        </p:txBody>
      </p:sp>
      <p:sp>
        <p:nvSpPr>
          <p:cNvPr id="3" name="Content Placeholder 2">
            <a:extLst>
              <a:ext uri="{FF2B5EF4-FFF2-40B4-BE49-F238E27FC236}">
                <a16:creationId xmlns:a16="http://schemas.microsoft.com/office/drawing/2014/main" xmlns="" id="{2A58AC0A-C6A4-7043-8BBE-6D31396FA824}"/>
              </a:ext>
            </a:extLst>
          </p:cNvPr>
          <p:cNvSpPr>
            <a:spLocks noGrp="1"/>
          </p:cNvSpPr>
          <p:nvPr>
            <p:ph idx="1"/>
          </p:nvPr>
        </p:nvSpPr>
        <p:spPr/>
        <p:txBody>
          <a:bodyPr/>
          <a:lstStyle/>
          <a:p>
            <a:r>
              <a:rPr lang="en-GB" dirty="0"/>
              <a:t>An intrinsic social responsibility of the firm to directly resolve problems of public concern or to respond to stakeholder interests is rejected.</a:t>
            </a:r>
          </a:p>
          <a:p>
            <a:r>
              <a:rPr lang="en-GB" dirty="0"/>
              <a:t>Friedman </a:t>
            </a:r>
            <a:r>
              <a:rPr lang="en-GB" dirty="0">
                <a:highlight>
                  <a:srgbClr val="FFFF00"/>
                </a:highlight>
              </a:rPr>
              <a:t>(1964) </a:t>
            </a:r>
            <a:r>
              <a:rPr lang="en-GB" dirty="0"/>
              <a:t>- task of the state system to take care of the concerns of citizens and to regulate the economic system in such a way that private freedom is guaranteed and that the results of individual rational action will contribute to, or at least will not negatively influence, the well-being of society .</a:t>
            </a:r>
          </a:p>
          <a:p>
            <a:r>
              <a:rPr lang="en-GB" dirty="0"/>
              <a:t>In the era of globalisation, ability of the nation-state to regulate business activities is diminishing (</a:t>
            </a:r>
            <a:r>
              <a:rPr lang="en-GB" dirty="0" err="1"/>
              <a:t>Habermas</a:t>
            </a:r>
            <a:r>
              <a:rPr lang="en-GB" dirty="0"/>
              <a:t>, 2001; </a:t>
            </a:r>
            <a:r>
              <a:rPr lang="en-GB" dirty="0" err="1"/>
              <a:t>Ohmae</a:t>
            </a:r>
            <a:r>
              <a:rPr lang="en-GB" dirty="0"/>
              <a:t>, 1995; Strange, 1996) </a:t>
            </a:r>
          </a:p>
          <a:p>
            <a:r>
              <a:rPr lang="en-GB" dirty="0"/>
              <a:t>.</a:t>
            </a:r>
          </a:p>
          <a:p>
            <a:endParaRPr lang="en-US" dirty="0"/>
          </a:p>
        </p:txBody>
      </p:sp>
    </p:spTree>
    <p:extLst>
      <p:ext uri="{BB962C8B-B14F-4D97-AF65-F5344CB8AC3E}">
        <p14:creationId xmlns:p14="http://schemas.microsoft.com/office/powerpoint/2010/main" val="9366113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8A1525-BFB4-184F-92C9-462CC395CE01}"/>
              </a:ext>
            </a:extLst>
          </p:cNvPr>
          <p:cNvSpPr>
            <a:spLocks noGrp="1"/>
          </p:cNvSpPr>
          <p:nvPr>
            <p:ph type="title"/>
          </p:nvPr>
        </p:nvSpPr>
        <p:spPr/>
        <p:txBody>
          <a:bodyPr/>
          <a:lstStyle/>
          <a:p>
            <a:r>
              <a:rPr lang="en-US" dirty="0"/>
              <a:t>Link to assignment ?</a:t>
            </a:r>
          </a:p>
        </p:txBody>
      </p:sp>
      <p:sp>
        <p:nvSpPr>
          <p:cNvPr id="3" name="Content Placeholder 2">
            <a:extLst>
              <a:ext uri="{FF2B5EF4-FFF2-40B4-BE49-F238E27FC236}">
                <a16:creationId xmlns:a16="http://schemas.microsoft.com/office/drawing/2014/main" xmlns="" id="{503C48D1-C729-774D-89B6-71B63C259D8B}"/>
              </a:ext>
            </a:extLst>
          </p:cNvPr>
          <p:cNvSpPr>
            <a:spLocks noGrp="1"/>
          </p:cNvSpPr>
          <p:nvPr>
            <p:ph idx="1"/>
          </p:nvPr>
        </p:nvSpPr>
        <p:spPr/>
        <p:txBody>
          <a:bodyPr/>
          <a:lstStyle/>
          <a:p>
            <a:r>
              <a:rPr lang="en-GB" dirty="0"/>
              <a:t>In the global arena, business firms are not so much private institutions that operate under the rules of a particular legal system. </a:t>
            </a:r>
          </a:p>
          <a:p>
            <a:r>
              <a:rPr lang="en-GB" dirty="0"/>
              <a:t>Multinational corporations can choose among various legal systems, applying economic criteria to their choice of which set of labour, social, and environmental regulations under which they will operate. </a:t>
            </a:r>
          </a:p>
          <a:p>
            <a:r>
              <a:rPr lang="en-GB" dirty="0"/>
              <a:t>These developments are explained by economic theory and its efficiency argument (see, e.g., Irwin, 2002; Krauss, 1997). </a:t>
            </a:r>
            <a:endParaRPr lang="en-US" dirty="0"/>
          </a:p>
          <a:p>
            <a:endParaRPr lang="en-US" dirty="0"/>
          </a:p>
        </p:txBody>
      </p:sp>
    </p:spTree>
    <p:extLst>
      <p:ext uri="{BB962C8B-B14F-4D97-AF65-F5344CB8AC3E}">
        <p14:creationId xmlns:p14="http://schemas.microsoft.com/office/powerpoint/2010/main" val="44991227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BF3948-6DE1-8349-B073-AE382EE74A04}"/>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A6998DA9-B4EA-884A-A430-C4435F42E62B}"/>
              </a:ext>
            </a:extLst>
          </p:cNvPr>
          <p:cNvSpPr>
            <a:spLocks noGrp="1"/>
          </p:cNvSpPr>
          <p:nvPr>
            <p:ph idx="1"/>
          </p:nvPr>
        </p:nvSpPr>
        <p:spPr/>
        <p:txBody>
          <a:bodyPr/>
          <a:lstStyle/>
          <a:p>
            <a:r>
              <a:rPr lang="en-GB" dirty="0"/>
              <a:t>Cases of human rights violations, discrimination against workers, environmental pollution, or other ethically questionable activities that are not covered by local laws and/or not enforced by state agencies. </a:t>
            </a:r>
          </a:p>
          <a:p>
            <a:r>
              <a:rPr lang="en-GB" dirty="0">
                <a:highlight>
                  <a:srgbClr val="FFFF00"/>
                </a:highlight>
              </a:rPr>
              <a:t>How can we argue for a normative (WHAT IT SHOULD BE) responsibility of business firms to adhere to high standards on these issues in such cases, and act in an ethically sound way (see, e.g., Young, 2004)? </a:t>
            </a:r>
          </a:p>
          <a:p>
            <a:endParaRPr lang="en-US" dirty="0"/>
          </a:p>
        </p:txBody>
      </p:sp>
    </p:spTree>
    <p:extLst>
      <p:ext uri="{BB962C8B-B14F-4D97-AF65-F5344CB8AC3E}">
        <p14:creationId xmlns:p14="http://schemas.microsoft.com/office/powerpoint/2010/main" val="16211430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EF1A2E-BB12-A444-97D9-4870FB29269B}"/>
              </a:ext>
            </a:extLst>
          </p:cNvPr>
          <p:cNvSpPr>
            <a:spLocks noGrp="1"/>
          </p:cNvSpPr>
          <p:nvPr>
            <p:ph type="title"/>
          </p:nvPr>
        </p:nvSpPr>
        <p:spPr/>
        <p:txBody>
          <a:bodyPr/>
          <a:lstStyle/>
          <a:p>
            <a:r>
              <a:rPr lang="en-US" dirty="0"/>
              <a:t>Philosophy</a:t>
            </a:r>
          </a:p>
        </p:txBody>
      </p:sp>
      <p:sp>
        <p:nvSpPr>
          <p:cNvPr id="3" name="Content Placeholder 2">
            <a:extLst>
              <a:ext uri="{FF2B5EF4-FFF2-40B4-BE49-F238E27FC236}">
                <a16:creationId xmlns:a16="http://schemas.microsoft.com/office/drawing/2014/main" xmlns="" id="{CFF7F8AD-EBC3-EA49-BBE7-F85ADCD5CDFB}"/>
              </a:ext>
            </a:extLst>
          </p:cNvPr>
          <p:cNvSpPr>
            <a:spLocks noGrp="1"/>
          </p:cNvSpPr>
          <p:nvPr>
            <p:ph idx="1"/>
          </p:nvPr>
        </p:nvSpPr>
        <p:spPr/>
        <p:txBody>
          <a:bodyPr/>
          <a:lstStyle/>
          <a:p>
            <a:r>
              <a:rPr lang="en-GB" dirty="0"/>
              <a:t>Business ethics scholars rely on philosophical methods of reasoning that differ radically from the positivistic, empirical methods of mainstream management research (Weaver &amp; Trevino, 1998). </a:t>
            </a:r>
          </a:p>
          <a:p>
            <a:r>
              <a:rPr lang="en-GB" dirty="0"/>
              <a:t>These philosophical methods do not simply describe factual moralities they attempt to define principles or criteria that will help examine the moral status quo (normative again) (</a:t>
            </a:r>
            <a:r>
              <a:rPr lang="en-GB" dirty="0" err="1"/>
              <a:t>Goodpaster</a:t>
            </a:r>
            <a:r>
              <a:rPr lang="en-GB" dirty="0"/>
              <a:t>, 1998). </a:t>
            </a:r>
          </a:p>
          <a:p>
            <a:endParaRPr lang="en-US" dirty="0"/>
          </a:p>
        </p:txBody>
      </p:sp>
    </p:spTree>
    <p:extLst>
      <p:ext uri="{BB962C8B-B14F-4D97-AF65-F5344CB8AC3E}">
        <p14:creationId xmlns:p14="http://schemas.microsoft.com/office/powerpoint/2010/main" val="145259165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23E296-9D8E-7D4A-85C4-294AE268F929}"/>
              </a:ext>
            </a:extLst>
          </p:cNvPr>
          <p:cNvSpPr>
            <a:spLocks noGrp="1"/>
          </p:cNvSpPr>
          <p:nvPr>
            <p:ph type="title"/>
          </p:nvPr>
        </p:nvSpPr>
        <p:spPr/>
        <p:txBody>
          <a:bodyPr>
            <a:normAutofit fontScale="90000"/>
          </a:bodyPr>
          <a:lstStyle/>
          <a:p>
            <a:r>
              <a:rPr lang="en-US" dirty="0"/>
              <a:t>So </a:t>
            </a:r>
            <a:r>
              <a:rPr lang="en-GB" dirty="0"/>
              <a:t>in search for ethical principles, philosophers have considered </a:t>
            </a:r>
            <a:br>
              <a:rPr lang="en-GB" dirty="0"/>
            </a:br>
            <a:r>
              <a:rPr lang="en-US" dirty="0"/>
              <a:t> </a:t>
            </a:r>
          </a:p>
        </p:txBody>
      </p:sp>
      <p:sp>
        <p:nvSpPr>
          <p:cNvPr id="3" name="Content Placeholder 2">
            <a:extLst>
              <a:ext uri="{FF2B5EF4-FFF2-40B4-BE49-F238E27FC236}">
                <a16:creationId xmlns:a16="http://schemas.microsoft.com/office/drawing/2014/main" xmlns="" id="{CDC548B3-F5F5-0C48-8EE4-F40C0E02762A}"/>
              </a:ext>
            </a:extLst>
          </p:cNvPr>
          <p:cNvSpPr>
            <a:spLocks noGrp="1"/>
          </p:cNvSpPr>
          <p:nvPr>
            <p:ph idx="1"/>
          </p:nvPr>
        </p:nvSpPr>
        <p:spPr/>
        <p:txBody>
          <a:bodyPr>
            <a:normAutofit/>
          </a:bodyPr>
          <a:lstStyle/>
          <a:p>
            <a:r>
              <a:rPr lang="en-GB" dirty="0"/>
              <a:t>That virtues should guide ethically informed actions (Aristotle)</a:t>
            </a:r>
          </a:p>
          <a:p>
            <a:r>
              <a:rPr lang="en-GB" dirty="0"/>
              <a:t>Have attempted to identify universal duties and rules as the preconditions of social life (Kant)</a:t>
            </a:r>
          </a:p>
          <a:p>
            <a:r>
              <a:rPr lang="en-GB" dirty="0"/>
              <a:t>Have reasoned about the consequences of moral behaviour (Bentham, Mill)</a:t>
            </a:r>
          </a:p>
          <a:p>
            <a:r>
              <a:rPr lang="en-GB" dirty="0"/>
              <a:t>Have discussed the conditions of a social contract to which all members of society might subscribe (Hobbes, Rawls, Rousseau). </a:t>
            </a:r>
            <a:endParaRPr lang="en-US" dirty="0"/>
          </a:p>
        </p:txBody>
      </p:sp>
    </p:spTree>
    <p:extLst>
      <p:ext uri="{BB962C8B-B14F-4D97-AF65-F5344CB8AC3E}">
        <p14:creationId xmlns:p14="http://schemas.microsoft.com/office/powerpoint/2010/main" val="39696316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B4537C-E9C8-7F46-A4CC-E4AD69F00C74}"/>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6FC42C63-6C7D-E344-AD51-700DCA034FA2}"/>
              </a:ext>
            </a:extLst>
          </p:cNvPr>
          <p:cNvSpPr>
            <a:spLocks noGrp="1"/>
          </p:cNvSpPr>
          <p:nvPr>
            <p:ph idx="1"/>
          </p:nvPr>
        </p:nvSpPr>
        <p:spPr/>
        <p:txBody>
          <a:bodyPr/>
          <a:lstStyle/>
          <a:p>
            <a:r>
              <a:rPr lang="en-GB" dirty="0"/>
              <a:t>These approaches are very influential on current thinking in business ethics, where students refer to Aristotelian virtue ethics (Solomon, 1993), Kantian duty ethics (</a:t>
            </a:r>
            <a:r>
              <a:rPr lang="en-GB" dirty="0">
                <a:highlight>
                  <a:srgbClr val="FFFF00"/>
                </a:highlight>
              </a:rPr>
              <a:t>Bowie, 1999</a:t>
            </a:r>
            <a:r>
              <a:rPr lang="en-GB" dirty="0"/>
              <a:t>), consequentialism, or social contract theories (T. Donaldson &amp; </a:t>
            </a:r>
            <a:r>
              <a:rPr lang="en-GB" dirty="0" err="1"/>
              <a:t>Dunfee</a:t>
            </a:r>
            <a:r>
              <a:rPr lang="en-GB" dirty="0"/>
              <a:t>, 1994; Freeman, 2002). T</a:t>
            </a:r>
          </a:p>
          <a:p>
            <a:r>
              <a:rPr lang="en-GB" dirty="0"/>
              <a:t>The challenge is to provide an ethical view that is “universal, dispassionate, and impartial” (T. Donaldson &amp; </a:t>
            </a:r>
            <a:r>
              <a:rPr lang="en-GB" dirty="0" err="1"/>
              <a:t>Dunfee</a:t>
            </a:r>
            <a:r>
              <a:rPr lang="en-GB" dirty="0"/>
              <a:t>, 1999: 14) and a view that is morally binding even though our world is characterised by a pluralism of cultures, rules, and values. </a:t>
            </a:r>
          </a:p>
          <a:p>
            <a:endParaRPr lang="en-US" dirty="0"/>
          </a:p>
        </p:txBody>
      </p:sp>
    </p:spTree>
    <p:extLst>
      <p:ext uri="{BB962C8B-B14F-4D97-AF65-F5344CB8AC3E}">
        <p14:creationId xmlns:p14="http://schemas.microsoft.com/office/powerpoint/2010/main" val="16972370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182446-930D-4240-9B68-F06700A3C91D}"/>
              </a:ext>
            </a:extLst>
          </p:cNvPr>
          <p:cNvSpPr>
            <a:spLocks noGrp="1"/>
          </p:cNvSpPr>
          <p:nvPr>
            <p:ph type="title"/>
          </p:nvPr>
        </p:nvSpPr>
        <p:spPr/>
        <p:txBody>
          <a:bodyPr/>
          <a:lstStyle/>
          <a:p>
            <a:r>
              <a:rPr lang="en-US" dirty="0"/>
              <a:t>Social Contract xxx </a:t>
            </a:r>
          </a:p>
        </p:txBody>
      </p:sp>
      <p:sp>
        <p:nvSpPr>
          <p:cNvPr id="3" name="Content Placeholder 2">
            <a:extLst>
              <a:ext uri="{FF2B5EF4-FFF2-40B4-BE49-F238E27FC236}">
                <a16:creationId xmlns:a16="http://schemas.microsoft.com/office/drawing/2014/main" xmlns="" id="{263A59D4-EBDE-D94D-81C9-9F0AF4F6B58A}"/>
              </a:ext>
            </a:extLst>
          </p:cNvPr>
          <p:cNvSpPr>
            <a:spLocks noGrp="1"/>
          </p:cNvSpPr>
          <p:nvPr>
            <p:ph idx="1"/>
          </p:nvPr>
        </p:nvSpPr>
        <p:spPr/>
        <p:txBody>
          <a:bodyPr>
            <a:normAutofit/>
          </a:bodyPr>
          <a:lstStyle/>
          <a:p>
            <a:r>
              <a:rPr lang="en-GB" dirty="0"/>
              <a:t>Integrative Social Contracts Theory, T. Donaldson and </a:t>
            </a:r>
            <a:r>
              <a:rPr lang="en-GB" dirty="0" err="1"/>
              <a:t>Dunfee</a:t>
            </a:r>
            <a:r>
              <a:rPr lang="en-GB" dirty="0"/>
              <a:t> (1994, 1999) propose such a framework for ethical conduct (see, e.g., Business Ethics Quarterly, 1995). </a:t>
            </a:r>
          </a:p>
          <a:p>
            <a:r>
              <a:rPr lang="en-GB" dirty="0"/>
              <a:t>These approaches are based on a contractual foundation of society that has a strong tradition within political philosophy (Buchanan, 1975, 1977; Gauthier, 1986; Rawls, 1971). </a:t>
            </a:r>
          </a:p>
          <a:p>
            <a:endParaRPr lang="en-US" dirty="0"/>
          </a:p>
        </p:txBody>
      </p:sp>
    </p:spTree>
    <p:extLst>
      <p:ext uri="{BB962C8B-B14F-4D97-AF65-F5344CB8AC3E}">
        <p14:creationId xmlns:p14="http://schemas.microsoft.com/office/powerpoint/2010/main" val="289852873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D27286-D20C-A543-ADDB-0E4B990F44E6}"/>
              </a:ext>
            </a:extLst>
          </p:cNvPr>
          <p:cNvSpPr>
            <a:spLocks noGrp="1"/>
          </p:cNvSpPr>
          <p:nvPr>
            <p:ph type="title"/>
          </p:nvPr>
        </p:nvSpPr>
        <p:spPr/>
        <p:txBody>
          <a:bodyPr/>
          <a:lstStyle/>
          <a:p>
            <a:r>
              <a:rPr lang="en-US" dirty="0"/>
              <a:t>Continued xxx</a:t>
            </a:r>
          </a:p>
        </p:txBody>
      </p:sp>
      <p:sp>
        <p:nvSpPr>
          <p:cNvPr id="3" name="Content Placeholder 2">
            <a:extLst>
              <a:ext uri="{FF2B5EF4-FFF2-40B4-BE49-F238E27FC236}">
                <a16:creationId xmlns:a16="http://schemas.microsoft.com/office/drawing/2014/main" xmlns="" id="{165214C5-89EC-CF44-BF32-E7D2108800FB}"/>
              </a:ext>
            </a:extLst>
          </p:cNvPr>
          <p:cNvSpPr>
            <a:spLocks noGrp="1"/>
          </p:cNvSpPr>
          <p:nvPr>
            <p:ph idx="1"/>
          </p:nvPr>
        </p:nvSpPr>
        <p:spPr/>
        <p:txBody>
          <a:bodyPr/>
          <a:lstStyle/>
          <a:p>
            <a:r>
              <a:rPr lang="en-GB" dirty="0"/>
              <a:t>These approaches have in common the idea of a social contract that is drawn up implicitly by the members of society. </a:t>
            </a:r>
          </a:p>
          <a:p>
            <a:r>
              <a:rPr lang="en-GB" dirty="0"/>
              <a:t>This social contract consists of the rules of the game by which members of society operate. </a:t>
            </a:r>
          </a:p>
          <a:p>
            <a:r>
              <a:rPr lang="en-GB" dirty="0"/>
              <a:t>My position is that the acceptance of these rules is thus the binding foundation both for the moral obligations of actors and for institution building. </a:t>
            </a:r>
            <a:endParaRPr lang="en-US" dirty="0"/>
          </a:p>
        </p:txBody>
      </p:sp>
    </p:spTree>
    <p:extLst>
      <p:ext uri="{BB962C8B-B14F-4D97-AF65-F5344CB8AC3E}">
        <p14:creationId xmlns:p14="http://schemas.microsoft.com/office/powerpoint/2010/main" val="108490703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3F5F48-3041-3C41-A9E2-24745554CC13}"/>
              </a:ext>
            </a:extLst>
          </p:cNvPr>
          <p:cNvSpPr>
            <a:spLocks noGrp="1"/>
          </p:cNvSpPr>
          <p:nvPr>
            <p:ph type="title"/>
          </p:nvPr>
        </p:nvSpPr>
        <p:spPr/>
        <p:txBody>
          <a:bodyPr/>
          <a:lstStyle/>
          <a:p>
            <a:r>
              <a:rPr lang="en-GB" dirty="0"/>
              <a:t>Remember this ?</a:t>
            </a:r>
            <a:endParaRPr lang="en-US" dirty="0"/>
          </a:p>
        </p:txBody>
      </p:sp>
      <p:graphicFrame>
        <p:nvGraphicFramePr>
          <p:cNvPr id="6" name="Content Placeholder 5">
            <a:extLst>
              <a:ext uri="{FF2B5EF4-FFF2-40B4-BE49-F238E27FC236}">
                <a16:creationId xmlns:a16="http://schemas.microsoft.com/office/drawing/2014/main" xmlns="" id="{5D71B454-C57F-D541-8C42-4A6CEAB73730}"/>
              </a:ext>
            </a:extLst>
          </p:cNvPr>
          <p:cNvGraphicFramePr>
            <a:graphicFrameLocks noGrp="1"/>
          </p:cNvGraphicFramePr>
          <p:nvPr>
            <p:ph idx="1"/>
            <p:extLst>
              <p:ext uri="{D42A27DB-BD31-4B8C-83A1-F6EECF244321}">
                <p14:modId xmlns:p14="http://schemas.microsoft.com/office/powerpoint/2010/main" val="2392589839"/>
              </p:ext>
            </p:extLst>
          </p:nvPr>
        </p:nvGraphicFramePr>
        <p:xfrm>
          <a:off x="1338943" y="1724025"/>
          <a:ext cx="6201680" cy="4241800"/>
        </p:xfrm>
        <a:graphic>
          <a:graphicData uri="http://schemas.openxmlformats.org/drawingml/2006/table">
            <a:tbl>
              <a:tblPr firstRow="1" bandRow="1">
                <a:tableStyleId>{5C22544A-7EE6-4342-B048-85BDC9FD1C3A}</a:tableStyleId>
              </a:tblPr>
              <a:tblGrid>
                <a:gridCol w="1550420">
                  <a:extLst>
                    <a:ext uri="{9D8B030D-6E8A-4147-A177-3AD203B41FA5}">
                      <a16:colId xmlns:a16="http://schemas.microsoft.com/office/drawing/2014/main" xmlns="" val="3039243040"/>
                    </a:ext>
                  </a:extLst>
                </a:gridCol>
                <a:gridCol w="1550420">
                  <a:extLst>
                    <a:ext uri="{9D8B030D-6E8A-4147-A177-3AD203B41FA5}">
                      <a16:colId xmlns:a16="http://schemas.microsoft.com/office/drawing/2014/main" xmlns="" val="3888980517"/>
                    </a:ext>
                  </a:extLst>
                </a:gridCol>
                <a:gridCol w="1550420">
                  <a:extLst>
                    <a:ext uri="{9D8B030D-6E8A-4147-A177-3AD203B41FA5}">
                      <a16:colId xmlns:a16="http://schemas.microsoft.com/office/drawing/2014/main" xmlns="" val="3197745063"/>
                    </a:ext>
                  </a:extLst>
                </a:gridCol>
                <a:gridCol w="1550420">
                  <a:extLst>
                    <a:ext uri="{9D8B030D-6E8A-4147-A177-3AD203B41FA5}">
                      <a16:colId xmlns:a16="http://schemas.microsoft.com/office/drawing/2014/main" xmlns="" val="3099611925"/>
                    </a:ext>
                  </a:extLst>
                </a:gridCol>
              </a:tblGrid>
              <a:tr h="370840">
                <a:tc>
                  <a:txBody>
                    <a:bodyPr/>
                    <a:lstStyle/>
                    <a:p>
                      <a:pPr algn="ctr"/>
                      <a:r>
                        <a:rPr lang="en-GB" dirty="0"/>
                        <a:t>Utilitarianism</a:t>
                      </a:r>
                      <a:endParaRPr lang="en-US" dirty="0"/>
                    </a:p>
                  </a:txBody>
                  <a:tcPr/>
                </a:tc>
                <a:tc>
                  <a:txBody>
                    <a:bodyPr/>
                    <a:lstStyle/>
                    <a:p>
                      <a:pPr algn="ctr"/>
                      <a:r>
                        <a:rPr lang="en-GB" dirty="0"/>
                        <a:t>Categorical Imperative</a:t>
                      </a:r>
                      <a:endParaRPr lang="en-US" dirty="0"/>
                    </a:p>
                  </a:txBody>
                  <a:tcPr/>
                </a:tc>
                <a:tc>
                  <a:txBody>
                    <a:bodyPr/>
                    <a:lstStyle/>
                    <a:p>
                      <a:pPr algn="ctr"/>
                      <a:r>
                        <a:rPr lang="en-GB" dirty="0"/>
                        <a:t>Virtue Ethics</a:t>
                      </a:r>
                      <a:endParaRPr lang="en-US" dirty="0"/>
                    </a:p>
                  </a:txBody>
                  <a:tcPr/>
                </a:tc>
                <a:tc>
                  <a:txBody>
                    <a:bodyPr/>
                    <a:lstStyle/>
                    <a:p>
                      <a:pPr algn="ctr"/>
                      <a:r>
                        <a:rPr lang="en-GB" dirty="0"/>
                        <a:t>?</a:t>
                      </a:r>
                      <a:endParaRPr lang="en-US" dirty="0"/>
                    </a:p>
                  </a:txBody>
                  <a:tcPr/>
                </a:tc>
                <a:extLst>
                  <a:ext uri="{0D108BD9-81ED-4DB2-BD59-A6C34878D82A}">
                    <a16:rowId xmlns:a16="http://schemas.microsoft.com/office/drawing/2014/main" xmlns="" val="2612247310"/>
                  </a:ext>
                </a:extLst>
              </a:tr>
              <a:tr h="370840">
                <a:tc>
                  <a:txBody>
                    <a:bodyPr/>
                    <a:lstStyle/>
                    <a:p>
                      <a:r>
                        <a:rPr lang="en-GB" dirty="0"/>
                        <a:t>Killing people</a:t>
                      </a:r>
                      <a:endParaRPr lang="en-US" dirty="0"/>
                    </a:p>
                  </a:txBody>
                  <a:tcPr/>
                </a:tc>
                <a:tc>
                  <a:txBody>
                    <a:bodyPr/>
                    <a:lstStyle/>
                    <a:p>
                      <a:r>
                        <a:rPr lang="en-GB" dirty="0"/>
                        <a:t>Killing people</a:t>
                      </a:r>
                      <a:endParaRPr lang="en-US" dirty="0"/>
                    </a:p>
                  </a:txBody>
                  <a:tcPr/>
                </a:tc>
                <a:tc>
                  <a:txBody>
                    <a:bodyPr/>
                    <a:lstStyle/>
                    <a:p>
                      <a:r>
                        <a:rPr lang="en-GB" dirty="0"/>
                        <a:t>Killing people</a:t>
                      </a:r>
                      <a:endParaRPr lang="en-US" dirty="0"/>
                    </a:p>
                  </a:txBody>
                  <a:tcPr/>
                </a:tc>
                <a:tc>
                  <a:txBody>
                    <a:bodyPr/>
                    <a:lstStyle/>
                    <a:p>
                      <a:r>
                        <a:rPr lang="en-GB" dirty="0"/>
                        <a:t>Killing people</a:t>
                      </a:r>
                      <a:endParaRPr lang="en-US" dirty="0"/>
                    </a:p>
                  </a:txBody>
                  <a:tcPr/>
                </a:tc>
                <a:extLst>
                  <a:ext uri="{0D108BD9-81ED-4DB2-BD59-A6C34878D82A}">
                    <a16:rowId xmlns:a16="http://schemas.microsoft.com/office/drawing/2014/main" xmlns="" val="1246184011"/>
                  </a:ext>
                </a:extLst>
              </a:tr>
              <a:tr h="370840">
                <a:tc>
                  <a:txBody>
                    <a:bodyPr/>
                    <a:lstStyle/>
                    <a:p>
                      <a:r>
                        <a:rPr lang="en-GB" dirty="0"/>
                        <a:t>Stealing</a:t>
                      </a:r>
                      <a:endParaRPr lang="en-US" dirty="0"/>
                    </a:p>
                  </a:txBody>
                  <a:tcPr/>
                </a:tc>
                <a:tc>
                  <a:txBody>
                    <a:bodyPr/>
                    <a:lstStyle/>
                    <a:p>
                      <a:r>
                        <a:rPr lang="en-GB" dirty="0"/>
                        <a:t>Stealing</a:t>
                      </a:r>
                      <a:endParaRPr lang="en-US" dirty="0"/>
                    </a:p>
                  </a:txBody>
                  <a:tcPr/>
                </a:tc>
                <a:tc>
                  <a:txBody>
                    <a:bodyPr/>
                    <a:lstStyle/>
                    <a:p>
                      <a:r>
                        <a:rPr lang="en-GB" dirty="0"/>
                        <a:t>Stealing</a:t>
                      </a:r>
                      <a:endParaRPr lang="en-US" dirty="0"/>
                    </a:p>
                  </a:txBody>
                  <a:tcPr/>
                </a:tc>
                <a:tc>
                  <a:txBody>
                    <a:bodyPr/>
                    <a:lstStyle/>
                    <a:p>
                      <a:r>
                        <a:rPr lang="en-GB" dirty="0"/>
                        <a:t>Stealing</a:t>
                      </a:r>
                      <a:endParaRPr lang="en-US" dirty="0"/>
                    </a:p>
                  </a:txBody>
                  <a:tcPr/>
                </a:tc>
                <a:extLst>
                  <a:ext uri="{0D108BD9-81ED-4DB2-BD59-A6C34878D82A}">
                    <a16:rowId xmlns:a16="http://schemas.microsoft.com/office/drawing/2014/main" xmlns="" val="4285923145"/>
                  </a:ext>
                </a:extLst>
              </a:tr>
              <a:tr h="370840">
                <a:tc>
                  <a:txBody>
                    <a:bodyPr/>
                    <a:lstStyle/>
                    <a:p>
                      <a:r>
                        <a:rPr lang="en-GB" dirty="0"/>
                        <a:t>Courage</a:t>
                      </a:r>
                      <a:endParaRPr lang="en-US" dirty="0"/>
                    </a:p>
                  </a:txBody>
                  <a:tcPr/>
                </a:tc>
                <a:tc>
                  <a:txBody>
                    <a:bodyPr/>
                    <a:lstStyle/>
                    <a:p>
                      <a:r>
                        <a:rPr lang="en-GB" dirty="0"/>
                        <a:t>Courage</a:t>
                      </a:r>
                      <a:endParaRPr lang="en-US" dirty="0"/>
                    </a:p>
                  </a:txBody>
                  <a:tcPr/>
                </a:tc>
                <a:tc>
                  <a:txBody>
                    <a:bodyPr/>
                    <a:lstStyle/>
                    <a:p>
                      <a:r>
                        <a:rPr lang="en-GB" dirty="0"/>
                        <a:t>Courage</a:t>
                      </a:r>
                      <a:endParaRPr lang="en-US" dirty="0"/>
                    </a:p>
                  </a:txBody>
                  <a:tcPr/>
                </a:tc>
                <a:tc>
                  <a:txBody>
                    <a:bodyPr/>
                    <a:lstStyle/>
                    <a:p>
                      <a:r>
                        <a:rPr lang="en-GB" dirty="0"/>
                        <a:t>Courage</a:t>
                      </a:r>
                      <a:endParaRPr lang="en-US" dirty="0"/>
                    </a:p>
                  </a:txBody>
                  <a:tcPr/>
                </a:tc>
                <a:extLst>
                  <a:ext uri="{0D108BD9-81ED-4DB2-BD59-A6C34878D82A}">
                    <a16:rowId xmlns:a16="http://schemas.microsoft.com/office/drawing/2014/main" xmlns="" val="1934594235"/>
                  </a:ext>
                </a:extLst>
              </a:tr>
              <a:tr h="370840">
                <a:tc>
                  <a:txBody>
                    <a:bodyPr/>
                    <a:lstStyle/>
                    <a:p>
                      <a:r>
                        <a:rPr lang="en-GB" dirty="0"/>
                        <a:t>Education</a:t>
                      </a:r>
                      <a:endParaRPr lang="en-US" dirty="0"/>
                    </a:p>
                  </a:txBody>
                  <a:tcPr/>
                </a:tc>
                <a:tc>
                  <a:txBody>
                    <a:bodyPr/>
                    <a:lstStyle/>
                    <a:p>
                      <a:r>
                        <a:rPr lang="en-GB" dirty="0"/>
                        <a:t>Education</a:t>
                      </a:r>
                      <a:endParaRPr lang="en-US" dirty="0"/>
                    </a:p>
                  </a:txBody>
                  <a:tcPr/>
                </a:tc>
                <a:tc>
                  <a:txBody>
                    <a:bodyPr/>
                    <a:lstStyle/>
                    <a:p>
                      <a:r>
                        <a:rPr lang="en-GB" dirty="0"/>
                        <a:t>Education</a:t>
                      </a:r>
                      <a:endParaRPr lang="en-US" dirty="0"/>
                    </a:p>
                  </a:txBody>
                  <a:tcPr/>
                </a:tc>
                <a:tc>
                  <a:txBody>
                    <a:bodyPr/>
                    <a:lstStyle/>
                    <a:p>
                      <a:r>
                        <a:rPr lang="en-GB" dirty="0"/>
                        <a:t>Education</a:t>
                      </a:r>
                      <a:endParaRPr lang="en-US" dirty="0"/>
                    </a:p>
                  </a:txBody>
                  <a:tcPr/>
                </a:tc>
                <a:extLst>
                  <a:ext uri="{0D108BD9-81ED-4DB2-BD59-A6C34878D82A}">
                    <a16:rowId xmlns:a16="http://schemas.microsoft.com/office/drawing/2014/main" xmlns="" val="3777980286"/>
                  </a:ext>
                </a:extLst>
              </a:tr>
              <a:tr h="370840">
                <a:tc>
                  <a:txBody>
                    <a:bodyPr/>
                    <a:lstStyle/>
                    <a:p>
                      <a:r>
                        <a:rPr lang="en-GB" dirty="0"/>
                        <a:t>Promising</a:t>
                      </a:r>
                      <a:endParaRPr lang="en-US" dirty="0"/>
                    </a:p>
                  </a:txBody>
                  <a:tcPr/>
                </a:tc>
                <a:tc>
                  <a:txBody>
                    <a:bodyPr/>
                    <a:lstStyle/>
                    <a:p>
                      <a:r>
                        <a:rPr lang="en-GB" dirty="0"/>
                        <a:t>Promising</a:t>
                      </a:r>
                      <a:endParaRPr lang="en-US" dirty="0"/>
                    </a:p>
                  </a:txBody>
                  <a:tcPr/>
                </a:tc>
                <a:tc>
                  <a:txBody>
                    <a:bodyPr/>
                    <a:lstStyle/>
                    <a:p>
                      <a:r>
                        <a:rPr lang="en-GB" dirty="0"/>
                        <a:t>Promising</a:t>
                      </a:r>
                      <a:endParaRPr lang="en-US" dirty="0"/>
                    </a:p>
                  </a:txBody>
                  <a:tcPr/>
                </a:tc>
                <a:tc>
                  <a:txBody>
                    <a:bodyPr/>
                    <a:lstStyle/>
                    <a:p>
                      <a:r>
                        <a:rPr lang="en-GB" dirty="0"/>
                        <a:t>Promising</a:t>
                      </a:r>
                      <a:endParaRPr lang="en-US" dirty="0"/>
                    </a:p>
                  </a:txBody>
                  <a:tcPr/>
                </a:tc>
                <a:extLst>
                  <a:ext uri="{0D108BD9-81ED-4DB2-BD59-A6C34878D82A}">
                    <a16:rowId xmlns:a16="http://schemas.microsoft.com/office/drawing/2014/main" xmlns="" val="3283864457"/>
                  </a:ext>
                </a:extLst>
              </a:tr>
              <a:tr h="370840">
                <a:tc>
                  <a:txBody>
                    <a:bodyPr/>
                    <a:lstStyle/>
                    <a:p>
                      <a:r>
                        <a:rPr lang="en-GB" dirty="0"/>
                        <a:t>Polluting</a:t>
                      </a:r>
                      <a:endParaRPr lang="en-US" dirty="0"/>
                    </a:p>
                  </a:txBody>
                  <a:tcPr/>
                </a:tc>
                <a:tc>
                  <a:txBody>
                    <a:bodyPr/>
                    <a:lstStyle/>
                    <a:p>
                      <a:r>
                        <a:rPr lang="en-GB" dirty="0"/>
                        <a:t>Polluting</a:t>
                      </a:r>
                      <a:endParaRPr lang="en-US" dirty="0"/>
                    </a:p>
                  </a:txBody>
                  <a:tcPr/>
                </a:tc>
                <a:tc>
                  <a:txBody>
                    <a:bodyPr/>
                    <a:lstStyle/>
                    <a:p>
                      <a:r>
                        <a:rPr lang="en-GB" dirty="0"/>
                        <a:t>Polluting</a:t>
                      </a:r>
                      <a:endParaRPr lang="en-US" dirty="0"/>
                    </a:p>
                  </a:txBody>
                  <a:tcPr/>
                </a:tc>
                <a:tc>
                  <a:txBody>
                    <a:bodyPr/>
                    <a:lstStyle/>
                    <a:p>
                      <a:r>
                        <a:rPr lang="en-GB" dirty="0"/>
                        <a:t>Polluting</a:t>
                      </a:r>
                      <a:endParaRPr lang="en-US" dirty="0"/>
                    </a:p>
                  </a:txBody>
                  <a:tcPr/>
                </a:tc>
                <a:extLst>
                  <a:ext uri="{0D108BD9-81ED-4DB2-BD59-A6C34878D82A}">
                    <a16:rowId xmlns:a16="http://schemas.microsoft.com/office/drawing/2014/main" xmlns="" val="2809691879"/>
                  </a:ext>
                </a:extLst>
              </a:tr>
              <a:tr h="0">
                <a:tc>
                  <a:txBody>
                    <a:bodyPr/>
                    <a:lstStyle/>
                    <a:p>
                      <a:r>
                        <a:rPr lang="en-GB" dirty="0"/>
                        <a:t>Atheism</a:t>
                      </a:r>
                      <a:endParaRPr lang="en-US" dirty="0"/>
                    </a:p>
                  </a:txBody>
                  <a:tcPr/>
                </a:tc>
                <a:tc>
                  <a:txBody>
                    <a:bodyPr/>
                    <a:lstStyle/>
                    <a:p>
                      <a:r>
                        <a:rPr lang="en-GB" dirty="0"/>
                        <a:t>Atheism</a:t>
                      </a:r>
                      <a:endParaRPr lang="en-US" dirty="0"/>
                    </a:p>
                  </a:txBody>
                  <a:tcPr/>
                </a:tc>
                <a:tc>
                  <a:txBody>
                    <a:bodyPr/>
                    <a:lstStyle/>
                    <a:p>
                      <a:r>
                        <a:rPr lang="en-GB" dirty="0"/>
                        <a:t>Atheism</a:t>
                      </a:r>
                      <a:endParaRPr lang="en-US" dirty="0"/>
                    </a:p>
                  </a:txBody>
                  <a:tcPr/>
                </a:tc>
                <a:tc>
                  <a:txBody>
                    <a:bodyPr/>
                    <a:lstStyle/>
                    <a:p>
                      <a:r>
                        <a:rPr lang="en-GB" dirty="0"/>
                        <a:t>Atheism</a:t>
                      </a:r>
                      <a:endParaRPr lang="en-US" dirty="0"/>
                    </a:p>
                  </a:txBody>
                  <a:tcPr/>
                </a:tc>
                <a:extLst>
                  <a:ext uri="{0D108BD9-81ED-4DB2-BD59-A6C34878D82A}">
                    <a16:rowId xmlns:a16="http://schemas.microsoft.com/office/drawing/2014/main" xmlns="" val="3548457390"/>
                  </a:ext>
                </a:extLst>
              </a:tr>
              <a:tr h="0">
                <a:tc>
                  <a:txBody>
                    <a:bodyPr/>
                    <a:lstStyle/>
                    <a:p>
                      <a:r>
                        <a:rPr lang="en-GB" dirty="0"/>
                        <a:t>Cruelty to animals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Cruelty to animals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Cruelty to animals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Cruelty to animals</a:t>
                      </a:r>
                      <a:endParaRPr lang="en-US" dirty="0"/>
                    </a:p>
                  </a:txBody>
                  <a:tcPr/>
                </a:tc>
                <a:extLst>
                  <a:ext uri="{0D108BD9-81ED-4DB2-BD59-A6C34878D82A}">
                    <a16:rowId xmlns:a16="http://schemas.microsoft.com/office/drawing/2014/main" xmlns="" val="3983871608"/>
                  </a:ext>
                </a:extLst>
              </a:tr>
              <a:tr h="370840">
                <a:tc>
                  <a:txBody>
                    <a:bodyPr/>
                    <a:lstStyle/>
                    <a:p>
                      <a:r>
                        <a:rPr lang="en-GB" dirty="0"/>
                        <a:t>Your example</a:t>
                      </a:r>
                      <a:endParaRPr lang="en-US" dirty="0"/>
                    </a:p>
                  </a:txBody>
                  <a:tcPr/>
                </a:tc>
                <a:tc>
                  <a:txBody>
                    <a:bodyPr/>
                    <a:lstStyle/>
                    <a:p>
                      <a:r>
                        <a:rPr lang="en-GB" dirty="0"/>
                        <a:t>Your example</a:t>
                      </a:r>
                      <a:endParaRPr lang="en-US" dirty="0"/>
                    </a:p>
                  </a:txBody>
                  <a:tcPr/>
                </a:tc>
                <a:tc>
                  <a:txBody>
                    <a:bodyPr/>
                    <a:lstStyle/>
                    <a:p>
                      <a:r>
                        <a:rPr lang="en-GB" dirty="0"/>
                        <a:t>Your example</a:t>
                      </a:r>
                      <a:endParaRPr lang="en-US" dirty="0"/>
                    </a:p>
                  </a:txBody>
                  <a:tcPr/>
                </a:tc>
                <a:tc>
                  <a:txBody>
                    <a:bodyPr/>
                    <a:lstStyle/>
                    <a:p>
                      <a:r>
                        <a:rPr lang="en-GB" dirty="0"/>
                        <a:t>Your example</a:t>
                      </a:r>
                      <a:endParaRPr lang="en-US" dirty="0"/>
                    </a:p>
                  </a:txBody>
                  <a:tcPr/>
                </a:tc>
                <a:extLst>
                  <a:ext uri="{0D108BD9-81ED-4DB2-BD59-A6C34878D82A}">
                    <a16:rowId xmlns:a16="http://schemas.microsoft.com/office/drawing/2014/main" xmlns="" val="1794348467"/>
                  </a:ext>
                </a:extLst>
              </a:tr>
            </a:tbl>
          </a:graphicData>
        </a:graphic>
      </p:graphicFrame>
    </p:spTree>
    <p:extLst>
      <p:ext uri="{BB962C8B-B14F-4D97-AF65-F5344CB8AC3E}">
        <p14:creationId xmlns:p14="http://schemas.microsoft.com/office/powerpoint/2010/main" val="140480259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A8DAA1-B5AD-EF4A-90D6-49A69FE82BFD}"/>
              </a:ext>
            </a:extLst>
          </p:cNvPr>
          <p:cNvSpPr>
            <a:spLocks noGrp="1"/>
          </p:cNvSpPr>
          <p:nvPr>
            <p:ph type="title"/>
          </p:nvPr>
        </p:nvSpPr>
        <p:spPr/>
        <p:txBody>
          <a:bodyPr/>
          <a:lstStyle/>
          <a:p>
            <a:r>
              <a:rPr lang="en-US" dirty="0"/>
              <a:t>Utilitarianism (Bentham, Mill)</a:t>
            </a:r>
          </a:p>
        </p:txBody>
      </p:sp>
      <p:sp>
        <p:nvSpPr>
          <p:cNvPr id="3" name="Content Placeholder 2">
            <a:extLst>
              <a:ext uri="{FF2B5EF4-FFF2-40B4-BE49-F238E27FC236}">
                <a16:creationId xmlns:a16="http://schemas.microsoft.com/office/drawing/2014/main" xmlns="" id="{1A0C6A4D-24C9-8540-98B1-185BBD64D562}"/>
              </a:ext>
            </a:extLst>
          </p:cNvPr>
          <p:cNvSpPr>
            <a:spLocks noGrp="1"/>
          </p:cNvSpPr>
          <p:nvPr>
            <p:ph idx="1"/>
          </p:nvPr>
        </p:nvSpPr>
        <p:spPr/>
        <p:txBody>
          <a:bodyPr/>
          <a:lstStyle/>
          <a:p>
            <a:r>
              <a:rPr lang="en-US" dirty="0"/>
              <a:t>Simple view that right </a:t>
            </a:r>
            <a:r>
              <a:rPr lang="en-GB" dirty="0"/>
              <a:t>and wrong can be determined by a cost-benefit analysis. </a:t>
            </a:r>
          </a:p>
          <a:p>
            <a:r>
              <a:rPr lang="en-GB" dirty="0"/>
              <a:t>We must consider all the good and bad consequences when deciding if an action is right. </a:t>
            </a:r>
          </a:p>
          <a:p>
            <a:r>
              <a:rPr lang="en-GB" dirty="0" err="1"/>
              <a:t>Utilitarians</a:t>
            </a:r>
            <a:r>
              <a:rPr lang="en-GB" dirty="0"/>
              <a:t> disagree about what counts as “good” or “bad.” </a:t>
            </a:r>
          </a:p>
          <a:p>
            <a:r>
              <a:rPr lang="en-GB" dirty="0"/>
              <a:t>Some think that fulfilling desires is good and thwarting desires is bad.</a:t>
            </a:r>
          </a:p>
          <a:p>
            <a:r>
              <a:rPr lang="en-GB" dirty="0"/>
              <a:t>Classic </a:t>
            </a:r>
            <a:r>
              <a:rPr lang="en-GB" dirty="0" err="1"/>
              <a:t>utilitarians</a:t>
            </a:r>
            <a:r>
              <a:rPr lang="en-GB" dirty="0"/>
              <a:t> think that happiness is good and suffering is bad.</a:t>
            </a:r>
          </a:p>
          <a:p>
            <a:r>
              <a:rPr lang="en-GB" dirty="0"/>
              <a:t>Pluralists believe that there are multiple “intrinsic goods” that are worth promoting. </a:t>
            </a:r>
          </a:p>
          <a:p>
            <a:r>
              <a:rPr lang="en-GB" b="1" dirty="0">
                <a:highlight>
                  <a:srgbClr val="FFFF00"/>
                </a:highlight>
              </a:rPr>
              <a:t>An action will then be said to be “right” as long as it satisfactorily causes good consequences compared to alternative actions, and it will be “wrong” if it doesn’t</a:t>
            </a:r>
            <a:r>
              <a:rPr lang="en-GB" dirty="0">
                <a:highlight>
                  <a:srgbClr val="FFFF00"/>
                </a:highlight>
              </a:rPr>
              <a:t>.</a:t>
            </a:r>
            <a:endParaRPr lang="en-US" dirty="0">
              <a:highlight>
                <a:srgbClr val="FFFF00"/>
              </a:highlight>
            </a:endParaRPr>
          </a:p>
        </p:txBody>
      </p:sp>
    </p:spTree>
    <p:extLst>
      <p:ext uri="{BB962C8B-B14F-4D97-AF65-F5344CB8AC3E}">
        <p14:creationId xmlns:p14="http://schemas.microsoft.com/office/powerpoint/2010/main" val="14909020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CA61D0-BD1A-BD4F-B430-B78F19EBE3DB}"/>
              </a:ext>
            </a:extLst>
          </p:cNvPr>
          <p:cNvSpPr>
            <a:spLocks noGrp="1"/>
          </p:cNvSpPr>
          <p:nvPr>
            <p:ph type="title"/>
          </p:nvPr>
        </p:nvSpPr>
        <p:spPr/>
        <p:txBody>
          <a:bodyPr/>
          <a:lstStyle/>
          <a:p>
            <a:r>
              <a:rPr lang="en-GB" b="1" dirty="0"/>
              <a:t>Utilitarianism</a:t>
            </a:r>
            <a:r>
              <a:rPr lang="en-GB" dirty="0"/>
              <a:t> is a consequentialist ethics</a:t>
            </a:r>
            <a:endParaRPr lang="en-US" dirty="0"/>
          </a:p>
        </p:txBody>
      </p:sp>
      <p:sp>
        <p:nvSpPr>
          <p:cNvPr id="3" name="Content Placeholder 2">
            <a:extLst>
              <a:ext uri="{FF2B5EF4-FFF2-40B4-BE49-F238E27FC236}">
                <a16:creationId xmlns:a16="http://schemas.microsoft.com/office/drawing/2014/main" xmlns="" id="{B58A3FED-91FE-A648-A726-70C0EA19AC2F}"/>
              </a:ext>
            </a:extLst>
          </p:cNvPr>
          <p:cNvSpPr>
            <a:spLocks noGrp="1"/>
          </p:cNvSpPr>
          <p:nvPr>
            <p:ph idx="1"/>
          </p:nvPr>
        </p:nvSpPr>
        <p:spPr/>
        <p:txBody>
          <a:bodyPr/>
          <a:lstStyle/>
          <a:p>
            <a:r>
              <a:rPr lang="en-GB" dirty="0"/>
              <a:t>The outcome matters not the act. </a:t>
            </a:r>
          </a:p>
          <a:p>
            <a:r>
              <a:rPr lang="en-GB" dirty="0"/>
              <a:t>Among those who focus on outcomes, the </a:t>
            </a:r>
            <a:r>
              <a:rPr lang="en-GB" dirty="0" err="1"/>
              <a:t>utilitarians’</a:t>
            </a:r>
            <a:r>
              <a:rPr lang="en-GB" dirty="0"/>
              <a:t> distinguishing belief is that we should pursue </a:t>
            </a:r>
            <a:r>
              <a:rPr lang="en-GB" b="1" i="1" dirty="0"/>
              <a:t>the greatest good for the greatest number</a:t>
            </a:r>
            <a:r>
              <a:rPr lang="en-GB" dirty="0"/>
              <a:t>. </a:t>
            </a:r>
          </a:p>
          <a:p>
            <a:r>
              <a:rPr lang="en-GB" dirty="0"/>
              <a:t>So we can act in whatever way we choose—we can be generous or miserly, honest or dishonest—but whatever we do, to get the utilitarian’s approval, </a:t>
            </a:r>
            <a:r>
              <a:rPr lang="en-GB" b="1" dirty="0"/>
              <a:t>the result should be more people happier. </a:t>
            </a:r>
          </a:p>
          <a:p>
            <a:r>
              <a:rPr lang="en-GB" dirty="0"/>
              <a:t>If that </a:t>
            </a:r>
            <a:r>
              <a:rPr lang="en-GB" i="1" dirty="0"/>
              <a:t>is</a:t>
            </a:r>
            <a:r>
              <a:rPr lang="en-GB" dirty="0"/>
              <a:t> the result, then the utilitarian needs to know nothing more to label the act ethically recommendable. </a:t>
            </a:r>
          </a:p>
          <a:p>
            <a:r>
              <a:rPr lang="en-GB" b="1" dirty="0"/>
              <a:t>Utility</a:t>
            </a:r>
            <a:r>
              <a:rPr lang="en-GB" dirty="0"/>
              <a:t> is a general term for usefulness and benefit, thus the theory’s name. In everyday language, however, we don’t talk about creating a greater utility but instead a greater good or happiness.</a:t>
            </a:r>
            <a:endParaRPr lang="en-US" dirty="0"/>
          </a:p>
        </p:txBody>
      </p:sp>
    </p:spTree>
    <p:extLst>
      <p:ext uri="{BB962C8B-B14F-4D97-AF65-F5344CB8AC3E}">
        <p14:creationId xmlns:p14="http://schemas.microsoft.com/office/powerpoint/2010/main" val="10386259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3B74AA-19DE-474B-9ECC-124A5947505D}"/>
              </a:ext>
            </a:extLst>
          </p:cNvPr>
          <p:cNvSpPr>
            <a:spLocks noGrp="1"/>
          </p:cNvSpPr>
          <p:nvPr>
            <p:ph type="title"/>
          </p:nvPr>
        </p:nvSpPr>
        <p:spPr/>
        <p:txBody>
          <a:bodyPr/>
          <a:lstStyle/>
          <a:p>
            <a:r>
              <a:rPr lang="en-US" dirty="0"/>
              <a:t>What counts as satisfactory ?</a:t>
            </a:r>
          </a:p>
        </p:txBody>
      </p:sp>
      <p:sp>
        <p:nvSpPr>
          <p:cNvPr id="3" name="Content Placeholder 2">
            <a:extLst>
              <a:ext uri="{FF2B5EF4-FFF2-40B4-BE49-F238E27FC236}">
                <a16:creationId xmlns:a16="http://schemas.microsoft.com/office/drawing/2014/main" xmlns="" id="{4022DC35-9FBD-FD40-AF96-44ACAD96FB3D}"/>
              </a:ext>
            </a:extLst>
          </p:cNvPr>
          <p:cNvSpPr>
            <a:spLocks noGrp="1"/>
          </p:cNvSpPr>
          <p:nvPr>
            <p:ph idx="1"/>
          </p:nvPr>
        </p:nvSpPr>
        <p:spPr/>
        <p:txBody>
          <a:bodyPr>
            <a:normAutofit/>
          </a:bodyPr>
          <a:lstStyle/>
          <a:p>
            <a:r>
              <a:rPr lang="en-GB" dirty="0"/>
              <a:t>What counts as “satisfactory” will not be agreed upon by all philosophers.</a:t>
            </a:r>
          </a:p>
          <a:p>
            <a:r>
              <a:rPr lang="en-GB" dirty="0"/>
              <a:t>Originally some philosophers suggested that only the “best” action we could possibly perform is “right,” but this is an extreme, impractical, and oppressive view. </a:t>
            </a:r>
          </a:p>
          <a:p>
            <a:r>
              <a:rPr lang="en-GB" dirty="0"/>
              <a:t>Showers. </a:t>
            </a:r>
          </a:p>
          <a:p>
            <a:r>
              <a:rPr lang="en-GB" dirty="0"/>
              <a:t>Whenever you are taking a shower or spending time with friends it would probably be better to be doing something else, such as helping the needy, but it is absurd to say that you are always doing wrong whenever you are taking a shower or spending time with friends. Additionally, it isn’t clear that there is a “best” course of action always available to us. There might be an unlimited number of actions we can perform and at least one of them could be better than what we choose to do.</a:t>
            </a:r>
            <a:endParaRPr lang="en-US" dirty="0"/>
          </a:p>
          <a:p>
            <a:endParaRPr lang="en-US" dirty="0"/>
          </a:p>
        </p:txBody>
      </p:sp>
    </p:spTree>
    <p:extLst>
      <p:ext uri="{BB962C8B-B14F-4D97-AF65-F5344CB8AC3E}">
        <p14:creationId xmlns:p14="http://schemas.microsoft.com/office/powerpoint/2010/main" val="412508393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3D2737-BC9B-B04B-B1B5-96BE76ED425B}"/>
              </a:ext>
            </a:extLst>
          </p:cNvPr>
          <p:cNvSpPr>
            <a:spLocks noGrp="1"/>
          </p:cNvSpPr>
          <p:nvPr>
            <p:ph type="title"/>
          </p:nvPr>
        </p:nvSpPr>
        <p:spPr/>
        <p:txBody>
          <a:bodyPr/>
          <a:lstStyle/>
          <a:p>
            <a:r>
              <a:rPr lang="en-US" dirty="0"/>
              <a:t>Utilitarianism as a decision procedure</a:t>
            </a:r>
          </a:p>
        </p:txBody>
      </p:sp>
      <p:sp>
        <p:nvSpPr>
          <p:cNvPr id="3" name="Content Placeholder 2">
            <a:extLst>
              <a:ext uri="{FF2B5EF4-FFF2-40B4-BE49-F238E27FC236}">
                <a16:creationId xmlns:a16="http://schemas.microsoft.com/office/drawing/2014/main" xmlns="" id="{54ECC942-F7AA-1842-B254-ACCDF5344BC4}"/>
              </a:ext>
            </a:extLst>
          </p:cNvPr>
          <p:cNvSpPr>
            <a:spLocks noGrp="1"/>
          </p:cNvSpPr>
          <p:nvPr>
            <p:ph idx="1"/>
          </p:nvPr>
        </p:nvSpPr>
        <p:spPr/>
        <p:txBody>
          <a:bodyPr/>
          <a:lstStyle/>
          <a:p>
            <a:r>
              <a:rPr lang="en-GB" dirty="0"/>
              <a:t>If we know that a course of action will produce highly good results and negligible bad results, then that action is rational. </a:t>
            </a:r>
          </a:p>
          <a:p>
            <a:r>
              <a:rPr lang="en-GB" dirty="0"/>
              <a:t>However, we aren’t always good at knowing what actions will produce good results and we can often be overconfident in our ability to do so. </a:t>
            </a:r>
          </a:p>
          <a:p>
            <a:r>
              <a:rPr lang="en-GB" dirty="0"/>
              <a:t>It is often wrong to choose to do something we believe will probably have good results if that </a:t>
            </a:r>
            <a:r>
              <a:rPr lang="en-GB" dirty="0" err="1"/>
              <a:t>behavior</a:t>
            </a:r>
            <a:r>
              <a:rPr lang="en-GB" dirty="0"/>
              <a:t> is risky and has a chance of hurting people. </a:t>
            </a:r>
          </a:p>
          <a:p>
            <a:r>
              <a:rPr lang="en-GB" dirty="0"/>
              <a:t>For example, a jury shouldn’t find someone guilty when someone has been proven innocent in the hopes that it will prevent a riot in the streets because people can’t know for sure that such a decision will produce the desired results, and they do know that the guilty verdict will destroy someone’s life.</a:t>
            </a:r>
            <a:endParaRPr lang="en-US" dirty="0"/>
          </a:p>
        </p:txBody>
      </p:sp>
    </p:spTree>
    <p:extLst>
      <p:ext uri="{BB962C8B-B14F-4D97-AF65-F5344CB8AC3E}">
        <p14:creationId xmlns:p14="http://schemas.microsoft.com/office/powerpoint/2010/main" val="22222007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B91BE0-3B3B-5141-B438-6DBA02ED3D2C}"/>
              </a:ext>
            </a:extLst>
          </p:cNvPr>
          <p:cNvSpPr>
            <a:spLocks noGrp="1"/>
          </p:cNvSpPr>
          <p:nvPr>
            <p:ph type="title"/>
          </p:nvPr>
        </p:nvSpPr>
        <p:spPr/>
        <p:txBody>
          <a:bodyPr/>
          <a:lstStyle/>
          <a:p>
            <a:r>
              <a:rPr lang="en-US" dirty="0"/>
              <a:t>Utilitarianism and business</a:t>
            </a:r>
          </a:p>
        </p:txBody>
      </p:sp>
      <p:sp>
        <p:nvSpPr>
          <p:cNvPr id="3" name="Content Placeholder 2">
            <a:extLst>
              <a:ext uri="{FF2B5EF4-FFF2-40B4-BE49-F238E27FC236}">
                <a16:creationId xmlns:a16="http://schemas.microsoft.com/office/drawing/2014/main" xmlns="" id="{88ADDEA2-0DD0-214F-8D66-4B9743313EC0}"/>
              </a:ext>
            </a:extLst>
          </p:cNvPr>
          <p:cNvSpPr>
            <a:spLocks noGrp="1"/>
          </p:cNvSpPr>
          <p:nvPr>
            <p:ph idx="1"/>
          </p:nvPr>
        </p:nvSpPr>
        <p:spPr/>
        <p:txBody>
          <a:bodyPr/>
          <a:lstStyle/>
          <a:p>
            <a:r>
              <a:rPr lang="en-US" dirty="0"/>
              <a:t>A cost benefit analysis.</a:t>
            </a:r>
          </a:p>
          <a:p>
            <a:r>
              <a:rPr lang="en-GB" dirty="0"/>
              <a:t>To know if something is morally preferable for a utilitarian, we must ask, “Will it lead to more benefits and less harms than the alternatives? </a:t>
            </a:r>
          </a:p>
          <a:p>
            <a:r>
              <a:rPr lang="en-GB" dirty="0"/>
              <a:t>If the answer is, Yes, then it is morally preferable.</a:t>
            </a:r>
            <a:endParaRPr lang="en-US" dirty="0"/>
          </a:p>
        </p:txBody>
      </p:sp>
    </p:spTree>
    <p:extLst>
      <p:ext uri="{BB962C8B-B14F-4D97-AF65-F5344CB8AC3E}">
        <p14:creationId xmlns:p14="http://schemas.microsoft.com/office/powerpoint/2010/main" val="19438722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5F2CC8-BEC7-DB45-A2C5-1D8763370E1A}"/>
              </a:ext>
            </a:extLst>
          </p:cNvPr>
          <p:cNvSpPr>
            <a:spLocks noGrp="1"/>
          </p:cNvSpPr>
          <p:nvPr>
            <p:ph type="title"/>
          </p:nvPr>
        </p:nvSpPr>
        <p:spPr/>
        <p:txBody>
          <a:bodyPr/>
          <a:lstStyle/>
          <a:p>
            <a:r>
              <a:rPr lang="en-US" dirty="0"/>
              <a:t>Ford Pinto</a:t>
            </a:r>
          </a:p>
        </p:txBody>
      </p:sp>
      <p:pic>
        <p:nvPicPr>
          <p:cNvPr id="4" name="Content Placeholder 3">
            <a:extLst>
              <a:ext uri="{FF2B5EF4-FFF2-40B4-BE49-F238E27FC236}">
                <a16:creationId xmlns:a16="http://schemas.microsoft.com/office/drawing/2014/main" xmlns="" id="{5BE459F5-8B42-644B-A903-ACDF81BC222B}"/>
              </a:ext>
            </a:extLst>
          </p:cNvPr>
          <p:cNvPicPr>
            <a:picLocks noGrp="1" noChangeAspect="1"/>
          </p:cNvPicPr>
          <p:nvPr>
            <p:ph idx="1"/>
          </p:nvPr>
        </p:nvPicPr>
        <p:blipFill>
          <a:blip r:embed="rId3"/>
          <a:stretch>
            <a:fillRect/>
          </a:stretch>
        </p:blipFill>
        <p:spPr>
          <a:xfrm>
            <a:off x="838200" y="1924927"/>
            <a:ext cx="3733800" cy="2171700"/>
          </a:xfrm>
          <a:prstGeom prst="rect">
            <a:avLst/>
          </a:prstGeom>
        </p:spPr>
      </p:pic>
      <p:pic>
        <p:nvPicPr>
          <p:cNvPr id="5" name="Picture 4">
            <a:extLst>
              <a:ext uri="{FF2B5EF4-FFF2-40B4-BE49-F238E27FC236}">
                <a16:creationId xmlns:a16="http://schemas.microsoft.com/office/drawing/2014/main" xmlns="" id="{F4793360-31CA-E541-923B-91CF78E9CE40}"/>
              </a:ext>
            </a:extLst>
          </p:cNvPr>
          <p:cNvPicPr>
            <a:picLocks noChangeAspect="1"/>
          </p:cNvPicPr>
          <p:nvPr/>
        </p:nvPicPr>
        <p:blipFill>
          <a:blip r:embed="rId4"/>
          <a:stretch>
            <a:fillRect/>
          </a:stretch>
        </p:blipFill>
        <p:spPr>
          <a:xfrm>
            <a:off x="4364122" y="4262856"/>
            <a:ext cx="4241800" cy="1917700"/>
          </a:xfrm>
          <a:prstGeom prst="rect">
            <a:avLst/>
          </a:prstGeom>
        </p:spPr>
      </p:pic>
    </p:spTree>
    <p:extLst>
      <p:ext uri="{BB962C8B-B14F-4D97-AF65-F5344CB8AC3E}">
        <p14:creationId xmlns:p14="http://schemas.microsoft.com/office/powerpoint/2010/main" val="253473733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BCF4CE-68C4-F342-88BF-4FE627BEEC09}"/>
              </a:ext>
            </a:extLst>
          </p:cNvPr>
          <p:cNvSpPr>
            <a:spLocks noGrp="1"/>
          </p:cNvSpPr>
          <p:nvPr>
            <p:ph type="title"/>
          </p:nvPr>
        </p:nvSpPr>
        <p:spPr/>
        <p:txBody>
          <a:bodyPr/>
          <a:lstStyle/>
          <a:p>
            <a:r>
              <a:rPr lang="en-US" dirty="0"/>
              <a:t>Questions in business </a:t>
            </a:r>
          </a:p>
        </p:txBody>
      </p:sp>
      <p:sp>
        <p:nvSpPr>
          <p:cNvPr id="3" name="Content Placeholder 2">
            <a:extLst>
              <a:ext uri="{FF2B5EF4-FFF2-40B4-BE49-F238E27FC236}">
                <a16:creationId xmlns:a16="http://schemas.microsoft.com/office/drawing/2014/main" xmlns="" id="{69A782F0-6058-1149-AFFE-34E688F93733}"/>
              </a:ext>
            </a:extLst>
          </p:cNvPr>
          <p:cNvSpPr>
            <a:spLocks noGrp="1"/>
          </p:cNvSpPr>
          <p:nvPr>
            <p:ph idx="1"/>
          </p:nvPr>
        </p:nvSpPr>
        <p:spPr/>
        <p:txBody>
          <a:bodyPr/>
          <a:lstStyle/>
          <a:p>
            <a:r>
              <a:rPr lang="en-GB" dirty="0"/>
              <a:t>Basic questions in business tend to be quantitative, and money is frequently the bottom line: </a:t>
            </a:r>
          </a:p>
          <a:p>
            <a:r>
              <a:rPr lang="en-GB" i="1" dirty="0"/>
              <a:t>How much is it worth? What’s my salary? What’s the company’s profit?</a:t>
            </a:r>
          </a:p>
          <a:p>
            <a:r>
              <a:rPr lang="en-GB" dirty="0"/>
              <a:t>The basic question of utilitarianism is qualitative: </a:t>
            </a:r>
            <a:r>
              <a:rPr lang="en-GB" i="1" dirty="0"/>
              <a:t>how much happiness and sadness is there?</a:t>
            </a:r>
            <a:r>
              <a:rPr lang="en-GB" dirty="0"/>
              <a:t> </a:t>
            </a:r>
          </a:p>
          <a:p>
            <a:r>
              <a:rPr lang="en-GB" dirty="0"/>
              <a:t>Inevitably, it’s going to be difficult when businesses accustomed to bottom-line number decisions are forced to cross over and decide about general happiness.</a:t>
            </a:r>
          </a:p>
          <a:p>
            <a:r>
              <a:rPr lang="en-GB" dirty="0"/>
              <a:t>One of the most famous attempts to make the transition easier occurred back in the 1970s.</a:t>
            </a:r>
            <a:endParaRPr lang="en-US" b="1" dirty="0"/>
          </a:p>
        </p:txBody>
      </p:sp>
    </p:spTree>
    <p:extLst>
      <p:ext uri="{BB962C8B-B14F-4D97-AF65-F5344CB8AC3E}">
        <p14:creationId xmlns:p14="http://schemas.microsoft.com/office/powerpoint/2010/main" val="18265762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35B293-85E5-4148-86D4-15FC9786E59A}"/>
              </a:ext>
            </a:extLst>
          </p:cNvPr>
          <p:cNvSpPr>
            <a:spLocks noGrp="1"/>
          </p:cNvSpPr>
          <p:nvPr>
            <p:ph type="title"/>
          </p:nvPr>
        </p:nvSpPr>
        <p:spPr/>
        <p:txBody>
          <a:bodyPr/>
          <a:lstStyle/>
          <a:p>
            <a:r>
              <a:rPr lang="en-US" dirty="0"/>
              <a:t>Background</a:t>
            </a:r>
          </a:p>
        </p:txBody>
      </p:sp>
      <p:sp>
        <p:nvSpPr>
          <p:cNvPr id="3" name="Content Placeholder 2">
            <a:extLst>
              <a:ext uri="{FF2B5EF4-FFF2-40B4-BE49-F238E27FC236}">
                <a16:creationId xmlns:a16="http://schemas.microsoft.com/office/drawing/2014/main" xmlns="" id="{64DE9EA3-99B5-5E4F-A13A-E7FABC4E7E86}"/>
              </a:ext>
            </a:extLst>
          </p:cNvPr>
          <p:cNvSpPr>
            <a:spLocks noGrp="1"/>
          </p:cNvSpPr>
          <p:nvPr>
            <p:ph idx="1"/>
          </p:nvPr>
        </p:nvSpPr>
        <p:spPr/>
        <p:txBody>
          <a:bodyPr/>
          <a:lstStyle/>
          <a:p>
            <a:r>
              <a:rPr lang="en-GB" dirty="0"/>
              <a:t>With gas prices on the rise, American car buyers were looking for smaller, more efficient models than Detroit was manufacturing. </a:t>
            </a:r>
          </a:p>
          <a:p>
            <a:r>
              <a:rPr lang="en-GB" dirty="0"/>
              <a:t>Japanese automakers were experts in just those kinds of vehicles and they were seizing market share at an alarming rate. </a:t>
            </a:r>
          </a:p>
          <a:p>
            <a:r>
              <a:rPr lang="en-GB" dirty="0"/>
              <a:t>Lee </a:t>
            </a:r>
            <a:r>
              <a:rPr lang="en-GB" dirty="0" err="1"/>
              <a:t>Iaccoca</a:t>
            </a:r>
            <a:r>
              <a:rPr lang="en-GB" dirty="0"/>
              <a:t>, Ford’s president, wanted to rush a car into production to compete. His model was the Pinto.</a:t>
            </a:r>
            <a:endParaRPr lang="en-US" dirty="0"/>
          </a:p>
        </p:txBody>
      </p:sp>
    </p:spTree>
    <p:extLst>
      <p:ext uri="{BB962C8B-B14F-4D97-AF65-F5344CB8AC3E}">
        <p14:creationId xmlns:p14="http://schemas.microsoft.com/office/powerpoint/2010/main" val="316610587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59CE24-BC95-0D45-ABA3-C09F3A550F8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A4FACC4F-A921-A94E-9BB9-463488F9DA2B}"/>
              </a:ext>
            </a:extLst>
          </p:cNvPr>
          <p:cNvSpPr>
            <a:spLocks noGrp="1"/>
          </p:cNvSpPr>
          <p:nvPr>
            <p:ph idx="1"/>
          </p:nvPr>
        </p:nvSpPr>
        <p:spPr/>
        <p:txBody>
          <a:bodyPr/>
          <a:lstStyle/>
          <a:p>
            <a:r>
              <a:rPr lang="en-GB" dirty="0"/>
              <a:t>Ford rushed the car through early production and testing. </a:t>
            </a:r>
          </a:p>
          <a:p>
            <a:r>
              <a:rPr lang="en-GB" dirty="0"/>
              <a:t>Along the way, unfortunately, they noticed a design problem: the gas tank’s positioning in the car’s boot left it vulnerable to rear-end collisions. </a:t>
            </a:r>
          </a:p>
          <a:p>
            <a:r>
              <a:rPr lang="en-GB" dirty="0"/>
              <a:t>In fact, when the rear-end hit came faster than twenty miles per hour, not only might the tank break, but petrol could be splattered all the way up to the driver’s seat. </a:t>
            </a:r>
          </a:p>
          <a:p>
            <a:r>
              <a:rPr lang="en-GB" dirty="0"/>
              <a:t>Fire, that meant, ignited by sparks or anything else could engulf those inside.</a:t>
            </a:r>
            <a:endParaRPr lang="en-US" dirty="0"/>
          </a:p>
        </p:txBody>
      </p:sp>
    </p:spTree>
    <p:extLst>
      <p:ext uri="{BB962C8B-B14F-4D97-AF65-F5344CB8AC3E}">
        <p14:creationId xmlns:p14="http://schemas.microsoft.com/office/powerpoint/2010/main" val="300445514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9BF429-5122-E041-9DD3-9A6A682672D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4E523964-AF25-304C-B6CD-11090458C901}"/>
              </a:ext>
            </a:extLst>
          </p:cNvPr>
          <p:cNvSpPr>
            <a:spLocks noGrp="1"/>
          </p:cNvSpPr>
          <p:nvPr>
            <p:ph idx="1"/>
          </p:nvPr>
        </p:nvSpPr>
        <p:spPr/>
        <p:txBody>
          <a:bodyPr/>
          <a:lstStyle/>
          <a:p>
            <a:r>
              <a:rPr lang="en-GB" dirty="0"/>
              <a:t>No car is perfectly safe, but this vulnerability raised eyebrows. </a:t>
            </a:r>
          </a:p>
          <a:p>
            <a:r>
              <a:rPr lang="en-GB" dirty="0"/>
              <a:t>At Ford, a debate erupted about going ahead with the vehicle. </a:t>
            </a:r>
          </a:p>
          <a:p>
            <a:r>
              <a:rPr lang="en-GB" dirty="0"/>
              <a:t>On the legal end, the company stood on solid ground: government regulation at the time only required petrol tanks to remain intact at collisions under twenty miles per hour. </a:t>
            </a:r>
          </a:p>
          <a:p>
            <a:r>
              <a:rPr lang="en-GB" dirty="0"/>
              <a:t>What about the ethics, though? T</a:t>
            </a:r>
          </a:p>
          <a:p>
            <a:r>
              <a:rPr lang="en-GB" dirty="0"/>
              <a:t>he question about whether it was </a:t>
            </a:r>
            <a:r>
              <a:rPr lang="en-GB" i="1" dirty="0"/>
              <a:t>right</a:t>
            </a:r>
            <a:r>
              <a:rPr lang="en-GB" dirty="0"/>
              <a:t> to charge forward was unavoidable because rear-end accidents at speeds greater than twenty miles per hour happen—every day.</a:t>
            </a:r>
            <a:endParaRPr lang="en-US" dirty="0"/>
          </a:p>
        </p:txBody>
      </p:sp>
    </p:spTree>
    <p:extLst>
      <p:ext uri="{BB962C8B-B14F-4D97-AF65-F5344CB8AC3E}">
        <p14:creationId xmlns:p14="http://schemas.microsoft.com/office/powerpoint/2010/main" val="51526346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CA1F78-020C-734B-886C-44792832D3A9}"/>
              </a:ext>
            </a:extLst>
          </p:cNvPr>
          <p:cNvSpPr>
            <a:spLocks noGrp="1"/>
          </p:cNvSpPr>
          <p:nvPr>
            <p:ph type="title"/>
          </p:nvPr>
        </p:nvSpPr>
        <p:spPr/>
        <p:txBody>
          <a:bodyPr/>
          <a:lstStyle/>
          <a:p>
            <a:r>
              <a:rPr lang="en-GB" dirty="0"/>
              <a:t>Decision was made in utilitarian terms</a:t>
            </a:r>
            <a:endParaRPr lang="en-US" dirty="0"/>
          </a:p>
        </p:txBody>
      </p:sp>
      <p:sp>
        <p:nvSpPr>
          <p:cNvPr id="3" name="Content Placeholder 2">
            <a:extLst>
              <a:ext uri="{FF2B5EF4-FFF2-40B4-BE49-F238E27FC236}">
                <a16:creationId xmlns:a16="http://schemas.microsoft.com/office/drawing/2014/main" xmlns="" id="{4382C011-39A5-3843-B068-99F3EAAADDD1}"/>
              </a:ext>
            </a:extLst>
          </p:cNvPr>
          <p:cNvSpPr>
            <a:spLocks noGrp="1"/>
          </p:cNvSpPr>
          <p:nvPr>
            <p:ph idx="1"/>
          </p:nvPr>
        </p:nvSpPr>
        <p:spPr/>
        <p:txBody>
          <a:bodyPr/>
          <a:lstStyle/>
          <a:p>
            <a:r>
              <a:rPr lang="en-GB" dirty="0"/>
              <a:t>On one side, the company added up the financial cost of redesigning the car’s petrol tank. </a:t>
            </a:r>
          </a:p>
          <a:p>
            <a:r>
              <a:rPr lang="en-GB" dirty="0"/>
              <a:t>They calculated 12.5 million automobiles would eventually be sold.</a:t>
            </a:r>
          </a:p>
          <a:p>
            <a:r>
              <a:rPr lang="en-GB" dirty="0"/>
              <a:t>$11would be the final cost per car to implement the redesign total $137million with the money coming out of Pinto buyers’ pockets since the added production costs would get tacked onto the price tag. </a:t>
            </a:r>
          </a:p>
          <a:p>
            <a:r>
              <a:rPr lang="en-GB" dirty="0"/>
              <a:t>It’s a big number but it’s not that much per person: $11 is about $70 today. </a:t>
            </a:r>
          </a:p>
          <a:p>
            <a:r>
              <a:rPr lang="en-GB" dirty="0"/>
              <a:t>This option meant only a little bit of suffering for specific individuals, but there are a lot of them.</a:t>
            </a:r>
          </a:p>
          <a:p>
            <a:endParaRPr lang="en-US" dirty="0"/>
          </a:p>
        </p:txBody>
      </p:sp>
    </p:spTree>
    <p:extLst>
      <p:ext uri="{BB962C8B-B14F-4D97-AF65-F5344CB8AC3E}">
        <p14:creationId xmlns:p14="http://schemas.microsoft.com/office/powerpoint/2010/main" val="317150177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9FDA9A-3F42-BC41-9204-826A16F5F007}"/>
              </a:ext>
            </a:extLst>
          </p:cNvPr>
          <p:cNvSpPr>
            <a:spLocks noGrp="1"/>
          </p:cNvSpPr>
          <p:nvPr>
            <p:ph type="title"/>
          </p:nvPr>
        </p:nvSpPr>
        <p:spPr/>
        <p:txBody>
          <a:bodyPr/>
          <a:lstStyle/>
          <a:p>
            <a:r>
              <a:rPr lang="en-GB" dirty="0"/>
              <a:t>On the other side of the Pinto question</a:t>
            </a:r>
            <a:endParaRPr lang="en-US" dirty="0"/>
          </a:p>
        </p:txBody>
      </p:sp>
      <p:sp>
        <p:nvSpPr>
          <p:cNvPr id="3" name="Content Placeholder 2">
            <a:extLst>
              <a:ext uri="{FF2B5EF4-FFF2-40B4-BE49-F238E27FC236}">
                <a16:creationId xmlns:a16="http://schemas.microsoft.com/office/drawing/2014/main" xmlns="" id="{4A96CB39-112D-4346-B0F9-44615396F932}"/>
              </a:ext>
            </a:extLst>
          </p:cNvPr>
          <p:cNvSpPr>
            <a:spLocks noGrp="1"/>
          </p:cNvSpPr>
          <p:nvPr>
            <p:ph idx="1"/>
          </p:nvPr>
        </p:nvSpPr>
        <p:spPr/>
        <p:txBody>
          <a:bodyPr/>
          <a:lstStyle/>
          <a:p>
            <a:r>
              <a:rPr lang="en-GB" dirty="0"/>
              <a:t>If the decision is made to go ahead without the fix, there’s going to be a </a:t>
            </a:r>
            <a:r>
              <a:rPr lang="en-GB" i="1" dirty="0"/>
              <a:t>lot </a:t>
            </a:r>
            <a:r>
              <a:rPr lang="en-GB" dirty="0"/>
              <a:t>of suffering but only for a very few people. Ford predicted the damage done to those few people in the following ways:</a:t>
            </a:r>
          </a:p>
          <a:p>
            <a:r>
              <a:rPr lang="en-GB" dirty="0"/>
              <a:t>Death by burning for 180 buyers</a:t>
            </a:r>
          </a:p>
          <a:p>
            <a:r>
              <a:rPr lang="en-GB" dirty="0"/>
              <a:t>Serious burn injuries for another 180 buyers</a:t>
            </a:r>
          </a:p>
          <a:p>
            <a:r>
              <a:rPr lang="en-GB" dirty="0"/>
              <a:t>2100 vehicles burned beyond all repair</a:t>
            </a:r>
          </a:p>
          <a:p>
            <a:r>
              <a:rPr lang="en-GB" dirty="0"/>
              <a:t>That’s a lot of damage, but how do you </a:t>
            </a:r>
            <a:r>
              <a:rPr lang="en-GB" i="1" dirty="0"/>
              <a:t>measure</a:t>
            </a:r>
            <a:r>
              <a:rPr lang="en-GB" dirty="0"/>
              <a:t> it? </a:t>
            </a:r>
          </a:p>
          <a:p>
            <a:r>
              <a:rPr lang="en-GB" dirty="0"/>
              <a:t>How do you compare it with the hike in the price tag? </a:t>
            </a:r>
          </a:p>
          <a:p>
            <a:r>
              <a:rPr lang="en-GB" dirty="0"/>
              <a:t>More generally, from a utilitarian perspective, is it better for a lot of people to suffer a little or for a few people to suffer a lot?</a:t>
            </a:r>
          </a:p>
          <a:p>
            <a:endParaRPr lang="en-US" dirty="0"/>
          </a:p>
        </p:txBody>
      </p:sp>
    </p:spTree>
    <p:extLst>
      <p:ext uri="{BB962C8B-B14F-4D97-AF65-F5344CB8AC3E}">
        <p14:creationId xmlns:p14="http://schemas.microsoft.com/office/powerpoint/2010/main" val="17918693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8D757C-15AB-8241-8F4B-5528ABC4A382}"/>
              </a:ext>
            </a:extLst>
          </p:cNvPr>
          <p:cNvSpPr>
            <a:spLocks noGrp="1"/>
          </p:cNvSpPr>
          <p:nvPr>
            <p:ph type="title"/>
          </p:nvPr>
        </p:nvSpPr>
        <p:spPr/>
        <p:txBody>
          <a:bodyPr>
            <a:normAutofit fontScale="90000"/>
          </a:bodyPr>
          <a:lstStyle/>
          <a:p>
            <a:r>
              <a:rPr lang="en-GB" dirty="0"/>
              <a:t>Ford answered both questions by directly attaching monetary values to each of the injuries and damages suffered</a:t>
            </a:r>
            <a:br>
              <a:rPr lang="en-GB" dirty="0"/>
            </a:br>
            <a:endParaRPr lang="en-US" dirty="0"/>
          </a:p>
        </p:txBody>
      </p:sp>
      <p:sp>
        <p:nvSpPr>
          <p:cNvPr id="3" name="Content Placeholder 2">
            <a:extLst>
              <a:ext uri="{FF2B5EF4-FFF2-40B4-BE49-F238E27FC236}">
                <a16:creationId xmlns:a16="http://schemas.microsoft.com/office/drawing/2014/main" xmlns="" id="{AF9D4EE4-9A9C-6C47-A31C-C681DD84FAED}"/>
              </a:ext>
            </a:extLst>
          </p:cNvPr>
          <p:cNvSpPr>
            <a:spLocks noGrp="1"/>
          </p:cNvSpPr>
          <p:nvPr>
            <p:ph idx="1"/>
          </p:nvPr>
        </p:nvSpPr>
        <p:spPr/>
        <p:txBody>
          <a:bodyPr/>
          <a:lstStyle/>
          <a:p>
            <a:r>
              <a:rPr lang="en-GB" dirty="0"/>
              <a:t>At the time, 1970, US Government regulatory agencies officially valued a human life at $200,000. (That would be about $1.2 million today if the government still kept this problematic measure.)</a:t>
            </a:r>
          </a:p>
          <a:p>
            <a:r>
              <a:rPr lang="en-GB" dirty="0"/>
              <a:t>Insurance companies valued a serious burn at $67,000.</a:t>
            </a:r>
          </a:p>
          <a:p>
            <a:r>
              <a:rPr lang="en-GB" dirty="0"/>
              <a:t>The average resale value on subcompacts like the Pinto was $700, which set that as the amount lost after a complete burnout.</a:t>
            </a:r>
          </a:p>
          <a:p>
            <a:r>
              <a:rPr lang="en-GB" dirty="0"/>
              <a:t>The maths coming out from this is (180 deaths × $200,000) + (180 injuries × $67,000) + (2,100 burned-out cars × $700) = $49 million. The result here is $137 million worth of suffering for Pinto drivers if the car is redesigned and only $49 million if it goes to the streets as is.</a:t>
            </a:r>
          </a:p>
          <a:p>
            <a:endParaRPr lang="en-US" dirty="0"/>
          </a:p>
        </p:txBody>
      </p:sp>
    </p:spTree>
    <p:extLst>
      <p:ext uri="{BB962C8B-B14F-4D97-AF65-F5344CB8AC3E}">
        <p14:creationId xmlns:p14="http://schemas.microsoft.com/office/powerpoint/2010/main" val="169107294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0D2397-5762-F94D-BDBC-D586632603E2}"/>
              </a:ext>
            </a:extLst>
          </p:cNvPr>
          <p:cNvSpPr>
            <a:spLocks noGrp="1"/>
          </p:cNvSpPr>
          <p:nvPr>
            <p:ph type="title"/>
          </p:nvPr>
        </p:nvSpPr>
        <p:spPr/>
        <p:txBody>
          <a:bodyPr/>
          <a:lstStyle/>
          <a:p>
            <a:r>
              <a:rPr lang="en-US" dirty="0"/>
              <a:t>Ford’s decision</a:t>
            </a:r>
          </a:p>
        </p:txBody>
      </p:sp>
      <p:sp>
        <p:nvSpPr>
          <p:cNvPr id="3" name="Content Placeholder 2">
            <a:extLst>
              <a:ext uri="{FF2B5EF4-FFF2-40B4-BE49-F238E27FC236}">
                <a16:creationId xmlns:a16="http://schemas.microsoft.com/office/drawing/2014/main" xmlns="" id="{E260CDE9-DC19-D649-8865-73EDE536FAC9}"/>
              </a:ext>
            </a:extLst>
          </p:cNvPr>
          <p:cNvSpPr>
            <a:spLocks noGrp="1"/>
          </p:cNvSpPr>
          <p:nvPr>
            <p:ph idx="1"/>
          </p:nvPr>
        </p:nvSpPr>
        <p:spPr/>
        <p:txBody>
          <a:bodyPr/>
          <a:lstStyle/>
          <a:p>
            <a:r>
              <a:rPr lang="en-GB" dirty="0"/>
              <a:t>Ford sent the Pinto out. </a:t>
            </a:r>
          </a:p>
          <a:p>
            <a:r>
              <a:rPr lang="en-GB" dirty="0"/>
              <a:t>Over the next decade, according to Ford estimates, at least 60 people died in fiery accidents and at least 120 got seriously burned (skin-graft-level burns). </a:t>
            </a:r>
          </a:p>
          <a:p>
            <a:r>
              <a:rPr lang="en-GB" dirty="0"/>
              <a:t>No attempt was made to calculate the total number of burned vehicles. </a:t>
            </a:r>
          </a:p>
          <a:p>
            <a:r>
              <a:rPr lang="en-GB" dirty="0"/>
              <a:t>Shortly thereafter, the Pinto was phased out. </a:t>
            </a:r>
          </a:p>
          <a:p>
            <a:r>
              <a:rPr lang="en-GB" dirty="0"/>
              <a:t>No one has final numbers, but if the first decade is any indication, then the total cost came in under the original $49 million estimate. </a:t>
            </a:r>
          </a:p>
          <a:p>
            <a:r>
              <a:rPr lang="en-GB" dirty="0"/>
              <a:t>According to a utilitarian argument, and assuming the premises concerning dollar values are accepted, Ford made the right decision back in 1970.</a:t>
            </a:r>
            <a:endParaRPr lang="en-US" dirty="0"/>
          </a:p>
        </p:txBody>
      </p:sp>
    </p:spTree>
    <p:extLst>
      <p:ext uri="{BB962C8B-B14F-4D97-AF65-F5344CB8AC3E}">
        <p14:creationId xmlns:p14="http://schemas.microsoft.com/office/powerpoint/2010/main" val="115027741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D5FAC8-DBBD-A841-AE95-9E27D7C0E3AF}"/>
              </a:ext>
            </a:extLst>
          </p:cNvPr>
          <p:cNvSpPr>
            <a:spLocks noGrp="1"/>
          </p:cNvSpPr>
          <p:nvPr>
            <p:ph type="title"/>
          </p:nvPr>
        </p:nvSpPr>
        <p:spPr/>
        <p:txBody>
          <a:bodyPr/>
          <a:lstStyle/>
          <a:p>
            <a:r>
              <a:rPr lang="en-US" dirty="0"/>
              <a:t>Pinto conclusion</a:t>
            </a:r>
          </a:p>
        </p:txBody>
      </p:sp>
      <p:sp>
        <p:nvSpPr>
          <p:cNvPr id="3" name="Content Placeholder 2">
            <a:extLst>
              <a:ext uri="{FF2B5EF4-FFF2-40B4-BE49-F238E27FC236}">
                <a16:creationId xmlns:a16="http://schemas.microsoft.com/office/drawing/2014/main" xmlns="" id="{45FDDAED-2825-5447-B102-E71A6C22F804}"/>
              </a:ext>
            </a:extLst>
          </p:cNvPr>
          <p:cNvSpPr>
            <a:spLocks noGrp="1"/>
          </p:cNvSpPr>
          <p:nvPr>
            <p:ph idx="1"/>
          </p:nvPr>
        </p:nvSpPr>
        <p:spPr/>
        <p:txBody>
          <a:bodyPr/>
          <a:lstStyle/>
          <a:p>
            <a:r>
              <a:rPr lang="en-GB" dirty="0"/>
              <a:t>If every Pinto purchaser had been approached the day after buying the car, told the whole Ford story, and been offered to change their car along with $11 for another one without the petrol tank problem, how many would have handed the money over to avoid the long-shot risk? </a:t>
            </a:r>
          </a:p>
          <a:p>
            <a:r>
              <a:rPr lang="en-GB" dirty="0"/>
              <a:t>The number might’ve been very high, but that doesn’t sway a utilitarian conclusion. </a:t>
            </a:r>
          </a:p>
          <a:p>
            <a:r>
              <a:rPr lang="en-GB" dirty="0"/>
              <a:t>The theory demands that decision makers stubbornly keep their eye on overall happiness no matter how much pain a decision might cause certain individuals.</a:t>
            </a:r>
            <a:endParaRPr lang="en-US" dirty="0"/>
          </a:p>
        </p:txBody>
      </p:sp>
    </p:spTree>
    <p:extLst>
      <p:ext uri="{BB962C8B-B14F-4D97-AF65-F5344CB8AC3E}">
        <p14:creationId xmlns:p14="http://schemas.microsoft.com/office/powerpoint/2010/main" val="144216002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6D04FE-4C31-9645-8A03-105D85975F54}"/>
              </a:ext>
            </a:extLst>
          </p:cNvPr>
          <p:cNvSpPr>
            <a:spLocks noGrp="1"/>
          </p:cNvSpPr>
          <p:nvPr>
            <p:ph type="title"/>
          </p:nvPr>
        </p:nvSpPr>
        <p:spPr/>
        <p:txBody>
          <a:bodyPr/>
          <a:lstStyle/>
          <a:p>
            <a:r>
              <a:rPr lang="en-US" dirty="0"/>
              <a:t>Would this happen in 2018 ?</a:t>
            </a:r>
          </a:p>
        </p:txBody>
      </p:sp>
      <p:sp>
        <p:nvSpPr>
          <p:cNvPr id="4" name="Text Placeholder 3">
            <a:extLst>
              <a:ext uri="{FF2B5EF4-FFF2-40B4-BE49-F238E27FC236}">
                <a16:creationId xmlns:a16="http://schemas.microsoft.com/office/drawing/2014/main" xmlns="" id="{361A165F-D426-5547-8D22-B9F463843964}"/>
              </a:ext>
            </a:extLst>
          </p:cNvPr>
          <p:cNvSpPr>
            <a:spLocks noGrp="1"/>
          </p:cNvSpPr>
          <p:nvPr>
            <p:ph sz="half" idx="1"/>
          </p:nvPr>
        </p:nvSpPr>
        <p:spPr/>
        <p:txBody>
          <a:bodyPr/>
          <a:lstStyle/>
          <a:p>
            <a:r>
              <a:rPr lang="en-US" dirty="0"/>
              <a:t>Yes </a:t>
            </a:r>
          </a:p>
          <a:p>
            <a:r>
              <a:rPr lang="en-US" dirty="0"/>
              <a:t>Why?</a:t>
            </a:r>
          </a:p>
        </p:txBody>
      </p:sp>
      <p:sp>
        <p:nvSpPr>
          <p:cNvPr id="6" name="Text Placeholder 5">
            <a:extLst>
              <a:ext uri="{FF2B5EF4-FFF2-40B4-BE49-F238E27FC236}">
                <a16:creationId xmlns:a16="http://schemas.microsoft.com/office/drawing/2014/main" xmlns="" id="{8D190D9E-801A-1249-A498-FBF99B8CAE7A}"/>
              </a:ext>
            </a:extLst>
          </p:cNvPr>
          <p:cNvSpPr>
            <a:spLocks noGrp="1"/>
          </p:cNvSpPr>
          <p:nvPr>
            <p:ph sz="half" idx="2"/>
          </p:nvPr>
        </p:nvSpPr>
        <p:spPr/>
        <p:txBody>
          <a:bodyPr/>
          <a:lstStyle/>
          <a:p>
            <a:r>
              <a:rPr lang="en-US" dirty="0"/>
              <a:t>No</a:t>
            </a:r>
          </a:p>
          <a:p>
            <a:r>
              <a:rPr lang="en-US" dirty="0"/>
              <a:t>Why?</a:t>
            </a:r>
          </a:p>
        </p:txBody>
      </p:sp>
    </p:spTree>
    <p:extLst>
      <p:ext uri="{BB962C8B-B14F-4D97-AF65-F5344CB8AC3E}">
        <p14:creationId xmlns:p14="http://schemas.microsoft.com/office/powerpoint/2010/main" val="217215249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0E7F43-6B2D-A343-88EB-2910FBA4906E}"/>
              </a:ext>
            </a:extLst>
          </p:cNvPr>
          <p:cNvSpPr>
            <a:spLocks noGrp="1"/>
          </p:cNvSpPr>
          <p:nvPr>
            <p:ph type="title"/>
          </p:nvPr>
        </p:nvSpPr>
        <p:spPr>
          <a:xfrm>
            <a:off x="476081" y="-115614"/>
            <a:ext cx="7680960" cy="1371600"/>
          </a:xfrm>
        </p:spPr>
        <p:txBody>
          <a:bodyPr/>
          <a:lstStyle/>
          <a:p>
            <a:r>
              <a:rPr lang="en-US" dirty="0"/>
              <a:t>Applying Utilitarianism</a:t>
            </a:r>
          </a:p>
        </p:txBody>
      </p:sp>
      <p:graphicFrame>
        <p:nvGraphicFramePr>
          <p:cNvPr id="4" name="Content Placeholder 3">
            <a:extLst>
              <a:ext uri="{FF2B5EF4-FFF2-40B4-BE49-F238E27FC236}">
                <a16:creationId xmlns:a16="http://schemas.microsoft.com/office/drawing/2014/main" xmlns="" id="{76BB4476-E215-104C-A3B4-AC37A5A60877}"/>
              </a:ext>
            </a:extLst>
          </p:cNvPr>
          <p:cNvGraphicFramePr>
            <a:graphicFrameLocks noGrp="1"/>
          </p:cNvGraphicFramePr>
          <p:nvPr>
            <p:ph idx="1"/>
            <p:extLst>
              <p:ext uri="{D42A27DB-BD31-4B8C-83A1-F6EECF244321}">
                <p14:modId xmlns:p14="http://schemas.microsoft.com/office/powerpoint/2010/main" val="2616383823"/>
              </p:ext>
            </p:extLst>
          </p:nvPr>
        </p:nvGraphicFramePr>
        <p:xfrm>
          <a:off x="304800" y="863404"/>
          <a:ext cx="8639503" cy="5851276"/>
        </p:xfrm>
        <a:graphic>
          <a:graphicData uri="http://schemas.openxmlformats.org/drawingml/2006/table">
            <a:tbl>
              <a:tblPr firstRow="1" bandRow="1">
                <a:tableStyleId>{5940675A-B579-460E-94D1-54222C63F5DA}</a:tableStyleId>
              </a:tblPr>
              <a:tblGrid>
                <a:gridCol w="1711522">
                  <a:extLst>
                    <a:ext uri="{9D8B030D-6E8A-4147-A177-3AD203B41FA5}">
                      <a16:colId xmlns:a16="http://schemas.microsoft.com/office/drawing/2014/main" xmlns="" val="3971351876"/>
                    </a:ext>
                  </a:extLst>
                </a:gridCol>
                <a:gridCol w="6927981">
                  <a:extLst>
                    <a:ext uri="{9D8B030D-6E8A-4147-A177-3AD203B41FA5}">
                      <a16:colId xmlns:a16="http://schemas.microsoft.com/office/drawing/2014/main" xmlns="" val="1669959622"/>
                    </a:ext>
                  </a:extLst>
                </a:gridCol>
              </a:tblGrid>
              <a:tr h="576785">
                <a:tc>
                  <a:txBody>
                    <a:bodyPr/>
                    <a:lstStyle/>
                    <a:p>
                      <a:r>
                        <a:rPr lang="en-US" sz="1400" dirty="0"/>
                        <a:t>Killing people</a:t>
                      </a:r>
                    </a:p>
                  </a:txBody>
                  <a:tcPr/>
                </a:tc>
                <a:tc>
                  <a:txBody>
                    <a:bodyPr/>
                    <a:lstStyle/>
                    <a:p>
                      <a:r>
                        <a:rPr lang="en-GB" sz="1400" b="0" i="0" kern="1200" dirty="0">
                          <a:solidFill>
                            <a:schemeClr val="tx1"/>
                          </a:solidFill>
                          <a:effectLst/>
                          <a:latin typeface="+mn-lt"/>
                          <a:ea typeface="+mn-ea"/>
                          <a:cs typeface="+mn-cs"/>
                        </a:rPr>
                        <a:t>Usually wrong either because people have value (and they might not exist after dying), because everyone has a desire to stay alive, or because killing people makes other people unhappy.</a:t>
                      </a:r>
                      <a:endParaRPr lang="en-US" sz="1400" dirty="0"/>
                    </a:p>
                  </a:txBody>
                  <a:tcPr/>
                </a:tc>
                <a:extLst>
                  <a:ext uri="{0D108BD9-81ED-4DB2-BD59-A6C34878D82A}">
                    <a16:rowId xmlns:a16="http://schemas.microsoft.com/office/drawing/2014/main" xmlns="" val="1734130362"/>
                  </a:ext>
                </a:extLst>
              </a:tr>
              <a:tr h="807499">
                <a:tc>
                  <a:txBody>
                    <a:bodyPr/>
                    <a:lstStyle/>
                    <a:p>
                      <a:r>
                        <a:rPr lang="en-US" sz="1400" dirty="0"/>
                        <a:t>Stealing</a:t>
                      </a:r>
                    </a:p>
                  </a:txBody>
                  <a:tcPr/>
                </a:tc>
                <a:tc>
                  <a:txBody>
                    <a:bodyPr/>
                    <a:lstStyle/>
                    <a:p>
                      <a:r>
                        <a:rPr lang="en-GB" sz="1400" b="0" i="0" kern="1200" dirty="0">
                          <a:solidFill>
                            <a:schemeClr val="tx1"/>
                          </a:solidFill>
                          <a:effectLst/>
                          <a:latin typeface="+mn-lt"/>
                          <a:ea typeface="+mn-ea"/>
                          <a:cs typeface="+mn-cs"/>
                        </a:rPr>
                        <a:t>Usually wrong because it makes people unhappy to lose their possessions, they might need their possessions to accomplish certain important goals, and because the right to property makes it possible for us to make long term goals involving our possessions.</a:t>
                      </a:r>
                      <a:endParaRPr lang="en-US" sz="1400" dirty="0"/>
                    </a:p>
                  </a:txBody>
                  <a:tcPr/>
                </a:tc>
                <a:extLst>
                  <a:ext uri="{0D108BD9-81ED-4DB2-BD59-A6C34878D82A}">
                    <a16:rowId xmlns:a16="http://schemas.microsoft.com/office/drawing/2014/main" xmlns="" val="980170534"/>
                  </a:ext>
                </a:extLst>
              </a:tr>
              <a:tr h="807499">
                <a:tc>
                  <a:txBody>
                    <a:bodyPr/>
                    <a:lstStyle/>
                    <a:p>
                      <a:r>
                        <a:rPr lang="en-US" sz="1400" dirty="0"/>
                        <a:t>Courage</a:t>
                      </a:r>
                    </a:p>
                  </a:txBody>
                  <a:tcPr/>
                </a:tc>
                <a:tc>
                  <a:txBody>
                    <a:bodyPr/>
                    <a:lstStyle/>
                    <a:p>
                      <a:r>
                        <a:rPr lang="en-GB" sz="1400" b="0" i="0" kern="1200" dirty="0">
                          <a:solidFill>
                            <a:schemeClr val="tx1"/>
                          </a:solidFill>
                          <a:effectLst/>
                          <a:latin typeface="+mn-lt"/>
                          <a:ea typeface="+mn-ea"/>
                          <a:cs typeface="+mn-cs"/>
                        </a:rPr>
                        <a:t>Essential for morality because people must be willing to do what they believe will be right even at a personal cost. Sometimes doing the right thing requires altruism, such as when a whistle blower must tell the public about corruption at the work place (despite the fact that they might be sacked for doing so).</a:t>
                      </a:r>
                      <a:endParaRPr lang="en-US" sz="1400" dirty="0"/>
                    </a:p>
                  </a:txBody>
                  <a:tcPr/>
                </a:tc>
                <a:extLst>
                  <a:ext uri="{0D108BD9-81ED-4DB2-BD59-A6C34878D82A}">
                    <a16:rowId xmlns:a16="http://schemas.microsoft.com/office/drawing/2014/main" xmlns="" val="148889759"/>
                  </a:ext>
                </a:extLst>
              </a:tr>
              <a:tr h="807499">
                <a:tc>
                  <a:txBody>
                    <a:bodyPr/>
                    <a:lstStyle/>
                    <a:p>
                      <a:r>
                        <a:rPr lang="en-US" sz="1400" dirty="0"/>
                        <a:t>Education</a:t>
                      </a:r>
                    </a:p>
                  </a:txBody>
                  <a:tcPr/>
                </a:tc>
                <a:tc>
                  <a:txBody>
                    <a:bodyPr/>
                    <a:lstStyle/>
                    <a:p>
                      <a:r>
                        <a:rPr lang="en-GB" sz="1400" b="0" i="0" kern="1200" dirty="0">
                          <a:solidFill>
                            <a:schemeClr val="tx1"/>
                          </a:solidFill>
                          <a:effectLst/>
                          <a:latin typeface="+mn-lt"/>
                          <a:ea typeface="+mn-ea"/>
                          <a:cs typeface="+mn-cs"/>
                        </a:rPr>
                        <a:t>Is good because it helps us know how to be a productive member of society, it helps us know empirical facts that are relevant to knowing which actions are likely to benefit or cause harm (e.g. better parenting techniques or healthy eating), and it helps us think rationally to make better decisions.</a:t>
                      </a:r>
                      <a:endParaRPr lang="en-US" sz="1400" dirty="0"/>
                    </a:p>
                  </a:txBody>
                  <a:tcPr/>
                </a:tc>
                <a:extLst>
                  <a:ext uri="{0D108BD9-81ED-4DB2-BD59-A6C34878D82A}">
                    <a16:rowId xmlns:a16="http://schemas.microsoft.com/office/drawing/2014/main" xmlns="" val="2686618505"/>
                  </a:ext>
                </a:extLst>
              </a:tr>
              <a:tr h="576785">
                <a:tc>
                  <a:txBody>
                    <a:bodyPr/>
                    <a:lstStyle/>
                    <a:p>
                      <a:r>
                        <a:rPr lang="en-US" sz="1400" dirty="0"/>
                        <a:t>Promising</a:t>
                      </a:r>
                    </a:p>
                  </a:txBody>
                  <a:tcPr/>
                </a:tc>
                <a:tc>
                  <a:txBody>
                    <a:bodyPr/>
                    <a:lstStyle/>
                    <a:p>
                      <a:r>
                        <a:rPr lang="en-GB" sz="1400" b="0" i="0" kern="1200" dirty="0">
                          <a:solidFill>
                            <a:schemeClr val="tx1"/>
                          </a:solidFill>
                          <a:effectLst/>
                          <a:latin typeface="+mn-lt"/>
                          <a:ea typeface="+mn-ea"/>
                          <a:cs typeface="+mn-cs"/>
                        </a:rPr>
                        <a:t>Wrong to break a promise because doing so would make other people upset and waste their time. People depend on the honesty of others in order to take business risks, plan on their retirement, and so on.</a:t>
                      </a:r>
                      <a:endParaRPr lang="en-US" sz="1400" dirty="0"/>
                    </a:p>
                  </a:txBody>
                  <a:tcPr/>
                </a:tc>
                <a:extLst>
                  <a:ext uri="{0D108BD9-81ED-4DB2-BD59-A6C34878D82A}">
                    <a16:rowId xmlns:a16="http://schemas.microsoft.com/office/drawing/2014/main" xmlns="" val="2240555422"/>
                  </a:ext>
                </a:extLst>
              </a:tr>
              <a:tr h="807499">
                <a:tc>
                  <a:txBody>
                    <a:bodyPr/>
                    <a:lstStyle/>
                    <a:p>
                      <a:r>
                        <a:rPr lang="en-US" sz="1400" dirty="0"/>
                        <a:t>Polluting</a:t>
                      </a:r>
                    </a:p>
                  </a:txBody>
                  <a:tcPr/>
                </a:tc>
                <a:tc>
                  <a:txBody>
                    <a:bodyPr/>
                    <a:lstStyle/>
                    <a:p>
                      <a:r>
                        <a:rPr lang="en-GB" sz="1400" b="0" i="0" kern="1200" dirty="0">
                          <a:solidFill>
                            <a:schemeClr val="tx1"/>
                          </a:solidFill>
                          <a:effectLst/>
                          <a:latin typeface="+mn-lt"/>
                          <a:ea typeface="+mn-ea"/>
                          <a:cs typeface="+mn-cs"/>
                        </a:rPr>
                        <a:t>Wrong to pollute if the pollution will harm others. It is preferable to refuse to pollute if too many people doing so could also harm others, but we are not necessarily personally responsible for the harms caused by an entire civilization.</a:t>
                      </a:r>
                      <a:endParaRPr lang="en-US" sz="1400" dirty="0"/>
                    </a:p>
                  </a:txBody>
                  <a:tcPr/>
                </a:tc>
                <a:extLst>
                  <a:ext uri="{0D108BD9-81ED-4DB2-BD59-A6C34878D82A}">
                    <a16:rowId xmlns:a16="http://schemas.microsoft.com/office/drawing/2014/main" xmlns="" val="2319310962"/>
                  </a:ext>
                </a:extLst>
              </a:tr>
              <a:tr h="1038213">
                <a:tc>
                  <a:txBody>
                    <a:bodyPr/>
                    <a:lstStyle/>
                    <a:p>
                      <a:r>
                        <a:rPr lang="en-US" sz="1400" dirty="0"/>
                        <a:t>Atheism</a:t>
                      </a:r>
                    </a:p>
                  </a:txBody>
                  <a:tcPr/>
                </a:tc>
                <a:tc>
                  <a:txBody>
                    <a:bodyPr/>
                    <a:lstStyle/>
                    <a:p>
                      <a:r>
                        <a:rPr lang="en-GB" sz="1400" b="0" i="0" kern="1200" dirty="0">
                          <a:solidFill>
                            <a:schemeClr val="tx1"/>
                          </a:solidFill>
                          <a:effectLst/>
                          <a:latin typeface="+mn-lt"/>
                          <a:ea typeface="+mn-ea"/>
                          <a:cs typeface="+mn-cs"/>
                        </a:rPr>
                        <a:t>Does not necessarily cause people harm other than through discrimination, but blaming atheists for discrimination is also a form of blaming the victim. Additionally, atheism is often a position one believes in because of good arguments, and it is appropriate for people to have beliefs based on good arguments. Being “reasonable” is “right” because it tends to have good results.</a:t>
                      </a:r>
                      <a:endParaRPr lang="en-US" sz="1400" dirty="0"/>
                    </a:p>
                  </a:txBody>
                  <a:tcPr/>
                </a:tc>
                <a:extLst>
                  <a:ext uri="{0D108BD9-81ED-4DB2-BD59-A6C34878D82A}">
                    <a16:rowId xmlns:a16="http://schemas.microsoft.com/office/drawing/2014/main" xmlns="" val="1683936405"/>
                  </a:ext>
                </a:extLst>
              </a:tr>
            </a:tbl>
          </a:graphicData>
        </a:graphic>
      </p:graphicFrame>
    </p:spTree>
    <p:extLst>
      <p:ext uri="{BB962C8B-B14F-4D97-AF65-F5344CB8AC3E}">
        <p14:creationId xmlns:p14="http://schemas.microsoft.com/office/powerpoint/2010/main" val="13165302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F86AF7-9D98-9D40-820B-6C93B2DA1D43}"/>
              </a:ext>
            </a:extLst>
          </p:cNvPr>
          <p:cNvSpPr>
            <a:spLocks noGrp="1"/>
          </p:cNvSpPr>
          <p:nvPr>
            <p:ph type="title"/>
          </p:nvPr>
        </p:nvSpPr>
        <p:spPr/>
        <p:txBody>
          <a:bodyPr/>
          <a:lstStyle/>
          <a:p>
            <a:r>
              <a:rPr lang="en-US" dirty="0"/>
              <a:t>Objections - </a:t>
            </a:r>
            <a:r>
              <a:rPr lang="en-GB" b="1" dirty="0"/>
              <a:t>Consequences might not be enough</a:t>
            </a:r>
            <a:endParaRPr lang="en-US" dirty="0"/>
          </a:p>
        </p:txBody>
      </p:sp>
      <p:sp>
        <p:nvSpPr>
          <p:cNvPr id="3" name="Content Placeholder 2">
            <a:extLst>
              <a:ext uri="{FF2B5EF4-FFF2-40B4-BE49-F238E27FC236}">
                <a16:creationId xmlns:a16="http://schemas.microsoft.com/office/drawing/2014/main" xmlns="" id="{46F047A8-2E4F-3E40-BA14-FC5947629FFA}"/>
              </a:ext>
            </a:extLst>
          </p:cNvPr>
          <p:cNvSpPr>
            <a:spLocks noGrp="1"/>
          </p:cNvSpPr>
          <p:nvPr>
            <p:ph idx="1"/>
          </p:nvPr>
        </p:nvSpPr>
        <p:spPr/>
        <p:txBody>
          <a:bodyPr>
            <a:normAutofit/>
          </a:bodyPr>
          <a:lstStyle/>
          <a:p>
            <a:r>
              <a:rPr lang="en-GB" dirty="0"/>
              <a:t>Utilitarianism requires us to do whatever promotes the good the most, but that could require us to be disrespectful or even harm certain people. </a:t>
            </a:r>
          </a:p>
          <a:p>
            <a:r>
              <a:rPr lang="en-GB" dirty="0"/>
              <a:t>For example, if we kill someone to donate their organs and save five lives, then it seems like our action maximized the good and wasn’t wrong. </a:t>
            </a:r>
          </a:p>
          <a:p>
            <a:r>
              <a:rPr lang="en-GB" dirty="0"/>
              <a:t>This result goes against common sense and it’s suggests that utilitarianism is incomplete because we might have rights that must not be violated, even to maximize the good.</a:t>
            </a:r>
          </a:p>
          <a:p>
            <a:endParaRPr lang="en-US" dirty="0"/>
          </a:p>
        </p:txBody>
      </p:sp>
    </p:spTree>
    <p:extLst>
      <p:ext uri="{BB962C8B-B14F-4D97-AF65-F5344CB8AC3E}">
        <p14:creationId xmlns:p14="http://schemas.microsoft.com/office/powerpoint/2010/main" val="213682378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FA11D-7C24-8C41-B6CE-445A4F997535}"/>
              </a:ext>
            </a:extLst>
          </p:cNvPr>
          <p:cNvSpPr>
            <a:spLocks noGrp="1"/>
          </p:cNvSpPr>
          <p:nvPr>
            <p:ph type="title"/>
          </p:nvPr>
        </p:nvSpPr>
        <p:spPr/>
        <p:txBody>
          <a:bodyPr/>
          <a:lstStyle/>
          <a:p>
            <a:r>
              <a:rPr lang="en-GB" b="1" dirty="0" err="1"/>
              <a:t>Utilitarians</a:t>
            </a:r>
            <a:r>
              <a:rPr lang="en-GB" b="1" dirty="0"/>
              <a:t> are not sensitive to heroic acts</a:t>
            </a:r>
            <a:endParaRPr lang="en-US" dirty="0"/>
          </a:p>
        </p:txBody>
      </p:sp>
      <p:sp>
        <p:nvSpPr>
          <p:cNvPr id="3" name="Content Placeholder 2">
            <a:extLst>
              <a:ext uri="{FF2B5EF4-FFF2-40B4-BE49-F238E27FC236}">
                <a16:creationId xmlns:a16="http://schemas.microsoft.com/office/drawing/2014/main" xmlns="" id="{114EDB38-68B4-944E-9CB7-7AE2D4C2C72F}"/>
              </a:ext>
            </a:extLst>
          </p:cNvPr>
          <p:cNvSpPr>
            <a:spLocks noGrp="1"/>
          </p:cNvSpPr>
          <p:nvPr>
            <p:ph idx="1"/>
          </p:nvPr>
        </p:nvSpPr>
        <p:spPr/>
        <p:txBody>
          <a:bodyPr/>
          <a:lstStyle/>
          <a:p>
            <a:r>
              <a:rPr lang="en-GB" dirty="0"/>
              <a:t> </a:t>
            </a:r>
            <a:r>
              <a:rPr lang="en-GB" dirty="0" err="1"/>
              <a:t>Utilitarians</a:t>
            </a:r>
            <a:r>
              <a:rPr lang="en-GB" dirty="0"/>
              <a:t> think we ought to maximize the good. </a:t>
            </a:r>
          </a:p>
          <a:p>
            <a:r>
              <a:rPr lang="en-GB" dirty="0"/>
              <a:t>If this is a duty, then it seems much too demanding. </a:t>
            </a:r>
          </a:p>
          <a:p>
            <a:r>
              <a:rPr lang="en-GB" dirty="0"/>
              <a:t>In that case we would probably be doing something morally wrong almost every second of the day, and we would rightly be blamed and punished for it. </a:t>
            </a:r>
          </a:p>
          <a:p>
            <a:r>
              <a:rPr lang="en-GB" dirty="0"/>
              <a:t>But it doesn’t seem wrong for me to do a handstand or spend time with friends just because I could be doing something better with my time. </a:t>
            </a:r>
          </a:p>
          <a:p>
            <a:r>
              <a:rPr lang="en-GB" dirty="0"/>
              <a:t>Additionally, heroic acts like jumping into a fire to save a child seems like they are </a:t>
            </a:r>
            <a:r>
              <a:rPr lang="en-GB" i="1" dirty="0"/>
              <a:t>beyond the call of duty </a:t>
            </a:r>
            <a:r>
              <a:rPr lang="en-GB" dirty="0"/>
              <a:t>rather than obligations. </a:t>
            </a:r>
          </a:p>
          <a:p>
            <a:r>
              <a:rPr lang="en-GB" dirty="0"/>
              <a:t>If it’s not a duty to maximize the good, then </a:t>
            </a:r>
            <a:r>
              <a:rPr lang="en-GB" dirty="0" err="1"/>
              <a:t>utilitarians</a:t>
            </a:r>
            <a:r>
              <a:rPr lang="en-GB" dirty="0"/>
              <a:t> will have to explain when we have duties and when we don’t. It’s not obvious that we can draw this line using utilitarianism.</a:t>
            </a:r>
          </a:p>
          <a:p>
            <a:endParaRPr lang="en-US" dirty="0"/>
          </a:p>
        </p:txBody>
      </p:sp>
    </p:spTree>
    <p:extLst>
      <p:ext uri="{BB962C8B-B14F-4D97-AF65-F5344CB8AC3E}">
        <p14:creationId xmlns:p14="http://schemas.microsoft.com/office/powerpoint/2010/main" val="5918395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6E71EB-F9E6-E149-A046-166337E9EBE4}"/>
              </a:ext>
            </a:extLst>
          </p:cNvPr>
          <p:cNvSpPr>
            <a:spLocks noGrp="1"/>
          </p:cNvSpPr>
          <p:nvPr>
            <p:ph type="title"/>
          </p:nvPr>
        </p:nvSpPr>
        <p:spPr>
          <a:xfrm>
            <a:off x="252549" y="0"/>
            <a:ext cx="7680960" cy="1371600"/>
          </a:xfrm>
        </p:spPr>
        <p:txBody>
          <a:bodyPr/>
          <a:lstStyle/>
          <a:p>
            <a:r>
              <a:rPr lang="en-US" dirty="0"/>
              <a:t>Case study</a:t>
            </a:r>
          </a:p>
        </p:txBody>
      </p:sp>
      <p:sp>
        <p:nvSpPr>
          <p:cNvPr id="3" name="Content Placeholder 2">
            <a:extLst>
              <a:ext uri="{FF2B5EF4-FFF2-40B4-BE49-F238E27FC236}">
                <a16:creationId xmlns:a16="http://schemas.microsoft.com/office/drawing/2014/main" xmlns="" id="{97952FD4-F8F7-1145-B84C-C4F832CF751C}"/>
              </a:ext>
            </a:extLst>
          </p:cNvPr>
          <p:cNvSpPr>
            <a:spLocks noGrp="1"/>
          </p:cNvSpPr>
          <p:nvPr>
            <p:ph idx="1"/>
          </p:nvPr>
        </p:nvSpPr>
        <p:spPr>
          <a:xfrm>
            <a:off x="252549" y="957943"/>
            <a:ext cx="8426994" cy="6995886"/>
          </a:xfrm>
        </p:spPr>
        <p:txBody>
          <a:bodyPr>
            <a:noAutofit/>
          </a:bodyPr>
          <a:lstStyle/>
          <a:p>
            <a:r>
              <a:rPr lang="en-GB" sz="2000" dirty="0"/>
              <a:t>Corporation X a large telecommunications firm is faced with a major restructuring of the industry that calls for training and skills that are not ordinarily possessed by its more mature employees Retraining is generally possible but expensive The firm is considering a layoff of some technical and managerial employees who are in their early s Over the next year or two it would quietly hire a roughly equal number of young college graduates who have more appropriate backgrounds To avoid morale problems the layoff would be announced only weeks before taking effect but it would provide generous severance packages in exchange for signed agreements not to take legal action Recent experience suggests that the threat of a successful age discrimination suit is minimal The labour market is favourable to the employer and it is estimated that salary and benefit costs for the new hires would be about half those of the employees who are laid off. The savings quickly offset severance costs, increased unemployment insurance premiums and hiring costs. HR statistics indicate that the released employees would either remain unemployed or eventually secure employment at of their previous salaries on the average. </a:t>
            </a:r>
          </a:p>
          <a:p>
            <a:endParaRPr lang="en-US" sz="2000" dirty="0"/>
          </a:p>
        </p:txBody>
      </p:sp>
    </p:spTree>
    <p:extLst>
      <p:ext uri="{BB962C8B-B14F-4D97-AF65-F5344CB8AC3E}">
        <p14:creationId xmlns:p14="http://schemas.microsoft.com/office/powerpoint/2010/main" val="267838896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6AE190-8D9A-244E-A764-2D52D1CA07C2}"/>
              </a:ext>
            </a:extLst>
          </p:cNvPr>
          <p:cNvSpPr>
            <a:spLocks noGrp="1"/>
          </p:cNvSpPr>
          <p:nvPr>
            <p:ph type="title"/>
          </p:nvPr>
        </p:nvSpPr>
        <p:spPr/>
        <p:txBody>
          <a:bodyPr/>
          <a:lstStyle/>
          <a:p>
            <a:r>
              <a:rPr lang="en-US" dirty="0"/>
              <a:t>Deontology, Kant</a:t>
            </a:r>
          </a:p>
        </p:txBody>
      </p:sp>
      <p:sp>
        <p:nvSpPr>
          <p:cNvPr id="3" name="Content Placeholder 2">
            <a:extLst>
              <a:ext uri="{FF2B5EF4-FFF2-40B4-BE49-F238E27FC236}">
                <a16:creationId xmlns:a16="http://schemas.microsoft.com/office/drawing/2014/main" xmlns="" id="{1F106609-5772-FD41-9A69-7BE979B55406}"/>
              </a:ext>
            </a:extLst>
          </p:cNvPr>
          <p:cNvSpPr>
            <a:spLocks noGrp="1"/>
          </p:cNvSpPr>
          <p:nvPr>
            <p:ph idx="1"/>
          </p:nvPr>
        </p:nvSpPr>
        <p:spPr/>
        <p:txBody>
          <a:bodyPr/>
          <a:lstStyle/>
          <a:p>
            <a:r>
              <a:rPr lang="en-GB" dirty="0"/>
              <a:t>In business ethics, do the </a:t>
            </a:r>
            <a:r>
              <a:rPr lang="en-GB" b="1" dirty="0"/>
              <a:t>means</a:t>
            </a:r>
            <a:r>
              <a:rPr lang="en-GB" dirty="0"/>
              <a:t> justify the </a:t>
            </a:r>
            <a:r>
              <a:rPr lang="en-GB" b="1" dirty="0"/>
              <a:t>ends</a:t>
            </a:r>
            <a:r>
              <a:rPr lang="en-GB" dirty="0"/>
              <a:t>, or do the ends justify the means? </a:t>
            </a:r>
          </a:p>
          <a:p>
            <a:r>
              <a:rPr lang="en-GB" dirty="0"/>
              <a:t>Is it better to have a set of rules telling you what you ought to do in any particular situation ?</a:t>
            </a:r>
          </a:p>
          <a:p>
            <a:r>
              <a:rPr lang="en-GB" dirty="0"/>
              <a:t>Or should you worry more about how things are going to end up and do whatever’s necessary to reach that goal?</a:t>
            </a:r>
          </a:p>
          <a:p>
            <a:r>
              <a:rPr lang="en-GB" dirty="0"/>
              <a:t>When the means justify the ends, ethical consideration focuses on what you do, not the consequences of what you have done.</a:t>
            </a:r>
          </a:p>
          <a:p>
            <a:r>
              <a:rPr lang="en-GB" dirty="0"/>
              <a:t>Traditionally, focusing on means instead of ends leads to an ethics based on duties or rights.</a:t>
            </a:r>
          </a:p>
          <a:p>
            <a:endParaRPr lang="en-US" dirty="0"/>
          </a:p>
        </p:txBody>
      </p:sp>
    </p:spTree>
    <p:extLst>
      <p:ext uri="{BB962C8B-B14F-4D97-AF65-F5344CB8AC3E}">
        <p14:creationId xmlns:p14="http://schemas.microsoft.com/office/powerpoint/2010/main" val="239578327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9A08ED-60D7-1C4C-9967-03E3A5A54EF1}"/>
              </a:ext>
            </a:extLst>
          </p:cNvPr>
          <p:cNvSpPr>
            <a:spLocks noGrp="1"/>
          </p:cNvSpPr>
          <p:nvPr>
            <p:ph type="title"/>
          </p:nvPr>
        </p:nvSpPr>
        <p:spPr/>
        <p:txBody>
          <a:bodyPr/>
          <a:lstStyle/>
          <a:p>
            <a:r>
              <a:rPr lang="en-US" dirty="0"/>
              <a:t>Madoffs</a:t>
            </a:r>
          </a:p>
        </p:txBody>
      </p:sp>
      <p:pic>
        <p:nvPicPr>
          <p:cNvPr id="4" name="Content Placeholder 3">
            <a:extLst>
              <a:ext uri="{FF2B5EF4-FFF2-40B4-BE49-F238E27FC236}">
                <a16:creationId xmlns:a16="http://schemas.microsoft.com/office/drawing/2014/main" xmlns="" id="{7F788371-AB95-3B45-AD3A-A3D744E66FB6}"/>
              </a:ext>
            </a:extLst>
          </p:cNvPr>
          <p:cNvPicPr>
            <a:picLocks noGrp="1" noChangeAspect="1"/>
          </p:cNvPicPr>
          <p:nvPr>
            <p:ph sz="half" idx="1"/>
          </p:nvPr>
        </p:nvPicPr>
        <p:blipFill>
          <a:blip r:embed="rId2"/>
          <a:stretch>
            <a:fillRect/>
          </a:stretch>
        </p:blipFill>
        <p:spPr>
          <a:xfrm>
            <a:off x="814388" y="2901156"/>
            <a:ext cx="3492500" cy="2336800"/>
          </a:xfrm>
          <a:prstGeom prst="rect">
            <a:avLst/>
          </a:prstGeom>
        </p:spPr>
      </p:pic>
      <p:sp>
        <p:nvSpPr>
          <p:cNvPr id="5" name="Content Placeholder 4">
            <a:extLst>
              <a:ext uri="{FF2B5EF4-FFF2-40B4-BE49-F238E27FC236}">
                <a16:creationId xmlns:a16="http://schemas.microsoft.com/office/drawing/2014/main" xmlns="" id="{859AB3F0-5EA2-AF43-90E7-2F9D397C3329}"/>
              </a:ext>
            </a:extLst>
          </p:cNvPr>
          <p:cNvSpPr>
            <a:spLocks noGrp="1"/>
          </p:cNvSpPr>
          <p:nvPr>
            <p:ph sz="half" idx="2"/>
          </p:nvPr>
        </p:nvSpPr>
        <p:spPr/>
        <p:txBody>
          <a:bodyPr/>
          <a:lstStyle/>
          <a:p>
            <a:r>
              <a:rPr lang="en-GB" b="1" dirty="0"/>
              <a:t>Duties</a:t>
            </a:r>
          </a:p>
          <a:p>
            <a:r>
              <a:rPr lang="en-GB" dirty="0"/>
              <a:t>“Should I steal that?”</a:t>
            </a:r>
          </a:p>
          <a:p>
            <a:r>
              <a:rPr lang="en-GB" dirty="0"/>
              <a:t>“No, stealing’s wrong.”</a:t>
            </a:r>
          </a:p>
          <a:p>
            <a:pPr marL="0" indent="0">
              <a:buNone/>
            </a:pPr>
            <a:endParaRPr lang="en-US" dirty="0"/>
          </a:p>
        </p:txBody>
      </p:sp>
    </p:spTree>
    <p:extLst>
      <p:ext uri="{BB962C8B-B14F-4D97-AF65-F5344CB8AC3E}">
        <p14:creationId xmlns:p14="http://schemas.microsoft.com/office/powerpoint/2010/main" val="87449593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38AFD8-3B62-904B-AE65-92083CE71145}"/>
              </a:ext>
            </a:extLst>
          </p:cNvPr>
          <p:cNvSpPr>
            <a:spLocks noGrp="1"/>
          </p:cNvSpPr>
          <p:nvPr>
            <p:ph type="title"/>
          </p:nvPr>
        </p:nvSpPr>
        <p:spPr/>
        <p:txBody>
          <a:bodyPr/>
          <a:lstStyle/>
          <a:p>
            <a:r>
              <a:rPr lang="en-GB" dirty="0"/>
              <a:t>If we’re supposed to obey our duties, then what exactly </a:t>
            </a:r>
            <a:r>
              <a:rPr lang="en-GB" i="1" dirty="0"/>
              <a:t>are</a:t>
            </a:r>
            <a:r>
              <a:rPr lang="en-GB" dirty="0"/>
              <a:t> they?</a:t>
            </a:r>
            <a:endParaRPr lang="en-US" dirty="0"/>
          </a:p>
        </p:txBody>
      </p:sp>
      <p:sp>
        <p:nvSpPr>
          <p:cNvPr id="3" name="Content Placeholder 2">
            <a:extLst>
              <a:ext uri="{FF2B5EF4-FFF2-40B4-BE49-F238E27FC236}">
                <a16:creationId xmlns:a16="http://schemas.microsoft.com/office/drawing/2014/main" xmlns="" id="{03534043-FD39-E24D-B89B-6818C6DB406A}"/>
              </a:ext>
            </a:extLst>
          </p:cNvPr>
          <p:cNvSpPr>
            <a:spLocks noGrp="1"/>
          </p:cNvSpPr>
          <p:nvPr>
            <p:ph idx="1"/>
          </p:nvPr>
        </p:nvSpPr>
        <p:spPr/>
        <p:txBody>
          <a:bodyPr>
            <a:normAutofit/>
          </a:bodyPr>
          <a:lstStyle/>
          <a:p>
            <a:r>
              <a:rPr lang="en-GB" dirty="0"/>
              <a:t>That’s a question Andrew Madoff faced in December 2008 when he learned that maybe most, maybe all of the money he and his family had been donating to the charitable Lymphoma Research Foundation and similar charities was stolen.</a:t>
            </a:r>
          </a:p>
          <a:p>
            <a:r>
              <a:rPr lang="en-GB" dirty="0"/>
              <a:t>Andrew, it should be noted, was not only a cancer altruist; he was also a victim, and the charitable money started flowing to the researchers soon after he was diagnosed.</a:t>
            </a:r>
          </a:p>
          <a:p>
            <a:r>
              <a:rPr lang="en-GB" dirty="0"/>
              <a:t>It’s unclear whether Andrew knew the money was stolen, but his dad did. Bernard “Bernie” Madoff—was the one who took it. The largest Ponzi scheme in history, they call it.</a:t>
            </a:r>
          </a:p>
          <a:p>
            <a:pPr marL="0" indent="0">
              <a:buNone/>
            </a:pPr>
            <a:endParaRPr lang="en-US" dirty="0"/>
          </a:p>
        </p:txBody>
      </p:sp>
    </p:spTree>
    <p:extLst>
      <p:ext uri="{BB962C8B-B14F-4D97-AF65-F5344CB8AC3E}">
        <p14:creationId xmlns:p14="http://schemas.microsoft.com/office/powerpoint/2010/main" val="346820338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292C1C-9B41-BA44-985C-D0A4DA955215}"/>
              </a:ext>
            </a:extLst>
          </p:cNvPr>
          <p:cNvSpPr>
            <a:spLocks noGrp="1"/>
          </p:cNvSpPr>
          <p:nvPr>
            <p:ph type="title"/>
          </p:nvPr>
        </p:nvSpPr>
        <p:spPr/>
        <p:txBody>
          <a:bodyPr/>
          <a:lstStyle/>
          <a:p>
            <a:r>
              <a:rPr lang="en-GB" dirty="0"/>
              <a:t>A Ponzi scheme</a:t>
            </a:r>
            <a:endParaRPr lang="en-US" dirty="0"/>
          </a:p>
        </p:txBody>
      </p:sp>
      <p:sp>
        <p:nvSpPr>
          <p:cNvPr id="3" name="Content Placeholder 2">
            <a:extLst>
              <a:ext uri="{FF2B5EF4-FFF2-40B4-BE49-F238E27FC236}">
                <a16:creationId xmlns:a16="http://schemas.microsoft.com/office/drawing/2014/main" xmlns="" id="{265FA950-E98D-AA41-8AA4-12DB047442D3}"/>
              </a:ext>
            </a:extLst>
          </p:cNvPr>
          <p:cNvSpPr>
            <a:spLocks noGrp="1"/>
          </p:cNvSpPr>
          <p:nvPr>
            <p:ph idx="1"/>
          </p:nvPr>
        </p:nvSpPr>
        <p:spPr/>
        <p:txBody>
          <a:bodyPr/>
          <a:lstStyle/>
          <a:p>
            <a:r>
              <a:rPr lang="en-GB" dirty="0"/>
              <a:t>Named after the famous perpetrator Charles Ponzi, makes ‘fools’ of investors by briefly delivering artificially high returns on their money. </a:t>
            </a:r>
          </a:p>
          <a:p>
            <a:r>
              <a:rPr lang="en-GB" dirty="0"/>
              <a:t>The idea is simple: You take $100 from client A, promising to invest the money cleverly and get a massive profit. You spend $50 on yourself, and at the end of the year, you send the other $50 back to the client along with a note saying that the original $100 investment is getting </a:t>
            </a:r>
            <a:r>
              <a:rPr lang="en-GB" i="1" dirty="0"/>
              <a:t>excellent</a:t>
            </a:r>
            <a:r>
              <a:rPr lang="en-GB" dirty="0"/>
              <a:t> results and another $50 should come in next year and every year from then on. Happy client A recommends friends, who become clients B, C, and D. They bring in a total of $300, so it’s easy to make good on the original promise to send a $50 return the next year to client A. And you’ve now got $250 remaining from these three new clients, $150 of which you will soon return to them ($50 for each of the three new clients), leaving you with $100 to spend on yourself. The process repeats, and it’s not long before people are lining up to hand over their money. Everyone makes off like bandits.</a:t>
            </a:r>
          </a:p>
          <a:p>
            <a:endParaRPr lang="en-US" dirty="0"/>
          </a:p>
        </p:txBody>
      </p:sp>
    </p:spTree>
    <p:extLst>
      <p:ext uri="{BB962C8B-B14F-4D97-AF65-F5344CB8AC3E}">
        <p14:creationId xmlns:p14="http://schemas.microsoft.com/office/powerpoint/2010/main" val="416837697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5E3BF0-AE2F-4B48-8363-7FF7BDDBD0F9}"/>
              </a:ext>
            </a:extLst>
          </p:cNvPr>
          <p:cNvSpPr>
            <a:spLocks noGrp="1"/>
          </p:cNvSpPr>
          <p:nvPr>
            <p:ph type="title"/>
          </p:nvPr>
        </p:nvSpPr>
        <p:spPr/>
        <p:txBody>
          <a:bodyPr/>
          <a:lstStyle/>
          <a:p>
            <a:r>
              <a:rPr lang="en-US" dirty="0"/>
              <a:t>Madoff</a:t>
            </a:r>
          </a:p>
        </p:txBody>
      </p:sp>
      <p:sp>
        <p:nvSpPr>
          <p:cNvPr id="3" name="Content Placeholder 2">
            <a:extLst>
              <a:ext uri="{FF2B5EF4-FFF2-40B4-BE49-F238E27FC236}">
                <a16:creationId xmlns:a16="http://schemas.microsoft.com/office/drawing/2014/main" xmlns="" id="{23AFD45D-1469-4645-ABC8-49220121C235}"/>
              </a:ext>
            </a:extLst>
          </p:cNvPr>
          <p:cNvSpPr>
            <a:spLocks noGrp="1"/>
          </p:cNvSpPr>
          <p:nvPr>
            <p:ph idx="1"/>
          </p:nvPr>
        </p:nvSpPr>
        <p:spPr/>
        <p:txBody>
          <a:bodyPr/>
          <a:lstStyle/>
          <a:p>
            <a:r>
              <a:rPr lang="en-GB" dirty="0"/>
              <a:t>Madoff ran his Ponzi empire for around fifteen years. </a:t>
            </a:r>
          </a:p>
          <a:p>
            <a:r>
              <a:rPr lang="en-GB" dirty="0"/>
              <a:t>So many people handed over so much cash, and the paper trail of fake stock-purchase receipts and the rest grew so complicated that it’s impossible to determine exact numbers of victims and losses. </a:t>
            </a:r>
          </a:p>
          <a:p>
            <a:r>
              <a:rPr lang="en-GB" dirty="0"/>
              <a:t>Federal authorities have estimated the victims were around five thousand and the losses around $65 billion, which works out to about $13 million squeezed from each client.</a:t>
            </a:r>
          </a:p>
          <a:p>
            <a:r>
              <a:rPr lang="en-GB" dirty="0"/>
              <a:t>People also found him a genius, trustworthy. </a:t>
            </a:r>
          </a:p>
          <a:p>
            <a:r>
              <a:rPr lang="en-GB" dirty="0"/>
              <a:t>He sat on the boards of several Wall Street professional organizations and was known on the charity circuit as a generous benefactor. Health research was a favourite, especially after Andrew’s cancer was diagnosed.</a:t>
            </a:r>
            <a:endParaRPr lang="en-US" dirty="0"/>
          </a:p>
        </p:txBody>
      </p:sp>
    </p:spTree>
    <p:extLst>
      <p:ext uri="{BB962C8B-B14F-4D97-AF65-F5344CB8AC3E}">
        <p14:creationId xmlns:p14="http://schemas.microsoft.com/office/powerpoint/2010/main" val="381270143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02F453-27DD-874D-A3AF-19852DC57583}"/>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CF12D7D4-EF38-164A-BDD2-CB30BCA6B6B6}"/>
              </a:ext>
            </a:extLst>
          </p:cNvPr>
          <p:cNvSpPr>
            <a:spLocks noGrp="1"/>
          </p:cNvSpPr>
          <p:nvPr>
            <p:ph idx="1"/>
          </p:nvPr>
        </p:nvSpPr>
        <p:spPr/>
        <p:txBody>
          <a:bodyPr/>
          <a:lstStyle/>
          <a:p>
            <a:r>
              <a:rPr lang="en-GB" dirty="0"/>
              <a:t>Exactly how much money Madoff </a:t>
            </a:r>
            <a:r>
              <a:rPr lang="en-GB" dirty="0" err="1"/>
              <a:t>channeled</a:t>
            </a:r>
            <a:r>
              <a:rPr lang="en-GB" dirty="0"/>
              <a:t> to Andrew and other family members isn’t clear. </a:t>
            </a:r>
          </a:p>
          <a:p>
            <a:r>
              <a:rPr lang="en-GB" dirty="0"/>
              <a:t>By late 2008, however, Andrew knew that his father’s investment company had hit a rough patch. The stock market was crashing, investors wanted their money back, and Madoff was having trouble rounding up the cash, which explains why Andrew was surprised when his father called him in and said he had decided to distribute about $200 million in bonuses to family members and employees.</a:t>
            </a:r>
          </a:p>
          <a:p>
            <a:r>
              <a:rPr lang="en-GB" dirty="0"/>
              <a:t>It didn’t make sense. How could there be a cash-flow crisis but still enough cash to pay out giant bonuses? The blunt question broke Madoff down. He spilled the truth: there was little money left; it was all a giant lie.</a:t>
            </a:r>
          </a:p>
          <a:p>
            <a:r>
              <a:rPr lang="en-GB" dirty="0"/>
              <a:t>The next day, Andrew reported the situation to the authorities.</a:t>
            </a:r>
          </a:p>
          <a:p>
            <a:endParaRPr lang="en-US" dirty="0"/>
          </a:p>
        </p:txBody>
      </p:sp>
    </p:spTree>
    <p:extLst>
      <p:ext uri="{BB962C8B-B14F-4D97-AF65-F5344CB8AC3E}">
        <p14:creationId xmlns:p14="http://schemas.microsoft.com/office/powerpoint/2010/main" val="369646183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D1587F-0015-EA4F-9265-9D80E00088C2}"/>
              </a:ext>
            </a:extLst>
          </p:cNvPr>
          <p:cNvSpPr>
            <a:spLocks noGrp="1"/>
          </p:cNvSpPr>
          <p:nvPr>
            <p:ph type="title"/>
          </p:nvPr>
        </p:nvSpPr>
        <p:spPr/>
        <p:txBody>
          <a:bodyPr/>
          <a:lstStyle/>
          <a:p>
            <a:r>
              <a:rPr lang="en-US" dirty="0"/>
              <a:t>Jail</a:t>
            </a:r>
          </a:p>
        </p:txBody>
      </p:sp>
      <p:sp>
        <p:nvSpPr>
          <p:cNvPr id="3" name="Content Placeholder 2">
            <a:extLst>
              <a:ext uri="{FF2B5EF4-FFF2-40B4-BE49-F238E27FC236}">
                <a16:creationId xmlns:a16="http://schemas.microsoft.com/office/drawing/2014/main" xmlns="" id="{B644A7E1-8252-5845-987B-2B9795823221}"/>
              </a:ext>
            </a:extLst>
          </p:cNvPr>
          <p:cNvSpPr>
            <a:spLocks noGrp="1"/>
          </p:cNvSpPr>
          <p:nvPr>
            <p:ph idx="1"/>
          </p:nvPr>
        </p:nvSpPr>
        <p:spPr/>
        <p:txBody>
          <a:bodyPr/>
          <a:lstStyle/>
          <a:p>
            <a:r>
              <a:rPr lang="en-GB" dirty="0"/>
              <a:t>Madoff sits in jail now. He’ll be there for the rest of his life. He claims his scheme was his project alone and his children had no knowledge or participation in it, despite the fact that they were high executives in his fraudulent company.</a:t>
            </a:r>
          </a:p>
          <a:p>
            <a:r>
              <a:rPr lang="en-GB" dirty="0"/>
              <a:t>Refused to cooperate with prosecutors interested in determining the extent to which the children may have been involved. His estate has been seized. </a:t>
            </a:r>
          </a:p>
          <a:p>
            <a:r>
              <a:rPr lang="en-GB" dirty="0"/>
              <a:t>His wife got $2.5 million—to meet her day-to-day living expenses. </a:t>
            </a:r>
          </a:p>
          <a:p>
            <a:r>
              <a:rPr lang="en-GB" dirty="0"/>
              <a:t>Investors nothing.</a:t>
            </a:r>
            <a:endParaRPr lang="en-US" dirty="0"/>
          </a:p>
        </p:txBody>
      </p:sp>
    </p:spTree>
    <p:extLst>
      <p:ext uri="{BB962C8B-B14F-4D97-AF65-F5344CB8AC3E}">
        <p14:creationId xmlns:p14="http://schemas.microsoft.com/office/powerpoint/2010/main" val="307975871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DB219E-4FC7-6145-A151-694AFEC7EBCB}"/>
              </a:ext>
            </a:extLst>
          </p:cNvPr>
          <p:cNvSpPr>
            <a:spLocks noGrp="1"/>
          </p:cNvSpPr>
          <p:nvPr>
            <p:ph type="title"/>
          </p:nvPr>
        </p:nvSpPr>
        <p:spPr/>
        <p:txBody>
          <a:bodyPr/>
          <a:lstStyle/>
          <a:p>
            <a:r>
              <a:rPr lang="en-US" dirty="0"/>
              <a:t>Duties</a:t>
            </a:r>
          </a:p>
        </p:txBody>
      </p:sp>
      <p:sp>
        <p:nvSpPr>
          <p:cNvPr id="3" name="Content Placeholder 2">
            <a:extLst>
              <a:ext uri="{FF2B5EF4-FFF2-40B4-BE49-F238E27FC236}">
                <a16:creationId xmlns:a16="http://schemas.microsoft.com/office/drawing/2014/main" xmlns="" id="{D9C8C446-5740-6544-B552-C9F27B212792}"/>
              </a:ext>
            </a:extLst>
          </p:cNvPr>
          <p:cNvSpPr>
            <a:spLocks noGrp="1"/>
          </p:cNvSpPr>
          <p:nvPr>
            <p:ph idx="1"/>
          </p:nvPr>
        </p:nvSpPr>
        <p:spPr/>
        <p:txBody>
          <a:bodyPr/>
          <a:lstStyle/>
          <a:p>
            <a:r>
              <a:rPr lang="en-US" dirty="0"/>
              <a:t>Duties to ourselves.</a:t>
            </a:r>
          </a:p>
          <a:p>
            <a:r>
              <a:rPr lang="en-US" dirty="0"/>
              <a:t>Duties to others.</a:t>
            </a:r>
          </a:p>
          <a:p>
            <a:r>
              <a:rPr lang="en-US" dirty="0"/>
              <a:t>Duty to do no harm.</a:t>
            </a:r>
          </a:p>
        </p:txBody>
      </p:sp>
    </p:spTree>
    <p:extLst>
      <p:ext uri="{BB962C8B-B14F-4D97-AF65-F5344CB8AC3E}">
        <p14:creationId xmlns:p14="http://schemas.microsoft.com/office/powerpoint/2010/main" val="94191942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E59824-B7DF-2C46-AA71-0E3918E0DF53}"/>
              </a:ext>
            </a:extLst>
          </p:cNvPr>
          <p:cNvSpPr>
            <a:spLocks noGrp="1"/>
          </p:cNvSpPr>
          <p:nvPr>
            <p:ph type="title"/>
          </p:nvPr>
        </p:nvSpPr>
        <p:spPr/>
        <p:txBody>
          <a:bodyPr/>
          <a:lstStyle/>
          <a:p>
            <a:r>
              <a:rPr lang="en-US" dirty="0"/>
              <a:t>Balancing the duties</a:t>
            </a:r>
          </a:p>
        </p:txBody>
      </p:sp>
      <p:sp>
        <p:nvSpPr>
          <p:cNvPr id="3" name="Content Placeholder 2">
            <a:extLst>
              <a:ext uri="{FF2B5EF4-FFF2-40B4-BE49-F238E27FC236}">
                <a16:creationId xmlns:a16="http://schemas.microsoft.com/office/drawing/2014/main" xmlns="" id="{DF5E2CB7-4C06-D64F-BDC8-7899BD9A9E03}"/>
              </a:ext>
            </a:extLst>
          </p:cNvPr>
          <p:cNvSpPr>
            <a:spLocks noGrp="1"/>
          </p:cNvSpPr>
          <p:nvPr>
            <p:ph idx="1"/>
          </p:nvPr>
        </p:nvSpPr>
        <p:spPr/>
        <p:txBody>
          <a:bodyPr>
            <a:normAutofit fontScale="92500" lnSpcReduction="10000"/>
          </a:bodyPr>
          <a:lstStyle/>
          <a:p>
            <a:r>
              <a:rPr lang="en-GB" dirty="0"/>
              <a:t>To develop abilities and talents.</a:t>
            </a:r>
          </a:p>
          <a:p>
            <a:r>
              <a:rPr lang="en-GB" dirty="0"/>
              <a:t>To do ourselves no harm.</a:t>
            </a:r>
          </a:p>
          <a:p>
            <a:r>
              <a:rPr lang="en-GB" dirty="0"/>
              <a:t>To avoid wronging others.</a:t>
            </a:r>
          </a:p>
          <a:p>
            <a:r>
              <a:rPr lang="en-GB" dirty="0"/>
              <a:t>To be honest.</a:t>
            </a:r>
          </a:p>
          <a:p>
            <a:r>
              <a:rPr lang="en-GB" dirty="0"/>
              <a:t>To respect others.</a:t>
            </a:r>
          </a:p>
          <a:p>
            <a:r>
              <a:rPr lang="en-GB" dirty="0"/>
              <a:t>To show beneficence.</a:t>
            </a:r>
          </a:p>
          <a:p>
            <a:r>
              <a:rPr lang="en-GB" dirty="0"/>
              <a:t>To have gratitude.</a:t>
            </a:r>
          </a:p>
          <a:p>
            <a:r>
              <a:rPr lang="en-GB" dirty="0"/>
              <a:t>To show fidelity.</a:t>
            </a:r>
          </a:p>
          <a:p>
            <a:r>
              <a:rPr lang="en-GB" dirty="0"/>
              <a:t>To show reparation.</a:t>
            </a:r>
          </a:p>
          <a:p>
            <a:r>
              <a:rPr lang="en-GB" dirty="0"/>
              <a:t>To show fairness.</a:t>
            </a:r>
            <a:br>
              <a:rPr lang="en-GB" dirty="0"/>
            </a:br>
            <a:endParaRPr lang="en-US" dirty="0"/>
          </a:p>
        </p:txBody>
      </p:sp>
    </p:spTree>
    <p:extLst>
      <p:ext uri="{BB962C8B-B14F-4D97-AF65-F5344CB8AC3E}">
        <p14:creationId xmlns:p14="http://schemas.microsoft.com/office/powerpoint/2010/main" val="17864301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1DE220-E97E-DC4C-B938-54B500A1CFCD}"/>
              </a:ext>
            </a:extLst>
          </p:cNvPr>
          <p:cNvSpPr>
            <a:spLocks noGrp="1"/>
          </p:cNvSpPr>
          <p:nvPr>
            <p:ph type="title"/>
          </p:nvPr>
        </p:nvSpPr>
        <p:spPr/>
        <p:txBody>
          <a:bodyPr/>
          <a:lstStyle/>
          <a:p>
            <a:r>
              <a:rPr lang="en-US" dirty="0"/>
              <a:t>Madoff questions</a:t>
            </a:r>
          </a:p>
        </p:txBody>
      </p:sp>
      <p:sp>
        <p:nvSpPr>
          <p:cNvPr id="3" name="Content Placeholder 2">
            <a:extLst>
              <a:ext uri="{FF2B5EF4-FFF2-40B4-BE49-F238E27FC236}">
                <a16:creationId xmlns:a16="http://schemas.microsoft.com/office/drawing/2014/main" xmlns="" id="{55F5FAFB-DE22-0241-BCCF-589D3DE20BBE}"/>
              </a:ext>
            </a:extLst>
          </p:cNvPr>
          <p:cNvSpPr>
            <a:spLocks noGrp="1"/>
          </p:cNvSpPr>
          <p:nvPr>
            <p:ph idx="1"/>
          </p:nvPr>
        </p:nvSpPr>
        <p:spPr/>
        <p:txBody>
          <a:bodyPr/>
          <a:lstStyle/>
          <a:p>
            <a:r>
              <a:rPr lang="en-GB" dirty="0"/>
              <a:t>Bernie Madoff was a very good—though obviously not a perfect—fraudster. He got away with a lot for a long time. How could the duty to develop one’s own abilities be mustered to support his decision to become a criminal?</a:t>
            </a:r>
          </a:p>
          <a:p>
            <a:r>
              <a:rPr lang="en-GB" dirty="0"/>
              <a:t>In the Madoff case, what duties could be mustered to refute the conclusion that he did the right thing by engaging in fraud?</a:t>
            </a:r>
          </a:p>
          <a:p>
            <a:r>
              <a:rPr lang="en-GB" dirty="0"/>
              <a:t>Madoff gave up most of his money and possessions and went to jail for his crimes. Is there anything else he should have done to satisfy the ethical duty of reparation?</a:t>
            </a:r>
          </a:p>
          <a:p>
            <a:endParaRPr lang="en-US" dirty="0"/>
          </a:p>
        </p:txBody>
      </p:sp>
    </p:spTree>
    <p:extLst>
      <p:ext uri="{BB962C8B-B14F-4D97-AF65-F5344CB8AC3E}">
        <p14:creationId xmlns:p14="http://schemas.microsoft.com/office/powerpoint/2010/main" val="101317807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418BA8-9E42-C749-B579-79C08300FDD8}"/>
              </a:ext>
            </a:extLst>
          </p:cNvPr>
          <p:cNvSpPr>
            <a:spLocks noGrp="1"/>
          </p:cNvSpPr>
          <p:nvPr>
            <p:ph type="title"/>
          </p:nvPr>
        </p:nvSpPr>
        <p:spPr/>
        <p:txBody>
          <a:bodyPr/>
          <a:lstStyle/>
          <a:p>
            <a:r>
              <a:rPr lang="en-US" dirty="0"/>
              <a:t>Kantian Ethics, Categorical Imperative, Deontology</a:t>
            </a:r>
          </a:p>
        </p:txBody>
      </p:sp>
      <p:sp>
        <p:nvSpPr>
          <p:cNvPr id="3" name="Content Placeholder 2">
            <a:extLst>
              <a:ext uri="{FF2B5EF4-FFF2-40B4-BE49-F238E27FC236}">
                <a16:creationId xmlns:a16="http://schemas.microsoft.com/office/drawing/2014/main" xmlns="" id="{D77738A2-7E61-3640-A2F8-921D38F4BB3A}"/>
              </a:ext>
            </a:extLst>
          </p:cNvPr>
          <p:cNvSpPr>
            <a:spLocks noGrp="1"/>
          </p:cNvSpPr>
          <p:nvPr>
            <p:ph idx="1"/>
          </p:nvPr>
        </p:nvSpPr>
        <p:spPr/>
        <p:txBody>
          <a:bodyPr>
            <a:normAutofit/>
          </a:bodyPr>
          <a:lstStyle/>
          <a:p>
            <a:r>
              <a:rPr lang="en-GB" dirty="0"/>
              <a:t>The categorical imperative asks us to act in a way that we can will to be a universal law. In other words, it asks us to </a:t>
            </a:r>
            <a:r>
              <a:rPr lang="en-GB" b="1" dirty="0"/>
              <a:t>behave in a rational way that would be rational for anyone</a:t>
            </a:r>
            <a:r>
              <a:rPr lang="en-GB" dirty="0"/>
              <a:t>. </a:t>
            </a:r>
          </a:p>
          <a:p>
            <a:r>
              <a:rPr lang="en-GB" dirty="0"/>
              <a:t>And in business, for businesses to </a:t>
            </a:r>
            <a:r>
              <a:rPr lang="en-GB" b="1" dirty="0"/>
              <a:t>behave in a rational way that would be rational for all businesses.</a:t>
            </a:r>
            <a:endParaRPr lang="en-GB" dirty="0"/>
          </a:p>
          <a:p>
            <a:r>
              <a:rPr lang="en-GB" dirty="0"/>
              <a:t>If it is right for me to defend myself when attacked, then it is right for everyone to defend themselves in self defence.</a:t>
            </a:r>
          </a:p>
          <a:p>
            <a:r>
              <a:rPr lang="en-GB" dirty="0"/>
              <a:t>If VW cheats emission tests, then it is right for all car companies to participate in similar activities.</a:t>
            </a:r>
            <a:br>
              <a:rPr lang="en-GB" dirty="0"/>
            </a:br>
            <a:endParaRPr lang="en-US" dirty="0"/>
          </a:p>
        </p:txBody>
      </p:sp>
    </p:spTree>
    <p:extLst>
      <p:ext uri="{BB962C8B-B14F-4D97-AF65-F5344CB8AC3E}">
        <p14:creationId xmlns:p14="http://schemas.microsoft.com/office/powerpoint/2010/main" val="338255880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7F14A7-CA45-CE4D-BC0B-EEFD1C320460}"/>
              </a:ext>
            </a:extLst>
          </p:cNvPr>
          <p:cNvSpPr>
            <a:spLocks noGrp="1"/>
          </p:cNvSpPr>
          <p:nvPr>
            <p:ph type="title"/>
          </p:nvPr>
        </p:nvSpPr>
        <p:spPr/>
        <p:txBody>
          <a:bodyPr/>
          <a:lstStyle/>
          <a:p>
            <a:r>
              <a:rPr lang="en-US" dirty="0"/>
              <a:t>Kant</a:t>
            </a:r>
          </a:p>
        </p:txBody>
      </p:sp>
      <p:sp>
        <p:nvSpPr>
          <p:cNvPr id="3" name="Content Placeholder 2">
            <a:extLst>
              <a:ext uri="{FF2B5EF4-FFF2-40B4-BE49-F238E27FC236}">
                <a16:creationId xmlns:a16="http://schemas.microsoft.com/office/drawing/2014/main" xmlns="" id="{BD69A69C-374F-6C40-AC1F-8CDA9F9B0842}"/>
              </a:ext>
            </a:extLst>
          </p:cNvPr>
          <p:cNvSpPr>
            <a:spLocks noGrp="1"/>
          </p:cNvSpPr>
          <p:nvPr>
            <p:ph idx="1"/>
          </p:nvPr>
        </p:nvSpPr>
        <p:spPr/>
        <p:txBody>
          <a:bodyPr/>
          <a:lstStyle/>
          <a:p>
            <a:r>
              <a:rPr lang="en-GB" dirty="0"/>
              <a:t>German philosopher Immanuel Kant (1724–1804) accepted the basic proposition that a theory of duties—a set of rules telling us what we are obligated to do in any particular situation, was the right approach to ethical problems. </a:t>
            </a:r>
          </a:p>
          <a:p>
            <a:r>
              <a:rPr lang="en-GB" dirty="0"/>
              <a:t>What he set out to add, though, was a stricter mechanism for the use of duties in our everyday experience. </a:t>
            </a:r>
          </a:p>
          <a:p>
            <a:r>
              <a:rPr lang="en-GB" dirty="0"/>
              <a:t>He wanted a way to get all these duties we’ve been talking about to work together, to produce a unified recommendation, instead of leaving us confused between loyalty to one principle and another. </a:t>
            </a:r>
          </a:p>
          <a:p>
            <a:r>
              <a:rPr lang="en-GB" dirty="0"/>
              <a:t>At least on some basic issues, Kant set out to produce ethical </a:t>
            </a:r>
            <a:r>
              <a:rPr lang="en-GB" i="1" dirty="0"/>
              <a:t>certainty</a:t>
            </a:r>
            <a:r>
              <a:rPr lang="en-GB" dirty="0"/>
              <a:t>.</a:t>
            </a:r>
          </a:p>
          <a:p>
            <a:r>
              <a:rPr lang="en-GB" dirty="0"/>
              <a:t/>
            </a:r>
            <a:br>
              <a:rPr lang="en-GB" dirty="0"/>
            </a:br>
            <a:endParaRPr lang="en-US" dirty="0"/>
          </a:p>
        </p:txBody>
      </p:sp>
    </p:spTree>
    <p:extLst>
      <p:ext uri="{BB962C8B-B14F-4D97-AF65-F5344CB8AC3E}">
        <p14:creationId xmlns:p14="http://schemas.microsoft.com/office/powerpoint/2010/main" val="27165569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1BA11F-86CB-2444-A2A5-3DB3F9C5826D}"/>
              </a:ext>
            </a:extLst>
          </p:cNvPr>
          <p:cNvSpPr>
            <a:spLocks noGrp="1"/>
          </p:cNvSpPr>
          <p:nvPr>
            <p:ph type="title"/>
          </p:nvPr>
        </p:nvSpPr>
        <p:spPr/>
        <p:txBody>
          <a:bodyPr/>
          <a:lstStyle/>
          <a:p>
            <a:r>
              <a:rPr lang="en-US" dirty="0"/>
              <a:t>Categorical imperative</a:t>
            </a:r>
          </a:p>
        </p:txBody>
      </p:sp>
      <p:sp>
        <p:nvSpPr>
          <p:cNvPr id="3" name="Content Placeholder 2">
            <a:extLst>
              <a:ext uri="{FF2B5EF4-FFF2-40B4-BE49-F238E27FC236}">
                <a16:creationId xmlns:a16="http://schemas.microsoft.com/office/drawing/2014/main" xmlns="" id="{846792E4-ADE4-B644-AC15-D13501185BC2}"/>
              </a:ext>
            </a:extLst>
          </p:cNvPr>
          <p:cNvSpPr>
            <a:spLocks noGrp="1"/>
          </p:cNvSpPr>
          <p:nvPr>
            <p:ph idx="1"/>
          </p:nvPr>
        </p:nvSpPr>
        <p:spPr/>
        <p:txBody>
          <a:bodyPr>
            <a:normAutofit fontScale="92500" lnSpcReduction="10000"/>
          </a:bodyPr>
          <a:lstStyle/>
          <a:p>
            <a:r>
              <a:rPr lang="en-GB" dirty="0"/>
              <a:t>A </a:t>
            </a:r>
            <a:r>
              <a:rPr lang="en-GB" i="1" dirty="0"/>
              <a:t>categorical</a:t>
            </a:r>
            <a:r>
              <a:rPr lang="en-GB" dirty="0"/>
              <a:t> imperative, is something you need to do all the time: there are ethical rules that don’t depend on the circumstances, and it’s the job of the categorical imperative to tell us what they are. </a:t>
            </a:r>
          </a:p>
          <a:p>
            <a:r>
              <a:rPr lang="en-GB" dirty="0"/>
              <a:t>CI1</a:t>
            </a:r>
          </a:p>
          <a:p>
            <a:r>
              <a:rPr lang="en-GB" dirty="0"/>
              <a:t>Act in a way that the rule for your action could be </a:t>
            </a:r>
            <a:r>
              <a:rPr lang="en-GB" b="1" dirty="0"/>
              <a:t>universalized</a:t>
            </a:r>
            <a:r>
              <a:rPr lang="en-GB" dirty="0"/>
              <a:t>. When you’re thinking about doing something, this means you should imagine that </a:t>
            </a:r>
            <a:r>
              <a:rPr lang="en-GB" i="1" dirty="0"/>
              <a:t>everyone did it all the time</a:t>
            </a:r>
            <a:r>
              <a:rPr lang="en-GB" dirty="0"/>
              <a:t>. </a:t>
            </a:r>
          </a:p>
          <a:p>
            <a:r>
              <a:rPr lang="en-GB" dirty="0"/>
              <a:t>Act in a way that the rule for your action could be </a:t>
            </a:r>
            <a:r>
              <a:rPr lang="en-GB" b="1" dirty="0"/>
              <a:t>universalized</a:t>
            </a:r>
            <a:r>
              <a:rPr lang="en-GB" dirty="0"/>
              <a:t>. When you’re thinking about doing something, this means you should imagine that </a:t>
            </a:r>
            <a:r>
              <a:rPr lang="en-GB" i="1" dirty="0"/>
              <a:t>everyone did it all the time</a:t>
            </a:r>
            <a:r>
              <a:rPr lang="en-GB" dirty="0"/>
              <a:t>. </a:t>
            </a:r>
          </a:p>
          <a:p>
            <a:r>
              <a:rPr lang="en-GB" dirty="0"/>
              <a:t>Lying. Bringing this back to Madoff, as Kant sees it he has to make a basic decision: should I lie to investors to keep my operation afloat? The answer is no. According to the categorical imperative, it </a:t>
            </a:r>
            <a:r>
              <a:rPr lang="en-GB" i="1" dirty="0"/>
              <a:t>must</a:t>
            </a:r>
            <a:r>
              <a:rPr lang="en-GB" dirty="0"/>
              <a:t> be no, not because lying is directly immoral, but because lying cannot be universalized and therefore it’s immoral.</a:t>
            </a:r>
            <a:endParaRPr lang="en-US" dirty="0"/>
          </a:p>
        </p:txBody>
      </p:sp>
    </p:spTree>
    <p:extLst>
      <p:ext uri="{BB962C8B-B14F-4D97-AF65-F5344CB8AC3E}">
        <p14:creationId xmlns:p14="http://schemas.microsoft.com/office/powerpoint/2010/main" val="177067460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649C20-AB4B-A049-B469-79AD8B03BD11}"/>
              </a:ext>
            </a:extLst>
          </p:cNvPr>
          <p:cNvSpPr>
            <a:spLocks noGrp="1"/>
          </p:cNvSpPr>
          <p:nvPr>
            <p:ph type="title"/>
          </p:nvPr>
        </p:nvSpPr>
        <p:spPr/>
        <p:txBody>
          <a:bodyPr/>
          <a:lstStyle/>
          <a:p>
            <a:r>
              <a:rPr lang="en-US" dirty="0"/>
              <a:t>Categorical Imperative 2</a:t>
            </a:r>
          </a:p>
        </p:txBody>
      </p:sp>
      <p:sp>
        <p:nvSpPr>
          <p:cNvPr id="3" name="Content Placeholder 2">
            <a:extLst>
              <a:ext uri="{FF2B5EF4-FFF2-40B4-BE49-F238E27FC236}">
                <a16:creationId xmlns:a16="http://schemas.microsoft.com/office/drawing/2014/main" xmlns="" id="{D3B98B5B-BABA-DA4C-BCA3-B787B86B2F0A}"/>
              </a:ext>
            </a:extLst>
          </p:cNvPr>
          <p:cNvSpPr>
            <a:spLocks noGrp="1"/>
          </p:cNvSpPr>
          <p:nvPr>
            <p:ph idx="1"/>
          </p:nvPr>
        </p:nvSpPr>
        <p:spPr/>
        <p:txBody>
          <a:bodyPr/>
          <a:lstStyle/>
          <a:p>
            <a:r>
              <a:rPr lang="en-GB" dirty="0"/>
              <a:t>Treat people as an end, and never as a means to an end. To treat </a:t>
            </a:r>
            <a:r>
              <a:rPr lang="en-GB" b="1" dirty="0"/>
              <a:t>people as ends, not means</a:t>
            </a:r>
            <a:r>
              <a:rPr lang="en-GB" dirty="0"/>
              <a:t> is to never use anyone to get something else. People can’t be tools or instruments, they can’t be things you employ to get to what you </a:t>
            </a:r>
            <a:r>
              <a:rPr lang="en-GB" i="1" dirty="0"/>
              <a:t>really</a:t>
            </a:r>
            <a:r>
              <a:rPr lang="en-GB" dirty="0"/>
              <a:t> want. </a:t>
            </a:r>
          </a:p>
          <a:p>
            <a:r>
              <a:rPr lang="en-GB" dirty="0"/>
              <a:t>This principle is broken in the Madoff’s Ponzi scheme. He used the money from each new investor to pay off the last one. That means every investor was nothing but a means to an end: every one was nothing more than a way to keep the old investors happy and attract new ones.</a:t>
            </a:r>
          </a:p>
          <a:p>
            <a:endParaRPr lang="en-US" dirty="0"/>
          </a:p>
        </p:txBody>
      </p:sp>
    </p:spTree>
    <p:extLst>
      <p:ext uri="{BB962C8B-B14F-4D97-AF65-F5344CB8AC3E}">
        <p14:creationId xmlns:p14="http://schemas.microsoft.com/office/powerpoint/2010/main" val="131511193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50BDF2-3D0F-2C48-A23B-59EBA156805A}"/>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xmlns="" id="{33701BA9-206D-8340-97E3-2E264CE9AB9E}"/>
              </a:ext>
            </a:extLst>
          </p:cNvPr>
          <p:cNvSpPr>
            <a:spLocks noGrp="1"/>
          </p:cNvSpPr>
          <p:nvPr>
            <p:ph idx="1"/>
          </p:nvPr>
        </p:nvSpPr>
        <p:spPr/>
        <p:txBody>
          <a:bodyPr/>
          <a:lstStyle/>
          <a:p>
            <a:r>
              <a:rPr lang="en-GB" dirty="0"/>
              <a:t>Think back to your first job, whatever it was. Did you feel like you were used by the organization, or did you feel like they were doing you a favour, giving you the job? How does the experience relate to the imperative to treat others as an end and not a means?</a:t>
            </a:r>
          </a:p>
          <a:p>
            <a:endParaRPr lang="en-US" dirty="0"/>
          </a:p>
        </p:txBody>
      </p:sp>
    </p:spTree>
    <p:extLst>
      <p:ext uri="{BB962C8B-B14F-4D97-AF65-F5344CB8AC3E}">
        <p14:creationId xmlns:p14="http://schemas.microsoft.com/office/powerpoint/2010/main" val="188390704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7E8A25-593D-3049-BF8C-23D48EE90BA6}"/>
              </a:ext>
            </a:extLst>
          </p:cNvPr>
          <p:cNvSpPr>
            <a:spLocks noGrp="1"/>
          </p:cNvSpPr>
          <p:nvPr>
            <p:ph type="title"/>
          </p:nvPr>
        </p:nvSpPr>
        <p:spPr/>
        <p:txBody>
          <a:bodyPr>
            <a:normAutofit/>
          </a:bodyPr>
          <a:lstStyle/>
          <a:p>
            <a:r>
              <a:rPr lang="en-GB" dirty="0"/>
              <a:t>Categorical imperative as a method to find out if an action is permissible</a:t>
            </a:r>
            <a:endParaRPr lang="en-US" dirty="0"/>
          </a:p>
        </p:txBody>
      </p:sp>
      <p:sp>
        <p:nvSpPr>
          <p:cNvPr id="3" name="Content Placeholder 2">
            <a:extLst>
              <a:ext uri="{FF2B5EF4-FFF2-40B4-BE49-F238E27FC236}">
                <a16:creationId xmlns:a16="http://schemas.microsoft.com/office/drawing/2014/main" xmlns="" id="{8D9269D6-E474-284D-A662-1A42CCEFC217}"/>
              </a:ext>
            </a:extLst>
          </p:cNvPr>
          <p:cNvSpPr>
            <a:spLocks noGrp="1"/>
          </p:cNvSpPr>
          <p:nvPr>
            <p:ph idx="1"/>
          </p:nvPr>
        </p:nvSpPr>
        <p:spPr/>
        <p:txBody>
          <a:bodyPr/>
          <a:lstStyle/>
          <a:p>
            <a:endParaRPr lang="en-GB" dirty="0">
              <a:hlinkClick r:id="rId3"/>
            </a:endParaRPr>
          </a:p>
          <a:p>
            <a:r>
              <a:rPr lang="en-GB" b="1" dirty="0"/>
              <a:t>4 steps </a:t>
            </a:r>
          </a:p>
          <a:p>
            <a:r>
              <a:rPr lang="en-GB" dirty="0"/>
              <a:t>Formulate a maxim that enshrines your reason for acting as you propose. </a:t>
            </a:r>
          </a:p>
          <a:p>
            <a:r>
              <a:rPr lang="en-GB" dirty="0"/>
              <a:t>Recast that maxim as a universal law of nature governing all rational agents, and so as holding that all must, by natural law, act as you yourself propose to act in these circumstances. </a:t>
            </a:r>
          </a:p>
          <a:p>
            <a:r>
              <a:rPr lang="en-GB" dirty="0"/>
              <a:t>Consider whether your maxim is even conceivable in a world governed by this law of nature. </a:t>
            </a:r>
          </a:p>
          <a:p>
            <a:r>
              <a:rPr lang="en-GB" dirty="0"/>
              <a:t>If it is, ask yourself whether you would/could, rationally </a:t>
            </a:r>
            <a:r>
              <a:rPr lang="en-GB" i="1" dirty="0"/>
              <a:t>will</a:t>
            </a:r>
            <a:r>
              <a:rPr lang="en-GB" dirty="0"/>
              <a:t> to act on your maxim in such a world. If you could, then your action is morally permissible. </a:t>
            </a:r>
          </a:p>
          <a:p>
            <a:r>
              <a:rPr lang="en-GB" dirty="0"/>
              <a:t>Johnson (2011)</a:t>
            </a:r>
          </a:p>
          <a:p>
            <a:endParaRPr lang="en-GB" baseline="30000" dirty="0"/>
          </a:p>
          <a:p>
            <a:endParaRPr lang="en-US" dirty="0"/>
          </a:p>
        </p:txBody>
      </p:sp>
    </p:spTree>
    <p:extLst>
      <p:ext uri="{BB962C8B-B14F-4D97-AF65-F5344CB8AC3E}">
        <p14:creationId xmlns:p14="http://schemas.microsoft.com/office/powerpoint/2010/main" val="33943701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481C49-CE9E-864D-B876-910E26162ECE}"/>
              </a:ext>
            </a:extLst>
          </p:cNvPr>
          <p:cNvSpPr>
            <a:spLocks noGrp="1"/>
          </p:cNvSpPr>
          <p:nvPr>
            <p:ph type="title"/>
          </p:nvPr>
        </p:nvSpPr>
        <p:spPr/>
        <p:txBody>
          <a:bodyPr/>
          <a:lstStyle/>
          <a:p>
            <a:r>
              <a:rPr lang="en-US" dirty="0"/>
              <a:t>Stages in more detail. Stage 1</a:t>
            </a:r>
          </a:p>
        </p:txBody>
      </p:sp>
      <p:sp>
        <p:nvSpPr>
          <p:cNvPr id="3" name="Content Placeholder 2">
            <a:extLst>
              <a:ext uri="{FF2B5EF4-FFF2-40B4-BE49-F238E27FC236}">
                <a16:creationId xmlns:a16="http://schemas.microsoft.com/office/drawing/2014/main" xmlns="" id="{F252E94E-54D7-0C41-B581-EC8C5D27C0F4}"/>
              </a:ext>
            </a:extLst>
          </p:cNvPr>
          <p:cNvSpPr>
            <a:spLocks noGrp="1"/>
          </p:cNvSpPr>
          <p:nvPr>
            <p:ph idx="1"/>
          </p:nvPr>
        </p:nvSpPr>
        <p:spPr/>
        <p:txBody>
          <a:bodyPr>
            <a:normAutofit/>
          </a:bodyPr>
          <a:lstStyle/>
          <a:p>
            <a:r>
              <a:rPr lang="en-GB" dirty="0"/>
              <a:t>To formulate the “maxim” or motivational principle that guides our action. For example, I decide to break a promise to pay a friend back because I would rather keep the money.</a:t>
            </a:r>
          </a:p>
          <a:p>
            <a:r>
              <a:rPr lang="en-GB" dirty="0"/>
              <a:t>Business example ?</a:t>
            </a:r>
          </a:p>
          <a:p>
            <a:endParaRPr lang="en-US" dirty="0"/>
          </a:p>
        </p:txBody>
      </p:sp>
    </p:spTree>
    <p:extLst>
      <p:ext uri="{BB962C8B-B14F-4D97-AF65-F5344CB8AC3E}">
        <p14:creationId xmlns:p14="http://schemas.microsoft.com/office/powerpoint/2010/main" val="271138102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0D0C40-CB11-6144-A935-AA348DABF056}"/>
              </a:ext>
            </a:extLst>
          </p:cNvPr>
          <p:cNvSpPr>
            <a:spLocks noGrp="1"/>
          </p:cNvSpPr>
          <p:nvPr>
            <p:ph type="title"/>
          </p:nvPr>
        </p:nvSpPr>
        <p:spPr/>
        <p:txBody>
          <a:bodyPr/>
          <a:lstStyle/>
          <a:p>
            <a:r>
              <a:rPr lang="en-US" dirty="0"/>
              <a:t>Stage 2</a:t>
            </a:r>
          </a:p>
        </p:txBody>
      </p:sp>
      <p:sp>
        <p:nvSpPr>
          <p:cNvPr id="3" name="Content Placeholder 2">
            <a:extLst>
              <a:ext uri="{FF2B5EF4-FFF2-40B4-BE49-F238E27FC236}">
                <a16:creationId xmlns:a16="http://schemas.microsoft.com/office/drawing/2014/main" xmlns="" id="{EFD9B88F-BADF-EB41-B3E4-C70DEFB8559E}"/>
              </a:ext>
            </a:extLst>
          </p:cNvPr>
          <p:cNvSpPr>
            <a:spLocks noGrp="1"/>
          </p:cNvSpPr>
          <p:nvPr>
            <p:ph idx="1"/>
          </p:nvPr>
        </p:nvSpPr>
        <p:spPr/>
        <p:txBody>
          <a:bodyPr>
            <a:normAutofit/>
          </a:bodyPr>
          <a:lstStyle/>
          <a:p>
            <a:r>
              <a:rPr lang="en-GB" dirty="0"/>
              <a:t>Transform the action into a universal law of nature. Everyone must act for the same reason that I will act on. People break their promises to friends when they would rather keep their money.</a:t>
            </a:r>
          </a:p>
          <a:p>
            <a:r>
              <a:rPr lang="en-GB" dirty="0"/>
              <a:t>Business example ?</a:t>
            </a:r>
          </a:p>
          <a:p>
            <a:endParaRPr lang="en-US" dirty="0"/>
          </a:p>
        </p:txBody>
      </p:sp>
    </p:spTree>
    <p:extLst>
      <p:ext uri="{BB962C8B-B14F-4D97-AF65-F5344CB8AC3E}">
        <p14:creationId xmlns:p14="http://schemas.microsoft.com/office/powerpoint/2010/main" val="290433084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1DA546-6737-F942-B34C-4B9B7027D577}"/>
              </a:ext>
            </a:extLst>
          </p:cNvPr>
          <p:cNvSpPr>
            <a:spLocks noGrp="1"/>
          </p:cNvSpPr>
          <p:nvPr>
            <p:ph type="title"/>
          </p:nvPr>
        </p:nvSpPr>
        <p:spPr/>
        <p:txBody>
          <a:bodyPr/>
          <a:lstStyle/>
          <a:p>
            <a:r>
              <a:rPr lang="en-US" dirty="0"/>
              <a:t>Stage 3</a:t>
            </a:r>
          </a:p>
        </p:txBody>
      </p:sp>
      <p:sp>
        <p:nvSpPr>
          <p:cNvPr id="3" name="Content Placeholder 2">
            <a:extLst>
              <a:ext uri="{FF2B5EF4-FFF2-40B4-BE49-F238E27FC236}">
                <a16:creationId xmlns:a16="http://schemas.microsoft.com/office/drawing/2014/main" xmlns="" id="{E6603B91-F224-A348-AD05-95FD1B9B19DC}"/>
              </a:ext>
            </a:extLst>
          </p:cNvPr>
          <p:cNvSpPr>
            <a:spLocks noGrp="1"/>
          </p:cNvSpPr>
          <p:nvPr>
            <p:ph idx="1"/>
          </p:nvPr>
        </p:nvSpPr>
        <p:spPr/>
        <p:txBody>
          <a:bodyPr/>
          <a:lstStyle/>
          <a:p>
            <a:r>
              <a:rPr lang="en-GB" dirty="0"/>
              <a:t>Consider if such a maxim could even be a universal law of nature. </a:t>
            </a:r>
          </a:p>
          <a:p>
            <a:r>
              <a:rPr lang="en-GB" dirty="0"/>
              <a:t>Could everyone refuse to pay their debts when they’d rather keep their money? </a:t>
            </a:r>
            <a:r>
              <a:rPr lang="en-GB" dirty="0">
                <a:highlight>
                  <a:srgbClr val="FFFF00"/>
                </a:highlight>
              </a:rPr>
              <a:t>No</a:t>
            </a:r>
            <a:r>
              <a:rPr lang="en-GB" dirty="0"/>
              <a:t>, because that would undermine the whole point of having debts to be paid. No one would loan money out in that world. At this point we can already rule out the maxim of refusing to pay our debts out of convenience, so it’s an irrational and impermissible maxim and we have a duty not to act from that motive.</a:t>
            </a:r>
          </a:p>
          <a:p>
            <a:endParaRPr lang="en-US" dirty="0"/>
          </a:p>
        </p:txBody>
      </p:sp>
    </p:spTree>
    <p:extLst>
      <p:ext uri="{BB962C8B-B14F-4D97-AF65-F5344CB8AC3E}">
        <p14:creationId xmlns:p14="http://schemas.microsoft.com/office/powerpoint/2010/main" val="285198356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29A91C-59BB-0C42-B43E-4D1166A2B824}"/>
              </a:ext>
            </a:extLst>
          </p:cNvPr>
          <p:cNvSpPr>
            <a:spLocks noGrp="1"/>
          </p:cNvSpPr>
          <p:nvPr>
            <p:ph type="title"/>
          </p:nvPr>
        </p:nvSpPr>
        <p:spPr/>
        <p:txBody>
          <a:bodyPr/>
          <a:lstStyle/>
          <a:p>
            <a:r>
              <a:rPr lang="en-US" dirty="0"/>
              <a:t>Stage 4</a:t>
            </a:r>
          </a:p>
        </p:txBody>
      </p:sp>
      <p:sp>
        <p:nvSpPr>
          <p:cNvPr id="3" name="Content Placeholder 2">
            <a:extLst>
              <a:ext uri="{FF2B5EF4-FFF2-40B4-BE49-F238E27FC236}">
                <a16:creationId xmlns:a16="http://schemas.microsoft.com/office/drawing/2014/main" xmlns="" id="{A5BFC4F9-2C6D-9146-B70F-B8B4FCB3F2B6}"/>
              </a:ext>
            </a:extLst>
          </p:cNvPr>
          <p:cNvSpPr>
            <a:spLocks noGrp="1"/>
          </p:cNvSpPr>
          <p:nvPr>
            <p:ph idx="1"/>
          </p:nvPr>
        </p:nvSpPr>
        <p:spPr/>
        <p:txBody>
          <a:bodyPr/>
          <a:lstStyle/>
          <a:p>
            <a:r>
              <a:rPr lang="en-GB" dirty="0"/>
              <a:t>If the maxim passes the third step, could we </a:t>
            </a:r>
            <a:r>
              <a:rPr lang="en-GB" i="1" dirty="0"/>
              <a:t>rationally</a:t>
            </a:r>
            <a:r>
              <a:rPr lang="en-GB" dirty="0"/>
              <a:t> will the maxim to be followed by everyone in our circumstances? </a:t>
            </a:r>
          </a:p>
          <a:p>
            <a:r>
              <a:rPr lang="en-GB" dirty="0"/>
              <a:t>Perhaps I can will that people eat when they are hungry, but not necessarily in every circumstance, such as when there’s limited food that needs to be shared with others who are also hungry.</a:t>
            </a:r>
          </a:p>
          <a:p>
            <a:endParaRPr lang="en-US" dirty="0"/>
          </a:p>
        </p:txBody>
      </p:sp>
    </p:spTree>
    <p:extLst>
      <p:ext uri="{BB962C8B-B14F-4D97-AF65-F5344CB8AC3E}">
        <p14:creationId xmlns:p14="http://schemas.microsoft.com/office/powerpoint/2010/main" val="136240146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9E9701-D105-824B-BE8C-E1600F7F5FED}"/>
              </a:ext>
            </a:extLst>
          </p:cNvPr>
          <p:cNvSpPr>
            <a:spLocks noGrp="1"/>
          </p:cNvSpPr>
          <p:nvPr>
            <p:ph type="title"/>
          </p:nvPr>
        </p:nvSpPr>
        <p:spPr/>
        <p:txBody>
          <a:bodyPr/>
          <a:lstStyle/>
          <a:p>
            <a:r>
              <a:rPr lang="en-US" dirty="0"/>
              <a:t>Categorical Imperative and the Golden Rule</a:t>
            </a:r>
          </a:p>
        </p:txBody>
      </p:sp>
      <p:sp>
        <p:nvSpPr>
          <p:cNvPr id="3" name="Content Placeholder 2">
            <a:extLst>
              <a:ext uri="{FF2B5EF4-FFF2-40B4-BE49-F238E27FC236}">
                <a16:creationId xmlns:a16="http://schemas.microsoft.com/office/drawing/2014/main" xmlns="" id="{22C9B924-CE88-7B45-8B8E-231FFFACE0A9}"/>
              </a:ext>
            </a:extLst>
          </p:cNvPr>
          <p:cNvSpPr>
            <a:spLocks noGrp="1"/>
          </p:cNvSpPr>
          <p:nvPr>
            <p:ph idx="1"/>
          </p:nvPr>
        </p:nvSpPr>
        <p:spPr/>
        <p:txBody>
          <a:bodyPr>
            <a:normAutofit fontScale="92500"/>
          </a:bodyPr>
          <a:lstStyle/>
          <a:p>
            <a:r>
              <a:rPr lang="en-GB" dirty="0"/>
              <a:t>“Is the action rationally appropriate for everyone else in the same situation?” If the answer is, Yes, then the action is morally acceptable.</a:t>
            </a:r>
          </a:p>
          <a:p>
            <a:r>
              <a:rPr lang="en-GB" dirty="0"/>
              <a:t>First, our morality must not be hypocritical—what is right for me is right for everyone. </a:t>
            </a:r>
          </a:p>
          <a:p>
            <a:r>
              <a:rPr lang="en-GB" dirty="0"/>
              <a:t>Second, we can demand that someone treat others how she wants to be treated as long as she “wants” to be treated in a way that rationality permits. </a:t>
            </a:r>
          </a:p>
          <a:p>
            <a:r>
              <a:rPr lang="en-GB" dirty="0"/>
              <a:t>Third, we can demand that people don’t behave in a way that is wrong for others. If “everyone defended themselves from attack,” then people would be behaving appropriately. However, “if everyone steals to benefit themselves,” then they will be doing something wrong. When we ask, “What if everyone did that?” we are not asking, “Would there be bad consequences if everyone did X?” </a:t>
            </a:r>
          </a:p>
          <a:p>
            <a:r>
              <a:rPr lang="en-GB" dirty="0"/>
              <a:t>The categorical imperative does not necessarily concern itself with consequences and it doesn’t claim that something is wrong just because too many people doing something could become destructive.</a:t>
            </a:r>
            <a:endParaRPr lang="en-US" dirty="0"/>
          </a:p>
        </p:txBody>
      </p:sp>
    </p:spTree>
    <p:extLst>
      <p:ext uri="{BB962C8B-B14F-4D97-AF65-F5344CB8AC3E}">
        <p14:creationId xmlns:p14="http://schemas.microsoft.com/office/powerpoint/2010/main" val="105573503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0E7F43-6B2D-A343-88EB-2910FBA4906E}"/>
              </a:ext>
            </a:extLst>
          </p:cNvPr>
          <p:cNvSpPr>
            <a:spLocks noGrp="1"/>
          </p:cNvSpPr>
          <p:nvPr>
            <p:ph type="title"/>
          </p:nvPr>
        </p:nvSpPr>
        <p:spPr>
          <a:xfrm>
            <a:off x="486591" y="0"/>
            <a:ext cx="7680960" cy="1371600"/>
          </a:xfrm>
        </p:spPr>
        <p:txBody>
          <a:bodyPr/>
          <a:lstStyle/>
          <a:p>
            <a:r>
              <a:rPr lang="en-US" dirty="0"/>
              <a:t>Applying the Categorical Imperative</a:t>
            </a:r>
          </a:p>
        </p:txBody>
      </p:sp>
      <p:graphicFrame>
        <p:nvGraphicFramePr>
          <p:cNvPr id="4" name="Content Placeholder 3">
            <a:extLst>
              <a:ext uri="{FF2B5EF4-FFF2-40B4-BE49-F238E27FC236}">
                <a16:creationId xmlns:a16="http://schemas.microsoft.com/office/drawing/2014/main" xmlns="" id="{76BB4476-E215-104C-A3B4-AC37A5A60877}"/>
              </a:ext>
            </a:extLst>
          </p:cNvPr>
          <p:cNvGraphicFramePr>
            <a:graphicFrameLocks noGrp="1"/>
          </p:cNvGraphicFramePr>
          <p:nvPr>
            <p:ph idx="1"/>
            <p:extLst>
              <p:ext uri="{D42A27DB-BD31-4B8C-83A1-F6EECF244321}">
                <p14:modId xmlns:p14="http://schemas.microsoft.com/office/powerpoint/2010/main" val="2979106195"/>
              </p:ext>
            </p:extLst>
          </p:nvPr>
        </p:nvGraphicFramePr>
        <p:xfrm>
          <a:off x="486591" y="1042081"/>
          <a:ext cx="8384140" cy="5547360"/>
        </p:xfrm>
        <a:graphic>
          <a:graphicData uri="http://schemas.openxmlformats.org/drawingml/2006/table">
            <a:tbl>
              <a:tblPr firstRow="1" bandRow="1">
                <a:tableStyleId>{5940675A-B579-460E-94D1-54222C63F5DA}</a:tableStyleId>
              </a:tblPr>
              <a:tblGrid>
                <a:gridCol w="1660934">
                  <a:extLst>
                    <a:ext uri="{9D8B030D-6E8A-4147-A177-3AD203B41FA5}">
                      <a16:colId xmlns:a16="http://schemas.microsoft.com/office/drawing/2014/main" xmlns="" val="3971351876"/>
                    </a:ext>
                  </a:extLst>
                </a:gridCol>
                <a:gridCol w="6723206">
                  <a:extLst>
                    <a:ext uri="{9D8B030D-6E8A-4147-A177-3AD203B41FA5}">
                      <a16:colId xmlns:a16="http://schemas.microsoft.com/office/drawing/2014/main" xmlns="" val="1669959622"/>
                    </a:ext>
                  </a:extLst>
                </a:gridCol>
              </a:tblGrid>
              <a:tr h="370840">
                <a:tc>
                  <a:txBody>
                    <a:bodyPr/>
                    <a:lstStyle/>
                    <a:p>
                      <a:r>
                        <a:rPr lang="en-US" sz="1400" dirty="0"/>
                        <a:t>Killing people</a:t>
                      </a:r>
                    </a:p>
                  </a:txBody>
                  <a:tcPr/>
                </a:tc>
                <a:tc>
                  <a:txBody>
                    <a:bodyPr/>
                    <a:lstStyle/>
                    <a:p>
                      <a:r>
                        <a:rPr lang="en-GB" sz="1400" b="0" i="0" kern="1200" dirty="0">
                          <a:solidFill>
                            <a:schemeClr val="tx1"/>
                          </a:solidFill>
                          <a:effectLst/>
                          <a:latin typeface="+mn-lt"/>
                          <a:ea typeface="+mn-ea"/>
                          <a:cs typeface="+mn-cs"/>
                        </a:rPr>
                        <a:t>Wrong whenever it would be inappropriate for someone to kill us, and we need to consider the motivational reason for killing someone. It would be wrong for people to kill us out of greed just to take our money, so it is wrong for everyone to kill out of green to take other people’s money. However, it would be right for someone to kill us if necessary to defend themselves from attack out of self-respect, so it is right for everyone else as well.</a:t>
                      </a:r>
                      <a:endParaRPr lang="en-US" sz="1400" dirty="0"/>
                    </a:p>
                  </a:txBody>
                  <a:tcPr/>
                </a:tc>
                <a:extLst>
                  <a:ext uri="{0D108BD9-81ED-4DB2-BD59-A6C34878D82A}">
                    <a16:rowId xmlns:a16="http://schemas.microsoft.com/office/drawing/2014/main" xmlns="" val="1734130362"/>
                  </a:ext>
                </a:extLst>
              </a:tr>
              <a:tr h="399551">
                <a:tc>
                  <a:txBody>
                    <a:bodyPr/>
                    <a:lstStyle/>
                    <a:p>
                      <a:r>
                        <a:rPr lang="en-US" sz="1400" dirty="0"/>
                        <a:t>Stealing</a:t>
                      </a:r>
                    </a:p>
                  </a:txBody>
                  <a:tcPr/>
                </a:tc>
                <a:tc>
                  <a:txBody>
                    <a:bodyPr/>
                    <a:lstStyle/>
                    <a:p>
                      <a:r>
                        <a:rPr lang="en-GB" sz="1400" b="0" i="0" kern="1200" dirty="0">
                          <a:solidFill>
                            <a:schemeClr val="tx1"/>
                          </a:solidFill>
                          <a:effectLst/>
                          <a:latin typeface="+mn-lt"/>
                          <a:ea typeface="+mn-ea"/>
                          <a:cs typeface="+mn-cs"/>
                        </a:rPr>
                        <a:t>Wrong whenever it would be inappropriate for someone to steal from us, such as when they want something without paying for it. However, if stealing is necessary to survive because no one is willing to share food, then it might be necessary to steal out of self-respect.</a:t>
                      </a:r>
                      <a:endParaRPr lang="en-US" sz="1400" dirty="0"/>
                    </a:p>
                  </a:txBody>
                  <a:tcPr/>
                </a:tc>
                <a:extLst>
                  <a:ext uri="{0D108BD9-81ED-4DB2-BD59-A6C34878D82A}">
                    <a16:rowId xmlns:a16="http://schemas.microsoft.com/office/drawing/2014/main" xmlns="" val="980170534"/>
                  </a:ext>
                </a:extLst>
              </a:tr>
              <a:tr h="370840">
                <a:tc>
                  <a:txBody>
                    <a:bodyPr/>
                    <a:lstStyle/>
                    <a:p>
                      <a:r>
                        <a:rPr lang="en-US" sz="1400" dirty="0"/>
                        <a:t>Courage</a:t>
                      </a:r>
                    </a:p>
                  </a:txBody>
                  <a:tcPr/>
                </a:tc>
                <a:tc>
                  <a:txBody>
                    <a:bodyPr/>
                    <a:lstStyle/>
                    <a:p>
                      <a:r>
                        <a:rPr lang="en-GB" sz="1400" b="0" i="0" kern="1200" dirty="0">
                          <a:solidFill>
                            <a:schemeClr val="tx1"/>
                          </a:solidFill>
                          <a:effectLst/>
                          <a:latin typeface="+mn-lt"/>
                          <a:ea typeface="+mn-ea"/>
                          <a:cs typeface="+mn-cs"/>
                        </a:rPr>
                        <a:t>Rationally necessary for us to be willing to do the right thing when the right thing is done at personal risk to oneself. Emotions must be disregarded if they conflict with the demands of moral reason.</a:t>
                      </a:r>
                      <a:endParaRPr lang="en-US" sz="1400" dirty="0"/>
                    </a:p>
                  </a:txBody>
                  <a:tcPr/>
                </a:tc>
                <a:extLst>
                  <a:ext uri="{0D108BD9-81ED-4DB2-BD59-A6C34878D82A}">
                    <a16:rowId xmlns:a16="http://schemas.microsoft.com/office/drawing/2014/main" xmlns="" val="148889759"/>
                  </a:ext>
                </a:extLst>
              </a:tr>
              <a:tr h="370840">
                <a:tc>
                  <a:txBody>
                    <a:bodyPr/>
                    <a:lstStyle/>
                    <a:p>
                      <a:r>
                        <a:rPr lang="en-US" sz="1400" dirty="0"/>
                        <a:t>Education</a:t>
                      </a:r>
                    </a:p>
                  </a:txBody>
                  <a:tcPr/>
                </a:tc>
                <a:tc>
                  <a:txBody>
                    <a:bodyPr/>
                    <a:lstStyle/>
                    <a:p>
                      <a:r>
                        <a:rPr lang="en-GB" sz="1400" b="0" i="0" kern="1200" dirty="0">
                          <a:solidFill>
                            <a:schemeClr val="tx1"/>
                          </a:solidFill>
                          <a:effectLst/>
                          <a:latin typeface="+mn-lt"/>
                          <a:ea typeface="+mn-ea"/>
                          <a:cs typeface="+mn-cs"/>
                        </a:rPr>
                        <a:t>A rational requirement insofar as ignorance puts others at risk. If we can rationally demand others to become educated because of the dangers of ignorance, then we are also rationally required to become educated.</a:t>
                      </a:r>
                    </a:p>
                  </a:txBody>
                  <a:tcPr/>
                </a:tc>
                <a:extLst>
                  <a:ext uri="{0D108BD9-81ED-4DB2-BD59-A6C34878D82A}">
                    <a16:rowId xmlns:a16="http://schemas.microsoft.com/office/drawing/2014/main" xmlns="" val="2686618505"/>
                  </a:ext>
                </a:extLst>
              </a:tr>
              <a:tr h="370840">
                <a:tc>
                  <a:txBody>
                    <a:bodyPr/>
                    <a:lstStyle/>
                    <a:p>
                      <a:r>
                        <a:rPr lang="en-US" sz="1400" dirty="0"/>
                        <a:t>Promising</a:t>
                      </a:r>
                    </a:p>
                  </a:txBody>
                  <a:tcPr/>
                </a:tc>
                <a:tc>
                  <a:txBody>
                    <a:bodyPr/>
                    <a:lstStyle/>
                    <a:p>
                      <a:r>
                        <a:rPr lang="en-GB" sz="1400" b="0" i="0" kern="1200" dirty="0">
                          <a:solidFill>
                            <a:schemeClr val="tx1"/>
                          </a:solidFill>
                          <a:effectLst/>
                          <a:latin typeface="+mn-lt"/>
                          <a:ea typeface="+mn-ea"/>
                          <a:cs typeface="+mn-cs"/>
                        </a:rPr>
                        <a:t>A rational requirement insofar as we can rationally demand that other people keep their promises (out of respect for our humanity). It might be that breaking a promise is necessary from time to time (to respect our humanity) but only when it would be wrong for anyone in that situation to break the promise. </a:t>
                      </a:r>
                      <a:endParaRPr lang="en-US" sz="1400" dirty="0"/>
                    </a:p>
                  </a:txBody>
                  <a:tcPr/>
                </a:tc>
                <a:extLst>
                  <a:ext uri="{0D108BD9-81ED-4DB2-BD59-A6C34878D82A}">
                    <a16:rowId xmlns:a16="http://schemas.microsoft.com/office/drawing/2014/main" xmlns="" val="2240555422"/>
                  </a:ext>
                </a:extLst>
              </a:tr>
              <a:tr h="370840">
                <a:tc>
                  <a:txBody>
                    <a:bodyPr/>
                    <a:lstStyle/>
                    <a:p>
                      <a:r>
                        <a:rPr lang="en-US" sz="1400" dirty="0"/>
                        <a:t>Polluting</a:t>
                      </a:r>
                    </a:p>
                  </a:txBody>
                  <a:tcPr/>
                </a:tc>
                <a:tc>
                  <a:txBody>
                    <a:bodyPr/>
                    <a:lstStyle/>
                    <a:p>
                      <a:r>
                        <a:rPr lang="en-GB" sz="1400" b="0" i="0" kern="1200" dirty="0">
                          <a:solidFill>
                            <a:schemeClr val="tx1"/>
                          </a:solidFill>
                          <a:effectLst/>
                          <a:latin typeface="+mn-lt"/>
                          <a:ea typeface="+mn-ea"/>
                          <a:cs typeface="+mn-cs"/>
                        </a:rPr>
                        <a:t>It is wrong to cause pollution whenever we know that it will cause harm. If we can rationally demand a business to pollute less, then others can make the same demand on us.</a:t>
                      </a:r>
                      <a:endParaRPr lang="en-US" sz="1400" dirty="0"/>
                    </a:p>
                  </a:txBody>
                  <a:tcPr/>
                </a:tc>
                <a:extLst>
                  <a:ext uri="{0D108BD9-81ED-4DB2-BD59-A6C34878D82A}">
                    <a16:rowId xmlns:a16="http://schemas.microsoft.com/office/drawing/2014/main" xmlns="" val="2319310962"/>
                  </a:ext>
                </a:extLst>
              </a:tr>
              <a:tr h="370840">
                <a:tc>
                  <a:txBody>
                    <a:bodyPr/>
                    <a:lstStyle/>
                    <a:p>
                      <a:r>
                        <a:rPr lang="en-US" sz="1400" dirty="0"/>
                        <a:t>Atheism</a:t>
                      </a:r>
                    </a:p>
                  </a:txBody>
                  <a:tcPr/>
                </a:tc>
                <a:tc>
                  <a:txBody>
                    <a:bodyPr/>
                    <a:lstStyle/>
                    <a:p>
                      <a:r>
                        <a:rPr lang="en-GB" sz="1400" b="0" i="0" kern="1200" dirty="0">
                          <a:solidFill>
                            <a:schemeClr val="tx1"/>
                          </a:solidFill>
                          <a:effectLst/>
                          <a:latin typeface="+mn-lt"/>
                          <a:ea typeface="+mn-ea"/>
                          <a:cs typeface="+mn-cs"/>
                        </a:rPr>
                        <a:t>Someone can rationally believe in atheism if it is found to be a sufficiently reasonable belief just like all other beliefs. If it is rational to believe in theism if it is found to be sufficiently reasonable, and it can be rational to believe in atheism for the same reason.</a:t>
                      </a:r>
                      <a:endParaRPr lang="en-US" sz="1400" dirty="0"/>
                    </a:p>
                  </a:txBody>
                  <a:tcPr/>
                </a:tc>
                <a:extLst>
                  <a:ext uri="{0D108BD9-81ED-4DB2-BD59-A6C34878D82A}">
                    <a16:rowId xmlns:a16="http://schemas.microsoft.com/office/drawing/2014/main" xmlns="" val="1683936405"/>
                  </a:ext>
                </a:extLst>
              </a:tr>
            </a:tbl>
          </a:graphicData>
        </a:graphic>
      </p:graphicFrame>
    </p:spTree>
    <p:extLst>
      <p:ext uri="{BB962C8B-B14F-4D97-AF65-F5344CB8AC3E}">
        <p14:creationId xmlns:p14="http://schemas.microsoft.com/office/powerpoint/2010/main" val="157814284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3A16AC-A298-9043-B4DF-47113810229C}"/>
              </a:ext>
            </a:extLst>
          </p:cNvPr>
          <p:cNvSpPr>
            <a:spLocks noGrp="1"/>
          </p:cNvSpPr>
          <p:nvPr>
            <p:ph type="title"/>
          </p:nvPr>
        </p:nvSpPr>
        <p:spPr/>
        <p:txBody>
          <a:bodyPr/>
          <a:lstStyle/>
          <a:p>
            <a:r>
              <a:rPr lang="en-US" dirty="0"/>
              <a:t>Objections</a:t>
            </a:r>
          </a:p>
        </p:txBody>
      </p:sp>
      <p:sp>
        <p:nvSpPr>
          <p:cNvPr id="3" name="Content Placeholder 2">
            <a:extLst>
              <a:ext uri="{FF2B5EF4-FFF2-40B4-BE49-F238E27FC236}">
                <a16:creationId xmlns:a16="http://schemas.microsoft.com/office/drawing/2014/main" xmlns="" id="{4057D2DF-0C31-B04E-A67A-6D88414D1B9B}"/>
              </a:ext>
            </a:extLst>
          </p:cNvPr>
          <p:cNvSpPr>
            <a:spLocks noGrp="1"/>
          </p:cNvSpPr>
          <p:nvPr>
            <p:ph idx="1"/>
          </p:nvPr>
        </p:nvSpPr>
        <p:spPr/>
        <p:txBody>
          <a:bodyPr/>
          <a:lstStyle/>
          <a:p>
            <a:r>
              <a:rPr lang="en-GB" b="1" dirty="0"/>
              <a:t>The categorical imperative isn’t meant to be a </a:t>
            </a:r>
            <a:r>
              <a:rPr lang="en-GB" b="1" i="1" dirty="0"/>
              <a:t>complete</a:t>
            </a:r>
            <a:r>
              <a:rPr lang="en-GB" b="1" dirty="0"/>
              <a:t> decision procedure.</a:t>
            </a:r>
            <a:r>
              <a:rPr lang="en-GB" dirty="0"/>
              <a:t> – Kant discusses the categorical imperative in the context of moral </a:t>
            </a:r>
            <a:r>
              <a:rPr lang="en-GB" i="1" dirty="0"/>
              <a:t>concepts</a:t>
            </a:r>
            <a:r>
              <a:rPr lang="en-GB" dirty="0"/>
              <a:t> rather than moral </a:t>
            </a:r>
            <a:r>
              <a:rPr lang="en-GB" i="1" dirty="0"/>
              <a:t>reality</a:t>
            </a:r>
            <a:r>
              <a:rPr lang="en-GB" dirty="0"/>
              <a:t>. Even if the categorical imperative exists, it’s not always clear how to use it to decide what we ought to do in each unique situation we find ourselves in. Many people disagree about how the categorical imperative applies in each situation.</a:t>
            </a:r>
          </a:p>
          <a:p>
            <a:r>
              <a:rPr lang="en-GB" b="1" dirty="0"/>
              <a:t>We don’t know that categorical imperatives can help us.</a:t>
            </a:r>
            <a:r>
              <a:rPr lang="en-GB" dirty="0"/>
              <a:t> – Kant’s theory requires that people can be motivated by categorical imperatives, but it’s not clear that we can. The problem is that we don’t know how we are motivated in each situation and we often deceive ourselves. If we can’t be motivated by categorical imperatives, then we need to know how practical they are. Will they help us be moral in any important sense?</a:t>
            </a:r>
          </a:p>
          <a:p>
            <a:endParaRPr lang="en-US" dirty="0"/>
          </a:p>
        </p:txBody>
      </p:sp>
    </p:spTree>
    <p:extLst>
      <p:ext uri="{BB962C8B-B14F-4D97-AF65-F5344CB8AC3E}">
        <p14:creationId xmlns:p14="http://schemas.microsoft.com/office/powerpoint/2010/main" val="20522474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36032D-68B3-CC41-B6A8-0E03CAFC7AD7}"/>
              </a:ext>
            </a:extLst>
          </p:cNvPr>
          <p:cNvSpPr>
            <a:spLocks noGrp="1"/>
          </p:cNvSpPr>
          <p:nvPr>
            <p:ph type="title"/>
          </p:nvPr>
        </p:nvSpPr>
        <p:spPr/>
        <p:txBody>
          <a:bodyPr/>
          <a:lstStyle/>
          <a:p>
            <a:r>
              <a:rPr lang="en-US" dirty="0"/>
              <a:t>Aristotelian Virtue Ethics</a:t>
            </a:r>
          </a:p>
        </p:txBody>
      </p:sp>
      <p:sp>
        <p:nvSpPr>
          <p:cNvPr id="3" name="Content Placeholder 2">
            <a:extLst>
              <a:ext uri="{FF2B5EF4-FFF2-40B4-BE49-F238E27FC236}">
                <a16:creationId xmlns:a16="http://schemas.microsoft.com/office/drawing/2014/main" xmlns="" id="{AC3D89E1-849A-EE4B-AE55-C2116760C861}"/>
              </a:ext>
            </a:extLst>
          </p:cNvPr>
          <p:cNvSpPr>
            <a:spLocks noGrp="1"/>
          </p:cNvSpPr>
          <p:nvPr>
            <p:ph idx="1"/>
          </p:nvPr>
        </p:nvSpPr>
        <p:spPr/>
        <p:txBody>
          <a:bodyPr/>
          <a:lstStyle/>
          <a:p>
            <a:r>
              <a:rPr lang="en-GB" dirty="0"/>
              <a:t>Aristotelian virtue ethics has two parts.</a:t>
            </a:r>
            <a:r>
              <a:rPr lang="en-GB" b="1" dirty="0"/>
              <a:t> </a:t>
            </a:r>
          </a:p>
          <a:p>
            <a:r>
              <a:rPr lang="en-GB" b="1" dirty="0"/>
              <a:t>First, Aristotle argues that our personal happiness (or “flourishing”) is the ultimate goal that we should promote. </a:t>
            </a:r>
          </a:p>
          <a:p>
            <a:r>
              <a:rPr lang="en-GB" b="1" dirty="0"/>
              <a:t>Second, he argues that we should learn to have habits and behave in ways that lead to our personal happiness.</a:t>
            </a:r>
            <a:r>
              <a:rPr lang="en-GB" dirty="0"/>
              <a:t> </a:t>
            </a:r>
          </a:p>
          <a:p>
            <a:r>
              <a:rPr lang="en-GB" dirty="0"/>
              <a:t>We can learn what behaviours cause happiness through our past behaviour and we can learn to be sensitive to particularities in each situation. For example, we know not to attack people in most situations, but it might be necessary to attack people in self defence.</a:t>
            </a:r>
            <a:endParaRPr lang="en-US" dirty="0"/>
          </a:p>
        </p:txBody>
      </p:sp>
    </p:spTree>
    <p:extLst>
      <p:ext uri="{BB962C8B-B14F-4D97-AF65-F5344CB8AC3E}">
        <p14:creationId xmlns:p14="http://schemas.microsoft.com/office/powerpoint/2010/main" val="106645956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223E04-DF6A-4741-A466-5D49C286B297}"/>
              </a:ext>
            </a:extLst>
          </p:cNvPr>
          <p:cNvSpPr>
            <a:spLocks noGrp="1"/>
          </p:cNvSpPr>
          <p:nvPr>
            <p:ph type="title"/>
          </p:nvPr>
        </p:nvSpPr>
        <p:spPr/>
        <p:txBody>
          <a:bodyPr/>
          <a:lstStyle/>
          <a:p>
            <a:r>
              <a:rPr lang="en-US" dirty="0"/>
              <a:t>Morally virtuous</a:t>
            </a:r>
          </a:p>
        </p:txBody>
      </p:sp>
      <p:sp>
        <p:nvSpPr>
          <p:cNvPr id="3" name="Content Placeholder 2">
            <a:extLst>
              <a:ext uri="{FF2B5EF4-FFF2-40B4-BE49-F238E27FC236}">
                <a16:creationId xmlns:a16="http://schemas.microsoft.com/office/drawing/2014/main" xmlns="" id="{667247AA-5B7C-8B42-99D5-F969230856C2}"/>
              </a:ext>
            </a:extLst>
          </p:cNvPr>
          <p:cNvSpPr>
            <a:spLocks noGrp="1"/>
          </p:cNvSpPr>
          <p:nvPr>
            <p:ph idx="1"/>
          </p:nvPr>
        </p:nvSpPr>
        <p:spPr/>
        <p:txBody>
          <a:bodyPr>
            <a:normAutofit fontScale="85000" lnSpcReduction="10000"/>
          </a:bodyPr>
          <a:lstStyle/>
          <a:p>
            <a:r>
              <a:rPr lang="en-GB" dirty="0"/>
              <a:t>“Is the action based on a sensitivity to the situation? And does the action lead to personal happiness?” If the answer is Yes, then the action is morally virtuous.</a:t>
            </a:r>
          </a:p>
          <a:p>
            <a:r>
              <a:rPr lang="en-GB" dirty="0"/>
              <a:t>Two clarifications still need to be made.</a:t>
            </a:r>
          </a:p>
          <a:p>
            <a:r>
              <a:rPr lang="en-GB" dirty="0"/>
              <a:t>First, Aristotle’s idea of “happiness” is distinct from pleasure and means something more like “good life” or “flourishing. Additionally, some of our goals could be morally justified for Aristotle as long as they don’t conflict with happiness. Pleasure, knowledge, and virtue in particular seem like worthwhile goals in general, even if they don’t cause happiness.</a:t>
            </a:r>
          </a:p>
          <a:p>
            <a:r>
              <a:rPr lang="en-GB" dirty="0"/>
              <a:t>Second, Aristotle argues that </a:t>
            </a:r>
            <a:r>
              <a:rPr lang="en-GB" i="1" dirty="0"/>
              <a:t>virtue is the greatest form of happiness</a:t>
            </a:r>
            <a:r>
              <a:rPr lang="en-GB" dirty="0"/>
              <a:t>. Happiness is the ultimate goal or “ultimate and most final end,” but there can be other worthy goals or “final ends.” (Final ends are goals that are worth pursuing and desiring for their own sake.) Aristotle thought that becoming the best kind of person by developing our uniquely human capacities was the best way to be happy. In particular, we’re rational and political animals, so we need to develop our ability to be rational and our ability to get along with others. Being a political animal is manifested in how we care for others in general and desire to help others.</a:t>
            </a:r>
          </a:p>
          <a:p>
            <a:r>
              <a:rPr lang="en-GB" dirty="0"/>
              <a:t/>
            </a:r>
            <a:br>
              <a:rPr lang="en-GB" dirty="0"/>
            </a:br>
            <a:endParaRPr lang="en-US" dirty="0"/>
          </a:p>
        </p:txBody>
      </p:sp>
    </p:spTree>
    <p:extLst>
      <p:ext uri="{BB962C8B-B14F-4D97-AF65-F5344CB8AC3E}">
        <p14:creationId xmlns:p14="http://schemas.microsoft.com/office/powerpoint/2010/main" val="394951124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474D68-EEF8-2141-B5D7-CE78DB998DDA}"/>
              </a:ext>
            </a:extLst>
          </p:cNvPr>
          <p:cNvSpPr>
            <a:spLocks noGrp="1"/>
          </p:cNvSpPr>
          <p:nvPr>
            <p:ph type="title"/>
          </p:nvPr>
        </p:nvSpPr>
        <p:spPr/>
        <p:txBody>
          <a:bodyPr/>
          <a:lstStyle/>
          <a:p>
            <a:r>
              <a:rPr lang="en-US" dirty="0"/>
              <a:t>Rules for moral decisions</a:t>
            </a:r>
          </a:p>
        </p:txBody>
      </p:sp>
      <p:sp>
        <p:nvSpPr>
          <p:cNvPr id="3" name="Content Placeholder 2">
            <a:extLst>
              <a:ext uri="{FF2B5EF4-FFF2-40B4-BE49-F238E27FC236}">
                <a16:creationId xmlns:a16="http://schemas.microsoft.com/office/drawing/2014/main" xmlns="" id="{3EBDB196-B45D-3748-B8DC-CF4BDB17E81C}"/>
              </a:ext>
            </a:extLst>
          </p:cNvPr>
          <p:cNvSpPr>
            <a:spLocks noGrp="1"/>
          </p:cNvSpPr>
          <p:nvPr>
            <p:ph idx="1"/>
          </p:nvPr>
        </p:nvSpPr>
        <p:spPr/>
        <p:txBody>
          <a:bodyPr>
            <a:normAutofit lnSpcReduction="10000"/>
          </a:bodyPr>
          <a:lstStyle/>
          <a:p>
            <a:r>
              <a:rPr lang="en-GB" dirty="0"/>
              <a:t>Aristotle, like most virtue ethicists, is sceptical about using rules to make moral decisions. It seems impractical to use rules and philosophical arguments to make decisions every second of the day, even if morality is ultimately grounded in rules. Instead of having rules, we need to learn to have an intuitive understanding of morality and develop “virtuous” character traits that cause appropriate </a:t>
            </a:r>
            <a:r>
              <a:rPr lang="en-GB" dirty="0" err="1"/>
              <a:t>behavior</a:t>
            </a:r>
            <a:r>
              <a:rPr lang="en-GB" dirty="0"/>
              <a:t> without a great deal of thought usually being required. A person who has an intuitive understanding of morality and has virtuous character traits has practical wisdom (the ability to achieve worthy goals) but not necessarily theoretical wisdom (the ability to know about the world through generalization and deduction).</a:t>
            </a:r>
          </a:p>
          <a:p>
            <a:r>
              <a:rPr lang="en-GB" dirty="0"/>
              <a:t>Although Aristotle doesn’t think ethics is best understood in terms of rules, he finds that wisdom tends to be based on avoiding extremes and finding a moderate middle ground—the golden mean. A person with </a:t>
            </a:r>
            <a:r>
              <a:rPr lang="en-GB" i="1" dirty="0"/>
              <a:t>cowardice</a:t>
            </a:r>
            <a:r>
              <a:rPr lang="en-GB" dirty="0"/>
              <a:t> is afraid, even when she should not be afraid. A person with </a:t>
            </a:r>
            <a:r>
              <a:rPr lang="en-GB" i="1" dirty="0"/>
              <a:t>foolhardiness</a:t>
            </a:r>
            <a:r>
              <a:rPr lang="en-GB" dirty="0"/>
              <a:t> isn’t afraid, even when she should be. A virtuous person with </a:t>
            </a:r>
            <a:r>
              <a:rPr lang="en-GB" i="1" dirty="0"/>
              <a:t>courage</a:t>
            </a:r>
            <a:r>
              <a:rPr lang="en-GB" dirty="0"/>
              <a:t> will only be afraid when it’s appropriate to be.</a:t>
            </a:r>
          </a:p>
          <a:p>
            <a:endParaRPr lang="en-US" dirty="0"/>
          </a:p>
        </p:txBody>
      </p:sp>
    </p:spTree>
    <p:extLst>
      <p:ext uri="{BB962C8B-B14F-4D97-AF65-F5344CB8AC3E}">
        <p14:creationId xmlns:p14="http://schemas.microsoft.com/office/powerpoint/2010/main" val="154997069"/>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0E7F43-6B2D-A343-88EB-2910FBA4906E}"/>
              </a:ext>
            </a:extLst>
          </p:cNvPr>
          <p:cNvSpPr>
            <a:spLocks noGrp="1"/>
          </p:cNvSpPr>
          <p:nvPr>
            <p:ph type="title"/>
          </p:nvPr>
        </p:nvSpPr>
        <p:spPr>
          <a:xfrm>
            <a:off x="486591" y="0"/>
            <a:ext cx="7680960" cy="1371600"/>
          </a:xfrm>
        </p:spPr>
        <p:txBody>
          <a:bodyPr/>
          <a:lstStyle/>
          <a:p>
            <a:r>
              <a:rPr lang="en-US" dirty="0"/>
              <a:t>Applying Virtue Ethics</a:t>
            </a:r>
          </a:p>
        </p:txBody>
      </p:sp>
      <p:graphicFrame>
        <p:nvGraphicFramePr>
          <p:cNvPr id="4" name="Content Placeholder 3">
            <a:extLst>
              <a:ext uri="{FF2B5EF4-FFF2-40B4-BE49-F238E27FC236}">
                <a16:creationId xmlns:a16="http://schemas.microsoft.com/office/drawing/2014/main" xmlns="" id="{76BB4476-E215-104C-A3B4-AC37A5A60877}"/>
              </a:ext>
            </a:extLst>
          </p:cNvPr>
          <p:cNvGraphicFramePr>
            <a:graphicFrameLocks noGrp="1"/>
          </p:cNvGraphicFramePr>
          <p:nvPr>
            <p:ph idx="1"/>
            <p:extLst>
              <p:ext uri="{D42A27DB-BD31-4B8C-83A1-F6EECF244321}">
                <p14:modId xmlns:p14="http://schemas.microsoft.com/office/powerpoint/2010/main" val="3779190268"/>
              </p:ext>
            </p:extLst>
          </p:nvPr>
        </p:nvGraphicFramePr>
        <p:xfrm>
          <a:off x="486591" y="1042081"/>
          <a:ext cx="8384140" cy="4973320"/>
        </p:xfrm>
        <a:graphic>
          <a:graphicData uri="http://schemas.openxmlformats.org/drawingml/2006/table">
            <a:tbl>
              <a:tblPr firstRow="1" bandRow="1">
                <a:tableStyleId>{5940675A-B579-460E-94D1-54222C63F5DA}</a:tableStyleId>
              </a:tblPr>
              <a:tblGrid>
                <a:gridCol w="1660934">
                  <a:extLst>
                    <a:ext uri="{9D8B030D-6E8A-4147-A177-3AD203B41FA5}">
                      <a16:colId xmlns:a16="http://schemas.microsoft.com/office/drawing/2014/main" xmlns="" val="3971351876"/>
                    </a:ext>
                  </a:extLst>
                </a:gridCol>
                <a:gridCol w="6723206">
                  <a:extLst>
                    <a:ext uri="{9D8B030D-6E8A-4147-A177-3AD203B41FA5}">
                      <a16:colId xmlns:a16="http://schemas.microsoft.com/office/drawing/2014/main" xmlns="" val="1669959622"/>
                    </a:ext>
                  </a:extLst>
                </a:gridCol>
              </a:tblGrid>
              <a:tr h="370840">
                <a:tc>
                  <a:txBody>
                    <a:bodyPr/>
                    <a:lstStyle/>
                    <a:p>
                      <a:r>
                        <a:rPr lang="en-US" sz="1400" dirty="0"/>
                        <a:t>Killing people</a:t>
                      </a:r>
                    </a:p>
                  </a:txBody>
                  <a:tcPr/>
                </a:tc>
                <a:tc>
                  <a:txBody>
                    <a:bodyPr/>
                    <a:lstStyle/>
                    <a:p>
                      <a:r>
                        <a:rPr lang="en-GB" sz="1400" b="0" i="0" kern="1200" dirty="0">
                          <a:solidFill>
                            <a:schemeClr val="tx1"/>
                          </a:solidFill>
                          <a:effectLst/>
                          <a:latin typeface="+mn-lt"/>
                          <a:ea typeface="+mn-ea"/>
                          <a:cs typeface="+mn-cs"/>
                        </a:rPr>
                        <a:t>It might be necessary to kill people in self defence because living is necessary to be happy (and we must promote goods that are necessary for our personal happiness), but killing people makes us unhappy because we are social animals and we care about people. We don’t like horrible things to happen to others.</a:t>
                      </a:r>
                      <a:endParaRPr lang="en-US" sz="1400" dirty="0"/>
                    </a:p>
                  </a:txBody>
                  <a:tcPr/>
                </a:tc>
                <a:extLst>
                  <a:ext uri="{0D108BD9-81ED-4DB2-BD59-A6C34878D82A}">
                    <a16:rowId xmlns:a16="http://schemas.microsoft.com/office/drawing/2014/main" xmlns="" val="1734130362"/>
                  </a:ext>
                </a:extLst>
              </a:tr>
              <a:tr h="399551">
                <a:tc>
                  <a:txBody>
                    <a:bodyPr/>
                    <a:lstStyle/>
                    <a:p>
                      <a:r>
                        <a:rPr lang="en-US" sz="1400" dirty="0"/>
                        <a:t>Stealing</a:t>
                      </a:r>
                    </a:p>
                  </a:txBody>
                  <a:tcPr/>
                </a:tc>
                <a:tc>
                  <a:txBody>
                    <a:bodyPr/>
                    <a:lstStyle/>
                    <a:p>
                      <a:r>
                        <a:rPr lang="en-GB" sz="1400" b="0" i="0" kern="1200" dirty="0">
                          <a:solidFill>
                            <a:schemeClr val="tx1"/>
                          </a:solidFill>
                          <a:effectLst/>
                          <a:latin typeface="+mn-lt"/>
                          <a:ea typeface="+mn-ea"/>
                          <a:cs typeface="+mn-cs"/>
                        </a:rPr>
                        <a:t>Stealing is necessary if it is necessary for our personal happiness, but stealing makes us unhappy insofar as we care about people.</a:t>
                      </a:r>
                      <a:endParaRPr lang="en-US" sz="1400" dirty="0"/>
                    </a:p>
                  </a:txBody>
                  <a:tcPr/>
                </a:tc>
                <a:extLst>
                  <a:ext uri="{0D108BD9-81ED-4DB2-BD59-A6C34878D82A}">
                    <a16:rowId xmlns:a16="http://schemas.microsoft.com/office/drawing/2014/main" xmlns="" val="980170534"/>
                  </a:ext>
                </a:extLst>
              </a:tr>
              <a:tr h="370840">
                <a:tc>
                  <a:txBody>
                    <a:bodyPr/>
                    <a:lstStyle/>
                    <a:p>
                      <a:r>
                        <a:rPr lang="en-US" sz="1400" dirty="0"/>
                        <a:t>Courage</a:t>
                      </a:r>
                    </a:p>
                  </a:txBody>
                  <a:tcPr/>
                </a:tc>
                <a:tc>
                  <a:txBody>
                    <a:bodyPr/>
                    <a:lstStyle/>
                    <a:p>
                      <a:r>
                        <a:rPr lang="en-GB" sz="1400" b="0" i="0" kern="1200" dirty="0">
                          <a:solidFill>
                            <a:schemeClr val="tx1"/>
                          </a:solidFill>
                          <a:effectLst/>
                          <a:latin typeface="+mn-lt"/>
                          <a:ea typeface="+mn-ea"/>
                          <a:cs typeface="+mn-cs"/>
                        </a:rPr>
                        <a:t>Courage is necessary for us to take the risks needed to live a fully happy life. Courage is our habit to be afraid when it is necessary for our happiness and not afraid when it is necessary for our happiness.</a:t>
                      </a:r>
                    </a:p>
                  </a:txBody>
                  <a:tcPr/>
                </a:tc>
                <a:extLst>
                  <a:ext uri="{0D108BD9-81ED-4DB2-BD59-A6C34878D82A}">
                    <a16:rowId xmlns:a16="http://schemas.microsoft.com/office/drawing/2014/main" xmlns="" val="148889759"/>
                  </a:ext>
                </a:extLst>
              </a:tr>
              <a:tr h="370840">
                <a:tc>
                  <a:txBody>
                    <a:bodyPr/>
                    <a:lstStyle/>
                    <a:p>
                      <a:r>
                        <a:rPr lang="en-US" sz="1400" dirty="0"/>
                        <a:t>Education</a:t>
                      </a:r>
                    </a:p>
                  </a:txBody>
                  <a:tcPr/>
                </a:tc>
                <a:tc>
                  <a:txBody>
                    <a:bodyPr/>
                    <a:lstStyle/>
                    <a:p>
                      <a:r>
                        <a:rPr lang="en-GB" sz="1400" b="0" i="0" kern="1200" dirty="0">
                          <a:solidFill>
                            <a:schemeClr val="tx1"/>
                          </a:solidFill>
                          <a:effectLst/>
                          <a:latin typeface="+mn-lt"/>
                          <a:ea typeface="+mn-ea"/>
                          <a:cs typeface="+mn-cs"/>
                        </a:rPr>
                        <a:t>Education is necessary for our personal happiness not only to know how to best be happy, but also because the most intellectual forms of contemplation are the most positive experiences we can have. A “contemplative life” is the happiest sort of life we can live.</a:t>
                      </a:r>
                    </a:p>
                  </a:txBody>
                  <a:tcPr/>
                </a:tc>
                <a:extLst>
                  <a:ext uri="{0D108BD9-81ED-4DB2-BD59-A6C34878D82A}">
                    <a16:rowId xmlns:a16="http://schemas.microsoft.com/office/drawing/2014/main" xmlns="" val="2686618505"/>
                  </a:ext>
                </a:extLst>
              </a:tr>
              <a:tr h="370840">
                <a:tc>
                  <a:txBody>
                    <a:bodyPr/>
                    <a:lstStyle/>
                    <a:p>
                      <a:r>
                        <a:rPr lang="en-US" sz="1400" dirty="0"/>
                        <a:t>Promising</a:t>
                      </a:r>
                    </a:p>
                  </a:txBody>
                  <a:tcPr/>
                </a:tc>
                <a:tc>
                  <a:txBody>
                    <a:bodyPr/>
                    <a:lstStyle/>
                    <a:p>
                      <a:r>
                        <a:rPr lang="en-GB" sz="1400" b="0" i="0" kern="1200" dirty="0">
                          <a:solidFill>
                            <a:schemeClr val="tx1"/>
                          </a:solidFill>
                          <a:effectLst/>
                          <a:latin typeface="+mn-lt"/>
                          <a:ea typeface="+mn-ea"/>
                          <a:cs typeface="+mn-cs"/>
                        </a:rPr>
                        <a:t>Keeping a promise is virtuous as long as we consider the situation at hand and keep the promise because it is likely to promote our happiness. In other words, keeping the promise might not be personally beneficial because we can also keep a promise out of respect (care) for the other person. We can’t be happy while hurting others.</a:t>
                      </a:r>
                      <a:endParaRPr lang="en-US" sz="1400" dirty="0"/>
                    </a:p>
                  </a:txBody>
                  <a:tcPr/>
                </a:tc>
                <a:extLst>
                  <a:ext uri="{0D108BD9-81ED-4DB2-BD59-A6C34878D82A}">
                    <a16:rowId xmlns:a16="http://schemas.microsoft.com/office/drawing/2014/main" xmlns="" val="2240555422"/>
                  </a:ext>
                </a:extLst>
              </a:tr>
              <a:tr h="370840">
                <a:tc>
                  <a:txBody>
                    <a:bodyPr/>
                    <a:lstStyle/>
                    <a:p>
                      <a:r>
                        <a:rPr lang="en-US" sz="1400" dirty="0"/>
                        <a:t>Polluting</a:t>
                      </a:r>
                    </a:p>
                  </a:txBody>
                  <a:tcPr/>
                </a:tc>
                <a:tc>
                  <a:txBody>
                    <a:bodyPr/>
                    <a:lstStyle/>
                    <a:p>
                      <a:r>
                        <a:rPr lang="en-GB" sz="1400" b="0" i="0" kern="1200" dirty="0">
                          <a:solidFill>
                            <a:schemeClr val="tx1"/>
                          </a:solidFill>
                          <a:effectLst/>
                          <a:latin typeface="+mn-lt"/>
                          <a:ea typeface="+mn-ea"/>
                          <a:cs typeface="+mn-cs"/>
                        </a:rPr>
                        <a:t>Polluting is wrong insofar as it hurts people and we care about people.</a:t>
                      </a:r>
                      <a:endParaRPr lang="en-US" sz="1400" dirty="0"/>
                    </a:p>
                  </a:txBody>
                  <a:tcPr/>
                </a:tc>
                <a:extLst>
                  <a:ext uri="{0D108BD9-81ED-4DB2-BD59-A6C34878D82A}">
                    <a16:rowId xmlns:a16="http://schemas.microsoft.com/office/drawing/2014/main" xmlns="" val="2319310962"/>
                  </a:ext>
                </a:extLst>
              </a:tr>
              <a:tr h="370840">
                <a:tc>
                  <a:txBody>
                    <a:bodyPr/>
                    <a:lstStyle/>
                    <a:p>
                      <a:r>
                        <a:rPr lang="en-US" sz="1400" dirty="0"/>
                        <a:t>Atheism</a:t>
                      </a:r>
                    </a:p>
                  </a:txBody>
                  <a:tcPr/>
                </a:tc>
                <a:tc>
                  <a:txBody>
                    <a:bodyPr/>
                    <a:lstStyle/>
                    <a:p>
                      <a:r>
                        <a:rPr lang="en-GB" sz="1400" b="0" i="0" kern="1200" dirty="0">
                          <a:solidFill>
                            <a:schemeClr val="tx1"/>
                          </a:solidFill>
                          <a:effectLst/>
                          <a:latin typeface="+mn-lt"/>
                          <a:ea typeface="+mn-ea"/>
                          <a:cs typeface="+mn-cs"/>
                        </a:rPr>
                        <a:t>Atheism is right as long as the belief is not under our control or as long as the belief does not lead to our unhappiness. Atheists often can’t control their atheism just like they can’t believe in many other things that they find implausible (ghosts, ESP, bigfoot, etc.).</a:t>
                      </a:r>
                      <a:endParaRPr lang="en-US" sz="1400" dirty="0"/>
                    </a:p>
                  </a:txBody>
                  <a:tcPr/>
                </a:tc>
                <a:extLst>
                  <a:ext uri="{0D108BD9-81ED-4DB2-BD59-A6C34878D82A}">
                    <a16:rowId xmlns:a16="http://schemas.microsoft.com/office/drawing/2014/main" xmlns="" val="1683936405"/>
                  </a:ext>
                </a:extLst>
              </a:tr>
            </a:tbl>
          </a:graphicData>
        </a:graphic>
      </p:graphicFrame>
    </p:spTree>
    <p:extLst>
      <p:ext uri="{BB962C8B-B14F-4D97-AF65-F5344CB8AC3E}">
        <p14:creationId xmlns:p14="http://schemas.microsoft.com/office/powerpoint/2010/main" val="276898577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0C09AB-1DBF-124C-8DE9-AF73D7A24132}"/>
              </a:ext>
            </a:extLst>
          </p:cNvPr>
          <p:cNvSpPr>
            <a:spLocks noGrp="1"/>
          </p:cNvSpPr>
          <p:nvPr>
            <p:ph type="title"/>
          </p:nvPr>
        </p:nvSpPr>
        <p:spPr/>
        <p:txBody>
          <a:bodyPr/>
          <a:lstStyle/>
          <a:p>
            <a:r>
              <a:rPr lang="en-US" dirty="0"/>
              <a:t>Objections</a:t>
            </a:r>
          </a:p>
        </p:txBody>
      </p:sp>
      <p:sp>
        <p:nvSpPr>
          <p:cNvPr id="3" name="Content Placeholder 2">
            <a:extLst>
              <a:ext uri="{FF2B5EF4-FFF2-40B4-BE49-F238E27FC236}">
                <a16:creationId xmlns:a16="http://schemas.microsoft.com/office/drawing/2014/main" xmlns="" id="{2B5EEEF9-41B9-CF4D-808A-57F1C44FD860}"/>
              </a:ext>
            </a:extLst>
          </p:cNvPr>
          <p:cNvSpPr>
            <a:spLocks noGrp="1"/>
          </p:cNvSpPr>
          <p:nvPr>
            <p:ph idx="1"/>
          </p:nvPr>
        </p:nvSpPr>
        <p:spPr/>
        <p:txBody>
          <a:bodyPr>
            <a:normAutofit/>
          </a:bodyPr>
          <a:lstStyle/>
          <a:p>
            <a:r>
              <a:rPr lang="en-GB" b="1" dirty="0"/>
              <a:t>It’s not just our personal happiness that matters.</a:t>
            </a:r>
            <a:r>
              <a:rPr lang="en-GB" dirty="0"/>
              <a:t> – First, it’s not obvious that happiness is the ultimate good. Perhaps our existence is more important. Second, it’s not obvious that we should only be concerned with our personal good or happiness. It seems plausible to think that everyone’s happiness should be taken into consideration.</a:t>
            </a:r>
          </a:p>
          <a:p>
            <a:r>
              <a:rPr lang="en-GB" b="1" dirty="0"/>
              <a:t>Caring for others isn’t always good for our happiness.</a:t>
            </a:r>
            <a:r>
              <a:rPr lang="en-GB" dirty="0"/>
              <a:t> – Aristotle thinks we care for others by our very nature, so we should take other people’s good into consideration. However, we don’t always care about </a:t>
            </a:r>
            <a:r>
              <a:rPr lang="en-GB" i="1" dirty="0"/>
              <a:t>strangers</a:t>
            </a:r>
            <a:r>
              <a:rPr lang="en-GB" dirty="0"/>
              <a:t> and it’s not obvious that we should nurture our empathy for stranger given Aristotle’s assumption that our personal happiness is the ultimate good. </a:t>
            </a:r>
            <a:br>
              <a:rPr lang="en-GB" dirty="0"/>
            </a:br>
            <a:endParaRPr lang="en-US" dirty="0"/>
          </a:p>
        </p:txBody>
      </p:sp>
    </p:spTree>
    <p:extLst>
      <p:ext uri="{BB962C8B-B14F-4D97-AF65-F5344CB8AC3E}">
        <p14:creationId xmlns:p14="http://schemas.microsoft.com/office/powerpoint/2010/main" val="220407399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B4F7A5-2C85-7448-8D44-DE1620C02BE7}"/>
              </a:ext>
            </a:extLst>
          </p:cNvPr>
          <p:cNvSpPr>
            <a:spLocks noGrp="1"/>
          </p:cNvSpPr>
          <p:nvPr>
            <p:ph type="title"/>
          </p:nvPr>
        </p:nvSpPr>
        <p:spPr/>
        <p:txBody>
          <a:bodyPr/>
          <a:lstStyle/>
          <a:p>
            <a:r>
              <a:rPr lang="en-US" dirty="0"/>
              <a:t>Case study analysis</a:t>
            </a:r>
          </a:p>
        </p:txBody>
      </p:sp>
      <p:sp>
        <p:nvSpPr>
          <p:cNvPr id="3" name="Content Placeholder 2">
            <a:extLst>
              <a:ext uri="{FF2B5EF4-FFF2-40B4-BE49-F238E27FC236}">
                <a16:creationId xmlns:a16="http://schemas.microsoft.com/office/drawing/2014/main" xmlns="" id="{84D8D7DE-7E41-874B-8F59-4BA31CFEB3B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6750287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FB2EA1-BA18-2D45-8F9F-02F0C859EAAE}"/>
              </a:ext>
            </a:extLst>
          </p:cNvPr>
          <p:cNvSpPr>
            <a:spLocks noGrp="1"/>
          </p:cNvSpPr>
          <p:nvPr>
            <p:ph type="title"/>
          </p:nvPr>
        </p:nvSpPr>
        <p:spPr/>
        <p:txBody>
          <a:bodyPr/>
          <a:lstStyle/>
          <a:p>
            <a:r>
              <a:rPr lang="en-US" dirty="0"/>
              <a:t>The Utilitarian analysis</a:t>
            </a:r>
          </a:p>
        </p:txBody>
      </p:sp>
      <p:sp>
        <p:nvSpPr>
          <p:cNvPr id="3" name="Content Placeholder 2">
            <a:extLst>
              <a:ext uri="{FF2B5EF4-FFF2-40B4-BE49-F238E27FC236}">
                <a16:creationId xmlns:a16="http://schemas.microsoft.com/office/drawing/2014/main" xmlns="" id="{A609C2EB-173B-8C42-98A6-1B9E5037F573}"/>
              </a:ext>
            </a:extLst>
          </p:cNvPr>
          <p:cNvSpPr>
            <a:spLocks noGrp="1"/>
          </p:cNvSpPr>
          <p:nvPr>
            <p:ph idx="1"/>
          </p:nvPr>
        </p:nvSpPr>
        <p:spPr/>
        <p:txBody>
          <a:bodyPr/>
          <a:lstStyle/>
          <a:p>
            <a:r>
              <a:rPr lang="en-GB" dirty="0"/>
              <a:t>The utilitarian s task is to formulate a corporate employment policy that maximizes the aggregate welfare of all concerned The corporate officers must use some other approach to decide whether they as individuals should support the utilitarian policy.</a:t>
            </a:r>
          </a:p>
          <a:p>
            <a:r>
              <a:rPr lang="en-GB" dirty="0"/>
              <a:t>The case description does not clearly indicate whether utility in any reasonable sense is greater with the layoff than without it. </a:t>
            </a:r>
          </a:p>
          <a:p>
            <a:r>
              <a:rPr lang="en-GB" dirty="0"/>
              <a:t>The terminated employees will suffer years of unemployment or employment with greatly reduced salaries.</a:t>
            </a:r>
          </a:p>
          <a:p>
            <a:r>
              <a:rPr lang="en-GB" dirty="0"/>
              <a:t> Economic hardship often leads to alcoholism illness and divorce as well as spouse and child abuse  (Hooker, 1996).</a:t>
            </a:r>
          </a:p>
          <a:p>
            <a:r>
              <a:rPr lang="en-GB" dirty="0"/>
              <a:t>In this case child and spouse are perhaps less likely because of the workers’ age. </a:t>
            </a:r>
          </a:p>
          <a:p>
            <a:endParaRPr lang="en-GB" dirty="0"/>
          </a:p>
          <a:p>
            <a:endParaRPr lang="en-GB" dirty="0"/>
          </a:p>
          <a:p>
            <a:endParaRPr lang="en-US" dirty="0"/>
          </a:p>
        </p:txBody>
      </p:sp>
    </p:spTree>
    <p:extLst>
      <p:ext uri="{BB962C8B-B14F-4D97-AF65-F5344CB8AC3E}">
        <p14:creationId xmlns:p14="http://schemas.microsoft.com/office/powerpoint/2010/main" val="110273197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7657CD-8592-774C-B5BB-6F6241ECDF25}"/>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D135DE73-C309-534E-889A-83817C93B659}"/>
              </a:ext>
            </a:extLst>
          </p:cNvPr>
          <p:cNvSpPr>
            <a:spLocks noGrp="1"/>
          </p:cNvSpPr>
          <p:nvPr>
            <p:ph idx="1"/>
          </p:nvPr>
        </p:nvSpPr>
        <p:spPr/>
        <p:txBody>
          <a:bodyPr>
            <a:normAutofit/>
          </a:bodyPr>
          <a:lstStyle/>
          <a:p>
            <a:r>
              <a:rPr lang="en-GB" dirty="0"/>
              <a:t>The severance package can help only if it is quite large.</a:t>
            </a:r>
          </a:p>
          <a:p>
            <a:r>
              <a:rPr lang="en-GB" dirty="0"/>
              <a:t>Set against these considerations is the fact that many young people will get a better start than they would otherwise.</a:t>
            </a:r>
          </a:p>
          <a:p>
            <a:r>
              <a:rPr lang="en-GB" dirty="0"/>
              <a:t>The firm is much better off financially with a layoff. </a:t>
            </a:r>
          </a:p>
          <a:p>
            <a:r>
              <a:rPr lang="en-GB" dirty="0"/>
              <a:t>If the situation is serious enough a soft hearted employment policy could weaken the firm and force even greater layoffs in the future the likelihood of this</a:t>
            </a:r>
            <a:br>
              <a:rPr lang="en-GB" dirty="0"/>
            </a:br>
            <a:r>
              <a:rPr lang="en-GB" dirty="0"/>
              <a:t>is unclear.</a:t>
            </a:r>
          </a:p>
          <a:p>
            <a:r>
              <a:rPr lang="en-GB" dirty="0"/>
              <a:t> It is very likely that a failure to take action will devalue the portfolios of the thousands who own the company s stock. </a:t>
            </a:r>
          </a:p>
          <a:p>
            <a:r>
              <a:rPr lang="en-GB" dirty="0"/>
              <a:t>The repercussions may be minor for most stockholders but important and this is what counts for a utilitarian </a:t>
            </a:r>
          </a:p>
          <a:p>
            <a:endParaRPr lang="en-US" dirty="0"/>
          </a:p>
        </p:txBody>
      </p:sp>
    </p:spTree>
    <p:extLst>
      <p:ext uri="{BB962C8B-B14F-4D97-AF65-F5344CB8AC3E}">
        <p14:creationId xmlns:p14="http://schemas.microsoft.com/office/powerpoint/2010/main" val="387871887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6A72C0-90DE-8B44-8EF7-EA5B47A9E62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248F0D14-7A2F-5A48-98E4-AA5F04A5BA01}"/>
              </a:ext>
            </a:extLst>
          </p:cNvPr>
          <p:cNvSpPr>
            <a:spLocks noGrp="1"/>
          </p:cNvSpPr>
          <p:nvPr>
            <p:ph idx="1"/>
          </p:nvPr>
        </p:nvSpPr>
        <p:spPr/>
        <p:txBody>
          <a:bodyPr>
            <a:normAutofit/>
          </a:bodyPr>
          <a:lstStyle/>
          <a:p>
            <a:r>
              <a:rPr lang="en-GB" dirty="0"/>
              <a:t>Utilitarian calculations are complicated by the uncertainty of whether layoffs now would forestall layoffs later.</a:t>
            </a:r>
          </a:p>
          <a:p>
            <a:r>
              <a:rPr lang="en-GB" dirty="0"/>
              <a:t> The matter should be studied carefully but in the end the best one can do is assign reasonable probabilities a few possible outcomes.</a:t>
            </a:r>
          </a:p>
          <a:p>
            <a:r>
              <a:rPr lang="en-GB" dirty="0"/>
              <a:t> Classical utility theory deals with this situation computing the expected utility. Each outcome s utility is multiplied by probability and the results are summed.</a:t>
            </a:r>
            <a:br>
              <a:rPr lang="en-GB" dirty="0"/>
            </a:br>
            <a:endParaRPr lang="en-US" dirty="0"/>
          </a:p>
        </p:txBody>
      </p:sp>
    </p:spTree>
    <p:extLst>
      <p:ext uri="{BB962C8B-B14F-4D97-AF65-F5344CB8AC3E}">
        <p14:creationId xmlns:p14="http://schemas.microsoft.com/office/powerpoint/2010/main" val="363044005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2A15E0-9D2F-C942-AD9F-398B12072DC2}"/>
              </a:ext>
            </a:extLst>
          </p:cNvPr>
          <p:cNvSpPr>
            <a:spLocks noGrp="1"/>
          </p:cNvSpPr>
          <p:nvPr>
            <p:ph type="title"/>
          </p:nvPr>
        </p:nvSpPr>
        <p:spPr/>
        <p:txBody>
          <a:bodyPr>
            <a:normAutofit fontScale="90000"/>
          </a:bodyPr>
          <a:lstStyle/>
          <a:p>
            <a:r>
              <a:rPr lang="en-GB" dirty="0"/>
              <a:t>The utilitarian calculations could yield any of the following results </a:t>
            </a:r>
            <a:br>
              <a:rPr lang="en-GB" dirty="0"/>
            </a:br>
            <a:endParaRPr lang="en-US" dirty="0"/>
          </a:p>
        </p:txBody>
      </p:sp>
      <p:sp>
        <p:nvSpPr>
          <p:cNvPr id="3" name="Content Placeholder 2">
            <a:extLst>
              <a:ext uri="{FF2B5EF4-FFF2-40B4-BE49-F238E27FC236}">
                <a16:creationId xmlns:a16="http://schemas.microsoft.com/office/drawing/2014/main" xmlns="" id="{9C32A017-91BF-DB47-9D5C-6048FD57B24D}"/>
              </a:ext>
            </a:extLst>
          </p:cNvPr>
          <p:cNvSpPr>
            <a:spLocks noGrp="1"/>
          </p:cNvSpPr>
          <p:nvPr>
            <p:ph idx="1"/>
          </p:nvPr>
        </p:nvSpPr>
        <p:spPr/>
        <p:txBody>
          <a:bodyPr/>
          <a:lstStyle/>
          <a:p>
            <a:r>
              <a:rPr lang="en-GB" dirty="0">
                <a:highlight>
                  <a:srgbClr val="FFFF00"/>
                </a:highlight>
              </a:rPr>
              <a:t>A. </a:t>
            </a:r>
            <a:r>
              <a:rPr lang="en-GB" dirty="0"/>
              <a:t>A layoff would clearly be good for stockholders but it does not maximize utility for all concerned. </a:t>
            </a:r>
          </a:p>
          <a:p>
            <a:r>
              <a:rPr lang="en-GB" dirty="0">
                <a:highlight>
                  <a:srgbClr val="FFFF00"/>
                </a:highlight>
              </a:rPr>
              <a:t>B. </a:t>
            </a:r>
            <a:r>
              <a:rPr lang="en-GB" dirty="0"/>
              <a:t>A layoff maximizes utility for all concerned but only because aggregate stockholder gains outweigh the disutility of terminated employees. </a:t>
            </a:r>
          </a:p>
          <a:p>
            <a:r>
              <a:rPr lang="en-GB" dirty="0">
                <a:highlight>
                  <a:srgbClr val="FFFF00"/>
                </a:highlight>
              </a:rPr>
              <a:t>C. </a:t>
            </a:r>
            <a:r>
              <a:rPr lang="en-GB" dirty="0"/>
              <a:t>A layoff maximizes utility even if one does not consider stockholder gains because present layoffs are likely to forestall even larger layoffs in the future. </a:t>
            </a:r>
          </a:p>
          <a:p>
            <a:endParaRPr lang="en-US" dirty="0"/>
          </a:p>
        </p:txBody>
      </p:sp>
    </p:spTree>
    <p:extLst>
      <p:ext uri="{BB962C8B-B14F-4D97-AF65-F5344CB8AC3E}">
        <p14:creationId xmlns:p14="http://schemas.microsoft.com/office/powerpoint/2010/main" val="306132199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29F97D-9282-7D45-B3AA-4D1512307768}"/>
              </a:ext>
            </a:extLst>
          </p:cNvPr>
          <p:cNvSpPr>
            <a:spLocks noGrp="1"/>
          </p:cNvSpPr>
          <p:nvPr>
            <p:ph type="title"/>
          </p:nvPr>
        </p:nvSpPr>
        <p:spPr/>
        <p:txBody>
          <a:bodyPr/>
          <a:lstStyle/>
          <a:p>
            <a:r>
              <a:rPr lang="en-US" dirty="0"/>
              <a:t>Utilitarian recommends the layoff in cases b and c.</a:t>
            </a:r>
          </a:p>
        </p:txBody>
      </p:sp>
      <p:sp>
        <p:nvSpPr>
          <p:cNvPr id="3" name="Content Placeholder 2">
            <a:extLst>
              <a:ext uri="{FF2B5EF4-FFF2-40B4-BE49-F238E27FC236}">
                <a16:creationId xmlns:a16="http://schemas.microsoft.com/office/drawing/2014/main" xmlns="" id="{78789264-F41B-734A-8811-93E4EC226AD3}"/>
              </a:ext>
            </a:extLst>
          </p:cNvPr>
          <p:cNvSpPr>
            <a:spLocks noGrp="1"/>
          </p:cNvSpPr>
          <p:nvPr>
            <p:ph idx="1"/>
          </p:nvPr>
        </p:nvSpPr>
        <p:spPr/>
        <p:txBody>
          <a:bodyPr/>
          <a:lstStyle/>
          <a:p>
            <a:r>
              <a:rPr lang="en-GB" dirty="0"/>
              <a:t>Because the corporate directors have a specific fiduciary duty to stockholders to maximize profit one may wonder whether this should influence the utilitarian calculation in case A. </a:t>
            </a:r>
          </a:p>
          <a:p>
            <a:r>
              <a:rPr lang="en-GB" dirty="0"/>
              <a:t>It should not unless a failure to observe this duty would bring lawsuits or a stockholder backlash that could harm the other stakeholders.</a:t>
            </a:r>
          </a:p>
          <a:p>
            <a:r>
              <a:rPr lang="en-GB" dirty="0"/>
              <a:t>If firms habitually neglected their fiduciary obligations to stockholders, there could be a loss of public confidence in corporate governance and the system of joint stock ownership could even break down. </a:t>
            </a:r>
          </a:p>
          <a:p>
            <a:r>
              <a:rPr lang="en-GB" dirty="0"/>
              <a:t>A utilitarian may favour a national policy that defines and enforces fiduciary obligations But this is a separate issue.</a:t>
            </a:r>
          </a:p>
          <a:p>
            <a:r>
              <a:rPr lang="en-GB" dirty="0"/>
              <a:t> </a:t>
            </a:r>
          </a:p>
          <a:p>
            <a:endParaRPr lang="en-US" dirty="0"/>
          </a:p>
        </p:txBody>
      </p:sp>
    </p:spTree>
    <p:extLst>
      <p:ext uri="{BB962C8B-B14F-4D97-AF65-F5344CB8AC3E}">
        <p14:creationId xmlns:p14="http://schemas.microsoft.com/office/powerpoint/2010/main" val="358214092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B2E057-E2A5-B249-AFA3-3E3C1837173D}"/>
              </a:ext>
            </a:extLst>
          </p:cNvPr>
          <p:cNvSpPr>
            <a:spLocks noGrp="1"/>
          </p:cNvSpPr>
          <p:nvPr>
            <p:ph type="title"/>
          </p:nvPr>
        </p:nvSpPr>
        <p:spPr/>
        <p:txBody>
          <a:bodyPr/>
          <a:lstStyle/>
          <a:p>
            <a:r>
              <a:rPr lang="en-US" dirty="0"/>
              <a:t>Kantian Analysis – Possibility 1</a:t>
            </a:r>
          </a:p>
        </p:txBody>
      </p:sp>
      <p:sp>
        <p:nvSpPr>
          <p:cNvPr id="3" name="Content Placeholder 2">
            <a:extLst>
              <a:ext uri="{FF2B5EF4-FFF2-40B4-BE49-F238E27FC236}">
                <a16:creationId xmlns:a16="http://schemas.microsoft.com/office/drawing/2014/main" xmlns="" id="{9921D6C0-5B96-884B-A423-89CC623F9AEB}"/>
              </a:ext>
            </a:extLst>
          </p:cNvPr>
          <p:cNvSpPr>
            <a:spLocks noGrp="1"/>
          </p:cNvSpPr>
          <p:nvPr>
            <p:ph idx="1"/>
          </p:nvPr>
        </p:nvSpPr>
        <p:spPr/>
        <p:txBody>
          <a:bodyPr/>
          <a:lstStyle/>
          <a:p>
            <a:r>
              <a:rPr lang="en-GB" dirty="0"/>
              <a:t>Would it be consistent with Kantian ethics for an individual within the company </a:t>
            </a:r>
            <a:r>
              <a:rPr lang="en-GB" dirty="0" err="1"/>
              <a:t>eg</a:t>
            </a:r>
            <a:r>
              <a:rPr lang="en-GB" dirty="0"/>
              <a:t> the CEO to support the layoffs?</a:t>
            </a:r>
          </a:p>
          <a:p>
            <a:r>
              <a:rPr lang="en-GB" dirty="0"/>
              <a:t>Depends on the CEO’s reasons for her decision. </a:t>
            </a:r>
          </a:p>
          <a:p>
            <a:r>
              <a:rPr lang="en-GB" dirty="0"/>
              <a:t>One possibility is that the CEO has not really thought it through and cannot say what circumstances in her opinion justify a massive layoff. Rather she instinctively is yielding to board pressure or whatever.</a:t>
            </a:r>
          </a:p>
          <a:p>
            <a:r>
              <a:rPr lang="en-GB" dirty="0"/>
              <a:t>In this case, the CEO does not have a clear reason for action and is therefore immoral by default. </a:t>
            </a:r>
          </a:p>
          <a:p>
            <a:endParaRPr lang="en-GB" dirty="0"/>
          </a:p>
        </p:txBody>
      </p:sp>
    </p:spTree>
    <p:extLst>
      <p:ext uri="{BB962C8B-B14F-4D97-AF65-F5344CB8AC3E}">
        <p14:creationId xmlns:p14="http://schemas.microsoft.com/office/powerpoint/2010/main" val="405314594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454DFD-5702-354A-BB33-D81075F1AC57}"/>
              </a:ext>
            </a:extLst>
          </p:cNvPr>
          <p:cNvSpPr>
            <a:spLocks noGrp="1"/>
          </p:cNvSpPr>
          <p:nvPr>
            <p:ph type="title"/>
          </p:nvPr>
        </p:nvSpPr>
        <p:spPr/>
        <p:txBody>
          <a:bodyPr/>
          <a:lstStyle/>
          <a:p>
            <a:r>
              <a:rPr lang="en-GB" dirty="0"/>
              <a:t>Possibility 2 - CEO acting out of self-interest</a:t>
            </a:r>
            <a:endParaRPr lang="en-US" dirty="0"/>
          </a:p>
        </p:txBody>
      </p:sp>
      <p:sp>
        <p:nvSpPr>
          <p:cNvPr id="3" name="Content Placeholder 2">
            <a:extLst>
              <a:ext uri="{FF2B5EF4-FFF2-40B4-BE49-F238E27FC236}">
                <a16:creationId xmlns:a16="http://schemas.microsoft.com/office/drawing/2014/main" xmlns="" id="{49F5B14E-AFFD-D746-8AF0-55D7B0C96F55}"/>
              </a:ext>
            </a:extLst>
          </p:cNvPr>
          <p:cNvSpPr>
            <a:spLocks noGrp="1"/>
          </p:cNvSpPr>
          <p:nvPr>
            <p:ph idx="1"/>
          </p:nvPr>
        </p:nvSpPr>
        <p:spPr/>
        <p:txBody>
          <a:bodyPr/>
          <a:lstStyle/>
          <a:p>
            <a:r>
              <a:rPr lang="en-GB" dirty="0"/>
              <a:t>Layoffs will ensure her job security, maintain the value of her stock options and so forth.</a:t>
            </a:r>
          </a:p>
          <a:p>
            <a:r>
              <a:rPr lang="en-GB" dirty="0"/>
              <a:t>The sole fact that the decision is in her interest is enough to justify it.</a:t>
            </a:r>
          </a:p>
          <a:p>
            <a:r>
              <a:rPr lang="en-GB" dirty="0"/>
              <a:t>Morality of her choice now depends on whether her reasons involve an inconsistency; that is whether her reasons include the assumption that others will not follow her own selfish policy. </a:t>
            </a:r>
          </a:p>
          <a:p>
            <a:r>
              <a:rPr lang="en-GB" dirty="0"/>
              <a:t>If she would exchange all her assets for gold bullion and head for the Australian outback which is perhaps the more prudent course her layoff decision is immoral. </a:t>
            </a:r>
          </a:p>
          <a:p>
            <a:endParaRPr lang="en-US" dirty="0"/>
          </a:p>
        </p:txBody>
      </p:sp>
    </p:spTree>
    <p:extLst>
      <p:ext uri="{BB962C8B-B14F-4D97-AF65-F5344CB8AC3E}">
        <p14:creationId xmlns:p14="http://schemas.microsoft.com/office/powerpoint/2010/main" val="289473958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958DAC-5956-F140-AE93-45789EDD0D05}"/>
              </a:ext>
            </a:extLst>
          </p:cNvPr>
          <p:cNvSpPr>
            <a:spLocks noGrp="1"/>
          </p:cNvSpPr>
          <p:nvPr>
            <p:ph type="title"/>
          </p:nvPr>
        </p:nvSpPr>
        <p:spPr>
          <a:xfrm>
            <a:off x="731520" y="731520"/>
            <a:ext cx="7680960" cy="1371600"/>
          </a:xfrm>
        </p:spPr>
        <p:txBody>
          <a:bodyPr>
            <a:normAutofit fontScale="90000"/>
          </a:bodyPr>
          <a:lstStyle/>
          <a:p>
            <a:r>
              <a:rPr lang="en-US" dirty="0"/>
              <a:t>Possibility 3 </a:t>
            </a:r>
            <a:r>
              <a:rPr lang="en-GB" dirty="0"/>
              <a:t>- CEO supports layoffs because it maximizes overall welfare </a:t>
            </a:r>
            <a:br>
              <a:rPr lang="en-GB" dirty="0"/>
            </a:br>
            <a:endParaRPr lang="en-US" dirty="0"/>
          </a:p>
        </p:txBody>
      </p:sp>
      <p:sp>
        <p:nvSpPr>
          <p:cNvPr id="3" name="Content Placeholder 2">
            <a:extLst>
              <a:ext uri="{FF2B5EF4-FFF2-40B4-BE49-F238E27FC236}">
                <a16:creationId xmlns:a16="http://schemas.microsoft.com/office/drawing/2014/main" xmlns="" id="{FB6CD587-8572-DE49-821C-0B23BCFC4AB7}"/>
              </a:ext>
            </a:extLst>
          </p:cNvPr>
          <p:cNvSpPr>
            <a:spLocks noGrp="1"/>
          </p:cNvSpPr>
          <p:nvPr>
            <p:ph idx="1"/>
          </p:nvPr>
        </p:nvSpPr>
        <p:spPr/>
        <p:txBody>
          <a:bodyPr/>
          <a:lstStyle/>
          <a:p>
            <a:r>
              <a:rPr lang="en-GB" dirty="0">
                <a:highlight>
                  <a:srgbClr val="FFFF00"/>
                </a:highlight>
              </a:rPr>
              <a:t>A. </a:t>
            </a:r>
            <a:r>
              <a:rPr lang="en-GB" dirty="0"/>
              <a:t>The layoff is good for stockholders but does not maximize overall utility.</a:t>
            </a:r>
          </a:p>
          <a:p>
            <a:r>
              <a:rPr lang="en-GB" dirty="0"/>
              <a:t>Fiduciary duty to stockholders now relevant because Kantian ethics is all about duty. </a:t>
            </a:r>
          </a:p>
          <a:p>
            <a:r>
              <a:rPr lang="en-GB" dirty="0"/>
              <a:t>The issue is whether Kantian principles allow a departure from the traditional duty to maximize profit.</a:t>
            </a:r>
          </a:p>
          <a:p>
            <a:r>
              <a:rPr lang="en-GB" dirty="0"/>
              <a:t>To begin with it would clearly be immoral to use stockholders money to satisfy any whim such as supporting the soup kitchen or cleaning the river even if utilitarian calculations would support these causes.</a:t>
            </a:r>
          </a:p>
          <a:p>
            <a:r>
              <a:rPr lang="en-GB" dirty="0"/>
              <a:t>Any rationale one might give for such expenditures assumes that firms reject such whims otherwise there would be no confidence in corporate boards few people would invest in stocks and there would be little or no stockholders money to spend at all.</a:t>
            </a:r>
          </a:p>
          <a:p>
            <a:endParaRPr lang="en-US" dirty="0"/>
          </a:p>
        </p:txBody>
      </p:sp>
    </p:spTree>
    <p:extLst>
      <p:ext uri="{BB962C8B-B14F-4D97-AF65-F5344CB8AC3E}">
        <p14:creationId xmlns:p14="http://schemas.microsoft.com/office/powerpoint/2010/main" val="3145096769"/>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084F59-CF60-DD46-ACBB-8F77DA931179}"/>
              </a:ext>
            </a:extLst>
          </p:cNvPr>
          <p:cNvSpPr>
            <a:spLocks noGrp="1"/>
          </p:cNvSpPr>
          <p:nvPr>
            <p:ph type="title"/>
          </p:nvPr>
        </p:nvSpPr>
        <p:spPr/>
        <p:txBody>
          <a:bodyPr>
            <a:normAutofit fontScale="90000"/>
          </a:bodyPr>
          <a:lstStyle/>
          <a:p>
            <a:r>
              <a:rPr lang="en-US" dirty="0">
                <a:highlight>
                  <a:srgbClr val="FFFF00"/>
                </a:highlight>
              </a:rPr>
              <a:t>B. </a:t>
            </a:r>
            <a:r>
              <a:rPr lang="en-US" dirty="0"/>
              <a:t>L</a:t>
            </a:r>
            <a:r>
              <a:rPr lang="en-GB" dirty="0" err="1"/>
              <a:t>ayoff</a:t>
            </a:r>
            <a:r>
              <a:rPr lang="en-GB" dirty="0"/>
              <a:t> maximizes utility because stockholder gains outweigh employee losses </a:t>
            </a:r>
            <a:r>
              <a:rPr lang="en-GB" dirty="0">
                <a:highlight>
                  <a:srgbClr val="FFFF00"/>
                </a:highlight>
              </a:rPr>
              <a:t/>
            </a:r>
            <a:br>
              <a:rPr lang="en-GB" dirty="0">
                <a:highlight>
                  <a:srgbClr val="FFFF00"/>
                </a:highlight>
              </a:rPr>
            </a:br>
            <a:endParaRPr lang="en-US" dirty="0">
              <a:highlight>
                <a:srgbClr val="FFFF00"/>
              </a:highlight>
            </a:endParaRPr>
          </a:p>
        </p:txBody>
      </p:sp>
      <p:sp>
        <p:nvSpPr>
          <p:cNvPr id="3" name="Content Placeholder 2">
            <a:extLst>
              <a:ext uri="{FF2B5EF4-FFF2-40B4-BE49-F238E27FC236}">
                <a16:creationId xmlns:a16="http://schemas.microsoft.com/office/drawing/2014/main" xmlns="" id="{F5951B1E-DB49-8C4E-A021-0CDA6D654FC1}"/>
              </a:ext>
            </a:extLst>
          </p:cNvPr>
          <p:cNvSpPr>
            <a:spLocks noGrp="1"/>
          </p:cNvSpPr>
          <p:nvPr>
            <p:ph idx="1"/>
          </p:nvPr>
        </p:nvSpPr>
        <p:spPr/>
        <p:txBody>
          <a:bodyPr/>
          <a:lstStyle/>
          <a:p>
            <a:r>
              <a:rPr lang="en-US" dirty="0"/>
              <a:t>Some will benefit from the layoff and others will suffer and this is of central concern to the Kantian.</a:t>
            </a:r>
          </a:p>
        </p:txBody>
      </p:sp>
    </p:spTree>
    <p:extLst>
      <p:ext uri="{BB962C8B-B14F-4D97-AF65-F5344CB8AC3E}">
        <p14:creationId xmlns:p14="http://schemas.microsoft.com/office/powerpoint/2010/main" val="97031409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D30A2A-9DA4-C34B-A19B-6BA1474FDCC8}"/>
              </a:ext>
            </a:extLst>
          </p:cNvPr>
          <p:cNvSpPr>
            <a:spLocks noGrp="1"/>
          </p:cNvSpPr>
          <p:nvPr>
            <p:ph type="title"/>
          </p:nvPr>
        </p:nvSpPr>
        <p:spPr/>
        <p:txBody>
          <a:bodyPr>
            <a:normAutofit fontScale="90000"/>
          </a:bodyPr>
          <a:lstStyle/>
          <a:p>
            <a:r>
              <a:rPr lang="en-GB" dirty="0">
                <a:highlight>
                  <a:srgbClr val="FFFF00"/>
                </a:highlight>
              </a:rPr>
              <a:t>C.</a:t>
            </a:r>
            <a:r>
              <a:rPr lang="en-GB" dirty="0"/>
              <a:t> The layoff maximizes utility because it forestalls what would probably be an even larger layoff later </a:t>
            </a:r>
            <a:br>
              <a:rPr lang="en-GB" dirty="0"/>
            </a:br>
            <a:endParaRPr lang="en-US" dirty="0"/>
          </a:p>
        </p:txBody>
      </p:sp>
      <p:sp>
        <p:nvSpPr>
          <p:cNvPr id="3" name="Content Placeholder 2">
            <a:extLst>
              <a:ext uri="{FF2B5EF4-FFF2-40B4-BE49-F238E27FC236}">
                <a16:creationId xmlns:a16="http://schemas.microsoft.com/office/drawing/2014/main" xmlns="" id="{222C935D-FB19-C14B-89AE-F49D2371B865}"/>
              </a:ext>
            </a:extLst>
          </p:cNvPr>
          <p:cNvSpPr>
            <a:spLocks noGrp="1"/>
          </p:cNvSpPr>
          <p:nvPr>
            <p:ph idx="1"/>
          </p:nvPr>
        </p:nvSpPr>
        <p:spPr/>
        <p:txBody>
          <a:bodyPr>
            <a:normAutofit/>
          </a:bodyPr>
          <a:lstStyle/>
          <a:p>
            <a:r>
              <a:rPr lang="en-GB" dirty="0"/>
              <a:t>If the government and the courts are lax about preventing age discrimination because by and large employers police themselves.</a:t>
            </a:r>
          </a:p>
          <a:p>
            <a:r>
              <a:rPr lang="en-GB" dirty="0"/>
              <a:t>What if employers were regularly to abuse this situation with massive layoffs there would likely be a public outcry and aggressive enforcement that would prevent the layoffs being considered at Corporation X.</a:t>
            </a:r>
          </a:p>
          <a:p>
            <a:r>
              <a:rPr lang="en-GB" dirty="0"/>
              <a:t>In this scenario the CEO s decision in favour of a massive layoff is inconsistent and wrong. </a:t>
            </a:r>
          </a:p>
          <a:p>
            <a:endParaRPr lang="en-US" dirty="0"/>
          </a:p>
        </p:txBody>
      </p:sp>
    </p:spTree>
    <p:extLst>
      <p:ext uri="{BB962C8B-B14F-4D97-AF65-F5344CB8AC3E}">
        <p14:creationId xmlns:p14="http://schemas.microsoft.com/office/powerpoint/2010/main" val="2711812737"/>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065F1F-8D07-3942-A09D-159C3D20CE5A}"/>
              </a:ext>
            </a:extLst>
          </p:cNvPr>
          <p:cNvSpPr>
            <a:spLocks noGrp="1"/>
          </p:cNvSpPr>
          <p:nvPr>
            <p:ph type="title"/>
          </p:nvPr>
        </p:nvSpPr>
        <p:spPr/>
        <p:txBody>
          <a:bodyPr/>
          <a:lstStyle/>
          <a:p>
            <a:r>
              <a:rPr lang="en-US" dirty="0"/>
              <a:t>Aristotelian Analysis</a:t>
            </a:r>
          </a:p>
        </p:txBody>
      </p:sp>
      <p:sp>
        <p:nvSpPr>
          <p:cNvPr id="3" name="Content Placeholder 2">
            <a:extLst>
              <a:ext uri="{FF2B5EF4-FFF2-40B4-BE49-F238E27FC236}">
                <a16:creationId xmlns:a16="http://schemas.microsoft.com/office/drawing/2014/main" xmlns="" id="{0A3F0988-147C-FA4D-B076-48A5371FB195}"/>
              </a:ext>
            </a:extLst>
          </p:cNvPr>
          <p:cNvSpPr>
            <a:spLocks noGrp="1"/>
          </p:cNvSpPr>
          <p:nvPr>
            <p:ph idx="1"/>
          </p:nvPr>
        </p:nvSpPr>
        <p:spPr/>
        <p:txBody>
          <a:bodyPr>
            <a:normAutofit/>
          </a:bodyPr>
          <a:lstStyle/>
          <a:p>
            <a:r>
              <a:rPr lang="en-GB" dirty="0"/>
              <a:t>Aristotelian ethics places no obligations on the CEO or any one else in Corporation X.</a:t>
            </a:r>
          </a:p>
          <a:p>
            <a:r>
              <a:rPr lang="en-GB" dirty="0"/>
              <a:t>Job security is an issue.</a:t>
            </a:r>
          </a:p>
          <a:p>
            <a:r>
              <a:rPr lang="en-GB" dirty="0"/>
              <a:t>Large firms have always used layoffs as an important and unfortunate management tool for blue collar workers. </a:t>
            </a:r>
          </a:p>
          <a:p>
            <a:r>
              <a:rPr lang="en-GB" dirty="0"/>
              <a:t>Traditionally, employers have taken care of their white and gold collar workers but this has changed.</a:t>
            </a:r>
          </a:p>
          <a:p>
            <a:r>
              <a:rPr lang="en-GB" dirty="0"/>
              <a:t>A white collar or managerial employee is regarded as a free agent who moves from one firm to another in pursuit of better pay/opportunities.</a:t>
            </a:r>
          </a:p>
          <a:p>
            <a:r>
              <a:rPr lang="en-GB" dirty="0"/>
              <a:t>Employees feel free to move on and firms feel free to terminate employment.</a:t>
            </a:r>
          </a:p>
          <a:p>
            <a:r>
              <a:rPr lang="en-GB" dirty="0"/>
              <a:t>Neither the firm nor employee exercises any particular loyalty to the other </a:t>
            </a:r>
          </a:p>
          <a:p>
            <a:endParaRPr lang="en-GB" dirty="0"/>
          </a:p>
          <a:p>
            <a:endParaRPr lang="en-US" dirty="0"/>
          </a:p>
        </p:txBody>
      </p:sp>
    </p:spTree>
    <p:extLst>
      <p:ext uri="{BB962C8B-B14F-4D97-AF65-F5344CB8AC3E}">
        <p14:creationId xmlns:p14="http://schemas.microsoft.com/office/powerpoint/2010/main" val="349415273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78E841-54C8-CE4D-A79D-6847E0604378}"/>
              </a:ext>
            </a:extLst>
          </p:cNvPr>
          <p:cNvSpPr>
            <a:spLocks noGrp="1"/>
          </p:cNvSpPr>
          <p:nvPr>
            <p:ph type="title"/>
          </p:nvPr>
        </p:nvSpPr>
        <p:spPr/>
        <p:txBody>
          <a:bodyPr/>
          <a:lstStyle/>
          <a:p>
            <a:r>
              <a:rPr lang="en-US" dirty="0"/>
              <a:t>Loyalty an Aristotelian virtue</a:t>
            </a:r>
          </a:p>
        </p:txBody>
      </p:sp>
      <p:sp>
        <p:nvSpPr>
          <p:cNvPr id="3" name="Content Placeholder 2">
            <a:extLst>
              <a:ext uri="{FF2B5EF4-FFF2-40B4-BE49-F238E27FC236}">
                <a16:creationId xmlns:a16="http://schemas.microsoft.com/office/drawing/2014/main" xmlns="" id="{940504E9-25C0-4348-8565-B09885D21105}"/>
              </a:ext>
            </a:extLst>
          </p:cNvPr>
          <p:cNvSpPr>
            <a:spLocks noGrp="1"/>
          </p:cNvSpPr>
          <p:nvPr>
            <p:ph idx="1"/>
          </p:nvPr>
        </p:nvSpPr>
        <p:spPr/>
        <p:txBody>
          <a:bodyPr>
            <a:normAutofit/>
          </a:bodyPr>
          <a:lstStyle/>
          <a:p>
            <a:r>
              <a:rPr lang="en-GB" dirty="0"/>
              <a:t>Employees who share a commitment to a common project and to each other, possibly live fuller lives than employees who are linked only by economics incentives because they develop their capacity for loyalty.</a:t>
            </a:r>
          </a:p>
          <a:p>
            <a:r>
              <a:rPr lang="en-GB" dirty="0"/>
              <a:t>Human growth is stunted in a competitive setting.</a:t>
            </a:r>
          </a:p>
          <a:p>
            <a:endParaRPr lang="en-US" dirty="0"/>
          </a:p>
        </p:txBody>
      </p:sp>
    </p:spTree>
    <p:extLst>
      <p:ext uri="{BB962C8B-B14F-4D97-AF65-F5344CB8AC3E}">
        <p14:creationId xmlns:p14="http://schemas.microsoft.com/office/powerpoint/2010/main" val="205817280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807287-B519-C148-BD18-DA96A19F36C2}"/>
              </a:ext>
            </a:extLst>
          </p:cNvPr>
          <p:cNvSpPr>
            <a:spLocks noGrp="1"/>
          </p:cNvSpPr>
          <p:nvPr>
            <p:ph type="title"/>
          </p:nvPr>
        </p:nvSpPr>
        <p:spPr/>
        <p:txBody>
          <a:bodyPr/>
          <a:lstStyle/>
          <a:p>
            <a:r>
              <a:rPr lang="en-US"/>
              <a:t>Cases studies</a:t>
            </a:r>
          </a:p>
        </p:txBody>
      </p:sp>
      <p:sp>
        <p:nvSpPr>
          <p:cNvPr id="3" name="Content Placeholder 2">
            <a:extLst>
              <a:ext uri="{FF2B5EF4-FFF2-40B4-BE49-F238E27FC236}">
                <a16:creationId xmlns:a16="http://schemas.microsoft.com/office/drawing/2014/main" xmlns="" id="{94AA4443-E9A2-5B4F-815F-AD3CE9A38974}"/>
              </a:ext>
            </a:extLst>
          </p:cNvPr>
          <p:cNvSpPr>
            <a:spLocks noGrp="1"/>
          </p:cNvSpPr>
          <p:nvPr>
            <p:ph idx="1"/>
          </p:nvPr>
        </p:nvSpPr>
        <p:spPr/>
        <p:txBody>
          <a:bodyPr/>
          <a:lstStyle/>
          <a:p>
            <a:r>
              <a:rPr lang="en-US" dirty="0"/>
              <a:t>https://</a:t>
            </a:r>
            <a:r>
              <a:rPr lang="en-US" dirty="0" err="1"/>
              <a:t>catalog.flatworldknowledge.com</a:t>
            </a:r>
            <a:r>
              <a:rPr lang="en-US" dirty="0"/>
              <a:t>/</a:t>
            </a:r>
            <a:r>
              <a:rPr lang="en-US" dirty="0" err="1"/>
              <a:t>bookhub</a:t>
            </a:r>
            <a:r>
              <a:rPr lang="en-US" dirty="0"/>
              <a:t>/1695?e=brusseau-ch02#brusseau-ch02_s05</a:t>
            </a:r>
          </a:p>
        </p:txBody>
      </p:sp>
    </p:spTree>
    <p:extLst>
      <p:ext uri="{BB962C8B-B14F-4D97-AF65-F5344CB8AC3E}">
        <p14:creationId xmlns:p14="http://schemas.microsoft.com/office/powerpoint/2010/main" val="34406383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{E568B579-2916-E343-B6B9-11C1D0C7A266}tf10001067</Template>
  <TotalTime>10378</TotalTime>
  <Words>9735</Words>
  <Application>Microsoft Office PowerPoint</Application>
  <PresentationFormat>On-screen Show (4:3)</PresentationFormat>
  <Paragraphs>713</Paragraphs>
  <Slides>133</Slides>
  <Notes>32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133</vt:i4>
      </vt:variant>
    </vt:vector>
  </HeadingPairs>
  <TitlesOfParts>
    <vt:vector size="136" baseType="lpstr">
      <vt:lpstr>Calibri</vt:lpstr>
      <vt:lpstr>Garamond</vt:lpstr>
      <vt:lpstr>Savon</vt:lpstr>
      <vt:lpstr>Management Ethics MBA </vt:lpstr>
      <vt:lpstr>PowerPoint Presentation</vt:lpstr>
      <vt:lpstr>Not a good sign</vt:lpstr>
      <vt:lpstr>Social responsibility</vt:lpstr>
      <vt:lpstr>Definitions</vt:lpstr>
      <vt:lpstr>Definitions</vt:lpstr>
      <vt:lpstr>PowerPoint Presentation</vt:lpstr>
      <vt:lpstr>Stockholder Theory</vt:lpstr>
      <vt:lpstr>Managing for Stakeholders</vt:lpstr>
      <vt:lpstr>Background to CSR</vt:lpstr>
      <vt:lpstr>Role of business in society</vt:lpstr>
      <vt:lpstr>Poverty is now so visible that even the richest can see it </vt:lpstr>
      <vt:lpstr>Grenfell Towers</vt:lpstr>
      <vt:lpstr>A boy born in a poor neighbourhood today will die 8.4 years earlier than someone from a richer area as the gap in life expectancy widens </vt:lpstr>
      <vt:lpstr>The Guilt Tax</vt:lpstr>
      <vt:lpstr>Constant reliance on donations and charity</vt:lpstr>
      <vt:lpstr>Air Ambulance</vt:lpstr>
      <vt:lpstr>St John’s Ambulance</vt:lpstr>
      <vt:lpstr>Citizens Advice</vt:lpstr>
      <vt:lpstr>Barnado’s tackling child sex abuse </vt:lpstr>
      <vt:lpstr>National Lottery and the Olympics</vt:lpstr>
      <vt:lpstr>Role of business in society (Early slide)</vt:lpstr>
      <vt:lpstr>PowerPoint Presentation</vt:lpstr>
      <vt:lpstr>PowerPoint Presentation</vt:lpstr>
      <vt:lpstr>What is Globalisation?</vt:lpstr>
      <vt:lpstr>The “dark side” of globalisation</vt:lpstr>
      <vt:lpstr>The Dilemma</vt:lpstr>
      <vt:lpstr>(Neo)Economic liberalism</vt:lpstr>
      <vt:lpstr>The main points of neo-liberalism include … </vt:lpstr>
      <vt:lpstr>Continued</vt:lpstr>
      <vt:lpstr>CUTTING PUBLIC EXPENDITURE FOR SOCIAL SERVICES</vt:lpstr>
      <vt:lpstr>DEREGULATION</vt:lpstr>
      <vt:lpstr>PRIVATIZATION</vt:lpstr>
      <vt:lpstr>ELIMINATING THE CONCEPT OF "THE PUBLIC GOOD" or "COMMUNITY"</vt:lpstr>
      <vt:lpstr>Can government protect us from global “bads” ??</vt:lpstr>
      <vt:lpstr>So….What to do about the dark side?</vt:lpstr>
      <vt:lpstr>Global Public Governance </vt:lpstr>
      <vt:lpstr>Back to globalisation</vt:lpstr>
      <vt:lpstr>Problem 1: Further usurping of sovereignty….</vt:lpstr>
      <vt:lpstr>Seattle Protests 1999</vt:lpstr>
      <vt:lpstr>Problem 2: They are undemocratic</vt:lpstr>
      <vt:lpstr>Problem 3: And ineffective</vt:lpstr>
      <vt:lpstr>Who governs the global economy?</vt:lpstr>
      <vt:lpstr>2017 Countries with the most debt </vt:lpstr>
      <vt:lpstr>So if global governance doesn’t work (or is imperfect) what about private governance?</vt:lpstr>
      <vt:lpstr>But what about NGO’s and Individuals?</vt:lpstr>
      <vt:lpstr>CSR Frameworks - ethical concerns and efficient management within a general approach (Jones &amp; Wicks, 1999)</vt:lpstr>
      <vt:lpstr>Method B</vt:lpstr>
      <vt:lpstr>Theories</vt:lpstr>
      <vt:lpstr>Michael Foucault</vt:lpstr>
      <vt:lpstr>Contentious industries</vt:lpstr>
      <vt:lpstr>Liberalisation</vt:lpstr>
      <vt:lpstr>“Problem gambling"</vt:lpstr>
      <vt:lpstr>Medicalisation of gambling</vt:lpstr>
      <vt:lpstr>Foucault (1979)</vt:lpstr>
      <vt:lpstr>Reith’s Cultural Model of "problem gambling"</vt:lpstr>
      <vt:lpstr>The Risk Society</vt:lpstr>
      <vt:lpstr>Sociological Theory</vt:lpstr>
      <vt:lpstr>Normative Theories of Ethics</vt:lpstr>
      <vt:lpstr>Who generates moral considerations ? </vt:lpstr>
      <vt:lpstr>How does the organization react ?</vt:lpstr>
      <vt:lpstr>Does it pay to be socially responsible ?</vt:lpstr>
      <vt:lpstr>Friedman (1970) </vt:lpstr>
      <vt:lpstr>Link to assignment ?</vt:lpstr>
      <vt:lpstr>Continued</vt:lpstr>
      <vt:lpstr>Philosophy</vt:lpstr>
      <vt:lpstr>So in search for ethical principles, philosophers have considered   </vt:lpstr>
      <vt:lpstr>Continued</vt:lpstr>
      <vt:lpstr>Social Contract xxx </vt:lpstr>
      <vt:lpstr>Continued xxx</vt:lpstr>
      <vt:lpstr>Remember this ?</vt:lpstr>
      <vt:lpstr>Utilitarianism (Bentham, Mill)</vt:lpstr>
      <vt:lpstr>Utilitarianism is a consequentialist ethics</vt:lpstr>
      <vt:lpstr>What counts as satisfactory ?</vt:lpstr>
      <vt:lpstr>Utilitarianism as a decision procedure</vt:lpstr>
      <vt:lpstr>Utilitarianism and business</vt:lpstr>
      <vt:lpstr>Ford Pinto</vt:lpstr>
      <vt:lpstr>Questions in business </vt:lpstr>
      <vt:lpstr>Background</vt:lpstr>
      <vt:lpstr>Continued</vt:lpstr>
      <vt:lpstr>Continued</vt:lpstr>
      <vt:lpstr>Decision was made in utilitarian terms</vt:lpstr>
      <vt:lpstr>On the other side of the Pinto question</vt:lpstr>
      <vt:lpstr>Ford answered both questions by directly attaching monetary values to each of the injuries and damages suffered </vt:lpstr>
      <vt:lpstr>Ford’s decision</vt:lpstr>
      <vt:lpstr>Pinto conclusion</vt:lpstr>
      <vt:lpstr>Would this happen in 2018 ?</vt:lpstr>
      <vt:lpstr>Applying Utilitarianism</vt:lpstr>
      <vt:lpstr>Objections - Consequences might not be enough</vt:lpstr>
      <vt:lpstr>Utilitarians are not sensitive to heroic acts</vt:lpstr>
      <vt:lpstr>Case study</vt:lpstr>
      <vt:lpstr>Deontology, Kant</vt:lpstr>
      <vt:lpstr>Madoffs</vt:lpstr>
      <vt:lpstr>If we’re supposed to obey our duties, then what exactly are they?</vt:lpstr>
      <vt:lpstr>A Ponzi scheme</vt:lpstr>
      <vt:lpstr>Madoff</vt:lpstr>
      <vt:lpstr>Continued</vt:lpstr>
      <vt:lpstr>Jail</vt:lpstr>
      <vt:lpstr>Duties</vt:lpstr>
      <vt:lpstr>Balancing the duties</vt:lpstr>
      <vt:lpstr>Madoff questions</vt:lpstr>
      <vt:lpstr>Kantian Ethics, Categorical Imperative, Deontology</vt:lpstr>
      <vt:lpstr>Kant</vt:lpstr>
      <vt:lpstr>Categorical imperative</vt:lpstr>
      <vt:lpstr>Categorical Imperative 2</vt:lpstr>
      <vt:lpstr>?</vt:lpstr>
      <vt:lpstr>Categorical imperative as a method to find out if an action is permissible</vt:lpstr>
      <vt:lpstr>Stages in more detail. Stage 1</vt:lpstr>
      <vt:lpstr>Stage 2</vt:lpstr>
      <vt:lpstr>Stage 3</vt:lpstr>
      <vt:lpstr>Stage 4</vt:lpstr>
      <vt:lpstr>Categorical Imperative and the Golden Rule</vt:lpstr>
      <vt:lpstr>Applying the Categorical Imperative</vt:lpstr>
      <vt:lpstr>Objections</vt:lpstr>
      <vt:lpstr>Aristotelian Virtue Ethics</vt:lpstr>
      <vt:lpstr>Morally virtuous</vt:lpstr>
      <vt:lpstr>Rules for moral decisions</vt:lpstr>
      <vt:lpstr>Applying Virtue Ethics</vt:lpstr>
      <vt:lpstr>Objections</vt:lpstr>
      <vt:lpstr>Case study analysis</vt:lpstr>
      <vt:lpstr>The Utilitarian analysis</vt:lpstr>
      <vt:lpstr>Continued</vt:lpstr>
      <vt:lpstr>Continued</vt:lpstr>
      <vt:lpstr>The utilitarian calculations could yield any of the following results  </vt:lpstr>
      <vt:lpstr>Utilitarian recommends the layoff in cases b and c.</vt:lpstr>
      <vt:lpstr>Kantian Analysis – Possibility 1</vt:lpstr>
      <vt:lpstr>Possibility 2 - CEO acting out of self-interest</vt:lpstr>
      <vt:lpstr>Possibility 3 - CEO supports layoffs because it maximizes overall welfare  </vt:lpstr>
      <vt:lpstr>B. Layoff maximizes utility because stockholder gains outweigh employee losses  </vt:lpstr>
      <vt:lpstr>C. The layoff maximizes utility because it forestalls what would probably be an even larger layoff later  </vt:lpstr>
      <vt:lpstr>Aristotelian Analysis</vt:lpstr>
      <vt:lpstr>Loyalty an Aristotelian virtue</vt:lpstr>
      <vt:lpstr>Cases studies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tips</dc:title>
  <dc:creator>Microsoft Office User</dc:creator>
  <cp:lastModifiedBy>Caroline Jawad</cp:lastModifiedBy>
  <cp:revision>93</cp:revision>
  <dcterms:created xsi:type="dcterms:W3CDTF">2017-11-12T12:51:36Z</dcterms:created>
  <dcterms:modified xsi:type="dcterms:W3CDTF">2018-02-26T08:43:14Z</dcterms:modified>
</cp:coreProperties>
</file>