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70" r:id="rId4"/>
    <p:sldId id="272" r:id="rId5"/>
    <p:sldId id="259" r:id="rId6"/>
    <p:sldId id="258" r:id="rId7"/>
    <p:sldId id="260" r:id="rId8"/>
    <p:sldId id="261" r:id="rId9"/>
    <p:sldId id="262" r:id="rId10"/>
    <p:sldId id="263" r:id="rId11"/>
    <p:sldId id="269" r:id="rId12"/>
    <p:sldId id="271" r:id="rId13"/>
    <p:sldId id="273" r:id="rId14"/>
    <p:sldId id="264" r:id="rId15"/>
    <p:sldId id="265" r:id="rId16"/>
    <p:sldId id="266" r:id="rId17"/>
    <p:sldId id="267" r:id="rId18"/>
    <p:sldId id="268" r:id="rId19"/>
    <p:sldId id="274" r:id="rId20"/>
    <p:sldId id="275" r:id="rId21"/>
    <p:sldId id="276" r:id="rId22"/>
    <p:sldId id="277" r:id="rId23"/>
    <p:sldId id="278" r:id="rId24"/>
    <p:sldId id="279" r:id="rId25"/>
    <p:sldId id="281" r:id="rId26"/>
    <p:sldId id="280"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251" autoAdjust="0"/>
    <p:restoredTop sz="94660"/>
  </p:normalViewPr>
  <p:slideViewPr>
    <p:cSldViewPr>
      <p:cViewPr varScale="1">
        <p:scale>
          <a:sx n="103" d="100"/>
          <a:sy n="103" d="100"/>
        </p:scale>
        <p:origin x="-837" y="-8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7B83970D-2B72-4B16-AA0F-330BB726533B}" type="datetimeFigureOut">
              <a:rPr lang="en-US" smtClean="0"/>
              <a:pPr/>
              <a:t>10/20/2013</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51CD0F6A-9793-451C-8515-D87B095B872A}"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B83970D-2B72-4B16-AA0F-330BB726533B}" type="datetimeFigureOut">
              <a:rPr lang="en-US" smtClean="0"/>
              <a:pPr/>
              <a:t>10/20/2013</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51CD0F6A-9793-451C-8515-D87B095B872A}" type="slidenum">
              <a:rPr lang="en-GB" smtClean="0"/>
              <a:pPr/>
              <a:t>‹#›</a:t>
            </a:fld>
            <a:endParaRPr lang="en-GB"/>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7B83970D-2B72-4B16-AA0F-330BB726533B}" type="datetimeFigureOut">
              <a:rPr lang="en-US" smtClean="0"/>
              <a:pPr/>
              <a:t>10/20/2013</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51CD0F6A-9793-451C-8515-D87B095B872A}" type="slidenum">
              <a:rPr lang="en-GB" smtClean="0"/>
              <a:pPr/>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7B83970D-2B72-4B16-AA0F-330BB726533B}" type="datetimeFigureOut">
              <a:rPr lang="en-US" smtClean="0"/>
              <a:pPr/>
              <a:t>10/20/2013</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51CD0F6A-9793-451C-8515-D87B095B872A}" type="slidenum">
              <a:rPr lang="en-GB" smtClean="0"/>
              <a:pPr/>
              <a:t>‹#›</a:t>
            </a:fld>
            <a:endParaRPr lang="en-GB"/>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7B83970D-2B72-4B16-AA0F-330BB726533B}" type="datetimeFigureOut">
              <a:rPr lang="en-US" smtClean="0"/>
              <a:pPr/>
              <a:t>10/20/2013</a:t>
            </a:fld>
            <a:endParaRPr lang="en-GB"/>
          </a:p>
        </p:txBody>
      </p:sp>
      <p:sp>
        <p:nvSpPr>
          <p:cNvPr id="8" name="Footer Placeholder 7"/>
          <p:cNvSpPr>
            <a:spLocks noGrp="1"/>
          </p:cNvSpPr>
          <p:nvPr>
            <p:ph type="ftr" sz="quarter" idx="11"/>
          </p:nvPr>
        </p:nvSpPr>
        <p:spPr/>
        <p:txBody>
          <a:bodyPr/>
          <a:lstStyle>
            <a:extLst/>
          </a:lstStyle>
          <a:p>
            <a:endParaRPr lang="en-GB"/>
          </a:p>
        </p:txBody>
      </p:sp>
      <p:sp>
        <p:nvSpPr>
          <p:cNvPr id="9" name="Slide Number Placeholder 8"/>
          <p:cNvSpPr>
            <a:spLocks noGrp="1"/>
          </p:cNvSpPr>
          <p:nvPr>
            <p:ph type="sldNum" sz="quarter" idx="12"/>
          </p:nvPr>
        </p:nvSpPr>
        <p:spPr/>
        <p:txBody>
          <a:bodyPr/>
          <a:lstStyle>
            <a:extLst/>
          </a:lstStyle>
          <a:p>
            <a:fld id="{51CD0F6A-9793-451C-8515-D87B095B872A}"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7B83970D-2B72-4B16-AA0F-330BB726533B}" type="datetimeFigureOut">
              <a:rPr lang="en-US" smtClean="0"/>
              <a:pPr/>
              <a:t>10/20/2013</a:t>
            </a:fld>
            <a:endParaRPr lang="en-GB"/>
          </a:p>
        </p:txBody>
      </p:sp>
      <p:sp>
        <p:nvSpPr>
          <p:cNvPr id="4" name="Footer Placeholder 3"/>
          <p:cNvSpPr>
            <a:spLocks noGrp="1"/>
          </p:cNvSpPr>
          <p:nvPr>
            <p:ph type="ftr" sz="quarter" idx="11"/>
          </p:nvPr>
        </p:nvSpPr>
        <p:spPr/>
        <p:txBody>
          <a:bodyPr/>
          <a:lstStyle>
            <a:extLst/>
          </a:lstStyle>
          <a:p>
            <a:endParaRPr lang="en-GB"/>
          </a:p>
        </p:txBody>
      </p:sp>
      <p:sp>
        <p:nvSpPr>
          <p:cNvPr id="5" name="Slide Number Placeholder 4"/>
          <p:cNvSpPr>
            <a:spLocks noGrp="1"/>
          </p:cNvSpPr>
          <p:nvPr>
            <p:ph type="sldNum" sz="quarter" idx="12"/>
          </p:nvPr>
        </p:nvSpPr>
        <p:spPr/>
        <p:txBody>
          <a:bodyPr/>
          <a:lstStyle>
            <a:extLst/>
          </a:lstStyle>
          <a:p>
            <a:fld id="{51CD0F6A-9793-451C-8515-D87B095B872A}" type="slidenum">
              <a:rPr lang="en-GB" smtClean="0"/>
              <a:pPr/>
              <a:t>‹#›</a:t>
            </a:fld>
            <a:endParaRPr lang="en-GB"/>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7B83970D-2B72-4B16-AA0F-330BB726533B}" type="datetimeFigureOut">
              <a:rPr lang="en-US" smtClean="0"/>
              <a:pPr/>
              <a:t>10/20/2013</a:t>
            </a:fld>
            <a:endParaRPr lang="en-GB"/>
          </a:p>
        </p:txBody>
      </p:sp>
      <p:sp>
        <p:nvSpPr>
          <p:cNvPr id="3" name="Footer Placeholder 2"/>
          <p:cNvSpPr>
            <a:spLocks noGrp="1"/>
          </p:cNvSpPr>
          <p:nvPr>
            <p:ph type="ftr" sz="quarter" idx="11"/>
          </p:nvPr>
        </p:nvSpPr>
        <p:spPr/>
        <p:txBody>
          <a:bodyPr/>
          <a:lstStyle>
            <a:extLst/>
          </a:lstStyle>
          <a:p>
            <a:endParaRPr lang="en-GB"/>
          </a:p>
        </p:txBody>
      </p:sp>
      <p:sp>
        <p:nvSpPr>
          <p:cNvPr id="4" name="Slide Number Placeholder 3"/>
          <p:cNvSpPr>
            <a:spLocks noGrp="1"/>
          </p:cNvSpPr>
          <p:nvPr>
            <p:ph type="sldNum" sz="quarter" idx="12"/>
          </p:nvPr>
        </p:nvSpPr>
        <p:spPr/>
        <p:txBody>
          <a:bodyPr/>
          <a:lstStyle>
            <a:extLst/>
          </a:lstStyle>
          <a:p>
            <a:fld id="{51CD0F6A-9793-451C-8515-D87B095B872A}"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7B83970D-2B72-4B16-AA0F-330BB726533B}" type="datetimeFigureOut">
              <a:rPr lang="en-US" smtClean="0"/>
              <a:pPr/>
              <a:t>10/20/2013</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51CD0F6A-9793-451C-8515-D87B095B872A}"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7B83970D-2B72-4B16-AA0F-330BB726533B}" type="datetimeFigureOut">
              <a:rPr lang="en-US" smtClean="0"/>
              <a:pPr/>
              <a:t>10/20/2013</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51CD0F6A-9793-451C-8515-D87B095B872A}" type="slidenum">
              <a:rPr lang="en-GB" smtClean="0"/>
              <a:pPr/>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B83970D-2B72-4B16-AA0F-330BB726533B}" type="datetimeFigureOut">
              <a:rPr lang="en-US" smtClean="0"/>
              <a:pPr/>
              <a:t>10/20/2013</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51CD0F6A-9793-451C-8515-D87B095B872A}"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B83970D-2B72-4B16-AA0F-330BB726533B}" type="datetimeFigureOut">
              <a:rPr lang="en-US" smtClean="0"/>
              <a:pPr/>
              <a:t>10/20/2013</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51CD0F6A-9793-451C-8515-D87B095B872A}"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7B83970D-2B72-4B16-AA0F-330BB726533B}" type="datetimeFigureOut">
              <a:rPr lang="en-US" smtClean="0"/>
              <a:pPr/>
              <a:t>10/20/2013</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51CD0F6A-9793-451C-8515-D87B095B872A}"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Finite State Machines</a:t>
            </a:r>
            <a:endParaRPr lang="en-GB" dirty="0"/>
          </a:p>
        </p:txBody>
      </p:sp>
      <p:sp>
        <p:nvSpPr>
          <p:cNvPr id="3" name="Subtitle 2"/>
          <p:cNvSpPr>
            <a:spLocks noGrp="1"/>
          </p:cNvSpPr>
          <p:nvPr>
            <p:ph type="subTitle" idx="1"/>
          </p:nvPr>
        </p:nvSpPr>
        <p:spPr/>
        <p:txBody>
          <a:bodyPr/>
          <a:lstStyle/>
          <a:p>
            <a:endParaRPr lang="en-GB"/>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dirty="0" smtClean="0"/>
              <a:t>The clue is in the word </a:t>
            </a:r>
            <a:r>
              <a:rPr lang="en-GB" i="1" dirty="0" smtClean="0"/>
              <a:t>finite </a:t>
            </a:r>
          </a:p>
          <a:p>
            <a:endParaRPr lang="en-GB" i="1" dirty="0" smtClean="0"/>
          </a:p>
          <a:p>
            <a:r>
              <a:rPr lang="en-GB" dirty="0" smtClean="0"/>
              <a:t>- in other words: limited, known and understood.  When you build a finite state machine you define clearly all of the states that the machine can take and you think about the machine being in just one of those states at any given time.</a:t>
            </a:r>
          </a:p>
          <a:p>
            <a:endParaRPr lang="en-GB" dirty="0" smtClean="0"/>
          </a:p>
          <a:p>
            <a:endParaRPr lang="en-GB" dirty="0"/>
          </a:p>
        </p:txBody>
      </p:sp>
      <p:sp>
        <p:nvSpPr>
          <p:cNvPr id="3" name="Title 2"/>
          <p:cNvSpPr>
            <a:spLocks noGrp="1"/>
          </p:cNvSpPr>
          <p:nvPr>
            <p:ph type="title"/>
          </p:nvPr>
        </p:nvSpPr>
        <p:spPr/>
        <p:txBody>
          <a:bodyPr>
            <a:normAutofit fontScale="90000"/>
          </a:bodyPr>
          <a:lstStyle/>
          <a:p>
            <a:r>
              <a:rPr lang="en-GB" dirty="0" smtClean="0"/>
              <a:t>What is a Finite State Machine?</a:t>
            </a:r>
            <a:br>
              <a:rPr lang="en-GB" dirty="0" smtClean="0"/>
            </a:br>
            <a:endParaRPr lang="en-GB"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62500" lnSpcReduction="20000"/>
          </a:bodyPr>
          <a:lstStyle/>
          <a:p>
            <a:r>
              <a:rPr lang="en-GB" dirty="0" smtClean="0"/>
              <a:t>A finite-state machine (FSM) or simply a state machine, is a mathematical model of computation used to design both computer programs and sequential logic circuits. It is conceived as an abstract machine that can be in one of a finite number of </a:t>
            </a:r>
            <a:r>
              <a:rPr lang="en-GB" i="1" dirty="0" smtClean="0"/>
              <a:t>states</a:t>
            </a:r>
            <a:r>
              <a:rPr lang="en-GB" dirty="0" smtClean="0"/>
              <a:t>. </a:t>
            </a:r>
          </a:p>
          <a:p>
            <a:r>
              <a:rPr lang="en-GB" dirty="0" smtClean="0"/>
              <a:t>The machine is in only one state at a time; the state it is in at any given time is called the </a:t>
            </a:r>
            <a:r>
              <a:rPr lang="en-GB" i="1" dirty="0" smtClean="0"/>
              <a:t>current state (or state of interest)</a:t>
            </a:r>
            <a:r>
              <a:rPr lang="en-GB" dirty="0" smtClean="0"/>
              <a:t>. It can change from one state to another when initiated by a triggering event or condition; this is called a </a:t>
            </a:r>
            <a:r>
              <a:rPr lang="en-GB" i="1" dirty="0" smtClean="0"/>
              <a:t>transition</a:t>
            </a:r>
            <a:r>
              <a:rPr lang="en-GB" dirty="0" smtClean="0"/>
              <a:t>. A particular FSM is defined by a list of its states, and the triggering condition for each transition.</a:t>
            </a:r>
          </a:p>
          <a:p>
            <a:r>
              <a:rPr lang="en-GB" dirty="0" smtClean="0"/>
              <a:t>The behaviour of state machines can be observed in many devices in modern society which perform a predetermined sequence of actions depending on a sequence of events with which they are presented. </a:t>
            </a:r>
          </a:p>
          <a:p>
            <a:r>
              <a:rPr lang="en-GB" dirty="0" smtClean="0"/>
              <a:t>Simple examples are vending machines which dispense products when the proper combination of coins is deposited, lifts which drop passengers  off at upper floors before going down, traffic lights which change sequence when cars are waiting, and combination locks which require the input of combination numbers in the proper order.</a:t>
            </a:r>
          </a:p>
          <a:p>
            <a:endParaRPr lang="en-GB" dirty="0"/>
          </a:p>
        </p:txBody>
      </p:sp>
      <p:sp>
        <p:nvSpPr>
          <p:cNvPr id="3" name="Title 2"/>
          <p:cNvSpPr>
            <a:spLocks noGrp="1"/>
          </p:cNvSpPr>
          <p:nvPr>
            <p:ph type="title"/>
          </p:nvPr>
        </p:nvSpPr>
        <p:spPr/>
        <p:txBody>
          <a:bodyPr>
            <a:normAutofit/>
          </a:bodyPr>
          <a:lstStyle/>
          <a:p>
            <a:r>
              <a:rPr lang="en-GB" sz="2800" dirty="0" smtClean="0"/>
              <a:t>What is a Finite State Machine?</a:t>
            </a:r>
            <a:endParaRPr lang="en-GB"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85000" lnSpcReduction="20000"/>
          </a:bodyPr>
          <a:lstStyle/>
          <a:p>
            <a:r>
              <a:rPr lang="en-GB" sz="2200" dirty="0" smtClean="0"/>
              <a:t>There are two basic types of finite state machines:-</a:t>
            </a:r>
          </a:p>
          <a:p>
            <a:pPr lvl="1"/>
            <a:r>
              <a:rPr lang="en-GB" sz="2200" dirty="0" smtClean="0"/>
              <a:t>Asynchronous;</a:t>
            </a:r>
          </a:p>
          <a:p>
            <a:pPr lvl="1"/>
            <a:r>
              <a:rPr lang="en-GB" sz="2200" dirty="0" smtClean="0"/>
              <a:t>Synchronous.</a:t>
            </a:r>
          </a:p>
          <a:p>
            <a:pPr lvl="1"/>
            <a:endParaRPr lang="en-GB" sz="2200" dirty="0" smtClean="0"/>
          </a:p>
          <a:p>
            <a:r>
              <a:rPr lang="en-GB" sz="2200" dirty="0" smtClean="0"/>
              <a:t>The use of asynchronous circuits are more limited than synchronous circuits. These two types are defined as follows:-</a:t>
            </a:r>
          </a:p>
          <a:p>
            <a:endParaRPr lang="en-GB" sz="2200" dirty="0" smtClean="0"/>
          </a:p>
          <a:p>
            <a:pPr lvl="1"/>
            <a:r>
              <a:rPr lang="en-GB" dirty="0" smtClean="0"/>
              <a:t>Asynchronous </a:t>
            </a:r>
          </a:p>
          <a:p>
            <a:pPr lvl="2"/>
            <a:r>
              <a:rPr lang="en-GB" dirty="0" smtClean="0"/>
              <a:t>Asynchronous sequential circuits are basically combinational logic withy direct feedback and are cycled by transitions of each input and strictly use the propagation delay of the next state decoder for memory.</a:t>
            </a:r>
          </a:p>
          <a:p>
            <a:pPr lvl="2"/>
            <a:endParaRPr lang="en-GB" dirty="0" smtClean="0"/>
          </a:p>
          <a:p>
            <a:pPr lvl="1"/>
            <a:r>
              <a:rPr lang="en-GB" dirty="0" smtClean="0"/>
              <a:t>Synchronous</a:t>
            </a:r>
          </a:p>
          <a:p>
            <a:pPr lvl="2"/>
            <a:r>
              <a:rPr lang="en-GB" dirty="0" smtClean="0"/>
              <a:t>Synchronous circuits use hardware devices called flip flops for memory and are cycled by a special single input waveform commonly called the system clock.</a:t>
            </a:r>
          </a:p>
          <a:p>
            <a:pPr lvl="2">
              <a:buNone/>
            </a:pPr>
            <a:endParaRPr lang="en-GB" dirty="0" smtClean="0"/>
          </a:p>
          <a:p>
            <a:endParaRPr lang="en-GB" dirty="0" smtClean="0"/>
          </a:p>
          <a:p>
            <a:endParaRPr lang="en-GB" dirty="0" smtClean="0"/>
          </a:p>
          <a:p>
            <a:endParaRPr lang="en-GB" dirty="0" smtClean="0"/>
          </a:p>
        </p:txBody>
      </p:sp>
      <p:sp>
        <p:nvSpPr>
          <p:cNvPr id="3" name="Title 2"/>
          <p:cNvSpPr>
            <a:spLocks noGrp="1"/>
          </p:cNvSpPr>
          <p:nvPr>
            <p:ph type="title"/>
          </p:nvPr>
        </p:nvSpPr>
        <p:spPr/>
        <p:txBody>
          <a:bodyPr>
            <a:normAutofit/>
          </a:bodyPr>
          <a:lstStyle/>
          <a:p>
            <a:r>
              <a:rPr lang="en-GB" sz="2800" dirty="0" smtClean="0"/>
              <a:t>Types of Finite State Machines</a:t>
            </a:r>
            <a:endParaRPr lang="en-GB"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6" end="6"/>
                                            </p:txEl>
                                          </p:spTgt>
                                        </p:tgtEl>
                                        <p:attrNameLst>
                                          <p:attrName>style.visibility</p:attrName>
                                        </p:attrNameLst>
                                      </p:cBhvr>
                                      <p:to>
                                        <p:strVal val="visible"/>
                                      </p:to>
                                    </p:set>
                                    <p:anim calcmode="lin" valueType="num">
                                      <p:cBhvr additive="base">
                                        <p:cTn id="7"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6" end="6"/>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7" end="7"/>
                                            </p:txEl>
                                          </p:spTgt>
                                        </p:tgtEl>
                                        <p:attrNameLst>
                                          <p:attrName>style.visibility</p:attrName>
                                        </p:attrNameLst>
                                      </p:cBhvr>
                                      <p:to>
                                        <p:strVal val="visible"/>
                                      </p:to>
                                    </p:set>
                                    <p:anim calcmode="lin" valueType="num">
                                      <p:cBhvr additive="base">
                                        <p:cTn id="11"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
                                            <p:txEl>
                                              <p:pRg st="9" end="9"/>
                                            </p:txEl>
                                          </p:spTgt>
                                        </p:tgtEl>
                                        <p:attrNameLst>
                                          <p:attrName>style.visibility</p:attrName>
                                        </p:attrNameLst>
                                      </p:cBhvr>
                                      <p:to>
                                        <p:strVal val="visible"/>
                                      </p:to>
                                    </p:set>
                                    <p:anim calcmode="lin" valueType="num">
                                      <p:cBhvr additive="base">
                                        <p:cTn id="17" dur="5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9" end="9"/>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
                                            <p:txEl>
                                              <p:pRg st="10" end="10"/>
                                            </p:txEl>
                                          </p:spTgt>
                                        </p:tgtEl>
                                        <p:attrNameLst>
                                          <p:attrName>style.visibility</p:attrName>
                                        </p:attrNameLst>
                                      </p:cBhvr>
                                      <p:to>
                                        <p:strVal val="visible"/>
                                      </p:to>
                                    </p:set>
                                    <p:anim calcmode="lin" valueType="num">
                                      <p:cBhvr additive="base">
                                        <p:cTn id="21" dur="500" fill="hold"/>
                                        <p:tgtEl>
                                          <p:spTgt spid="2">
                                            <p:txEl>
                                              <p:pRg st="10" end="1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There are three classes of machine worthy of note:-</a:t>
            </a:r>
          </a:p>
          <a:p>
            <a:endParaRPr lang="en-GB" dirty="0" smtClean="0"/>
          </a:p>
          <a:p>
            <a:pPr lvl="1">
              <a:buFont typeface="Arial" pitchFamily="34" charset="0"/>
              <a:buChar char="•"/>
            </a:pPr>
            <a:r>
              <a:rPr lang="en-GB" dirty="0" smtClean="0"/>
              <a:t>Class A or Mealy machine;</a:t>
            </a:r>
          </a:p>
          <a:p>
            <a:pPr lvl="1">
              <a:buFont typeface="Arial" pitchFamily="34" charset="0"/>
              <a:buChar char="•"/>
            </a:pPr>
            <a:endParaRPr lang="en-GB" dirty="0" smtClean="0"/>
          </a:p>
          <a:p>
            <a:pPr lvl="1">
              <a:buFont typeface="Arial" pitchFamily="34" charset="0"/>
              <a:buChar char="•"/>
            </a:pPr>
            <a:r>
              <a:rPr lang="en-GB" dirty="0" smtClean="0"/>
              <a:t>Class B or Moore machine;</a:t>
            </a:r>
          </a:p>
          <a:p>
            <a:pPr lvl="1">
              <a:buFont typeface="Arial" pitchFamily="34" charset="0"/>
              <a:buChar char="•"/>
            </a:pPr>
            <a:endParaRPr lang="en-GB" dirty="0" smtClean="0"/>
          </a:p>
          <a:p>
            <a:pPr lvl="1">
              <a:buFont typeface="Arial" pitchFamily="34" charset="0"/>
              <a:buChar char="•"/>
            </a:pPr>
            <a:r>
              <a:rPr lang="en-GB" dirty="0" smtClean="0"/>
              <a:t>Class C or Moore machine without an output decoder </a:t>
            </a:r>
            <a:endParaRPr lang="en-GB" dirty="0"/>
          </a:p>
        </p:txBody>
      </p:sp>
      <p:sp>
        <p:nvSpPr>
          <p:cNvPr id="3" name="Title 2"/>
          <p:cNvSpPr>
            <a:spLocks noGrp="1"/>
          </p:cNvSpPr>
          <p:nvPr>
            <p:ph type="title"/>
          </p:nvPr>
        </p:nvSpPr>
        <p:spPr/>
        <p:txBody>
          <a:bodyPr>
            <a:normAutofit/>
          </a:bodyPr>
          <a:lstStyle/>
          <a:p>
            <a:r>
              <a:rPr lang="en-GB" sz="2800" dirty="0" smtClean="0"/>
              <a:t>Classification of Finite State Machines</a:t>
            </a:r>
            <a:endParaRPr lang="en-GB"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additive="base">
                                        <p:cTn id="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anim calcmode="lin" valueType="num">
                                      <p:cBhvr additive="base">
                                        <p:cTn id="13"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anim calcmode="lin" valueType="num">
                                      <p:cBhvr additive="base">
                                        <p:cTn id="19"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r>
              <a:rPr lang="en-GB" dirty="0" smtClean="0"/>
              <a:t>(Mealy Machine)</a:t>
            </a:r>
          </a:p>
          <a:p>
            <a:endParaRPr lang="en-GB" dirty="0" smtClean="0"/>
          </a:p>
          <a:p>
            <a:endParaRPr lang="en-GB" dirty="0" smtClean="0"/>
          </a:p>
          <a:p>
            <a:endParaRPr lang="en-GB" dirty="0" smtClean="0"/>
          </a:p>
          <a:p>
            <a:endParaRPr lang="en-GB" dirty="0" smtClean="0"/>
          </a:p>
          <a:p>
            <a:endParaRPr lang="en-GB" dirty="0" smtClean="0"/>
          </a:p>
          <a:p>
            <a:pPr>
              <a:buNone/>
            </a:pPr>
            <a:endParaRPr lang="en-GB" dirty="0" smtClean="0"/>
          </a:p>
          <a:p>
            <a:pPr>
              <a:buNone/>
            </a:pPr>
            <a:endParaRPr lang="en-GB" dirty="0" smtClean="0"/>
          </a:p>
          <a:p>
            <a:pPr>
              <a:buNone/>
            </a:pPr>
            <a:r>
              <a:rPr lang="en-GB" dirty="0" smtClean="0"/>
              <a:t>The output of the Mealy machine are a function of two sets of variables:-</a:t>
            </a:r>
          </a:p>
          <a:p>
            <a:pPr marL="624078" indent="-514350">
              <a:buFont typeface="Arial" pitchFamily="34" charset="0"/>
              <a:buChar char="•"/>
            </a:pPr>
            <a:r>
              <a:rPr lang="en-GB" dirty="0" smtClean="0"/>
              <a:t>	the present input conditions;</a:t>
            </a:r>
          </a:p>
          <a:p>
            <a:pPr marL="624078" indent="-514350">
              <a:buFont typeface="Arial" pitchFamily="34" charset="0"/>
              <a:buChar char="•"/>
            </a:pPr>
            <a:r>
              <a:rPr lang="en-GB" dirty="0" smtClean="0"/>
              <a:t>	the present state of the machine.</a:t>
            </a:r>
          </a:p>
        </p:txBody>
      </p:sp>
      <p:sp>
        <p:nvSpPr>
          <p:cNvPr id="3" name="Title 2"/>
          <p:cNvSpPr>
            <a:spLocks noGrp="1"/>
          </p:cNvSpPr>
          <p:nvPr>
            <p:ph type="title"/>
          </p:nvPr>
        </p:nvSpPr>
        <p:spPr/>
        <p:txBody>
          <a:bodyPr>
            <a:normAutofit fontScale="90000"/>
          </a:bodyPr>
          <a:lstStyle/>
          <a:p>
            <a:r>
              <a:rPr lang="en-GB" dirty="0" smtClean="0"/>
              <a:t>Class A machine </a:t>
            </a:r>
            <a:br>
              <a:rPr lang="en-GB" dirty="0" smtClean="0"/>
            </a:br>
            <a:endParaRPr lang="en-GB" dirty="0"/>
          </a:p>
        </p:txBody>
      </p:sp>
      <p:pic>
        <p:nvPicPr>
          <p:cNvPr id="1027" name="Picture 3" descr="C:\Users\gary\Documents\fsm fig1.jpg"/>
          <p:cNvPicPr>
            <a:picLocks noChangeAspect="1" noChangeArrowheads="1"/>
          </p:cNvPicPr>
          <p:nvPr/>
        </p:nvPicPr>
        <p:blipFill>
          <a:blip r:embed="rId2"/>
          <a:srcRect/>
          <a:stretch>
            <a:fillRect/>
          </a:stretch>
        </p:blipFill>
        <p:spPr bwMode="auto">
          <a:xfrm>
            <a:off x="1000100" y="1785926"/>
            <a:ext cx="7314149" cy="250033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8" end="8"/>
                                            </p:txEl>
                                          </p:spTgt>
                                        </p:tgtEl>
                                        <p:attrNameLst>
                                          <p:attrName>style.visibility</p:attrName>
                                        </p:attrNameLst>
                                      </p:cBhvr>
                                      <p:to>
                                        <p:strVal val="visible"/>
                                      </p:to>
                                    </p:set>
                                    <p:anim calcmode="lin" valueType="num">
                                      <p:cBhvr additive="base">
                                        <p:cTn id="7" dur="5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9" end="9"/>
                                            </p:txEl>
                                          </p:spTgt>
                                        </p:tgtEl>
                                        <p:attrNameLst>
                                          <p:attrName>style.visibility</p:attrName>
                                        </p:attrNameLst>
                                      </p:cBhvr>
                                      <p:to>
                                        <p:strVal val="visible"/>
                                      </p:to>
                                    </p:set>
                                    <p:anim calcmode="lin" valueType="num">
                                      <p:cBhvr additive="base">
                                        <p:cTn id="13" dur="5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10" end="10"/>
                                            </p:txEl>
                                          </p:spTgt>
                                        </p:tgtEl>
                                        <p:attrNameLst>
                                          <p:attrName>style.visibility</p:attrName>
                                        </p:attrNameLst>
                                      </p:cBhvr>
                                      <p:to>
                                        <p:strVal val="visible"/>
                                      </p:to>
                                    </p:set>
                                    <p:anim calcmode="lin" valueType="num">
                                      <p:cBhvr additive="base">
                                        <p:cTn id="19" dur="500" fill="hold"/>
                                        <p:tgtEl>
                                          <p:spTgt spid="2">
                                            <p:txEl>
                                              <p:pRg st="10" end="1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dirty="0" smtClean="0"/>
              <a:t>(Moore Machine)</a:t>
            </a:r>
          </a:p>
          <a:p>
            <a:endParaRPr lang="en-GB" dirty="0" smtClean="0"/>
          </a:p>
          <a:p>
            <a:endParaRPr lang="en-GB" dirty="0" smtClean="0"/>
          </a:p>
          <a:p>
            <a:endParaRPr lang="en-GB" dirty="0" smtClean="0"/>
          </a:p>
          <a:p>
            <a:endParaRPr lang="en-GB" dirty="0" smtClean="0"/>
          </a:p>
          <a:p>
            <a:endParaRPr lang="en-GB" dirty="0" smtClean="0"/>
          </a:p>
          <a:p>
            <a:pPr>
              <a:buNone/>
            </a:pPr>
            <a:r>
              <a:rPr lang="en-GB" dirty="0" smtClean="0"/>
              <a:t>The output of a Moore machine is strictly a function of the state of the machine</a:t>
            </a:r>
          </a:p>
        </p:txBody>
      </p:sp>
      <p:sp>
        <p:nvSpPr>
          <p:cNvPr id="3" name="Title 2"/>
          <p:cNvSpPr>
            <a:spLocks noGrp="1"/>
          </p:cNvSpPr>
          <p:nvPr>
            <p:ph type="title"/>
          </p:nvPr>
        </p:nvSpPr>
        <p:spPr/>
        <p:txBody>
          <a:bodyPr>
            <a:normAutofit fontScale="90000"/>
          </a:bodyPr>
          <a:lstStyle/>
          <a:p>
            <a:r>
              <a:rPr lang="en-GB" dirty="0" smtClean="0"/>
              <a:t>Class B machine </a:t>
            </a:r>
            <a:br>
              <a:rPr lang="en-GB" dirty="0" smtClean="0"/>
            </a:br>
            <a:endParaRPr lang="en-GB" dirty="0"/>
          </a:p>
        </p:txBody>
      </p:sp>
      <p:pic>
        <p:nvPicPr>
          <p:cNvPr id="2050" name="Picture 2" descr="C:\Users\gary\Documents\fsm fig2.jpg"/>
          <p:cNvPicPr>
            <a:picLocks noChangeAspect="1" noChangeArrowheads="1"/>
          </p:cNvPicPr>
          <p:nvPr/>
        </p:nvPicPr>
        <p:blipFill>
          <a:blip r:embed="rId2"/>
          <a:srcRect/>
          <a:stretch>
            <a:fillRect/>
          </a:stretch>
        </p:blipFill>
        <p:spPr bwMode="auto">
          <a:xfrm>
            <a:off x="1000100" y="2214554"/>
            <a:ext cx="7055681" cy="150019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6" end="6"/>
                                            </p:txEl>
                                          </p:spTgt>
                                        </p:tgtEl>
                                        <p:attrNameLst>
                                          <p:attrName>style.visibility</p:attrName>
                                        </p:attrNameLst>
                                      </p:cBhvr>
                                      <p:to>
                                        <p:strVal val="visible"/>
                                      </p:to>
                                    </p:set>
                                    <p:anim calcmode="lin" valueType="num">
                                      <p:cBhvr additive="base">
                                        <p:cTn id="7"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dirty="0" smtClean="0"/>
              <a:t>(Moore Machine)</a:t>
            </a:r>
          </a:p>
          <a:p>
            <a:endParaRPr lang="en-GB" dirty="0" smtClean="0"/>
          </a:p>
          <a:p>
            <a:endParaRPr lang="en-GB" dirty="0" smtClean="0"/>
          </a:p>
          <a:p>
            <a:endParaRPr lang="en-GB" dirty="0" smtClean="0"/>
          </a:p>
          <a:p>
            <a:endParaRPr lang="en-GB" dirty="0" smtClean="0"/>
          </a:p>
          <a:p>
            <a:endParaRPr lang="en-GB" dirty="0" smtClean="0"/>
          </a:p>
          <a:p>
            <a:pPr>
              <a:buNone/>
            </a:pPr>
            <a:r>
              <a:rPr lang="en-GB" dirty="0" smtClean="0"/>
              <a:t>The output of a class C Moore machine is again strictly a function of the state of the machine but without an output decoder.</a:t>
            </a:r>
          </a:p>
        </p:txBody>
      </p:sp>
      <p:sp>
        <p:nvSpPr>
          <p:cNvPr id="3" name="Title 2"/>
          <p:cNvSpPr>
            <a:spLocks noGrp="1"/>
          </p:cNvSpPr>
          <p:nvPr>
            <p:ph type="title"/>
          </p:nvPr>
        </p:nvSpPr>
        <p:spPr/>
        <p:txBody>
          <a:bodyPr>
            <a:normAutofit fontScale="90000"/>
          </a:bodyPr>
          <a:lstStyle/>
          <a:p>
            <a:r>
              <a:rPr lang="en-GB" dirty="0" smtClean="0"/>
              <a:t>Class C machine </a:t>
            </a:r>
            <a:br>
              <a:rPr lang="en-GB" dirty="0" smtClean="0"/>
            </a:br>
            <a:endParaRPr lang="en-GB" dirty="0"/>
          </a:p>
        </p:txBody>
      </p:sp>
      <p:pic>
        <p:nvPicPr>
          <p:cNvPr id="3074" name="Picture 2" descr="C:\Users\gary\Documents\fsm fig3.jpg"/>
          <p:cNvPicPr>
            <a:picLocks noChangeAspect="1" noChangeArrowheads="1"/>
          </p:cNvPicPr>
          <p:nvPr/>
        </p:nvPicPr>
        <p:blipFill>
          <a:blip r:embed="rId2"/>
          <a:srcRect/>
          <a:stretch>
            <a:fillRect/>
          </a:stretch>
        </p:blipFill>
        <p:spPr bwMode="auto">
          <a:xfrm>
            <a:off x="1000100" y="2285992"/>
            <a:ext cx="6715172" cy="1701507"/>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6" end="6"/>
                                            </p:txEl>
                                          </p:spTgt>
                                        </p:tgtEl>
                                        <p:attrNameLst>
                                          <p:attrName>style.visibility</p:attrName>
                                        </p:attrNameLst>
                                      </p:cBhvr>
                                      <p:to>
                                        <p:strVal val="visible"/>
                                      </p:to>
                                    </p:set>
                                    <p:anim calcmode="lin" valueType="num">
                                      <p:cBhvr additive="base">
                                        <p:cTn id="7"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Both the Mealy (Class A) and the Moore (Class B &amp; C) are widely used. It is possible that some machines are derived from a mixture of both. </a:t>
            </a:r>
          </a:p>
          <a:p>
            <a:endParaRPr lang="en-GB" dirty="0" smtClean="0"/>
          </a:p>
          <a:p>
            <a:r>
              <a:rPr lang="en-GB" dirty="0" smtClean="0"/>
              <a:t>In these derived machines some outputs are conditional on both the inputs and the state of the machine (Class A), while others are dependant only on the state of the machine (Class B&amp;C).</a:t>
            </a:r>
            <a:endParaRPr lang="en-GB" dirty="0"/>
          </a:p>
        </p:txBody>
      </p:sp>
      <p:sp>
        <p:nvSpPr>
          <p:cNvPr id="3" name="Title 2"/>
          <p:cNvSpPr>
            <a:spLocks noGrp="1"/>
          </p:cNvSpPr>
          <p:nvPr>
            <p:ph type="title"/>
          </p:nvPr>
        </p:nvSpPr>
        <p:spPr/>
        <p:txBody>
          <a:bodyPr>
            <a:normAutofit/>
          </a:bodyPr>
          <a:lstStyle/>
          <a:p>
            <a:r>
              <a:rPr lang="en-GB" sz="3200" dirty="0" smtClean="0"/>
              <a:t>Finite State Machines</a:t>
            </a:r>
            <a:endParaRPr lang="en-GB" sz="32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7758138" cy="4525963"/>
          </a:xfrm>
        </p:spPr>
        <p:txBody>
          <a:bodyPr>
            <a:normAutofit/>
          </a:bodyPr>
          <a:lstStyle/>
          <a:p>
            <a:r>
              <a:rPr lang="en-GB" sz="2800" dirty="0" smtClean="0"/>
              <a:t>The state diagram is to sequential design what a truth table is to combinatorial design.</a:t>
            </a:r>
          </a:p>
          <a:p>
            <a:pPr>
              <a:buNone/>
            </a:pPr>
            <a:endParaRPr lang="en-GB" sz="2800" dirty="0" smtClean="0"/>
          </a:p>
          <a:p>
            <a:r>
              <a:rPr lang="en-GB" sz="2800" dirty="0" smtClean="0"/>
              <a:t>A state diagram is defined by a series of circles connected by arrowhead lines. Each circle represents a state of the machine and each line is a graphical representation of state changes.</a:t>
            </a:r>
          </a:p>
          <a:p>
            <a:endParaRPr lang="en-GB" dirty="0" smtClean="0"/>
          </a:p>
        </p:txBody>
      </p:sp>
      <p:sp>
        <p:nvSpPr>
          <p:cNvPr id="3" name="Title 2"/>
          <p:cNvSpPr>
            <a:spLocks noGrp="1"/>
          </p:cNvSpPr>
          <p:nvPr>
            <p:ph type="title"/>
          </p:nvPr>
        </p:nvSpPr>
        <p:spPr/>
        <p:txBody>
          <a:bodyPr>
            <a:normAutofit/>
          </a:bodyPr>
          <a:lstStyle/>
          <a:p>
            <a:r>
              <a:rPr lang="en-GB" sz="3200" dirty="0" smtClean="0"/>
              <a:t>The State Diagram</a:t>
            </a:r>
            <a:endParaRPr lang="en-GB" sz="32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buNone/>
            </a:pPr>
            <a:endParaRPr lang="en-GB" sz="2000" dirty="0" smtClean="0"/>
          </a:p>
          <a:p>
            <a:r>
              <a:rPr lang="en-GB" sz="2000" dirty="0" smtClean="0"/>
              <a:t>Example 1, this is a simple state diagram representing the life cycle of a chicken</a:t>
            </a:r>
            <a:endParaRPr lang="en-GB" sz="2000" dirty="0"/>
          </a:p>
        </p:txBody>
      </p:sp>
      <p:sp>
        <p:nvSpPr>
          <p:cNvPr id="3" name="Title 2"/>
          <p:cNvSpPr>
            <a:spLocks noGrp="1"/>
          </p:cNvSpPr>
          <p:nvPr>
            <p:ph type="title"/>
          </p:nvPr>
        </p:nvSpPr>
        <p:spPr/>
        <p:txBody>
          <a:bodyPr>
            <a:normAutofit/>
          </a:bodyPr>
          <a:lstStyle/>
          <a:p>
            <a:r>
              <a:rPr lang="en-GB" sz="3200" dirty="0" smtClean="0"/>
              <a:t>State Diagrams</a:t>
            </a:r>
            <a:endParaRPr lang="en-GB" sz="3200" dirty="0"/>
          </a:p>
        </p:txBody>
      </p:sp>
      <p:pic>
        <p:nvPicPr>
          <p:cNvPr id="25602" name="Picture 2" descr="C:\Users\gary\Documents\fsm fig10.jpg"/>
          <p:cNvPicPr>
            <a:picLocks noChangeAspect="1" noChangeArrowheads="1"/>
          </p:cNvPicPr>
          <p:nvPr/>
        </p:nvPicPr>
        <p:blipFill>
          <a:blip r:embed="rId2"/>
          <a:srcRect/>
          <a:stretch>
            <a:fillRect/>
          </a:stretch>
        </p:blipFill>
        <p:spPr bwMode="auto">
          <a:xfrm>
            <a:off x="2071670" y="2643182"/>
            <a:ext cx="5105530" cy="2786082"/>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sz="2000" dirty="0" smtClean="0"/>
              <a:t>Example 2 – Traffic lights basic state diagram</a:t>
            </a:r>
          </a:p>
          <a:p>
            <a:endParaRPr lang="en-GB" sz="2000" dirty="0" smtClean="0"/>
          </a:p>
        </p:txBody>
      </p:sp>
      <p:sp>
        <p:nvSpPr>
          <p:cNvPr id="3" name="Title 2"/>
          <p:cNvSpPr>
            <a:spLocks noGrp="1"/>
          </p:cNvSpPr>
          <p:nvPr>
            <p:ph type="title"/>
          </p:nvPr>
        </p:nvSpPr>
        <p:spPr/>
        <p:txBody>
          <a:bodyPr>
            <a:normAutofit/>
          </a:bodyPr>
          <a:lstStyle/>
          <a:p>
            <a:r>
              <a:rPr lang="en-GB" sz="2800" dirty="0" smtClean="0"/>
              <a:t>State Diagrams</a:t>
            </a:r>
            <a:endParaRPr lang="en-GB" sz="2800" dirty="0"/>
          </a:p>
        </p:txBody>
      </p:sp>
      <p:pic>
        <p:nvPicPr>
          <p:cNvPr id="1027" name="Picture 3" descr="C:\Users\gary\Documents\fsm fig11.jpg"/>
          <p:cNvPicPr>
            <a:picLocks noChangeAspect="1" noChangeArrowheads="1"/>
          </p:cNvPicPr>
          <p:nvPr/>
        </p:nvPicPr>
        <p:blipFill>
          <a:blip r:embed="rId2"/>
          <a:srcRect/>
          <a:stretch>
            <a:fillRect/>
          </a:stretch>
        </p:blipFill>
        <p:spPr bwMode="auto">
          <a:xfrm>
            <a:off x="2571736" y="2143116"/>
            <a:ext cx="4094177" cy="3692533"/>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4114800" cy="4525963"/>
          </a:xfrm>
        </p:spPr>
        <p:txBody>
          <a:bodyPr>
            <a:normAutofit/>
          </a:bodyPr>
          <a:lstStyle/>
          <a:p>
            <a:r>
              <a:rPr lang="en-GB" sz="2200" dirty="0" smtClean="0"/>
              <a:t>Example 2 – Traffic lights basic state diagram</a:t>
            </a:r>
          </a:p>
          <a:p>
            <a:r>
              <a:rPr lang="en-GB" sz="2200" dirty="0" smtClean="0"/>
              <a:t>This diagram is the same as the previous one, except it now carries more information.</a:t>
            </a:r>
          </a:p>
          <a:p>
            <a:pPr lvl="1"/>
            <a:r>
              <a:rPr lang="en-GB" sz="1800" dirty="0" smtClean="0"/>
              <a:t>Each state now shows its identifying state code.</a:t>
            </a:r>
          </a:p>
          <a:p>
            <a:pPr lvl="1"/>
            <a:r>
              <a:rPr lang="en-GB" sz="1800" dirty="0" smtClean="0"/>
              <a:t>Loops are included to show a hold state while waiting for the timer signal T.</a:t>
            </a:r>
          </a:p>
          <a:p>
            <a:pPr lvl="1"/>
            <a:r>
              <a:rPr lang="en-GB" sz="1800" dirty="0" smtClean="0"/>
              <a:t>Transitions are shown as their input terms.</a:t>
            </a:r>
          </a:p>
          <a:p>
            <a:pPr lvl="1">
              <a:buNone/>
            </a:pPr>
            <a:endParaRPr lang="en-GB" dirty="0" smtClean="0"/>
          </a:p>
          <a:p>
            <a:pPr lvl="1"/>
            <a:endParaRPr lang="en-GB" dirty="0"/>
          </a:p>
        </p:txBody>
      </p:sp>
      <p:sp>
        <p:nvSpPr>
          <p:cNvPr id="3" name="Title 2"/>
          <p:cNvSpPr>
            <a:spLocks noGrp="1"/>
          </p:cNvSpPr>
          <p:nvPr>
            <p:ph type="title"/>
          </p:nvPr>
        </p:nvSpPr>
        <p:spPr/>
        <p:txBody>
          <a:bodyPr>
            <a:normAutofit/>
          </a:bodyPr>
          <a:lstStyle/>
          <a:p>
            <a:r>
              <a:rPr lang="en-GB" sz="2800" dirty="0" smtClean="0"/>
              <a:t>State Diagrams</a:t>
            </a:r>
            <a:endParaRPr lang="en-GB" sz="2800" dirty="0"/>
          </a:p>
        </p:txBody>
      </p:sp>
      <p:sp>
        <p:nvSpPr>
          <p:cNvPr id="6" name="TextBox 5"/>
          <p:cNvSpPr txBox="1"/>
          <p:nvPr/>
        </p:nvSpPr>
        <p:spPr>
          <a:xfrm>
            <a:off x="6715140" y="1428736"/>
            <a:ext cx="2285984" cy="523220"/>
          </a:xfrm>
          <a:prstGeom prst="rect">
            <a:avLst/>
          </a:prstGeom>
          <a:noFill/>
        </p:spPr>
        <p:txBody>
          <a:bodyPr wrap="square" rtlCol="0">
            <a:spAutoFit/>
          </a:bodyPr>
          <a:lstStyle/>
          <a:p>
            <a:r>
              <a:rPr lang="en-GB" sz="1400" dirty="0" smtClean="0"/>
              <a:t>Symbology format </a:t>
            </a:r>
          </a:p>
          <a:p>
            <a:r>
              <a:rPr lang="en-GB" sz="1400" dirty="0" smtClean="0"/>
              <a:t>T/RAG</a:t>
            </a:r>
            <a:endParaRPr lang="en-GB" sz="1400" dirty="0"/>
          </a:p>
        </p:txBody>
      </p:sp>
      <p:pic>
        <p:nvPicPr>
          <p:cNvPr id="1026" name="Picture 2" descr="C:\Users\gary\Documents\fsm fig12.jpg"/>
          <p:cNvPicPr>
            <a:picLocks noChangeAspect="1" noChangeArrowheads="1"/>
          </p:cNvPicPr>
          <p:nvPr/>
        </p:nvPicPr>
        <p:blipFill>
          <a:blip r:embed="rId2"/>
          <a:srcRect/>
          <a:stretch>
            <a:fillRect/>
          </a:stretch>
        </p:blipFill>
        <p:spPr bwMode="auto">
          <a:xfrm>
            <a:off x="4643438" y="2285992"/>
            <a:ext cx="3886200" cy="3228975"/>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sz="2800" dirty="0" smtClean="0"/>
              <a:t>Finite State Machine - State Diagram example</a:t>
            </a:r>
            <a:endParaRPr lang="en-GB" sz="2800" dirty="0"/>
          </a:p>
        </p:txBody>
      </p:sp>
      <p:sp>
        <p:nvSpPr>
          <p:cNvPr id="5" name="Content Placeholder 4"/>
          <p:cNvSpPr>
            <a:spLocks noGrp="1"/>
          </p:cNvSpPr>
          <p:nvPr>
            <p:ph idx="1"/>
          </p:nvPr>
        </p:nvSpPr>
        <p:spPr>
          <a:xfrm>
            <a:off x="457200" y="1481328"/>
            <a:ext cx="4471990" cy="4525963"/>
          </a:xfrm>
        </p:spPr>
        <p:txBody>
          <a:bodyPr/>
          <a:lstStyle/>
          <a:p>
            <a:r>
              <a:rPr lang="en-GB" sz="1600" dirty="0" smtClean="0"/>
              <a:t>An example of a state diagram is shown opposite and illustrates the present state (state of interest) and five important and required pieces of information related to each state of the machine.</a:t>
            </a:r>
          </a:p>
          <a:p>
            <a:pPr lvl="1"/>
            <a:r>
              <a:rPr lang="en-GB" sz="1400" dirty="0" smtClean="0"/>
              <a:t>1) a state identifying symbol or code</a:t>
            </a:r>
          </a:p>
          <a:p>
            <a:pPr lvl="1"/>
            <a:r>
              <a:rPr lang="en-GB" sz="1400" dirty="0" smtClean="0"/>
              <a:t>2) the previous state of the State of Interest</a:t>
            </a:r>
          </a:p>
          <a:p>
            <a:pPr lvl="1"/>
            <a:r>
              <a:rPr lang="en-GB" sz="1400" dirty="0" smtClean="0"/>
              <a:t>3) the input specification leading to the State of Interest</a:t>
            </a:r>
          </a:p>
          <a:p>
            <a:pPr lvl="1"/>
            <a:r>
              <a:rPr lang="en-GB" sz="1400" dirty="0" smtClean="0"/>
              <a:t>4) the output specification for the State of Interest</a:t>
            </a:r>
          </a:p>
          <a:p>
            <a:pPr lvl="1"/>
            <a:r>
              <a:rPr lang="en-GB" sz="1400" dirty="0" smtClean="0"/>
              <a:t>5) the NEXT STATES and NEXT STATE branching condition for the State of Interest.</a:t>
            </a:r>
          </a:p>
          <a:p>
            <a:pPr lvl="1"/>
            <a:endParaRPr lang="en-GB" dirty="0" smtClean="0"/>
          </a:p>
          <a:p>
            <a:endParaRPr lang="en-GB" dirty="0"/>
          </a:p>
        </p:txBody>
      </p:sp>
      <p:pic>
        <p:nvPicPr>
          <p:cNvPr id="6" name="Picture 2" descr="C:\Users\gary\Documents\fsm fig4.jpg"/>
          <p:cNvPicPr>
            <a:picLocks noChangeAspect="1" noChangeArrowheads="1"/>
          </p:cNvPicPr>
          <p:nvPr/>
        </p:nvPicPr>
        <p:blipFill>
          <a:blip r:embed="rId2"/>
          <a:srcRect/>
          <a:stretch>
            <a:fillRect/>
          </a:stretch>
        </p:blipFill>
        <p:spPr bwMode="auto">
          <a:xfrm>
            <a:off x="4817259" y="1714488"/>
            <a:ext cx="4046305" cy="392909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 calcmode="lin" valueType="num">
                                      <p:cBhvr additive="base">
                                        <p:cTn id="19"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4" end="4"/>
                                            </p:txEl>
                                          </p:spTgt>
                                        </p:tgtEl>
                                        <p:attrNameLst>
                                          <p:attrName>style.visibility</p:attrName>
                                        </p:attrNameLst>
                                      </p:cBhvr>
                                      <p:to>
                                        <p:strVal val="visible"/>
                                      </p:to>
                                    </p:set>
                                    <p:anim calcmode="lin" valueType="num">
                                      <p:cBhvr additive="base">
                                        <p:cTn id="25"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5" end="5"/>
                                            </p:txEl>
                                          </p:spTgt>
                                        </p:tgtEl>
                                        <p:attrNameLst>
                                          <p:attrName>style.visibility</p:attrName>
                                        </p:attrNameLst>
                                      </p:cBhvr>
                                      <p:to>
                                        <p:strVal val="visible"/>
                                      </p:to>
                                    </p:set>
                                    <p:anim calcmode="lin" valueType="num">
                                      <p:cBhvr additive="base">
                                        <p:cTn id="31"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4114800" cy="4525963"/>
          </a:xfrm>
        </p:spPr>
        <p:txBody>
          <a:bodyPr>
            <a:normAutofit/>
          </a:bodyPr>
          <a:lstStyle/>
          <a:p>
            <a:r>
              <a:rPr lang="en-GB" sz="2000" dirty="0" smtClean="0"/>
              <a:t>Consider the following example describing the sequential operation of a machine.</a:t>
            </a:r>
          </a:p>
          <a:p>
            <a:endParaRPr lang="en-GB" sz="2000" dirty="0" smtClean="0"/>
          </a:p>
          <a:p>
            <a:endParaRPr lang="en-GB" sz="2000" dirty="0" smtClean="0"/>
          </a:p>
          <a:p>
            <a:r>
              <a:rPr lang="en-GB" sz="2000" dirty="0" smtClean="0"/>
              <a:t>The machine has a single control input X and a clock, and two outputs on A and B.</a:t>
            </a:r>
            <a:endParaRPr lang="en-GB" sz="2000" dirty="0"/>
          </a:p>
        </p:txBody>
      </p:sp>
      <p:sp>
        <p:nvSpPr>
          <p:cNvPr id="3" name="Title 2"/>
          <p:cNvSpPr>
            <a:spLocks noGrp="1"/>
          </p:cNvSpPr>
          <p:nvPr>
            <p:ph type="title"/>
          </p:nvPr>
        </p:nvSpPr>
        <p:spPr/>
        <p:txBody>
          <a:bodyPr>
            <a:normAutofit/>
          </a:bodyPr>
          <a:lstStyle/>
          <a:p>
            <a:r>
              <a:rPr lang="en-GB" sz="3200" dirty="0" smtClean="0"/>
              <a:t>Example 1 - 2 bit counter</a:t>
            </a:r>
            <a:endParaRPr lang="en-GB" sz="3200" dirty="0"/>
          </a:p>
        </p:txBody>
      </p:sp>
      <p:sp>
        <p:nvSpPr>
          <p:cNvPr id="16" name="TextBox 15"/>
          <p:cNvSpPr txBox="1"/>
          <p:nvPr/>
        </p:nvSpPr>
        <p:spPr>
          <a:xfrm>
            <a:off x="4714876" y="3429000"/>
            <a:ext cx="3929090" cy="2308324"/>
          </a:xfrm>
          <a:prstGeom prst="rect">
            <a:avLst/>
          </a:prstGeom>
          <a:noFill/>
        </p:spPr>
        <p:txBody>
          <a:bodyPr wrap="square" rtlCol="0">
            <a:spAutoFit/>
          </a:bodyPr>
          <a:lstStyle/>
          <a:p>
            <a:r>
              <a:rPr lang="en-GB" dirty="0" smtClean="0"/>
              <a:t>When </a:t>
            </a:r>
            <a:r>
              <a:rPr lang="en-GB" u="sng" dirty="0" smtClean="0"/>
              <a:t>X=1</a:t>
            </a:r>
          </a:p>
          <a:p>
            <a:endParaRPr lang="en-GB" u="sng" dirty="0"/>
          </a:p>
          <a:p>
            <a:endParaRPr lang="en-GB" u="sng" dirty="0" smtClean="0"/>
          </a:p>
          <a:p>
            <a:endParaRPr lang="en-GB" u="sng" dirty="0"/>
          </a:p>
          <a:p>
            <a:endParaRPr lang="en-GB" u="sng" dirty="0" smtClean="0"/>
          </a:p>
          <a:p>
            <a:r>
              <a:rPr lang="en-GB" dirty="0" smtClean="0"/>
              <a:t>When </a:t>
            </a:r>
            <a:r>
              <a:rPr lang="en-GB" u="sng" dirty="0" smtClean="0"/>
              <a:t>X=0</a:t>
            </a:r>
          </a:p>
          <a:p>
            <a:r>
              <a:rPr lang="en-GB" dirty="0"/>
              <a:t>	</a:t>
            </a:r>
            <a:r>
              <a:rPr lang="en-GB" sz="1600" dirty="0" smtClean="0"/>
              <a:t>no change</a:t>
            </a:r>
          </a:p>
          <a:p>
            <a:endParaRPr lang="en-GB" u="sng" dirty="0" smtClean="0"/>
          </a:p>
        </p:txBody>
      </p:sp>
      <p:pic>
        <p:nvPicPr>
          <p:cNvPr id="5123" name="Picture 3" descr="C:\Users\gary\Documents\fsm fig6.jpg"/>
          <p:cNvPicPr>
            <a:picLocks noChangeAspect="1" noChangeArrowheads="1"/>
          </p:cNvPicPr>
          <p:nvPr/>
        </p:nvPicPr>
        <p:blipFill>
          <a:blip r:embed="rId2" cstate="print"/>
          <a:srcRect/>
          <a:stretch>
            <a:fillRect/>
          </a:stretch>
        </p:blipFill>
        <p:spPr bwMode="auto">
          <a:xfrm>
            <a:off x="4857752" y="1643050"/>
            <a:ext cx="3840271" cy="1367550"/>
          </a:xfrm>
          <a:prstGeom prst="rect">
            <a:avLst/>
          </a:prstGeom>
          <a:noFill/>
        </p:spPr>
      </p:pic>
      <p:sp>
        <p:nvSpPr>
          <p:cNvPr id="18" name="TextBox 17"/>
          <p:cNvSpPr txBox="1"/>
          <p:nvPr/>
        </p:nvSpPr>
        <p:spPr>
          <a:xfrm>
            <a:off x="5286380" y="4714884"/>
            <a:ext cx="1214446" cy="369332"/>
          </a:xfrm>
          <a:prstGeom prst="rect">
            <a:avLst/>
          </a:prstGeom>
          <a:noFill/>
        </p:spPr>
        <p:txBody>
          <a:bodyPr wrap="square" rtlCol="0">
            <a:spAutoFit/>
          </a:bodyPr>
          <a:lstStyle/>
          <a:p>
            <a:endParaRPr lang="en-GB" dirty="0"/>
          </a:p>
        </p:txBody>
      </p:sp>
      <p:sp>
        <p:nvSpPr>
          <p:cNvPr id="20" name="TextBox 19"/>
          <p:cNvSpPr txBox="1"/>
          <p:nvPr/>
        </p:nvSpPr>
        <p:spPr>
          <a:xfrm>
            <a:off x="5643570" y="3786190"/>
            <a:ext cx="2857520" cy="954107"/>
          </a:xfrm>
          <a:prstGeom prst="rect">
            <a:avLst/>
          </a:prstGeom>
          <a:noFill/>
        </p:spPr>
        <p:txBody>
          <a:bodyPr wrap="square" rtlCol="0">
            <a:spAutoFit/>
          </a:bodyPr>
          <a:lstStyle/>
          <a:p>
            <a:r>
              <a:rPr lang="en-GB" sz="1400" dirty="0" smtClean="0"/>
              <a:t>A and B change from 00</a:t>
            </a:r>
          </a:p>
          <a:p>
            <a:r>
              <a:rPr lang="en-GB" sz="1400" dirty="0" smtClean="0"/>
              <a:t>	           To	 01</a:t>
            </a:r>
          </a:p>
          <a:p>
            <a:r>
              <a:rPr lang="en-GB" sz="1400" dirty="0" smtClean="0"/>
              <a:t>	</a:t>
            </a:r>
            <a:r>
              <a:rPr lang="en-GB" sz="1400" dirty="0"/>
              <a:t> </a:t>
            </a:r>
            <a:r>
              <a:rPr lang="en-GB" sz="1400" dirty="0" smtClean="0"/>
              <a:t>          To	 10</a:t>
            </a:r>
          </a:p>
          <a:p>
            <a:r>
              <a:rPr lang="en-GB" sz="1400" dirty="0"/>
              <a:t> </a:t>
            </a:r>
            <a:r>
              <a:rPr lang="en-GB" sz="1400" dirty="0" smtClean="0"/>
              <a:t>                           To	 11</a:t>
            </a:r>
            <a:endParaRPr lang="en-GB" sz="14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28596" y="1500174"/>
            <a:ext cx="4357718" cy="4525963"/>
          </a:xfrm>
        </p:spPr>
        <p:txBody>
          <a:bodyPr>
            <a:normAutofit/>
          </a:bodyPr>
          <a:lstStyle/>
          <a:p>
            <a:r>
              <a:rPr lang="en-GB" sz="2000" dirty="0" smtClean="0"/>
              <a:t>On consecutive rising edges of the clock the code on A and B changes from 00 to 01 to 10 to 11 and then repeats, </a:t>
            </a:r>
            <a:r>
              <a:rPr lang="en-GB" sz="2000" i="1" u="sng" dirty="0" smtClean="0"/>
              <a:t>IF X is asserted</a:t>
            </a:r>
            <a:r>
              <a:rPr lang="en-GB" sz="2000" dirty="0" smtClean="0"/>
              <a:t>.</a:t>
            </a:r>
          </a:p>
          <a:p>
            <a:endParaRPr lang="en-GB" sz="2000" dirty="0" smtClean="0"/>
          </a:p>
          <a:p>
            <a:r>
              <a:rPr lang="en-GB" sz="2000" dirty="0" smtClean="0"/>
              <a:t>If at anytime </a:t>
            </a:r>
            <a:r>
              <a:rPr lang="en-GB" sz="2000" i="1" u="sng" dirty="0" smtClean="0"/>
              <a:t>X is de-asserted </a:t>
            </a:r>
            <a:r>
              <a:rPr lang="en-GB" sz="2000" dirty="0" smtClean="0"/>
              <a:t>this machine is supposed to hold its present state.</a:t>
            </a:r>
            <a:endParaRPr lang="en-GB" sz="2000" dirty="0"/>
          </a:p>
        </p:txBody>
      </p:sp>
      <p:sp>
        <p:nvSpPr>
          <p:cNvPr id="3" name="Title 2"/>
          <p:cNvSpPr>
            <a:spLocks noGrp="1"/>
          </p:cNvSpPr>
          <p:nvPr>
            <p:ph type="title"/>
          </p:nvPr>
        </p:nvSpPr>
        <p:spPr/>
        <p:txBody>
          <a:bodyPr>
            <a:normAutofit/>
          </a:bodyPr>
          <a:lstStyle/>
          <a:p>
            <a:r>
              <a:rPr lang="en-GB" sz="3200" dirty="0" smtClean="0"/>
              <a:t>Example 1 - 2 bit counter</a:t>
            </a:r>
            <a:endParaRPr lang="en-GB" sz="3200" dirty="0"/>
          </a:p>
        </p:txBody>
      </p:sp>
      <p:pic>
        <p:nvPicPr>
          <p:cNvPr id="6148" name="Picture 4" descr="C:\Users\gary\Documents\fsm fig5.jpg"/>
          <p:cNvPicPr>
            <a:picLocks noChangeAspect="1" noChangeArrowheads="1"/>
          </p:cNvPicPr>
          <p:nvPr/>
        </p:nvPicPr>
        <p:blipFill>
          <a:blip r:embed="rId2"/>
          <a:srcRect/>
          <a:stretch>
            <a:fillRect/>
          </a:stretch>
        </p:blipFill>
        <p:spPr bwMode="auto">
          <a:xfrm>
            <a:off x="5000628" y="1500174"/>
            <a:ext cx="2274576" cy="3571899"/>
          </a:xfrm>
          <a:prstGeom prst="rect">
            <a:avLst/>
          </a:prstGeom>
          <a:noFill/>
        </p:spPr>
      </p:pic>
      <p:sp>
        <p:nvSpPr>
          <p:cNvPr id="7" name="TextBox 6"/>
          <p:cNvSpPr txBox="1"/>
          <p:nvPr/>
        </p:nvSpPr>
        <p:spPr>
          <a:xfrm>
            <a:off x="5143504" y="5214950"/>
            <a:ext cx="3143272" cy="707886"/>
          </a:xfrm>
          <a:prstGeom prst="rect">
            <a:avLst/>
          </a:prstGeom>
          <a:noFill/>
        </p:spPr>
        <p:txBody>
          <a:bodyPr wrap="square" rtlCol="0">
            <a:spAutoFit/>
          </a:bodyPr>
          <a:lstStyle/>
          <a:p>
            <a:r>
              <a:rPr lang="en-GB" sz="1400" dirty="0" smtClean="0"/>
              <a:t>The loops illustrate a hold state.</a:t>
            </a:r>
          </a:p>
          <a:p>
            <a:endParaRPr lang="en-GB" sz="1400" dirty="0" smtClean="0"/>
          </a:p>
          <a:p>
            <a:r>
              <a:rPr lang="en-GB" sz="1200" i="1" dirty="0" smtClean="0"/>
              <a:t>The Clock is usually considered implied</a:t>
            </a:r>
            <a:endParaRPr lang="en-GB" sz="1200" i="1" dirty="0"/>
          </a:p>
        </p:txBody>
      </p:sp>
      <p:sp>
        <p:nvSpPr>
          <p:cNvPr id="8" name="TextBox 7"/>
          <p:cNvSpPr txBox="1"/>
          <p:nvPr/>
        </p:nvSpPr>
        <p:spPr>
          <a:xfrm>
            <a:off x="7286644" y="1928802"/>
            <a:ext cx="1214446" cy="646331"/>
          </a:xfrm>
          <a:prstGeom prst="rect">
            <a:avLst/>
          </a:prstGeom>
          <a:noFill/>
        </p:spPr>
        <p:txBody>
          <a:bodyPr wrap="square" rtlCol="0">
            <a:spAutoFit/>
          </a:bodyPr>
          <a:lstStyle/>
          <a:p>
            <a:r>
              <a:rPr lang="en-GB" sz="1200" dirty="0" smtClean="0"/>
              <a:t>Symbology format </a:t>
            </a:r>
          </a:p>
          <a:p>
            <a:r>
              <a:rPr lang="en-GB" sz="1200" dirty="0" smtClean="0"/>
              <a:t>X/AB</a:t>
            </a:r>
            <a:endParaRPr lang="en-GB" sz="1200"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4400552" cy="4525963"/>
          </a:xfrm>
        </p:spPr>
        <p:txBody>
          <a:bodyPr/>
          <a:lstStyle/>
          <a:p>
            <a:endParaRPr lang="en-GB" dirty="0" smtClean="0"/>
          </a:p>
          <a:p>
            <a:endParaRPr lang="en-GB" dirty="0" smtClean="0"/>
          </a:p>
          <a:p>
            <a:endParaRPr lang="en-GB" dirty="0" smtClean="0"/>
          </a:p>
          <a:p>
            <a:endParaRPr lang="en-GB" dirty="0" smtClean="0"/>
          </a:p>
          <a:p>
            <a:endParaRPr lang="en-GB" dirty="0"/>
          </a:p>
        </p:txBody>
      </p:sp>
      <p:sp>
        <p:nvSpPr>
          <p:cNvPr id="3" name="Title 2"/>
          <p:cNvSpPr>
            <a:spLocks noGrp="1"/>
          </p:cNvSpPr>
          <p:nvPr>
            <p:ph type="title"/>
          </p:nvPr>
        </p:nvSpPr>
        <p:spPr/>
        <p:txBody>
          <a:bodyPr>
            <a:normAutofit/>
          </a:bodyPr>
          <a:lstStyle/>
          <a:p>
            <a:r>
              <a:rPr lang="en-GB" sz="3200" dirty="0" smtClean="0"/>
              <a:t>Example 2 – Parity checker</a:t>
            </a:r>
            <a:endParaRPr lang="en-GB" sz="3200" dirty="0"/>
          </a:p>
        </p:txBody>
      </p:sp>
      <p:pic>
        <p:nvPicPr>
          <p:cNvPr id="7170" name="Picture 2" descr="C:\Users\gary\Documents\fsm fig7.jpg"/>
          <p:cNvPicPr>
            <a:picLocks noChangeAspect="1" noChangeArrowheads="1"/>
          </p:cNvPicPr>
          <p:nvPr/>
        </p:nvPicPr>
        <p:blipFill>
          <a:blip r:embed="rId2" cstate="print"/>
          <a:srcRect/>
          <a:stretch>
            <a:fillRect/>
          </a:stretch>
        </p:blipFill>
        <p:spPr bwMode="auto">
          <a:xfrm>
            <a:off x="857224" y="1643050"/>
            <a:ext cx="3143272" cy="874574"/>
          </a:xfrm>
          <a:prstGeom prst="rect">
            <a:avLst/>
          </a:prstGeom>
          <a:noFill/>
        </p:spPr>
      </p:pic>
      <p:sp>
        <p:nvSpPr>
          <p:cNvPr id="5" name="TextBox 4"/>
          <p:cNvSpPr txBox="1"/>
          <p:nvPr/>
        </p:nvSpPr>
        <p:spPr>
          <a:xfrm>
            <a:off x="1000100" y="2643182"/>
            <a:ext cx="3143272" cy="738664"/>
          </a:xfrm>
          <a:prstGeom prst="rect">
            <a:avLst/>
          </a:prstGeom>
          <a:noFill/>
        </p:spPr>
        <p:txBody>
          <a:bodyPr wrap="square" rtlCol="0">
            <a:spAutoFit/>
          </a:bodyPr>
          <a:lstStyle/>
          <a:p>
            <a:r>
              <a:rPr lang="en-GB" sz="1400" dirty="0"/>
              <a:t>Z should equal ‘1’ if no of 1’s entered is odd.</a:t>
            </a:r>
          </a:p>
          <a:p>
            <a:r>
              <a:rPr lang="en-GB" sz="1400" dirty="0"/>
              <a:t>(Odd Parity</a:t>
            </a:r>
            <a:r>
              <a:rPr lang="en-GB" sz="1400" dirty="0" smtClean="0"/>
              <a:t>)</a:t>
            </a:r>
          </a:p>
        </p:txBody>
      </p:sp>
      <p:pic>
        <p:nvPicPr>
          <p:cNvPr id="7171" name="Picture 3" descr="C:\Users\gary\Documents\fsm fig8.jpg"/>
          <p:cNvPicPr>
            <a:picLocks noChangeAspect="1" noChangeArrowheads="1"/>
          </p:cNvPicPr>
          <p:nvPr/>
        </p:nvPicPr>
        <p:blipFill>
          <a:blip r:embed="rId3"/>
          <a:srcRect/>
          <a:stretch>
            <a:fillRect/>
          </a:stretch>
        </p:blipFill>
        <p:spPr bwMode="auto">
          <a:xfrm>
            <a:off x="5143504" y="2143116"/>
            <a:ext cx="3214710" cy="2504968"/>
          </a:xfrm>
          <a:prstGeom prst="rect">
            <a:avLst/>
          </a:prstGeom>
          <a:noFill/>
        </p:spPr>
      </p:pic>
      <p:sp>
        <p:nvSpPr>
          <p:cNvPr id="7" name="TextBox 6"/>
          <p:cNvSpPr txBox="1"/>
          <p:nvPr/>
        </p:nvSpPr>
        <p:spPr>
          <a:xfrm>
            <a:off x="5143504" y="1714488"/>
            <a:ext cx="3429024" cy="369332"/>
          </a:xfrm>
          <a:prstGeom prst="rect">
            <a:avLst/>
          </a:prstGeom>
          <a:noFill/>
        </p:spPr>
        <p:txBody>
          <a:bodyPr wrap="square" rtlCol="0">
            <a:spAutoFit/>
          </a:bodyPr>
          <a:lstStyle/>
          <a:p>
            <a:r>
              <a:rPr lang="en-GB" dirty="0" smtClean="0"/>
              <a:t>State Diagram</a:t>
            </a:r>
            <a:endParaRPr lang="en-GB" dirty="0"/>
          </a:p>
        </p:txBody>
      </p:sp>
      <p:sp>
        <p:nvSpPr>
          <p:cNvPr id="8" name="TextBox 7"/>
          <p:cNvSpPr txBox="1"/>
          <p:nvPr/>
        </p:nvSpPr>
        <p:spPr>
          <a:xfrm>
            <a:off x="5500694" y="4714884"/>
            <a:ext cx="2428892" cy="276999"/>
          </a:xfrm>
          <a:prstGeom prst="rect">
            <a:avLst/>
          </a:prstGeom>
          <a:noFill/>
        </p:spPr>
        <p:txBody>
          <a:bodyPr wrap="square" rtlCol="0">
            <a:spAutoFit/>
          </a:bodyPr>
          <a:lstStyle/>
          <a:p>
            <a:r>
              <a:rPr lang="en-GB" sz="1200" i="1" dirty="0"/>
              <a:t>Note: </a:t>
            </a:r>
            <a:r>
              <a:rPr lang="en-GB" sz="1200" i="1" dirty="0" smtClean="0"/>
              <a:t>Clock </a:t>
            </a:r>
            <a:r>
              <a:rPr lang="en-GB" sz="1200" i="1" dirty="0"/>
              <a:t>is implied</a:t>
            </a:r>
          </a:p>
        </p:txBody>
      </p:sp>
      <p:pic>
        <p:nvPicPr>
          <p:cNvPr id="7172" name="Picture 4" descr="C:\Users\gary\Documents\fsm fig9.jpg"/>
          <p:cNvPicPr>
            <a:picLocks noChangeAspect="1" noChangeArrowheads="1"/>
          </p:cNvPicPr>
          <p:nvPr/>
        </p:nvPicPr>
        <p:blipFill>
          <a:blip r:embed="rId4"/>
          <a:srcRect/>
          <a:stretch>
            <a:fillRect/>
          </a:stretch>
        </p:blipFill>
        <p:spPr bwMode="auto">
          <a:xfrm>
            <a:off x="900432" y="4456113"/>
            <a:ext cx="3410193" cy="1258903"/>
          </a:xfrm>
          <a:prstGeom prst="rect">
            <a:avLst/>
          </a:prstGeom>
          <a:noFill/>
        </p:spPr>
      </p:pic>
      <p:sp>
        <p:nvSpPr>
          <p:cNvPr id="10" name="TextBox 9"/>
          <p:cNvSpPr txBox="1"/>
          <p:nvPr/>
        </p:nvSpPr>
        <p:spPr>
          <a:xfrm>
            <a:off x="857224" y="3571876"/>
            <a:ext cx="4000528" cy="954107"/>
          </a:xfrm>
          <a:prstGeom prst="rect">
            <a:avLst/>
          </a:prstGeom>
          <a:noFill/>
        </p:spPr>
        <p:txBody>
          <a:bodyPr wrap="square" rtlCol="0">
            <a:spAutoFit/>
          </a:bodyPr>
          <a:lstStyle/>
          <a:p>
            <a:r>
              <a:rPr lang="en-GB" sz="1400" dirty="0" smtClean="0"/>
              <a:t>Implementation </a:t>
            </a:r>
            <a:r>
              <a:rPr lang="en-GB" sz="1400" dirty="0"/>
              <a:t>– J-K Flip Flop </a:t>
            </a:r>
          </a:p>
          <a:p>
            <a:r>
              <a:rPr lang="en-GB" sz="1400" dirty="0"/>
              <a:t> </a:t>
            </a:r>
          </a:p>
          <a:p>
            <a:r>
              <a:rPr lang="en-GB" sz="1400" dirty="0"/>
              <a:t>Remember </a:t>
            </a:r>
            <a:r>
              <a:rPr lang="en-GB" sz="1400" dirty="0" smtClean="0"/>
              <a:t>a J-K </a:t>
            </a:r>
            <a:r>
              <a:rPr lang="en-GB" sz="1400" dirty="0"/>
              <a:t>toggles on successive pulses if J and K inputs </a:t>
            </a:r>
            <a:r>
              <a:rPr lang="en-GB" sz="1400" dirty="0" smtClean="0"/>
              <a:t>are held </a:t>
            </a:r>
            <a:r>
              <a:rPr lang="en-GB" sz="1400" dirty="0"/>
              <a:t>at logic ‘1’ </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sz="2400" dirty="0" smtClean="0"/>
              <a:t>The descriptive nature of the state diagram make it an invaluable aid in three major areas. These are:-</a:t>
            </a:r>
          </a:p>
          <a:p>
            <a:endParaRPr lang="en-GB" dirty="0" smtClean="0"/>
          </a:p>
          <a:p>
            <a:pPr lvl="1"/>
            <a:r>
              <a:rPr lang="en-GB" sz="2000" dirty="0" smtClean="0"/>
              <a:t>i) the definition of sequential systems;</a:t>
            </a:r>
          </a:p>
          <a:p>
            <a:pPr lvl="1"/>
            <a:endParaRPr lang="en-GB" sz="2000" dirty="0" smtClean="0"/>
          </a:p>
          <a:p>
            <a:pPr lvl="1"/>
            <a:r>
              <a:rPr lang="en-GB" sz="2000" dirty="0" smtClean="0"/>
              <a:t>ii) the analysis of sequential circuits;</a:t>
            </a:r>
          </a:p>
          <a:p>
            <a:pPr lvl="1"/>
            <a:endParaRPr lang="en-GB" sz="2000" dirty="0" smtClean="0"/>
          </a:p>
          <a:p>
            <a:pPr lvl="1"/>
            <a:r>
              <a:rPr lang="en-GB" sz="2000" dirty="0" smtClean="0"/>
              <a:t>Iii) the design of sequential circuits.</a:t>
            </a:r>
            <a:endParaRPr lang="en-GB" sz="2000" dirty="0"/>
          </a:p>
        </p:txBody>
      </p:sp>
      <p:sp>
        <p:nvSpPr>
          <p:cNvPr id="3" name="Title 2"/>
          <p:cNvSpPr>
            <a:spLocks noGrp="1"/>
          </p:cNvSpPr>
          <p:nvPr>
            <p:ph type="title"/>
          </p:nvPr>
        </p:nvSpPr>
        <p:spPr/>
        <p:txBody>
          <a:bodyPr>
            <a:normAutofit/>
          </a:bodyPr>
          <a:lstStyle/>
          <a:p>
            <a:r>
              <a:rPr lang="en-GB" sz="3200" dirty="0" smtClean="0"/>
              <a:t>Why do we use state diagrams?</a:t>
            </a:r>
            <a:endParaRPr lang="en-GB" sz="32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3971924" cy="4525963"/>
          </a:xfrm>
        </p:spPr>
        <p:txBody>
          <a:bodyPr>
            <a:normAutofit/>
          </a:bodyPr>
          <a:lstStyle/>
          <a:p>
            <a:r>
              <a:rPr lang="en-GB" sz="1800" dirty="0" smtClean="0"/>
              <a:t>Step 1</a:t>
            </a:r>
          </a:p>
          <a:p>
            <a:r>
              <a:rPr lang="en-GB" sz="1800" dirty="0" smtClean="0"/>
              <a:t>Identify the functional blocks of the sequential machine- that is the NEXT STAGE DECODER, MEMORY ELEMENT and OUTPUT DECODER</a:t>
            </a:r>
          </a:p>
          <a:p>
            <a:r>
              <a:rPr lang="en-GB" sz="1800" dirty="0" smtClean="0"/>
              <a:t>Note: the circuit to the right is a class A machine)</a:t>
            </a:r>
            <a:endParaRPr lang="en-GB" sz="1800" dirty="0"/>
          </a:p>
        </p:txBody>
      </p:sp>
      <p:sp>
        <p:nvSpPr>
          <p:cNvPr id="3" name="Title 2"/>
          <p:cNvSpPr>
            <a:spLocks noGrp="1"/>
          </p:cNvSpPr>
          <p:nvPr>
            <p:ph type="title"/>
          </p:nvPr>
        </p:nvSpPr>
        <p:spPr/>
        <p:txBody>
          <a:bodyPr>
            <a:normAutofit/>
          </a:bodyPr>
          <a:lstStyle/>
          <a:p>
            <a:r>
              <a:rPr lang="en-GB" sz="2800" dirty="0" smtClean="0"/>
              <a:t>Analysis of sequential circuits</a:t>
            </a:r>
            <a:endParaRPr lang="en-GB" sz="2800" dirty="0"/>
          </a:p>
        </p:txBody>
      </p:sp>
      <p:pic>
        <p:nvPicPr>
          <p:cNvPr id="1028" name="Picture 4"/>
          <p:cNvPicPr>
            <a:picLocks noChangeAspect="1" noChangeArrowheads="1"/>
          </p:cNvPicPr>
          <p:nvPr/>
        </p:nvPicPr>
        <p:blipFill>
          <a:blip r:embed="rId2"/>
          <a:srcRect/>
          <a:stretch>
            <a:fillRect/>
          </a:stretch>
        </p:blipFill>
        <p:spPr bwMode="auto">
          <a:xfrm>
            <a:off x="4286248" y="1943206"/>
            <a:ext cx="4605337" cy="367676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4114800" cy="4525963"/>
          </a:xfrm>
        </p:spPr>
        <p:txBody>
          <a:bodyPr>
            <a:normAutofit/>
          </a:bodyPr>
          <a:lstStyle/>
          <a:p>
            <a:r>
              <a:rPr lang="en-GB" dirty="0" smtClean="0"/>
              <a:t>Step 2</a:t>
            </a:r>
          </a:p>
          <a:p>
            <a:r>
              <a:rPr lang="en-GB" sz="1800" dirty="0" smtClean="0"/>
              <a:t>Write the </a:t>
            </a:r>
            <a:r>
              <a:rPr lang="en-GB" sz="1800" dirty="0" err="1" smtClean="0"/>
              <a:t>boolean</a:t>
            </a:r>
            <a:r>
              <a:rPr lang="en-GB" sz="1800" dirty="0" smtClean="0"/>
              <a:t> expression for each of the outputs of the Next Stage Decoder. This six bit code makes up the inputs for the JK flip flops. Once these are known they can be coupled with the JK flip flop characteristics to determine the True Next State</a:t>
            </a:r>
            <a:endParaRPr lang="en-GB" sz="1800" dirty="0"/>
          </a:p>
        </p:txBody>
      </p:sp>
      <p:sp>
        <p:nvSpPr>
          <p:cNvPr id="3" name="Title 2"/>
          <p:cNvSpPr>
            <a:spLocks noGrp="1"/>
          </p:cNvSpPr>
          <p:nvPr>
            <p:ph type="title"/>
          </p:nvPr>
        </p:nvSpPr>
        <p:spPr/>
        <p:txBody>
          <a:bodyPr>
            <a:normAutofit/>
          </a:bodyPr>
          <a:lstStyle/>
          <a:p>
            <a:r>
              <a:rPr lang="en-GB" sz="2000" dirty="0" smtClean="0"/>
              <a:t>Analysis of sequential circuits</a:t>
            </a:r>
            <a:endParaRPr lang="en-GB" sz="2000" dirty="0"/>
          </a:p>
        </p:txBody>
      </p:sp>
      <p:sp>
        <p:nvSpPr>
          <p:cNvPr id="4" name="TextBox 3"/>
          <p:cNvSpPr txBox="1"/>
          <p:nvPr/>
        </p:nvSpPr>
        <p:spPr>
          <a:xfrm>
            <a:off x="5000628" y="1643050"/>
            <a:ext cx="3714776" cy="3970318"/>
          </a:xfrm>
          <a:prstGeom prst="rect">
            <a:avLst/>
          </a:prstGeom>
          <a:noFill/>
        </p:spPr>
        <p:txBody>
          <a:bodyPr wrap="square" rtlCol="0">
            <a:spAutoFit/>
          </a:bodyPr>
          <a:lstStyle/>
          <a:p>
            <a:r>
              <a:rPr lang="en-GB" dirty="0" err="1" smtClean="0"/>
              <a:t>Ja</a:t>
            </a:r>
            <a:r>
              <a:rPr lang="en-GB" dirty="0" smtClean="0"/>
              <a:t> = /B.C + /B./X</a:t>
            </a:r>
          </a:p>
          <a:p>
            <a:r>
              <a:rPr lang="en-GB" dirty="0" smtClean="0"/>
              <a:t>Ka= B</a:t>
            </a:r>
          </a:p>
          <a:p>
            <a:endParaRPr lang="en-GB" dirty="0" smtClean="0"/>
          </a:p>
          <a:p>
            <a:r>
              <a:rPr lang="en-GB" dirty="0" err="1" smtClean="0"/>
              <a:t>Jb</a:t>
            </a:r>
            <a:r>
              <a:rPr lang="en-GB" dirty="0" smtClean="0"/>
              <a:t> = A./B + /B.C</a:t>
            </a:r>
          </a:p>
          <a:p>
            <a:r>
              <a:rPr lang="en-GB" dirty="0" smtClean="0"/>
              <a:t>Kb= B</a:t>
            </a:r>
          </a:p>
          <a:p>
            <a:endParaRPr lang="en-GB" dirty="0" smtClean="0"/>
          </a:p>
          <a:p>
            <a:r>
              <a:rPr lang="en-GB" dirty="0" err="1" smtClean="0"/>
              <a:t>Jc</a:t>
            </a:r>
            <a:r>
              <a:rPr lang="en-GB" dirty="0" smtClean="0"/>
              <a:t>  = /A.C</a:t>
            </a:r>
          </a:p>
          <a:p>
            <a:r>
              <a:rPr lang="en-GB" dirty="0" err="1" smtClean="0"/>
              <a:t>Kc</a:t>
            </a:r>
            <a:r>
              <a:rPr lang="en-GB" dirty="0" smtClean="0"/>
              <a:t> = B</a:t>
            </a:r>
          </a:p>
          <a:p>
            <a:endParaRPr lang="en-GB" dirty="0" smtClean="0"/>
          </a:p>
          <a:p>
            <a:r>
              <a:rPr lang="en-GB" dirty="0" smtClean="0"/>
              <a:t>a</a:t>
            </a:r>
            <a:r>
              <a:rPr lang="en-GB" dirty="0" smtClean="0"/>
              <a:t>nd the output</a:t>
            </a:r>
          </a:p>
          <a:p>
            <a:endParaRPr lang="en-GB" dirty="0" smtClean="0"/>
          </a:p>
          <a:p>
            <a:r>
              <a:rPr lang="en-GB" dirty="0" smtClean="0"/>
              <a:t>/load = /(A.B.C.X)</a:t>
            </a:r>
          </a:p>
          <a:p>
            <a:endParaRPr lang="en-GB" dirty="0" smtClean="0"/>
          </a:p>
          <a:p>
            <a:endParaRPr lang="en-GB"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3186106" cy="4525963"/>
          </a:xfrm>
        </p:spPr>
        <p:txBody>
          <a:bodyPr>
            <a:normAutofit/>
          </a:bodyPr>
          <a:lstStyle/>
          <a:p>
            <a:r>
              <a:rPr lang="en-GB" sz="1800" dirty="0" smtClean="0"/>
              <a:t>Step 3</a:t>
            </a:r>
          </a:p>
          <a:p>
            <a:r>
              <a:rPr lang="en-GB" sz="1800" dirty="0" smtClean="0"/>
              <a:t>Plot the map for each of the Next State variables. These maps serve as a useful tool for tabulating the Next State Code</a:t>
            </a:r>
            <a:endParaRPr lang="en-GB" sz="1800" dirty="0"/>
          </a:p>
        </p:txBody>
      </p:sp>
      <p:sp>
        <p:nvSpPr>
          <p:cNvPr id="3" name="Title 2"/>
          <p:cNvSpPr>
            <a:spLocks noGrp="1"/>
          </p:cNvSpPr>
          <p:nvPr>
            <p:ph type="title"/>
          </p:nvPr>
        </p:nvSpPr>
        <p:spPr/>
        <p:txBody>
          <a:bodyPr>
            <a:normAutofit/>
          </a:bodyPr>
          <a:lstStyle/>
          <a:p>
            <a:r>
              <a:rPr lang="en-GB" sz="2000" dirty="0" smtClean="0"/>
              <a:t>Analysis of sequential circuits</a:t>
            </a:r>
            <a:endParaRPr lang="en-GB" sz="2000" dirty="0"/>
          </a:p>
        </p:txBody>
      </p:sp>
      <p:graphicFrame>
        <p:nvGraphicFramePr>
          <p:cNvPr id="4" name="Table 3"/>
          <p:cNvGraphicFramePr>
            <a:graphicFrameLocks noGrp="1"/>
          </p:cNvGraphicFramePr>
          <p:nvPr/>
        </p:nvGraphicFramePr>
        <p:xfrm>
          <a:off x="1857356" y="3500438"/>
          <a:ext cx="1833555" cy="1705608"/>
        </p:xfrm>
        <a:graphic>
          <a:graphicData uri="http://schemas.openxmlformats.org/drawingml/2006/table">
            <a:tbl>
              <a:tblPr firstRow="1" bandRow="1">
                <a:tableStyleId>{5C22544A-7EE6-4342-B048-85BDC9FD1C3A}</a:tableStyleId>
              </a:tblPr>
              <a:tblGrid>
                <a:gridCol w="366711"/>
                <a:gridCol w="366711"/>
                <a:gridCol w="366711"/>
                <a:gridCol w="366711"/>
                <a:gridCol w="366711"/>
              </a:tblGrid>
              <a:tr h="334962">
                <a:tc>
                  <a:txBody>
                    <a:bodyPr/>
                    <a:lstStyle/>
                    <a:p>
                      <a:r>
                        <a:rPr lang="en-GB" sz="1800" dirty="0" smtClean="0"/>
                        <a:t>\</a:t>
                      </a:r>
                      <a:endParaRPr lang="en-GB" sz="1800" dirty="0"/>
                    </a:p>
                  </a:txBody>
                  <a:tcPr/>
                </a:tc>
                <a:tc>
                  <a:txBody>
                    <a:bodyPr/>
                    <a:lstStyle/>
                    <a:p>
                      <a:r>
                        <a:rPr lang="en-GB" sz="1050" dirty="0" smtClean="0"/>
                        <a:t>00</a:t>
                      </a:r>
                      <a:endParaRPr lang="en-GB" sz="1050" dirty="0"/>
                    </a:p>
                  </a:txBody>
                  <a:tcPr/>
                </a:tc>
                <a:tc>
                  <a:txBody>
                    <a:bodyPr/>
                    <a:lstStyle/>
                    <a:p>
                      <a:r>
                        <a:rPr lang="en-GB" sz="1050" dirty="0" smtClean="0"/>
                        <a:t>01</a:t>
                      </a:r>
                      <a:endParaRPr lang="en-GB" sz="1050" dirty="0"/>
                    </a:p>
                  </a:txBody>
                  <a:tcPr/>
                </a:tc>
                <a:tc>
                  <a:txBody>
                    <a:bodyPr/>
                    <a:lstStyle/>
                    <a:p>
                      <a:r>
                        <a:rPr lang="en-GB" sz="1050" dirty="0" smtClean="0"/>
                        <a:t>11</a:t>
                      </a:r>
                      <a:endParaRPr lang="en-GB" sz="1050" dirty="0"/>
                    </a:p>
                  </a:txBody>
                  <a:tcPr/>
                </a:tc>
                <a:tc>
                  <a:txBody>
                    <a:bodyPr/>
                    <a:lstStyle/>
                    <a:p>
                      <a:r>
                        <a:rPr lang="en-GB" sz="1050" dirty="0" smtClean="0"/>
                        <a:t>10</a:t>
                      </a:r>
                      <a:endParaRPr lang="en-GB" sz="1050" dirty="0"/>
                    </a:p>
                  </a:txBody>
                  <a:tcPr/>
                </a:tc>
              </a:tr>
              <a:tr h="334962">
                <a:tc>
                  <a:txBody>
                    <a:bodyPr/>
                    <a:lstStyle/>
                    <a:p>
                      <a:pPr algn="ctr"/>
                      <a:r>
                        <a:rPr lang="en-GB" sz="1050" dirty="0" smtClean="0"/>
                        <a:t>00</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1</a:t>
                      </a:r>
                      <a:endParaRPr lang="en-GB" sz="1050" dirty="0"/>
                    </a:p>
                  </a:txBody>
                  <a:tcPr/>
                </a:tc>
              </a:tr>
              <a:tr h="334962">
                <a:tc>
                  <a:txBody>
                    <a:bodyPr/>
                    <a:lstStyle/>
                    <a:p>
                      <a:pPr algn="ctr"/>
                      <a:r>
                        <a:rPr lang="en-GB" sz="1050" dirty="0" smtClean="0"/>
                        <a:t>01</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r>
              <a:tr h="334962">
                <a:tc>
                  <a:txBody>
                    <a:bodyPr/>
                    <a:lstStyle/>
                    <a:p>
                      <a:pPr algn="ctr"/>
                      <a:r>
                        <a:rPr lang="en-GB" sz="1050" dirty="0" smtClean="0"/>
                        <a:t>11</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1</a:t>
                      </a:r>
                      <a:endParaRPr lang="en-GB" sz="1050" dirty="0"/>
                    </a:p>
                  </a:txBody>
                  <a:tcPr/>
                </a:tc>
              </a:tr>
              <a:tr h="334962">
                <a:tc>
                  <a:txBody>
                    <a:bodyPr/>
                    <a:lstStyle/>
                    <a:p>
                      <a:pPr algn="ctr"/>
                      <a:r>
                        <a:rPr lang="en-GB" sz="1050" dirty="0" smtClean="0"/>
                        <a:t>10</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1</a:t>
                      </a:r>
                      <a:endParaRPr lang="en-GB" sz="1050" dirty="0"/>
                    </a:p>
                  </a:txBody>
                  <a:tcPr/>
                </a:tc>
              </a:tr>
            </a:tbl>
          </a:graphicData>
        </a:graphic>
      </p:graphicFrame>
      <p:graphicFrame>
        <p:nvGraphicFramePr>
          <p:cNvPr id="5" name="Table 4"/>
          <p:cNvGraphicFramePr>
            <a:graphicFrameLocks noGrp="1"/>
          </p:cNvGraphicFramePr>
          <p:nvPr/>
        </p:nvGraphicFramePr>
        <p:xfrm>
          <a:off x="3786182" y="3500438"/>
          <a:ext cx="1833555" cy="1705608"/>
        </p:xfrm>
        <a:graphic>
          <a:graphicData uri="http://schemas.openxmlformats.org/drawingml/2006/table">
            <a:tbl>
              <a:tblPr firstRow="1" bandRow="1">
                <a:tableStyleId>{5C22544A-7EE6-4342-B048-85BDC9FD1C3A}</a:tableStyleId>
              </a:tblPr>
              <a:tblGrid>
                <a:gridCol w="366711"/>
                <a:gridCol w="366711"/>
                <a:gridCol w="366711"/>
                <a:gridCol w="366711"/>
                <a:gridCol w="366711"/>
              </a:tblGrid>
              <a:tr h="334962">
                <a:tc>
                  <a:txBody>
                    <a:bodyPr/>
                    <a:lstStyle/>
                    <a:p>
                      <a:r>
                        <a:rPr lang="en-GB" dirty="0" smtClean="0"/>
                        <a:t>\</a:t>
                      </a:r>
                      <a:endParaRPr lang="en-GB" dirty="0"/>
                    </a:p>
                  </a:txBody>
                  <a:tcPr/>
                </a:tc>
                <a:tc>
                  <a:txBody>
                    <a:bodyPr/>
                    <a:lstStyle/>
                    <a:p>
                      <a:r>
                        <a:rPr lang="en-GB" sz="1050" dirty="0" smtClean="0"/>
                        <a:t>00</a:t>
                      </a:r>
                      <a:endParaRPr lang="en-GB" sz="1050" dirty="0"/>
                    </a:p>
                  </a:txBody>
                  <a:tcPr/>
                </a:tc>
                <a:tc>
                  <a:txBody>
                    <a:bodyPr/>
                    <a:lstStyle/>
                    <a:p>
                      <a:r>
                        <a:rPr lang="en-GB" sz="1050" dirty="0" smtClean="0"/>
                        <a:t>01</a:t>
                      </a:r>
                      <a:endParaRPr lang="en-GB" sz="1050" dirty="0"/>
                    </a:p>
                  </a:txBody>
                  <a:tcPr/>
                </a:tc>
                <a:tc>
                  <a:txBody>
                    <a:bodyPr/>
                    <a:lstStyle/>
                    <a:p>
                      <a:r>
                        <a:rPr lang="en-GB" sz="1050" dirty="0" smtClean="0"/>
                        <a:t>11</a:t>
                      </a:r>
                      <a:endParaRPr lang="en-GB" sz="1050" dirty="0"/>
                    </a:p>
                  </a:txBody>
                  <a:tcPr/>
                </a:tc>
                <a:tc>
                  <a:txBody>
                    <a:bodyPr/>
                    <a:lstStyle/>
                    <a:p>
                      <a:r>
                        <a:rPr lang="en-GB" sz="1050" dirty="0" smtClean="0"/>
                        <a:t>10</a:t>
                      </a:r>
                      <a:endParaRPr lang="en-GB" sz="1050" dirty="0"/>
                    </a:p>
                  </a:txBody>
                  <a:tcPr/>
                </a:tc>
              </a:tr>
              <a:tr h="334962">
                <a:tc>
                  <a:txBody>
                    <a:bodyPr/>
                    <a:lstStyle/>
                    <a:p>
                      <a:r>
                        <a:rPr lang="en-GB" sz="1050" dirty="0" smtClean="0"/>
                        <a:t>00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0</a:t>
                      </a:r>
                      <a:endParaRPr lang="en-GB" sz="1050" dirty="0"/>
                    </a:p>
                  </a:txBody>
                  <a:tcPr/>
                </a:tc>
              </a:tr>
              <a:tr h="334962">
                <a:tc>
                  <a:txBody>
                    <a:bodyPr/>
                    <a:lstStyle/>
                    <a:p>
                      <a:r>
                        <a:rPr lang="en-GB" sz="1050" dirty="0" smtClean="0"/>
                        <a:t>01</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0</a:t>
                      </a:r>
                      <a:endParaRPr lang="en-GB" sz="1050" dirty="0"/>
                    </a:p>
                  </a:txBody>
                  <a:tcPr/>
                </a:tc>
              </a:tr>
              <a:tr h="334962">
                <a:tc>
                  <a:txBody>
                    <a:bodyPr/>
                    <a:lstStyle/>
                    <a:p>
                      <a:r>
                        <a:rPr lang="en-GB" sz="1050" dirty="0" smtClean="0"/>
                        <a:t>11</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0</a:t>
                      </a:r>
                      <a:endParaRPr lang="en-GB" sz="1050" dirty="0"/>
                    </a:p>
                  </a:txBody>
                  <a:tcPr/>
                </a:tc>
              </a:tr>
              <a:tr h="334962">
                <a:tc>
                  <a:txBody>
                    <a:bodyPr/>
                    <a:lstStyle/>
                    <a:p>
                      <a:r>
                        <a:rPr lang="en-GB" sz="1050" dirty="0" smtClean="0"/>
                        <a:t>10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0</a:t>
                      </a:r>
                      <a:endParaRPr lang="en-GB" sz="1050" dirty="0"/>
                    </a:p>
                  </a:txBody>
                  <a:tcPr/>
                </a:tc>
              </a:tr>
            </a:tbl>
          </a:graphicData>
        </a:graphic>
      </p:graphicFrame>
      <p:graphicFrame>
        <p:nvGraphicFramePr>
          <p:cNvPr id="6" name="Table 5"/>
          <p:cNvGraphicFramePr>
            <a:graphicFrameLocks noGrp="1"/>
          </p:cNvGraphicFramePr>
          <p:nvPr/>
        </p:nvGraphicFramePr>
        <p:xfrm>
          <a:off x="5715008" y="3500438"/>
          <a:ext cx="1833555" cy="1705608"/>
        </p:xfrm>
        <a:graphic>
          <a:graphicData uri="http://schemas.openxmlformats.org/drawingml/2006/table">
            <a:tbl>
              <a:tblPr firstRow="1" bandRow="1">
                <a:tableStyleId>{5C22544A-7EE6-4342-B048-85BDC9FD1C3A}</a:tableStyleId>
              </a:tblPr>
              <a:tblGrid>
                <a:gridCol w="366711"/>
                <a:gridCol w="366711"/>
                <a:gridCol w="366711"/>
                <a:gridCol w="366711"/>
                <a:gridCol w="366711"/>
              </a:tblGrid>
              <a:tr h="334962">
                <a:tc>
                  <a:txBody>
                    <a:bodyPr/>
                    <a:lstStyle/>
                    <a:p>
                      <a:r>
                        <a:rPr lang="en-GB" sz="1800" dirty="0" smtClean="0"/>
                        <a:t>\</a:t>
                      </a:r>
                      <a:endParaRPr lang="en-GB" sz="1800" dirty="0"/>
                    </a:p>
                  </a:txBody>
                  <a:tcPr/>
                </a:tc>
                <a:tc>
                  <a:txBody>
                    <a:bodyPr/>
                    <a:lstStyle/>
                    <a:p>
                      <a:r>
                        <a:rPr lang="en-GB" sz="1050" dirty="0" smtClean="0"/>
                        <a:t>00</a:t>
                      </a:r>
                      <a:endParaRPr lang="en-GB" sz="1050" dirty="0"/>
                    </a:p>
                  </a:txBody>
                  <a:tcPr/>
                </a:tc>
                <a:tc>
                  <a:txBody>
                    <a:bodyPr/>
                    <a:lstStyle/>
                    <a:p>
                      <a:r>
                        <a:rPr lang="en-GB" sz="1050" dirty="0" smtClean="0"/>
                        <a:t>01</a:t>
                      </a:r>
                      <a:endParaRPr lang="en-GB" sz="1050" dirty="0"/>
                    </a:p>
                  </a:txBody>
                  <a:tcPr/>
                </a:tc>
                <a:tc>
                  <a:txBody>
                    <a:bodyPr/>
                    <a:lstStyle/>
                    <a:p>
                      <a:r>
                        <a:rPr lang="en-GB" sz="1050" dirty="0" smtClean="0"/>
                        <a:t>11</a:t>
                      </a:r>
                      <a:endParaRPr lang="en-GB" sz="1050" dirty="0"/>
                    </a:p>
                  </a:txBody>
                  <a:tcPr/>
                </a:tc>
                <a:tc>
                  <a:txBody>
                    <a:bodyPr/>
                    <a:lstStyle/>
                    <a:p>
                      <a:r>
                        <a:rPr lang="en-GB" sz="1050" dirty="0" smtClean="0"/>
                        <a:t>10</a:t>
                      </a:r>
                      <a:endParaRPr lang="en-GB" sz="1050" dirty="0"/>
                    </a:p>
                  </a:txBody>
                  <a:tcPr/>
                </a:tc>
              </a:tr>
              <a:tr h="334962">
                <a:tc>
                  <a:txBody>
                    <a:bodyPr/>
                    <a:lstStyle/>
                    <a:p>
                      <a:r>
                        <a:rPr lang="en-GB" sz="1050" dirty="0" smtClean="0"/>
                        <a:t>00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1</a:t>
                      </a:r>
                      <a:endParaRPr lang="en-GB" sz="1050" dirty="0"/>
                    </a:p>
                  </a:txBody>
                  <a:tcPr/>
                </a:tc>
              </a:tr>
              <a:tr h="334962">
                <a:tc>
                  <a:txBody>
                    <a:bodyPr/>
                    <a:lstStyle/>
                    <a:p>
                      <a:r>
                        <a:rPr lang="en-GB" sz="1050" dirty="0" smtClean="0"/>
                        <a:t>01</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1</a:t>
                      </a:r>
                      <a:endParaRPr lang="en-GB" sz="1050" dirty="0"/>
                    </a:p>
                  </a:txBody>
                  <a:tcPr/>
                </a:tc>
              </a:tr>
              <a:tr h="334962">
                <a:tc>
                  <a:txBody>
                    <a:bodyPr/>
                    <a:lstStyle/>
                    <a:p>
                      <a:r>
                        <a:rPr lang="en-GB" sz="1050" dirty="0" smtClean="0"/>
                        <a:t>11</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1</a:t>
                      </a:r>
                      <a:endParaRPr lang="en-GB" sz="1050" dirty="0"/>
                    </a:p>
                  </a:txBody>
                  <a:tcPr/>
                </a:tc>
              </a:tr>
              <a:tr h="334962">
                <a:tc>
                  <a:txBody>
                    <a:bodyPr/>
                    <a:lstStyle/>
                    <a:p>
                      <a:r>
                        <a:rPr lang="en-GB" sz="1050" dirty="0" smtClean="0"/>
                        <a:t>10</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1</a:t>
                      </a:r>
                      <a:endParaRPr lang="en-GB" sz="1050" dirty="0"/>
                    </a:p>
                  </a:txBody>
                  <a:tcPr/>
                </a:tc>
              </a:tr>
            </a:tbl>
          </a:graphicData>
        </a:graphic>
      </p:graphicFrame>
      <p:sp>
        <p:nvSpPr>
          <p:cNvPr id="10" name="TextBox 9"/>
          <p:cNvSpPr txBox="1"/>
          <p:nvPr/>
        </p:nvSpPr>
        <p:spPr>
          <a:xfrm>
            <a:off x="5786446" y="3429000"/>
            <a:ext cx="346570" cy="246221"/>
          </a:xfrm>
          <a:prstGeom prst="rect">
            <a:avLst/>
          </a:prstGeom>
          <a:noFill/>
        </p:spPr>
        <p:txBody>
          <a:bodyPr wrap="none" rtlCol="0">
            <a:spAutoFit/>
          </a:bodyPr>
          <a:lstStyle/>
          <a:p>
            <a:r>
              <a:rPr lang="en-GB" sz="1000" dirty="0" smtClean="0"/>
              <a:t>AB</a:t>
            </a:r>
            <a:endParaRPr lang="en-GB" sz="1000" dirty="0"/>
          </a:p>
        </p:txBody>
      </p:sp>
      <p:sp>
        <p:nvSpPr>
          <p:cNvPr id="13" name="TextBox 12"/>
          <p:cNvSpPr txBox="1"/>
          <p:nvPr/>
        </p:nvSpPr>
        <p:spPr>
          <a:xfrm>
            <a:off x="3857620" y="3429000"/>
            <a:ext cx="346570" cy="246221"/>
          </a:xfrm>
          <a:prstGeom prst="rect">
            <a:avLst/>
          </a:prstGeom>
          <a:noFill/>
        </p:spPr>
        <p:txBody>
          <a:bodyPr wrap="none" rtlCol="0">
            <a:spAutoFit/>
          </a:bodyPr>
          <a:lstStyle/>
          <a:p>
            <a:r>
              <a:rPr lang="en-GB" sz="1000" dirty="0" smtClean="0"/>
              <a:t>AB</a:t>
            </a:r>
            <a:endParaRPr lang="en-GB" sz="1000" dirty="0"/>
          </a:p>
        </p:txBody>
      </p:sp>
      <p:sp>
        <p:nvSpPr>
          <p:cNvPr id="14" name="TextBox 13"/>
          <p:cNvSpPr txBox="1"/>
          <p:nvPr/>
        </p:nvSpPr>
        <p:spPr>
          <a:xfrm>
            <a:off x="1928794" y="3429000"/>
            <a:ext cx="346570" cy="246221"/>
          </a:xfrm>
          <a:prstGeom prst="rect">
            <a:avLst/>
          </a:prstGeom>
          <a:noFill/>
        </p:spPr>
        <p:txBody>
          <a:bodyPr wrap="none" rtlCol="0">
            <a:spAutoFit/>
          </a:bodyPr>
          <a:lstStyle/>
          <a:p>
            <a:r>
              <a:rPr lang="en-GB" sz="1000" dirty="0" smtClean="0"/>
              <a:t>AB</a:t>
            </a:r>
            <a:endParaRPr lang="en-GB" sz="1000" dirty="0"/>
          </a:p>
        </p:txBody>
      </p:sp>
      <p:sp>
        <p:nvSpPr>
          <p:cNvPr id="16" name="TextBox 15"/>
          <p:cNvSpPr txBox="1"/>
          <p:nvPr/>
        </p:nvSpPr>
        <p:spPr>
          <a:xfrm>
            <a:off x="5572132" y="3643314"/>
            <a:ext cx="352982" cy="246221"/>
          </a:xfrm>
          <a:prstGeom prst="rect">
            <a:avLst/>
          </a:prstGeom>
          <a:noFill/>
        </p:spPr>
        <p:txBody>
          <a:bodyPr wrap="none" rtlCol="0">
            <a:spAutoFit/>
          </a:bodyPr>
          <a:lstStyle/>
          <a:p>
            <a:r>
              <a:rPr lang="en-GB" sz="1000" dirty="0" smtClean="0"/>
              <a:t>CX</a:t>
            </a:r>
            <a:endParaRPr lang="en-GB" sz="1000" dirty="0"/>
          </a:p>
        </p:txBody>
      </p:sp>
      <p:sp>
        <p:nvSpPr>
          <p:cNvPr id="20" name="TextBox 19"/>
          <p:cNvSpPr txBox="1"/>
          <p:nvPr/>
        </p:nvSpPr>
        <p:spPr>
          <a:xfrm>
            <a:off x="3643306" y="3643314"/>
            <a:ext cx="352982" cy="246221"/>
          </a:xfrm>
          <a:prstGeom prst="rect">
            <a:avLst/>
          </a:prstGeom>
          <a:noFill/>
        </p:spPr>
        <p:txBody>
          <a:bodyPr wrap="none" rtlCol="0">
            <a:spAutoFit/>
          </a:bodyPr>
          <a:lstStyle/>
          <a:p>
            <a:r>
              <a:rPr lang="en-GB" sz="1000" dirty="0" smtClean="0"/>
              <a:t>CX</a:t>
            </a:r>
            <a:endParaRPr lang="en-GB" sz="1000" dirty="0"/>
          </a:p>
        </p:txBody>
      </p:sp>
      <p:sp>
        <p:nvSpPr>
          <p:cNvPr id="21" name="TextBox 20"/>
          <p:cNvSpPr txBox="1"/>
          <p:nvPr/>
        </p:nvSpPr>
        <p:spPr>
          <a:xfrm>
            <a:off x="1714480" y="3643314"/>
            <a:ext cx="352982" cy="246221"/>
          </a:xfrm>
          <a:prstGeom prst="rect">
            <a:avLst/>
          </a:prstGeom>
          <a:noFill/>
        </p:spPr>
        <p:txBody>
          <a:bodyPr wrap="none" rtlCol="0">
            <a:spAutoFit/>
          </a:bodyPr>
          <a:lstStyle/>
          <a:p>
            <a:r>
              <a:rPr lang="en-GB" sz="1000" dirty="0" smtClean="0"/>
              <a:t>CX</a:t>
            </a:r>
            <a:endParaRPr lang="en-GB" sz="1000" dirty="0"/>
          </a:p>
        </p:txBody>
      </p:sp>
      <p:sp>
        <p:nvSpPr>
          <p:cNvPr id="22" name="TextBox 21"/>
          <p:cNvSpPr txBox="1"/>
          <p:nvPr/>
        </p:nvSpPr>
        <p:spPr>
          <a:xfrm>
            <a:off x="1857356" y="5143512"/>
            <a:ext cx="1890261" cy="338554"/>
          </a:xfrm>
          <a:prstGeom prst="rect">
            <a:avLst/>
          </a:prstGeom>
          <a:noFill/>
        </p:spPr>
        <p:txBody>
          <a:bodyPr wrap="none" rtlCol="0">
            <a:spAutoFit/>
          </a:bodyPr>
          <a:lstStyle/>
          <a:p>
            <a:r>
              <a:rPr lang="en-GB" sz="1600" dirty="0" err="1" smtClean="0"/>
              <a:t>Ja</a:t>
            </a:r>
            <a:r>
              <a:rPr lang="en-GB" sz="1600" dirty="0" smtClean="0"/>
              <a:t>=/B./C + /B./X</a:t>
            </a:r>
            <a:endParaRPr lang="en-GB" sz="1600" dirty="0"/>
          </a:p>
        </p:txBody>
      </p:sp>
      <p:sp>
        <p:nvSpPr>
          <p:cNvPr id="23" name="TextBox 22"/>
          <p:cNvSpPr txBox="1"/>
          <p:nvPr/>
        </p:nvSpPr>
        <p:spPr>
          <a:xfrm>
            <a:off x="4286248" y="5143512"/>
            <a:ext cx="715260" cy="338554"/>
          </a:xfrm>
          <a:prstGeom prst="rect">
            <a:avLst/>
          </a:prstGeom>
          <a:noFill/>
        </p:spPr>
        <p:txBody>
          <a:bodyPr wrap="none" rtlCol="0">
            <a:spAutoFit/>
          </a:bodyPr>
          <a:lstStyle/>
          <a:p>
            <a:r>
              <a:rPr lang="en-GB" sz="1600" dirty="0" smtClean="0"/>
              <a:t>Ka=B</a:t>
            </a:r>
            <a:endParaRPr lang="en-GB" sz="1600" dirty="0"/>
          </a:p>
        </p:txBody>
      </p:sp>
      <p:sp>
        <p:nvSpPr>
          <p:cNvPr id="25" name="TextBox 24"/>
          <p:cNvSpPr txBox="1"/>
          <p:nvPr/>
        </p:nvSpPr>
        <p:spPr>
          <a:xfrm>
            <a:off x="5786446" y="5214950"/>
            <a:ext cx="1704313" cy="338554"/>
          </a:xfrm>
          <a:prstGeom prst="rect">
            <a:avLst/>
          </a:prstGeom>
          <a:noFill/>
        </p:spPr>
        <p:txBody>
          <a:bodyPr wrap="none" rtlCol="0">
            <a:spAutoFit/>
          </a:bodyPr>
          <a:lstStyle/>
          <a:p>
            <a:r>
              <a:rPr lang="en-GB" sz="1600" dirty="0" err="1" smtClean="0"/>
              <a:t>Jb</a:t>
            </a:r>
            <a:r>
              <a:rPr lang="en-GB" sz="1600" dirty="0" smtClean="0"/>
              <a:t>=A./B + /B.C</a:t>
            </a:r>
            <a:endParaRPr lang="en-GB" sz="1600"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9"/>
            <a:ext cx="4329114" cy="376036"/>
          </a:xfrm>
        </p:spPr>
        <p:txBody>
          <a:bodyPr>
            <a:normAutofit fontScale="85000" lnSpcReduction="20000"/>
          </a:bodyPr>
          <a:lstStyle/>
          <a:p>
            <a:endParaRPr lang="en-GB" dirty="0"/>
          </a:p>
        </p:txBody>
      </p:sp>
      <p:sp>
        <p:nvSpPr>
          <p:cNvPr id="3" name="Title 2"/>
          <p:cNvSpPr>
            <a:spLocks noGrp="1"/>
          </p:cNvSpPr>
          <p:nvPr>
            <p:ph type="title"/>
          </p:nvPr>
        </p:nvSpPr>
        <p:spPr/>
        <p:txBody>
          <a:bodyPr>
            <a:normAutofit/>
          </a:bodyPr>
          <a:lstStyle/>
          <a:p>
            <a:r>
              <a:rPr lang="en-GB" sz="2000" dirty="0" smtClean="0"/>
              <a:t>Analysis of sequential circuits</a:t>
            </a:r>
            <a:endParaRPr lang="en-GB" sz="2000" dirty="0"/>
          </a:p>
        </p:txBody>
      </p:sp>
      <p:graphicFrame>
        <p:nvGraphicFramePr>
          <p:cNvPr id="4" name="Table 3"/>
          <p:cNvGraphicFramePr>
            <a:graphicFrameLocks noGrp="1"/>
          </p:cNvGraphicFramePr>
          <p:nvPr/>
        </p:nvGraphicFramePr>
        <p:xfrm>
          <a:off x="6858016" y="2857496"/>
          <a:ext cx="1833555" cy="1705608"/>
        </p:xfrm>
        <a:graphic>
          <a:graphicData uri="http://schemas.openxmlformats.org/drawingml/2006/table">
            <a:tbl>
              <a:tblPr firstRow="1" bandRow="1">
                <a:tableStyleId>{5C22544A-7EE6-4342-B048-85BDC9FD1C3A}</a:tableStyleId>
              </a:tblPr>
              <a:tblGrid>
                <a:gridCol w="366711"/>
                <a:gridCol w="366711"/>
                <a:gridCol w="366711"/>
                <a:gridCol w="366711"/>
                <a:gridCol w="366711"/>
              </a:tblGrid>
              <a:tr h="334962">
                <a:tc>
                  <a:txBody>
                    <a:bodyPr/>
                    <a:lstStyle/>
                    <a:p>
                      <a:r>
                        <a:rPr lang="en-GB" sz="1800" dirty="0" smtClean="0"/>
                        <a:t>\</a:t>
                      </a:r>
                      <a:endParaRPr lang="en-GB" sz="1800" dirty="0"/>
                    </a:p>
                  </a:txBody>
                  <a:tcPr/>
                </a:tc>
                <a:tc>
                  <a:txBody>
                    <a:bodyPr/>
                    <a:lstStyle/>
                    <a:p>
                      <a:r>
                        <a:rPr lang="en-GB" sz="1050" dirty="0" smtClean="0"/>
                        <a:t>00</a:t>
                      </a:r>
                      <a:endParaRPr lang="en-GB" sz="1050" dirty="0"/>
                    </a:p>
                  </a:txBody>
                  <a:tcPr/>
                </a:tc>
                <a:tc>
                  <a:txBody>
                    <a:bodyPr/>
                    <a:lstStyle/>
                    <a:p>
                      <a:r>
                        <a:rPr lang="en-GB" sz="1050" dirty="0" smtClean="0"/>
                        <a:t>01</a:t>
                      </a:r>
                      <a:endParaRPr lang="en-GB" sz="1050" dirty="0"/>
                    </a:p>
                  </a:txBody>
                  <a:tcPr/>
                </a:tc>
                <a:tc>
                  <a:txBody>
                    <a:bodyPr/>
                    <a:lstStyle/>
                    <a:p>
                      <a:r>
                        <a:rPr lang="en-GB" sz="1050" dirty="0" smtClean="0"/>
                        <a:t>11</a:t>
                      </a:r>
                      <a:endParaRPr lang="en-GB" sz="1050" dirty="0"/>
                    </a:p>
                  </a:txBody>
                  <a:tcPr/>
                </a:tc>
                <a:tc>
                  <a:txBody>
                    <a:bodyPr/>
                    <a:lstStyle/>
                    <a:p>
                      <a:r>
                        <a:rPr lang="en-GB" sz="1050" dirty="0" smtClean="0"/>
                        <a:t>10</a:t>
                      </a:r>
                      <a:endParaRPr lang="en-GB" sz="1050" dirty="0"/>
                    </a:p>
                  </a:txBody>
                  <a:tcPr/>
                </a:tc>
              </a:tr>
              <a:tr h="334962">
                <a:tc>
                  <a:txBody>
                    <a:bodyPr/>
                    <a:lstStyle/>
                    <a:p>
                      <a:r>
                        <a:rPr lang="en-GB" sz="1050" dirty="0" smtClean="0"/>
                        <a:t>00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r>
              <a:tr h="334962">
                <a:tc>
                  <a:txBody>
                    <a:bodyPr/>
                    <a:lstStyle/>
                    <a:p>
                      <a:r>
                        <a:rPr lang="en-GB" sz="1050" dirty="0" smtClean="0"/>
                        <a:t>01</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r>
              <a:tr h="334962">
                <a:tc>
                  <a:txBody>
                    <a:bodyPr/>
                    <a:lstStyle/>
                    <a:p>
                      <a:r>
                        <a:rPr lang="en-GB" sz="1050" dirty="0" smtClean="0"/>
                        <a:t>11</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0</a:t>
                      </a:r>
                      <a:endParaRPr lang="en-GB" sz="1050" dirty="0"/>
                    </a:p>
                  </a:txBody>
                  <a:tcPr/>
                </a:tc>
              </a:tr>
              <a:tr h="334962">
                <a:tc>
                  <a:txBody>
                    <a:bodyPr/>
                    <a:lstStyle/>
                    <a:p>
                      <a:r>
                        <a:rPr lang="en-GB" sz="1050" dirty="0" smtClean="0"/>
                        <a:t>10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r>
            </a:tbl>
          </a:graphicData>
        </a:graphic>
      </p:graphicFrame>
      <p:sp>
        <p:nvSpPr>
          <p:cNvPr id="5" name="TextBox 4"/>
          <p:cNvSpPr txBox="1"/>
          <p:nvPr/>
        </p:nvSpPr>
        <p:spPr>
          <a:xfrm>
            <a:off x="6929454" y="2786058"/>
            <a:ext cx="346570" cy="246221"/>
          </a:xfrm>
          <a:prstGeom prst="rect">
            <a:avLst/>
          </a:prstGeom>
          <a:noFill/>
        </p:spPr>
        <p:txBody>
          <a:bodyPr wrap="none" rtlCol="0">
            <a:spAutoFit/>
          </a:bodyPr>
          <a:lstStyle/>
          <a:p>
            <a:r>
              <a:rPr lang="en-GB" sz="1000" dirty="0" smtClean="0"/>
              <a:t>AB</a:t>
            </a:r>
            <a:endParaRPr lang="en-GB" sz="1000" dirty="0"/>
          </a:p>
        </p:txBody>
      </p:sp>
      <p:sp>
        <p:nvSpPr>
          <p:cNvPr id="6" name="TextBox 5"/>
          <p:cNvSpPr txBox="1"/>
          <p:nvPr/>
        </p:nvSpPr>
        <p:spPr>
          <a:xfrm>
            <a:off x="6715140" y="3000372"/>
            <a:ext cx="352982" cy="246221"/>
          </a:xfrm>
          <a:prstGeom prst="rect">
            <a:avLst/>
          </a:prstGeom>
          <a:noFill/>
        </p:spPr>
        <p:txBody>
          <a:bodyPr wrap="none" rtlCol="0">
            <a:spAutoFit/>
          </a:bodyPr>
          <a:lstStyle/>
          <a:p>
            <a:r>
              <a:rPr lang="en-GB" sz="1000" dirty="0" smtClean="0"/>
              <a:t>CX</a:t>
            </a:r>
            <a:endParaRPr lang="en-GB" sz="1000" dirty="0"/>
          </a:p>
        </p:txBody>
      </p:sp>
      <p:sp>
        <p:nvSpPr>
          <p:cNvPr id="7" name="TextBox 6"/>
          <p:cNvSpPr txBox="1"/>
          <p:nvPr/>
        </p:nvSpPr>
        <p:spPr>
          <a:xfrm>
            <a:off x="6929454" y="4572008"/>
            <a:ext cx="1712328" cy="338554"/>
          </a:xfrm>
          <a:prstGeom prst="rect">
            <a:avLst/>
          </a:prstGeom>
          <a:noFill/>
        </p:spPr>
        <p:txBody>
          <a:bodyPr wrap="none" rtlCol="0">
            <a:spAutoFit/>
          </a:bodyPr>
          <a:lstStyle/>
          <a:p>
            <a:r>
              <a:rPr lang="en-GB" sz="1600" dirty="0" smtClean="0"/>
              <a:t>Load = A.B.C.D</a:t>
            </a:r>
            <a:endParaRPr lang="en-GB" sz="1600" dirty="0"/>
          </a:p>
        </p:txBody>
      </p:sp>
      <p:graphicFrame>
        <p:nvGraphicFramePr>
          <p:cNvPr id="8" name="Table 7"/>
          <p:cNvGraphicFramePr>
            <a:graphicFrameLocks noGrp="1"/>
          </p:cNvGraphicFramePr>
          <p:nvPr/>
        </p:nvGraphicFramePr>
        <p:xfrm>
          <a:off x="928662" y="2857496"/>
          <a:ext cx="1833555" cy="1705608"/>
        </p:xfrm>
        <a:graphic>
          <a:graphicData uri="http://schemas.openxmlformats.org/drawingml/2006/table">
            <a:tbl>
              <a:tblPr firstRow="1" bandRow="1">
                <a:tableStyleId>{5C22544A-7EE6-4342-B048-85BDC9FD1C3A}</a:tableStyleId>
              </a:tblPr>
              <a:tblGrid>
                <a:gridCol w="366711"/>
                <a:gridCol w="366711"/>
                <a:gridCol w="366711"/>
                <a:gridCol w="366711"/>
                <a:gridCol w="366711"/>
              </a:tblGrid>
              <a:tr h="334962">
                <a:tc>
                  <a:txBody>
                    <a:bodyPr/>
                    <a:lstStyle/>
                    <a:p>
                      <a:r>
                        <a:rPr lang="en-GB" dirty="0" smtClean="0"/>
                        <a:t>\</a:t>
                      </a:r>
                      <a:endParaRPr lang="en-GB" dirty="0"/>
                    </a:p>
                  </a:txBody>
                  <a:tcPr/>
                </a:tc>
                <a:tc>
                  <a:txBody>
                    <a:bodyPr/>
                    <a:lstStyle/>
                    <a:p>
                      <a:r>
                        <a:rPr lang="en-GB" sz="1050" dirty="0" smtClean="0"/>
                        <a:t>00</a:t>
                      </a:r>
                      <a:endParaRPr lang="en-GB" sz="1050" dirty="0"/>
                    </a:p>
                  </a:txBody>
                  <a:tcPr/>
                </a:tc>
                <a:tc>
                  <a:txBody>
                    <a:bodyPr/>
                    <a:lstStyle/>
                    <a:p>
                      <a:r>
                        <a:rPr lang="en-GB" sz="1050" dirty="0" smtClean="0"/>
                        <a:t>01</a:t>
                      </a:r>
                      <a:endParaRPr lang="en-GB" sz="1050" dirty="0"/>
                    </a:p>
                  </a:txBody>
                  <a:tcPr/>
                </a:tc>
                <a:tc>
                  <a:txBody>
                    <a:bodyPr/>
                    <a:lstStyle/>
                    <a:p>
                      <a:r>
                        <a:rPr lang="en-GB" sz="1050" dirty="0" smtClean="0"/>
                        <a:t>11</a:t>
                      </a:r>
                      <a:endParaRPr lang="en-GB" sz="1050" dirty="0"/>
                    </a:p>
                  </a:txBody>
                  <a:tcPr/>
                </a:tc>
                <a:tc>
                  <a:txBody>
                    <a:bodyPr/>
                    <a:lstStyle/>
                    <a:p>
                      <a:r>
                        <a:rPr lang="en-GB" sz="1050" dirty="0" smtClean="0"/>
                        <a:t>10</a:t>
                      </a:r>
                      <a:endParaRPr lang="en-GB" sz="1050" dirty="0"/>
                    </a:p>
                  </a:txBody>
                  <a:tcPr/>
                </a:tc>
              </a:tr>
              <a:tr h="334962">
                <a:tc>
                  <a:txBody>
                    <a:bodyPr/>
                    <a:lstStyle/>
                    <a:p>
                      <a:r>
                        <a:rPr lang="en-GB" sz="1050" dirty="0" smtClean="0"/>
                        <a:t>00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0</a:t>
                      </a:r>
                      <a:endParaRPr lang="en-GB" sz="1050" dirty="0"/>
                    </a:p>
                  </a:txBody>
                  <a:tcPr/>
                </a:tc>
              </a:tr>
              <a:tr h="334962">
                <a:tc>
                  <a:txBody>
                    <a:bodyPr/>
                    <a:lstStyle/>
                    <a:p>
                      <a:r>
                        <a:rPr lang="en-GB" sz="1050" dirty="0" smtClean="0"/>
                        <a:t>01</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0</a:t>
                      </a:r>
                      <a:endParaRPr lang="en-GB" sz="1050" dirty="0"/>
                    </a:p>
                  </a:txBody>
                  <a:tcPr/>
                </a:tc>
              </a:tr>
              <a:tr h="334962">
                <a:tc>
                  <a:txBody>
                    <a:bodyPr/>
                    <a:lstStyle/>
                    <a:p>
                      <a:r>
                        <a:rPr lang="en-GB" sz="1050" dirty="0" smtClean="0"/>
                        <a:t>11</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0</a:t>
                      </a:r>
                      <a:endParaRPr lang="en-GB" sz="1050" dirty="0"/>
                    </a:p>
                  </a:txBody>
                  <a:tcPr/>
                </a:tc>
              </a:tr>
              <a:tr h="334962">
                <a:tc>
                  <a:txBody>
                    <a:bodyPr/>
                    <a:lstStyle/>
                    <a:p>
                      <a:r>
                        <a:rPr lang="en-GB" sz="1050" dirty="0" smtClean="0"/>
                        <a:t>10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0</a:t>
                      </a:r>
                      <a:endParaRPr lang="en-GB" sz="1050" dirty="0"/>
                    </a:p>
                  </a:txBody>
                  <a:tcPr/>
                </a:tc>
              </a:tr>
            </a:tbl>
          </a:graphicData>
        </a:graphic>
      </p:graphicFrame>
      <p:graphicFrame>
        <p:nvGraphicFramePr>
          <p:cNvPr id="9" name="Table 8"/>
          <p:cNvGraphicFramePr>
            <a:graphicFrameLocks noGrp="1"/>
          </p:cNvGraphicFramePr>
          <p:nvPr/>
        </p:nvGraphicFramePr>
        <p:xfrm>
          <a:off x="2928926" y="2857496"/>
          <a:ext cx="1833555" cy="1705608"/>
        </p:xfrm>
        <a:graphic>
          <a:graphicData uri="http://schemas.openxmlformats.org/drawingml/2006/table">
            <a:tbl>
              <a:tblPr firstRow="1" bandRow="1">
                <a:tableStyleId>{5C22544A-7EE6-4342-B048-85BDC9FD1C3A}</a:tableStyleId>
              </a:tblPr>
              <a:tblGrid>
                <a:gridCol w="366711"/>
                <a:gridCol w="366711"/>
                <a:gridCol w="366711"/>
                <a:gridCol w="366711"/>
                <a:gridCol w="366711"/>
              </a:tblGrid>
              <a:tr h="334962">
                <a:tc>
                  <a:txBody>
                    <a:bodyPr/>
                    <a:lstStyle/>
                    <a:p>
                      <a:r>
                        <a:rPr lang="en-GB" dirty="0" smtClean="0"/>
                        <a:t>\</a:t>
                      </a:r>
                      <a:endParaRPr lang="en-GB" dirty="0"/>
                    </a:p>
                  </a:txBody>
                  <a:tcPr/>
                </a:tc>
                <a:tc>
                  <a:txBody>
                    <a:bodyPr/>
                    <a:lstStyle/>
                    <a:p>
                      <a:r>
                        <a:rPr lang="en-GB" sz="1050" dirty="0" smtClean="0"/>
                        <a:t>00</a:t>
                      </a:r>
                      <a:endParaRPr lang="en-GB" sz="1050" dirty="0"/>
                    </a:p>
                  </a:txBody>
                  <a:tcPr/>
                </a:tc>
                <a:tc>
                  <a:txBody>
                    <a:bodyPr/>
                    <a:lstStyle/>
                    <a:p>
                      <a:r>
                        <a:rPr lang="en-GB" sz="1050" dirty="0" smtClean="0"/>
                        <a:t>01</a:t>
                      </a:r>
                      <a:endParaRPr lang="en-GB" sz="1050" dirty="0"/>
                    </a:p>
                  </a:txBody>
                  <a:tcPr/>
                </a:tc>
                <a:tc>
                  <a:txBody>
                    <a:bodyPr/>
                    <a:lstStyle/>
                    <a:p>
                      <a:r>
                        <a:rPr lang="en-GB" sz="1050" dirty="0" smtClean="0"/>
                        <a:t>11</a:t>
                      </a:r>
                      <a:endParaRPr lang="en-GB" sz="1050" dirty="0"/>
                    </a:p>
                  </a:txBody>
                  <a:tcPr/>
                </a:tc>
                <a:tc>
                  <a:txBody>
                    <a:bodyPr/>
                    <a:lstStyle/>
                    <a:p>
                      <a:r>
                        <a:rPr lang="en-GB" sz="1050" dirty="0" smtClean="0"/>
                        <a:t>10</a:t>
                      </a:r>
                      <a:endParaRPr lang="en-GB" sz="1050" dirty="0"/>
                    </a:p>
                  </a:txBody>
                  <a:tcPr/>
                </a:tc>
              </a:tr>
              <a:tr h="334962">
                <a:tc>
                  <a:txBody>
                    <a:bodyPr/>
                    <a:lstStyle/>
                    <a:p>
                      <a:r>
                        <a:rPr lang="en-GB" sz="1050" dirty="0" smtClean="0"/>
                        <a:t>00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r>
              <a:tr h="334962">
                <a:tc>
                  <a:txBody>
                    <a:bodyPr/>
                    <a:lstStyle/>
                    <a:p>
                      <a:r>
                        <a:rPr lang="en-GB" sz="1050" dirty="0" smtClean="0"/>
                        <a:t>01</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r>
              <a:tr h="334962">
                <a:tc>
                  <a:txBody>
                    <a:bodyPr/>
                    <a:lstStyle/>
                    <a:p>
                      <a:r>
                        <a:rPr lang="en-GB" sz="1050" dirty="0" smtClean="0"/>
                        <a:t>11</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r>
              <a:tr h="334962">
                <a:tc>
                  <a:txBody>
                    <a:bodyPr/>
                    <a:lstStyle/>
                    <a:p>
                      <a:r>
                        <a:rPr lang="en-GB" sz="1050" dirty="0" smtClean="0"/>
                        <a:t>10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r>
            </a:tbl>
          </a:graphicData>
        </a:graphic>
      </p:graphicFrame>
      <p:graphicFrame>
        <p:nvGraphicFramePr>
          <p:cNvPr id="10" name="Table 9"/>
          <p:cNvGraphicFramePr>
            <a:graphicFrameLocks noGrp="1"/>
          </p:cNvGraphicFramePr>
          <p:nvPr/>
        </p:nvGraphicFramePr>
        <p:xfrm>
          <a:off x="4929190" y="2857496"/>
          <a:ext cx="1833555" cy="1705608"/>
        </p:xfrm>
        <a:graphic>
          <a:graphicData uri="http://schemas.openxmlformats.org/drawingml/2006/table">
            <a:tbl>
              <a:tblPr firstRow="1" bandRow="1">
                <a:tableStyleId>{5C22544A-7EE6-4342-B048-85BDC9FD1C3A}</a:tableStyleId>
              </a:tblPr>
              <a:tblGrid>
                <a:gridCol w="366711"/>
                <a:gridCol w="366711"/>
                <a:gridCol w="366711"/>
                <a:gridCol w="366711"/>
                <a:gridCol w="366711"/>
              </a:tblGrid>
              <a:tr h="334962">
                <a:tc>
                  <a:txBody>
                    <a:bodyPr/>
                    <a:lstStyle/>
                    <a:p>
                      <a:r>
                        <a:rPr lang="en-GB" dirty="0" smtClean="0"/>
                        <a:t>\</a:t>
                      </a:r>
                      <a:endParaRPr lang="en-GB" dirty="0"/>
                    </a:p>
                  </a:txBody>
                  <a:tcPr/>
                </a:tc>
                <a:tc>
                  <a:txBody>
                    <a:bodyPr/>
                    <a:lstStyle/>
                    <a:p>
                      <a:r>
                        <a:rPr lang="en-GB" sz="1050" dirty="0" smtClean="0"/>
                        <a:t>00</a:t>
                      </a:r>
                      <a:endParaRPr lang="en-GB" sz="1050" dirty="0"/>
                    </a:p>
                  </a:txBody>
                  <a:tcPr/>
                </a:tc>
                <a:tc>
                  <a:txBody>
                    <a:bodyPr/>
                    <a:lstStyle/>
                    <a:p>
                      <a:r>
                        <a:rPr lang="en-GB" sz="1050" dirty="0" smtClean="0"/>
                        <a:t>01</a:t>
                      </a:r>
                      <a:endParaRPr lang="en-GB" sz="1050" dirty="0"/>
                    </a:p>
                  </a:txBody>
                  <a:tcPr/>
                </a:tc>
                <a:tc>
                  <a:txBody>
                    <a:bodyPr/>
                    <a:lstStyle/>
                    <a:p>
                      <a:r>
                        <a:rPr lang="en-GB" sz="1050" dirty="0" smtClean="0"/>
                        <a:t>11</a:t>
                      </a:r>
                      <a:endParaRPr lang="en-GB" sz="1050" dirty="0"/>
                    </a:p>
                  </a:txBody>
                  <a:tcPr/>
                </a:tc>
                <a:tc>
                  <a:txBody>
                    <a:bodyPr/>
                    <a:lstStyle/>
                    <a:p>
                      <a:r>
                        <a:rPr lang="en-GB" sz="1050" dirty="0" smtClean="0"/>
                        <a:t>10</a:t>
                      </a:r>
                      <a:endParaRPr lang="en-GB" sz="1050" dirty="0"/>
                    </a:p>
                  </a:txBody>
                  <a:tcPr/>
                </a:tc>
              </a:tr>
              <a:tr h="334962">
                <a:tc>
                  <a:txBody>
                    <a:bodyPr/>
                    <a:lstStyle/>
                    <a:p>
                      <a:r>
                        <a:rPr lang="en-GB" sz="1050" dirty="0" smtClean="0"/>
                        <a:t>00</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1</a:t>
                      </a:r>
                      <a:endParaRPr lang="en-GB" sz="1050" dirty="0"/>
                    </a:p>
                  </a:txBody>
                  <a:tcPr/>
                </a:tc>
              </a:tr>
              <a:tr h="334962">
                <a:tc>
                  <a:txBody>
                    <a:bodyPr/>
                    <a:lstStyle/>
                    <a:p>
                      <a:r>
                        <a:rPr lang="en-GB" sz="1050" dirty="0" smtClean="0"/>
                        <a:t>01</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0</a:t>
                      </a:r>
                      <a:endParaRPr lang="en-GB" sz="1050" dirty="0"/>
                    </a:p>
                  </a:txBody>
                  <a:tcPr/>
                </a:tc>
              </a:tr>
              <a:tr h="334962">
                <a:tc>
                  <a:txBody>
                    <a:bodyPr/>
                    <a:lstStyle/>
                    <a:p>
                      <a:r>
                        <a:rPr lang="en-GB" sz="1050" dirty="0" smtClean="0"/>
                        <a:t>11</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0</a:t>
                      </a:r>
                      <a:endParaRPr lang="en-GB" sz="1050" dirty="0"/>
                    </a:p>
                  </a:txBody>
                  <a:tcPr/>
                </a:tc>
              </a:tr>
              <a:tr h="334962">
                <a:tc>
                  <a:txBody>
                    <a:bodyPr/>
                    <a:lstStyle/>
                    <a:p>
                      <a:r>
                        <a:rPr lang="en-GB" sz="1050" dirty="0" smtClean="0"/>
                        <a:t>10</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1</a:t>
                      </a:r>
                      <a:endParaRPr lang="en-GB" sz="1050" dirty="0"/>
                    </a:p>
                  </a:txBody>
                  <a:tcPr/>
                </a:tc>
              </a:tr>
            </a:tbl>
          </a:graphicData>
        </a:graphic>
      </p:graphicFrame>
      <p:sp>
        <p:nvSpPr>
          <p:cNvPr id="11" name="TextBox 10"/>
          <p:cNvSpPr txBox="1"/>
          <p:nvPr/>
        </p:nvSpPr>
        <p:spPr>
          <a:xfrm>
            <a:off x="3000364" y="2786058"/>
            <a:ext cx="346570" cy="246221"/>
          </a:xfrm>
          <a:prstGeom prst="rect">
            <a:avLst/>
          </a:prstGeom>
          <a:noFill/>
        </p:spPr>
        <p:txBody>
          <a:bodyPr wrap="none" rtlCol="0">
            <a:spAutoFit/>
          </a:bodyPr>
          <a:lstStyle/>
          <a:p>
            <a:r>
              <a:rPr lang="en-GB" sz="1000" dirty="0" smtClean="0"/>
              <a:t>AB</a:t>
            </a:r>
            <a:endParaRPr lang="en-GB" sz="1000" dirty="0"/>
          </a:p>
        </p:txBody>
      </p:sp>
      <p:sp>
        <p:nvSpPr>
          <p:cNvPr id="12" name="TextBox 11"/>
          <p:cNvSpPr txBox="1"/>
          <p:nvPr/>
        </p:nvSpPr>
        <p:spPr>
          <a:xfrm>
            <a:off x="5000628" y="2786058"/>
            <a:ext cx="346570" cy="246221"/>
          </a:xfrm>
          <a:prstGeom prst="rect">
            <a:avLst/>
          </a:prstGeom>
          <a:noFill/>
        </p:spPr>
        <p:txBody>
          <a:bodyPr wrap="none" rtlCol="0">
            <a:spAutoFit/>
          </a:bodyPr>
          <a:lstStyle/>
          <a:p>
            <a:r>
              <a:rPr lang="en-GB" sz="1000" dirty="0" smtClean="0"/>
              <a:t>AB</a:t>
            </a:r>
            <a:endParaRPr lang="en-GB" sz="1000" dirty="0"/>
          </a:p>
        </p:txBody>
      </p:sp>
      <p:sp>
        <p:nvSpPr>
          <p:cNvPr id="13" name="TextBox 12"/>
          <p:cNvSpPr txBox="1"/>
          <p:nvPr/>
        </p:nvSpPr>
        <p:spPr>
          <a:xfrm>
            <a:off x="1000100" y="2786058"/>
            <a:ext cx="346570" cy="246221"/>
          </a:xfrm>
          <a:prstGeom prst="rect">
            <a:avLst/>
          </a:prstGeom>
          <a:noFill/>
        </p:spPr>
        <p:txBody>
          <a:bodyPr wrap="none" rtlCol="0">
            <a:spAutoFit/>
          </a:bodyPr>
          <a:lstStyle/>
          <a:p>
            <a:r>
              <a:rPr lang="en-GB" sz="1000" dirty="0" smtClean="0"/>
              <a:t>AB</a:t>
            </a:r>
            <a:endParaRPr lang="en-GB" sz="1000" dirty="0"/>
          </a:p>
        </p:txBody>
      </p:sp>
      <p:sp>
        <p:nvSpPr>
          <p:cNvPr id="14" name="TextBox 13"/>
          <p:cNvSpPr txBox="1"/>
          <p:nvPr/>
        </p:nvSpPr>
        <p:spPr>
          <a:xfrm>
            <a:off x="4786314" y="3000372"/>
            <a:ext cx="352982" cy="246221"/>
          </a:xfrm>
          <a:prstGeom prst="rect">
            <a:avLst/>
          </a:prstGeom>
          <a:noFill/>
        </p:spPr>
        <p:txBody>
          <a:bodyPr wrap="none" rtlCol="0">
            <a:spAutoFit/>
          </a:bodyPr>
          <a:lstStyle/>
          <a:p>
            <a:r>
              <a:rPr lang="en-GB" sz="1000" dirty="0" smtClean="0"/>
              <a:t>CX</a:t>
            </a:r>
            <a:endParaRPr lang="en-GB" sz="1000" dirty="0"/>
          </a:p>
        </p:txBody>
      </p:sp>
      <p:sp>
        <p:nvSpPr>
          <p:cNvPr id="15" name="TextBox 14"/>
          <p:cNvSpPr txBox="1"/>
          <p:nvPr/>
        </p:nvSpPr>
        <p:spPr>
          <a:xfrm>
            <a:off x="2786050" y="3000372"/>
            <a:ext cx="352982" cy="246221"/>
          </a:xfrm>
          <a:prstGeom prst="rect">
            <a:avLst/>
          </a:prstGeom>
          <a:noFill/>
        </p:spPr>
        <p:txBody>
          <a:bodyPr wrap="none" rtlCol="0">
            <a:spAutoFit/>
          </a:bodyPr>
          <a:lstStyle/>
          <a:p>
            <a:r>
              <a:rPr lang="en-GB" sz="1000" dirty="0" smtClean="0"/>
              <a:t>CX</a:t>
            </a:r>
            <a:endParaRPr lang="en-GB" sz="1000" dirty="0"/>
          </a:p>
        </p:txBody>
      </p:sp>
      <p:sp>
        <p:nvSpPr>
          <p:cNvPr id="16" name="TextBox 15"/>
          <p:cNvSpPr txBox="1"/>
          <p:nvPr/>
        </p:nvSpPr>
        <p:spPr>
          <a:xfrm>
            <a:off x="1500166" y="4572008"/>
            <a:ext cx="731290" cy="338554"/>
          </a:xfrm>
          <a:prstGeom prst="rect">
            <a:avLst/>
          </a:prstGeom>
          <a:noFill/>
        </p:spPr>
        <p:txBody>
          <a:bodyPr wrap="none" rtlCol="0">
            <a:spAutoFit/>
          </a:bodyPr>
          <a:lstStyle/>
          <a:p>
            <a:r>
              <a:rPr lang="en-GB" sz="1600" dirty="0" smtClean="0"/>
              <a:t>Kb=B</a:t>
            </a:r>
            <a:endParaRPr lang="en-GB" sz="1600" dirty="0"/>
          </a:p>
        </p:txBody>
      </p:sp>
      <p:sp>
        <p:nvSpPr>
          <p:cNvPr id="17" name="TextBox 16"/>
          <p:cNvSpPr txBox="1"/>
          <p:nvPr/>
        </p:nvSpPr>
        <p:spPr>
          <a:xfrm>
            <a:off x="3357554" y="4572008"/>
            <a:ext cx="960519" cy="338554"/>
          </a:xfrm>
          <a:prstGeom prst="rect">
            <a:avLst/>
          </a:prstGeom>
          <a:noFill/>
        </p:spPr>
        <p:txBody>
          <a:bodyPr wrap="none" rtlCol="0">
            <a:spAutoFit/>
          </a:bodyPr>
          <a:lstStyle/>
          <a:p>
            <a:r>
              <a:rPr lang="en-GB" sz="1600" dirty="0" err="1" smtClean="0"/>
              <a:t>Jc</a:t>
            </a:r>
            <a:r>
              <a:rPr lang="en-GB" sz="1600" dirty="0" smtClean="0"/>
              <a:t>=/A.X</a:t>
            </a:r>
            <a:endParaRPr lang="en-GB" sz="1600" dirty="0"/>
          </a:p>
        </p:txBody>
      </p:sp>
      <p:sp>
        <p:nvSpPr>
          <p:cNvPr id="18" name="TextBox 17"/>
          <p:cNvSpPr txBox="1"/>
          <p:nvPr/>
        </p:nvSpPr>
        <p:spPr>
          <a:xfrm>
            <a:off x="5286380" y="4572008"/>
            <a:ext cx="1106393" cy="338554"/>
          </a:xfrm>
          <a:prstGeom prst="rect">
            <a:avLst/>
          </a:prstGeom>
          <a:noFill/>
        </p:spPr>
        <p:txBody>
          <a:bodyPr wrap="none" rtlCol="0">
            <a:spAutoFit/>
          </a:bodyPr>
          <a:lstStyle/>
          <a:p>
            <a:r>
              <a:rPr lang="en-GB" sz="1600" dirty="0" err="1" smtClean="0"/>
              <a:t>Kc</a:t>
            </a:r>
            <a:r>
              <a:rPr lang="en-GB" sz="1600" dirty="0" smtClean="0"/>
              <a:t>=B+/X</a:t>
            </a:r>
            <a:endParaRPr lang="en-GB" sz="1600" dirty="0"/>
          </a:p>
        </p:txBody>
      </p:sp>
      <p:sp>
        <p:nvSpPr>
          <p:cNvPr id="19" name="TextBox 18"/>
          <p:cNvSpPr txBox="1"/>
          <p:nvPr/>
        </p:nvSpPr>
        <p:spPr>
          <a:xfrm>
            <a:off x="785786" y="3000372"/>
            <a:ext cx="352982" cy="246221"/>
          </a:xfrm>
          <a:prstGeom prst="rect">
            <a:avLst/>
          </a:prstGeom>
          <a:noFill/>
        </p:spPr>
        <p:txBody>
          <a:bodyPr wrap="none" rtlCol="0">
            <a:spAutoFit/>
          </a:bodyPr>
          <a:lstStyle/>
          <a:p>
            <a:r>
              <a:rPr lang="en-GB" sz="1000" dirty="0" smtClean="0"/>
              <a:t>CX</a:t>
            </a:r>
            <a:endParaRPr lang="en-GB" sz="1000"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74638"/>
            <a:ext cx="8229600" cy="796908"/>
          </a:xfrm>
        </p:spPr>
        <p:txBody>
          <a:bodyPr>
            <a:normAutofit/>
          </a:bodyPr>
          <a:lstStyle/>
          <a:p>
            <a:r>
              <a:rPr lang="en-GB" sz="2000" dirty="0" smtClean="0"/>
              <a:t>Analysis of sequential circuits</a:t>
            </a:r>
            <a:endParaRPr lang="en-GB" sz="2000" dirty="0"/>
          </a:p>
        </p:txBody>
      </p:sp>
      <p:graphicFrame>
        <p:nvGraphicFramePr>
          <p:cNvPr id="7" name="Content Placeholder 6"/>
          <p:cNvGraphicFramePr>
            <a:graphicFrameLocks noGrp="1"/>
          </p:cNvGraphicFramePr>
          <p:nvPr>
            <p:ph idx="1"/>
          </p:nvPr>
        </p:nvGraphicFramePr>
        <p:xfrm>
          <a:off x="857224" y="1857364"/>
          <a:ext cx="7786740" cy="4526280"/>
        </p:xfrm>
        <a:graphic>
          <a:graphicData uri="http://schemas.openxmlformats.org/drawingml/2006/table">
            <a:tbl>
              <a:tblPr firstRow="1" bandRow="1">
                <a:tableStyleId>{5C22544A-7EE6-4342-B048-85BDC9FD1C3A}</a:tableStyleId>
              </a:tblPr>
              <a:tblGrid>
                <a:gridCol w="519116"/>
                <a:gridCol w="519116"/>
                <a:gridCol w="519116"/>
                <a:gridCol w="519116"/>
                <a:gridCol w="519116"/>
                <a:gridCol w="519116"/>
                <a:gridCol w="519116"/>
                <a:gridCol w="519116"/>
                <a:gridCol w="519116"/>
                <a:gridCol w="519116"/>
                <a:gridCol w="519116"/>
                <a:gridCol w="519116"/>
                <a:gridCol w="519116"/>
                <a:gridCol w="519116"/>
                <a:gridCol w="519116"/>
              </a:tblGrid>
              <a:tr h="247122">
                <a:tc>
                  <a:txBody>
                    <a:bodyPr/>
                    <a:lstStyle/>
                    <a:p>
                      <a:endParaRPr lang="en-GB" sz="1050" dirty="0"/>
                    </a:p>
                  </a:txBody>
                  <a:tcPr/>
                </a:tc>
                <a:tc gridSpan="3">
                  <a:txBody>
                    <a:bodyPr/>
                    <a:lstStyle/>
                    <a:p>
                      <a:pPr algn="ctr"/>
                      <a:r>
                        <a:rPr lang="en-GB" sz="1000" dirty="0" smtClean="0"/>
                        <a:t>Present State</a:t>
                      </a:r>
                      <a:endParaRPr lang="en-GB" sz="1000" dirty="0"/>
                    </a:p>
                  </a:txBody>
                  <a:tcPr/>
                </a:tc>
                <a:tc hMerge="1">
                  <a:txBody>
                    <a:bodyPr/>
                    <a:lstStyle/>
                    <a:p>
                      <a:endParaRPr lang="en-GB" sz="1050" dirty="0"/>
                    </a:p>
                  </a:txBody>
                  <a:tcPr/>
                </a:tc>
                <a:tc hMerge="1">
                  <a:txBody>
                    <a:bodyPr/>
                    <a:lstStyle/>
                    <a:p>
                      <a:endParaRPr lang="en-GB" sz="1050" dirty="0"/>
                    </a:p>
                  </a:txBody>
                  <a:tcPr/>
                </a:tc>
                <a:tc>
                  <a:txBody>
                    <a:bodyPr/>
                    <a:lstStyle/>
                    <a:p>
                      <a:pPr algn="ctr"/>
                      <a:r>
                        <a:rPr lang="en-GB" sz="1000" dirty="0" smtClean="0"/>
                        <a:t>Input</a:t>
                      </a:r>
                      <a:endParaRPr lang="en-GB" sz="1000" dirty="0"/>
                    </a:p>
                  </a:txBody>
                  <a:tcPr/>
                </a:tc>
                <a:tc gridSpan="6">
                  <a:txBody>
                    <a:bodyPr/>
                    <a:lstStyle/>
                    <a:p>
                      <a:pPr algn="ctr"/>
                      <a:r>
                        <a:rPr lang="en-GB" sz="1000" dirty="0" smtClean="0"/>
                        <a:t>Next State Code</a:t>
                      </a:r>
                      <a:endParaRPr lang="en-GB" sz="1000" dirty="0"/>
                    </a:p>
                  </a:txBody>
                  <a:tcPr/>
                </a:tc>
                <a:tc hMerge="1">
                  <a:txBody>
                    <a:bodyPr/>
                    <a:lstStyle/>
                    <a:p>
                      <a:endParaRPr lang="en-GB" sz="1050" dirty="0"/>
                    </a:p>
                  </a:txBody>
                  <a:tcPr/>
                </a:tc>
                <a:tc hMerge="1">
                  <a:txBody>
                    <a:bodyPr/>
                    <a:lstStyle/>
                    <a:p>
                      <a:endParaRPr lang="en-GB" sz="1050" dirty="0"/>
                    </a:p>
                  </a:txBody>
                  <a:tcPr/>
                </a:tc>
                <a:tc hMerge="1">
                  <a:txBody>
                    <a:bodyPr/>
                    <a:lstStyle/>
                    <a:p>
                      <a:endParaRPr lang="en-GB" sz="1050" dirty="0"/>
                    </a:p>
                  </a:txBody>
                  <a:tcPr/>
                </a:tc>
                <a:tc hMerge="1">
                  <a:txBody>
                    <a:bodyPr/>
                    <a:lstStyle/>
                    <a:p>
                      <a:endParaRPr lang="en-GB" sz="1050" dirty="0"/>
                    </a:p>
                  </a:txBody>
                  <a:tcPr/>
                </a:tc>
                <a:tc hMerge="1">
                  <a:txBody>
                    <a:bodyPr/>
                    <a:lstStyle/>
                    <a:p>
                      <a:endParaRPr lang="en-GB" sz="1050" dirty="0"/>
                    </a:p>
                  </a:txBody>
                  <a:tcPr/>
                </a:tc>
                <a:tc>
                  <a:txBody>
                    <a:bodyPr/>
                    <a:lstStyle/>
                    <a:p>
                      <a:pPr algn="ctr"/>
                      <a:r>
                        <a:rPr lang="en-GB" sz="1000" dirty="0" err="1" smtClean="0"/>
                        <a:t>Oput</a:t>
                      </a:r>
                      <a:endParaRPr lang="en-GB" sz="1000" dirty="0"/>
                    </a:p>
                  </a:txBody>
                  <a:tcPr/>
                </a:tc>
                <a:tc gridSpan="3">
                  <a:txBody>
                    <a:bodyPr/>
                    <a:lstStyle/>
                    <a:p>
                      <a:pPr algn="ctr"/>
                      <a:r>
                        <a:rPr lang="en-GB" sz="1050" dirty="0" smtClean="0"/>
                        <a:t>True Next State</a:t>
                      </a:r>
                      <a:endParaRPr lang="en-GB" sz="1050" dirty="0"/>
                    </a:p>
                  </a:txBody>
                  <a:tcPr/>
                </a:tc>
                <a:tc hMerge="1">
                  <a:txBody>
                    <a:bodyPr/>
                    <a:lstStyle/>
                    <a:p>
                      <a:endParaRPr lang="en-GB" sz="1050" dirty="0"/>
                    </a:p>
                  </a:txBody>
                  <a:tcPr/>
                </a:tc>
                <a:tc hMerge="1">
                  <a:txBody>
                    <a:bodyPr/>
                    <a:lstStyle/>
                    <a:p>
                      <a:endParaRPr lang="en-GB" sz="1050" dirty="0"/>
                    </a:p>
                  </a:txBody>
                  <a:tcPr/>
                </a:tc>
              </a:tr>
              <a:tr h="247122">
                <a:tc>
                  <a:txBody>
                    <a:bodyPr/>
                    <a:lstStyle/>
                    <a:p>
                      <a:endParaRPr lang="en-GB" sz="1050" dirty="0"/>
                    </a:p>
                  </a:txBody>
                  <a:tcPr/>
                </a:tc>
                <a:tc>
                  <a:txBody>
                    <a:bodyPr/>
                    <a:lstStyle/>
                    <a:p>
                      <a:pPr algn="ctr"/>
                      <a:r>
                        <a:rPr lang="en-GB" sz="1050" dirty="0" smtClean="0"/>
                        <a:t>A</a:t>
                      </a:r>
                      <a:endParaRPr lang="en-GB" sz="1050" dirty="0"/>
                    </a:p>
                  </a:txBody>
                  <a:tcPr/>
                </a:tc>
                <a:tc>
                  <a:txBody>
                    <a:bodyPr/>
                    <a:lstStyle/>
                    <a:p>
                      <a:pPr algn="ctr"/>
                      <a:r>
                        <a:rPr lang="en-GB" sz="1050" dirty="0" smtClean="0"/>
                        <a:t>B</a:t>
                      </a:r>
                      <a:endParaRPr lang="en-GB" sz="1050" dirty="0"/>
                    </a:p>
                  </a:txBody>
                  <a:tcPr/>
                </a:tc>
                <a:tc>
                  <a:txBody>
                    <a:bodyPr/>
                    <a:lstStyle/>
                    <a:p>
                      <a:pPr algn="ctr"/>
                      <a:r>
                        <a:rPr lang="en-GB" sz="1050" dirty="0" smtClean="0"/>
                        <a:t>C</a:t>
                      </a:r>
                      <a:endParaRPr lang="en-GB" sz="1050" dirty="0"/>
                    </a:p>
                  </a:txBody>
                  <a:tcPr/>
                </a:tc>
                <a:tc>
                  <a:txBody>
                    <a:bodyPr/>
                    <a:lstStyle/>
                    <a:p>
                      <a:pPr algn="ctr"/>
                      <a:r>
                        <a:rPr lang="en-GB" sz="1050" dirty="0" smtClean="0"/>
                        <a:t>X</a:t>
                      </a:r>
                      <a:endParaRPr lang="en-GB" sz="1050" dirty="0"/>
                    </a:p>
                  </a:txBody>
                  <a:tcPr/>
                </a:tc>
                <a:tc>
                  <a:txBody>
                    <a:bodyPr/>
                    <a:lstStyle/>
                    <a:p>
                      <a:pPr algn="ctr"/>
                      <a:r>
                        <a:rPr lang="en-GB" sz="1050" dirty="0" err="1" smtClean="0"/>
                        <a:t>Ja</a:t>
                      </a:r>
                      <a:endParaRPr lang="en-GB" sz="1050" dirty="0"/>
                    </a:p>
                  </a:txBody>
                  <a:tcPr/>
                </a:tc>
                <a:tc>
                  <a:txBody>
                    <a:bodyPr/>
                    <a:lstStyle/>
                    <a:p>
                      <a:pPr algn="ctr"/>
                      <a:r>
                        <a:rPr lang="en-GB" sz="1050" dirty="0" smtClean="0"/>
                        <a:t>Ka</a:t>
                      </a:r>
                      <a:endParaRPr lang="en-GB" sz="1050" dirty="0"/>
                    </a:p>
                  </a:txBody>
                  <a:tcPr/>
                </a:tc>
                <a:tc>
                  <a:txBody>
                    <a:bodyPr/>
                    <a:lstStyle/>
                    <a:p>
                      <a:pPr algn="ctr"/>
                      <a:r>
                        <a:rPr lang="en-GB" sz="1050" dirty="0" err="1" smtClean="0"/>
                        <a:t>Jb</a:t>
                      </a:r>
                      <a:endParaRPr lang="en-GB" sz="1050" dirty="0"/>
                    </a:p>
                  </a:txBody>
                  <a:tcPr/>
                </a:tc>
                <a:tc>
                  <a:txBody>
                    <a:bodyPr/>
                    <a:lstStyle/>
                    <a:p>
                      <a:pPr algn="ctr"/>
                      <a:r>
                        <a:rPr lang="en-GB" sz="1050" dirty="0" smtClean="0"/>
                        <a:t>Kb</a:t>
                      </a:r>
                      <a:endParaRPr lang="en-GB" sz="1050" dirty="0"/>
                    </a:p>
                  </a:txBody>
                  <a:tcPr/>
                </a:tc>
                <a:tc>
                  <a:txBody>
                    <a:bodyPr/>
                    <a:lstStyle/>
                    <a:p>
                      <a:pPr algn="ctr"/>
                      <a:r>
                        <a:rPr lang="en-GB" sz="1050" dirty="0" err="1" smtClean="0"/>
                        <a:t>Jc</a:t>
                      </a:r>
                      <a:endParaRPr lang="en-GB" sz="1050" dirty="0"/>
                    </a:p>
                  </a:txBody>
                  <a:tcPr/>
                </a:tc>
                <a:tc>
                  <a:txBody>
                    <a:bodyPr/>
                    <a:lstStyle/>
                    <a:p>
                      <a:pPr algn="ctr"/>
                      <a:r>
                        <a:rPr lang="en-GB" sz="1050" dirty="0" err="1" smtClean="0"/>
                        <a:t>Kc</a:t>
                      </a:r>
                      <a:endParaRPr lang="en-GB" sz="1050" dirty="0"/>
                    </a:p>
                  </a:txBody>
                  <a:tcPr/>
                </a:tc>
                <a:tc>
                  <a:txBody>
                    <a:bodyPr/>
                    <a:lstStyle/>
                    <a:p>
                      <a:pPr algn="ctr"/>
                      <a:r>
                        <a:rPr lang="en-GB" sz="1050" dirty="0" smtClean="0"/>
                        <a:t>Load</a:t>
                      </a:r>
                      <a:endParaRPr lang="en-GB" sz="1050" dirty="0"/>
                    </a:p>
                  </a:txBody>
                  <a:tcPr/>
                </a:tc>
                <a:tc>
                  <a:txBody>
                    <a:bodyPr/>
                    <a:lstStyle/>
                    <a:p>
                      <a:pPr algn="ctr"/>
                      <a:r>
                        <a:rPr lang="en-GB" sz="1050" dirty="0" smtClean="0"/>
                        <a:t>A</a:t>
                      </a:r>
                      <a:endParaRPr lang="en-GB" sz="1050" dirty="0"/>
                    </a:p>
                  </a:txBody>
                  <a:tcPr/>
                </a:tc>
                <a:tc>
                  <a:txBody>
                    <a:bodyPr/>
                    <a:lstStyle/>
                    <a:p>
                      <a:pPr algn="ctr"/>
                      <a:r>
                        <a:rPr lang="en-GB" sz="1050" dirty="0" smtClean="0"/>
                        <a:t>B</a:t>
                      </a:r>
                      <a:endParaRPr lang="en-GB" sz="1050" dirty="0"/>
                    </a:p>
                  </a:txBody>
                  <a:tcPr/>
                </a:tc>
                <a:tc>
                  <a:txBody>
                    <a:bodyPr/>
                    <a:lstStyle/>
                    <a:p>
                      <a:pPr algn="ctr"/>
                      <a:r>
                        <a:rPr lang="en-GB" sz="1050" dirty="0" smtClean="0"/>
                        <a:t>C</a:t>
                      </a:r>
                      <a:endParaRPr lang="en-GB" sz="1050" dirty="0"/>
                    </a:p>
                  </a:txBody>
                  <a:tcPr/>
                </a:tc>
              </a:tr>
              <a:tr h="247122">
                <a:tc rowSpan="2">
                  <a:txBody>
                    <a:bodyPr/>
                    <a:lstStyle/>
                    <a:p>
                      <a:pPr algn="ctr"/>
                      <a:r>
                        <a:rPr lang="en-GB" sz="1050" dirty="0" smtClean="0"/>
                        <a:t>State0</a:t>
                      </a:r>
                      <a:endParaRPr lang="en-GB" sz="1050" dirty="0"/>
                    </a:p>
                  </a:txBody>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00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00B0F0"/>
                    </a:solidFill>
                  </a:tcPr>
                </a:tc>
                <a:tc>
                  <a:txBody>
                    <a:bodyPr/>
                    <a:lstStyle/>
                    <a:p>
                      <a:pPr algn="ctr"/>
                      <a:endParaRPr lang="en-GB" sz="1050" dirty="0"/>
                    </a:p>
                  </a:txBody>
                  <a:tcPr>
                    <a:solidFill>
                      <a:srgbClr val="00B050"/>
                    </a:solidFill>
                  </a:tcPr>
                </a:tc>
                <a:tc>
                  <a:txBody>
                    <a:bodyPr/>
                    <a:lstStyle/>
                    <a:p>
                      <a:pPr algn="ctr"/>
                      <a:endParaRPr lang="en-GB" sz="1050" dirty="0"/>
                    </a:p>
                  </a:txBody>
                  <a:tcPr>
                    <a:solidFill>
                      <a:srgbClr val="00B050"/>
                    </a:solidFill>
                  </a:tcPr>
                </a:tc>
                <a:tc>
                  <a:txBody>
                    <a:bodyPr/>
                    <a:lstStyle/>
                    <a:p>
                      <a:pPr algn="ctr"/>
                      <a:endParaRPr lang="en-GB" sz="1050" dirty="0"/>
                    </a:p>
                  </a:txBody>
                  <a:tcPr>
                    <a:solidFill>
                      <a:srgbClr val="00B050"/>
                    </a:solidFill>
                  </a:tcPr>
                </a:tc>
              </a:tr>
              <a:tr h="247122">
                <a:tc vMerge="1">
                  <a:txBody>
                    <a:bodyPr/>
                    <a:lstStyle/>
                    <a:p>
                      <a:endParaRPr lang="en-GB" sz="1050" dirty="0"/>
                    </a:p>
                  </a:txBody>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00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00B0F0"/>
                    </a:solidFill>
                  </a:tcPr>
                </a:tc>
                <a:tc>
                  <a:txBody>
                    <a:bodyPr/>
                    <a:lstStyle/>
                    <a:p>
                      <a:pPr algn="ctr"/>
                      <a:endParaRPr lang="en-GB" sz="1050" dirty="0"/>
                    </a:p>
                  </a:txBody>
                  <a:tcPr>
                    <a:solidFill>
                      <a:srgbClr val="00B050"/>
                    </a:solidFill>
                  </a:tcPr>
                </a:tc>
                <a:tc>
                  <a:txBody>
                    <a:bodyPr/>
                    <a:lstStyle/>
                    <a:p>
                      <a:pPr algn="ctr"/>
                      <a:endParaRPr lang="en-GB" sz="1050" dirty="0"/>
                    </a:p>
                  </a:txBody>
                  <a:tcPr>
                    <a:solidFill>
                      <a:srgbClr val="00B050"/>
                    </a:solidFill>
                  </a:tcPr>
                </a:tc>
                <a:tc>
                  <a:txBody>
                    <a:bodyPr/>
                    <a:lstStyle/>
                    <a:p>
                      <a:pPr algn="ctr"/>
                      <a:endParaRPr lang="en-GB" sz="1050" dirty="0"/>
                    </a:p>
                  </a:txBody>
                  <a:tcPr>
                    <a:solidFill>
                      <a:srgbClr val="00B050"/>
                    </a:solidFill>
                  </a:tcPr>
                </a:tc>
              </a:tr>
              <a:tr h="247122">
                <a:tc rowSpan="2">
                  <a:txBody>
                    <a:bodyPr/>
                    <a:lstStyle/>
                    <a:p>
                      <a:pPr algn="ctr"/>
                      <a:r>
                        <a:rPr lang="en-GB" sz="1050" dirty="0" smtClean="0"/>
                        <a:t>State 1</a:t>
                      </a:r>
                      <a:endParaRPr lang="en-GB" sz="1050" dirty="0"/>
                    </a:p>
                  </a:txBody>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00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00B0F0"/>
                    </a:solidFill>
                  </a:tcPr>
                </a:tc>
                <a:tc>
                  <a:txBody>
                    <a:bodyPr/>
                    <a:lstStyle/>
                    <a:p>
                      <a:pPr algn="ctr"/>
                      <a:endParaRPr lang="en-GB" sz="1050" dirty="0"/>
                    </a:p>
                  </a:txBody>
                  <a:tcPr>
                    <a:solidFill>
                      <a:srgbClr val="00B050"/>
                    </a:solidFill>
                  </a:tcPr>
                </a:tc>
                <a:tc>
                  <a:txBody>
                    <a:bodyPr/>
                    <a:lstStyle/>
                    <a:p>
                      <a:pPr algn="ctr"/>
                      <a:endParaRPr lang="en-GB" sz="1050" dirty="0"/>
                    </a:p>
                  </a:txBody>
                  <a:tcPr>
                    <a:solidFill>
                      <a:srgbClr val="00B050"/>
                    </a:solidFill>
                  </a:tcPr>
                </a:tc>
                <a:tc>
                  <a:txBody>
                    <a:bodyPr/>
                    <a:lstStyle/>
                    <a:p>
                      <a:pPr algn="ctr"/>
                      <a:endParaRPr lang="en-GB" sz="1050" dirty="0"/>
                    </a:p>
                  </a:txBody>
                  <a:tcPr>
                    <a:solidFill>
                      <a:srgbClr val="00B050"/>
                    </a:solidFill>
                  </a:tcPr>
                </a:tc>
              </a:tr>
              <a:tr h="247122">
                <a:tc vMerge="1">
                  <a:txBody>
                    <a:bodyPr/>
                    <a:lstStyle/>
                    <a:p>
                      <a:endParaRPr lang="en-GB" sz="1050" dirty="0"/>
                    </a:p>
                  </a:txBody>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00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00B0F0"/>
                    </a:solidFill>
                  </a:tcPr>
                </a:tc>
                <a:tc>
                  <a:txBody>
                    <a:bodyPr/>
                    <a:lstStyle/>
                    <a:p>
                      <a:pPr algn="ctr"/>
                      <a:endParaRPr lang="en-GB" sz="1050" dirty="0"/>
                    </a:p>
                  </a:txBody>
                  <a:tcPr>
                    <a:solidFill>
                      <a:srgbClr val="00B050"/>
                    </a:solidFill>
                  </a:tcPr>
                </a:tc>
                <a:tc>
                  <a:txBody>
                    <a:bodyPr/>
                    <a:lstStyle/>
                    <a:p>
                      <a:pPr algn="ctr"/>
                      <a:endParaRPr lang="en-GB" sz="1050" dirty="0"/>
                    </a:p>
                  </a:txBody>
                  <a:tcPr>
                    <a:solidFill>
                      <a:srgbClr val="00B050"/>
                    </a:solidFill>
                  </a:tcPr>
                </a:tc>
                <a:tc>
                  <a:txBody>
                    <a:bodyPr/>
                    <a:lstStyle/>
                    <a:p>
                      <a:pPr algn="ctr"/>
                      <a:endParaRPr lang="en-GB" sz="1050" dirty="0"/>
                    </a:p>
                  </a:txBody>
                  <a:tcPr>
                    <a:solidFill>
                      <a:srgbClr val="00B050"/>
                    </a:solidFill>
                  </a:tcPr>
                </a:tc>
              </a:tr>
              <a:tr h="247122">
                <a:tc rowSpan="2">
                  <a:txBody>
                    <a:bodyPr/>
                    <a:lstStyle/>
                    <a:p>
                      <a:pPr algn="ctr"/>
                      <a:r>
                        <a:rPr lang="en-GB" sz="1050" dirty="0" smtClean="0"/>
                        <a:t>State 2</a:t>
                      </a:r>
                      <a:endParaRPr lang="en-GB" sz="1050" dirty="0"/>
                    </a:p>
                  </a:txBody>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00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00B0F0"/>
                    </a:solidFill>
                  </a:tcPr>
                </a:tc>
                <a:tc>
                  <a:txBody>
                    <a:bodyPr/>
                    <a:lstStyle/>
                    <a:p>
                      <a:pPr algn="ctr"/>
                      <a:endParaRPr lang="en-GB" sz="1050" dirty="0"/>
                    </a:p>
                  </a:txBody>
                  <a:tcPr>
                    <a:solidFill>
                      <a:srgbClr val="00B050"/>
                    </a:solidFill>
                  </a:tcPr>
                </a:tc>
                <a:tc>
                  <a:txBody>
                    <a:bodyPr/>
                    <a:lstStyle/>
                    <a:p>
                      <a:pPr algn="ctr"/>
                      <a:endParaRPr lang="en-GB" sz="1050" dirty="0"/>
                    </a:p>
                  </a:txBody>
                  <a:tcPr>
                    <a:solidFill>
                      <a:srgbClr val="00B050"/>
                    </a:solidFill>
                  </a:tcPr>
                </a:tc>
                <a:tc>
                  <a:txBody>
                    <a:bodyPr/>
                    <a:lstStyle/>
                    <a:p>
                      <a:pPr algn="ctr"/>
                      <a:endParaRPr lang="en-GB" sz="1050" dirty="0"/>
                    </a:p>
                  </a:txBody>
                  <a:tcPr>
                    <a:solidFill>
                      <a:srgbClr val="00B050"/>
                    </a:solidFill>
                  </a:tcPr>
                </a:tc>
              </a:tr>
              <a:tr h="247122">
                <a:tc vMerge="1">
                  <a:txBody>
                    <a:bodyPr/>
                    <a:lstStyle/>
                    <a:p>
                      <a:endParaRPr lang="en-GB" sz="1050" dirty="0"/>
                    </a:p>
                  </a:txBody>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00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00B0F0"/>
                    </a:solidFill>
                  </a:tcPr>
                </a:tc>
                <a:tc>
                  <a:txBody>
                    <a:bodyPr/>
                    <a:lstStyle/>
                    <a:p>
                      <a:pPr algn="ctr"/>
                      <a:endParaRPr lang="en-GB" sz="1050" dirty="0"/>
                    </a:p>
                  </a:txBody>
                  <a:tcPr>
                    <a:solidFill>
                      <a:srgbClr val="00B050"/>
                    </a:solidFill>
                  </a:tcPr>
                </a:tc>
                <a:tc>
                  <a:txBody>
                    <a:bodyPr/>
                    <a:lstStyle/>
                    <a:p>
                      <a:pPr algn="ctr"/>
                      <a:endParaRPr lang="en-GB" sz="1050" dirty="0"/>
                    </a:p>
                  </a:txBody>
                  <a:tcPr>
                    <a:solidFill>
                      <a:srgbClr val="00B050"/>
                    </a:solidFill>
                  </a:tcPr>
                </a:tc>
                <a:tc>
                  <a:txBody>
                    <a:bodyPr/>
                    <a:lstStyle/>
                    <a:p>
                      <a:pPr algn="ctr"/>
                      <a:endParaRPr lang="en-GB" sz="1050" dirty="0"/>
                    </a:p>
                  </a:txBody>
                  <a:tcPr>
                    <a:solidFill>
                      <a:srgbClr val="00B050"/>
                    </a:solidFill>
                  </a:tcPr>
                </a:tc>
              </a:tr>
              <a:tr h="247122">
                <a:tc rowSpan="2">
                  <a:txBody>
                    <a:bodyPr/>
                    <a:lstStyle/>
                    <a:p>
                      <a:pPr algn="ctr"/>
                      <a:r>
                        <a:rPr lang="en-GB" sz="1050" dirty="0" smtClean="0"/>
                        <a:t>State 3</a:t>
                      </a:r>
                      <a:endParaRPr lang="en-GB" sz="1050" dirty="0"/>
                    </a:p>
                  </a:txBody>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00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00B0F0"/>
                    </a:solidFill>
                  </a:tcPr>
                </a:tc>
                <a:tc>
                  <a:txBody>
                    <a:bodyPr/>
                    <a:lstStyle/>
                    <a:p>
                      <a:pPr algn="ctr"/>
                      <a:endParaRPr lang="en-GB" sz="1050" dirty="0"/>
                    </a:p>
                  </a:txBody>
                  <a:tcPr>
                    <a:solidFill>
                      <a:srgbClr val="00B050"/>
                    </a:solidFill>
                  </a:tcPr>
                </a:tc>
                <a:tc>
                  <a:txBody>
                    <a:bodyPr/>
                    <a:lstStyle/>
                    <a:p>
                      <a:pPr algn="ctr"/>
                      <a:endParaRPr lang="en-GB" sz="1050" dirty="0"/>
                    </a:p>
                  </a:txBody>
                  <a:tcPr>
                    <a:solidFill>
                      <a:srgbClr val="00B050"/>
                    </a:solidFill>
                  </a:tcPr>
                </a:tc>
                <a:tc>
                  <a:txBody>
                    <a:bodyPr/>
                    <a:lstStyle/>
                    <a:p>
                      <a:pPr algn="ctr"/>
                      <a:endParaRPr lang="en-GB" sz="1050" dirty="0"/>
                    </a:p>
                  </a:txBody>
                  <a:tcPr>
                    <a:solidFill>
                      <a:srgbClr val="00B050"/>
                    </a:solidFill>
                  </a:tcPr>
                </a:tc>
              </a:tr>
              <a:tr h="247122">
                <a:tc vMerge="1">
                  <a:txBody>
                    <a:bodyPr/>
                    <a:lstStyle/>
                    <a:p>
                      <a:endParaRPr lang="en-GB" sz="1050" dirty="0"/>
                    </a:p>
                  </a:txBody>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00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00B0F0"/>
                    </a:solidFill>
                  </a:tcPr>
                </a:tc>
                <a:tc>
                  <a:txBody>
                    <a:bodyPr/>
                    <a:lstStyle/>
                    <a:p>
                      <a:pPr algn="ctr"/>
                      <a:endParaRPr lang="en-GB" sz="1050" dirty="0"/>
                    </a:p>
                  </a:txBody>
                  <a:tcPr>
                    <a:solidFill>
                      <a:srgbClr val="00B050"/>
                    </a:solidFill>
                  </a:tcPr>
                </a:tc>
                <a:tc>
                  <a:txBody>
                    <a:bodyPr/>
                    <a:lstStyle/>
                    <a:p>
                      <a:pPr algn="ctr"/>
                      <a:endParaRPr lang="en-GB" sz="1050" dirty="0"/>
                    </a:p>
                  </a:txBody>
                  <a:tcPr>
                    <a:solidFill>
                      <a:srgbClr val="00B050"/>
                    </a:solidFill>
                  </a:tcPr>
                </a:tc>
                <a:tc>
                  <a:txBody>
                    <a:bodyPr/>
                    <a:lstStyle/>
                    <a:p>
                      <a:pPr algn="ctr"/>
                      <a:endParaRPr lang="en-GB" sz="1050" dirty="0"/>
                    </a:p>
                  </a:txBody>
                  <a:tcPr>
                    <a:solidFill>
                      <a:srgbClr val="00B050"/>
                    </a:solidFill>
                  </a:tcPr>
                </a:tc>
              </a:tr>
              <a:tr h="247122">
                <a:tc rowSpan="2">
                  <a:txBody>
                    <a:bodyPr/>
                    <a:lstStyle/>
                    <a:p>
                      <a:pPr algn="ctr"/>
                      <a:r>
                        <a:rPr lang="en-GB" sz="1050" dirty="0" smtClean="0"/>
                        <a:t>State 4</a:t>
                      </a:r>
                      <a:endParaRPr lang="en-GB" sz="1050" dirty="0"/>
                    </a:p>
                  </a:txBody>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00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00B0F0"/>
                    </a:solidFill>
                  </a:tcPr>
                </a:tc>
                <a:tc>
                  <a:txBody>
                    <a:bodyPr/>
                    <a:lstStyle/>
                    <a:p>
                      <a:pPr algn="ctr"/>
                      <a:endParaRPr lang="en-GB" sz="1050" dirty="0"/>
                    </a:p>
                  </a:txBody>
                  <a:tcPr>
                    <a:solidFill>
                      <a:srgbClr val="00B050"/>
                    </a:solidFill>
                  </a:tcPr>
                </a:tc>
                <a:tc>
                  <a:txBody>
                    <a:bodyPr/>
                    <a:lstStyle/>
                    <a:p>
                      <a:pPr algn="ctr"/>
                      <a:endParaRPr lang="en-GB" sz="1050" dirty="0"/>
                    </a:p>
                  </a:txBody>
                  <a:tcPr>
                    <a:solidFill>
                      <a:srgbClr val="00B050"/>
                    </a:solidFill>
                  </a:tcPr>
                </a:tc>
                <a:tc>
                  <a:txBody>
                    <a:bodyPr/>
                    <a:lstStyle/>
                    <a:p>
                      <a:pPr algn="ctr"/>
                      <a:endParaRPr lang="en-GB" sz="1050" dirty="0"/>
                    </a:p>
                  </a:txBody>
                  <a:tcPr>
                    <a:solidFill>
                      <a:srgbClr val="00B050"/>
                    </a:solidFill>
                  </a:tcPr>
                </a:tc>
              </a:tr>
              <a:tr h="247122">
                <a:tc vMerge="1">
                  <a:txBody>
                    <a:bodyPr/>
                    <a:lstStyle/>
                    <a:p>
                      <a:endParaRPr lang="en-GB" sz="1050" dirty="0"/>
                    </a:p>
                  </a:txBody>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00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00B0F0"/>
                    </a:solidFill>
                  </a:tcPr>
                </a:tc>
                <a:tc>
                  <a:txBody>
                    <a:bodyPr/>
                    <a:lstStyle/>
                    <a:p>
                      <a:pPr algn="ctr"/>
                      <a:endParaRPr lang="en-GB" sz="1050" dirty="0"/>
                    </a:p>
                  </a:txBody>
                  <a:tcPr>
                    <a:solidFill>
                      <a:srgbClr val="00B050"/>
                    </a:solidFill>
                  </a:tcPr>
                </a:tc>
                <a:tc>
                  <a:txBody>
                    <a:bodyPr/>
                    <a:lstStyle/>
                    <a:p>
                      <a:pPr algn="ctr"/>
                      <a:endParaRPr lang="en-GB" sz="1050" dirty="0"/>
                    </a:p>
                  </a:txBody>
                  <a:tcPr>
                    <a:solidFill>
                      <a:srgbClr val="00B050"/>
                    </a:solidFill>
                  </a:tcPr>
                </a:tc>
                <a:tc>
                  <a:txBody>
                    <a:bodyPr/>
                    <a:lstStyle/>
                    <a:p>
                      <a:pPr algn="ctr"/>
                      <a:endParaRPr lang="en-GB" sz="1050" dirty="0"/>
                    </a:p>
                  </a:txBody>
                  <a:tcPr>
                    <a:solidFill>
                      <a:srgbClr val="00B050"/>
                    </a:solidFill>
                  </a:tcPr>
                </a:tc>
              </a:tr>
              <a:tr h="247122">
                <a:tc rowSpan="2">
                  <a:txBody>
                    <a:bodyPr/>
                    <a:lstStyle/>
                    <a:p>
                      <a:pPr algn="ctr"/>
                      <a:r>
                        <a:rPr lang="en-GB" sz="1050" dirty="0" smtClean="0"/>
                        <a:t>State 5</a:t>
                      </a:r>
                      <a:endParaRPr lang="en-GB" sz="1050" dirty="0"/>
                    </a:p>
                  </a:txBody>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00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00B0F0"/>
                    </a:solidFill>
                  </a:tcPr>
                </a:tc>
                <a:tc>
                  <a:txBody>
                    <a:bodyPr/>
                    <a:lstStyle/>
                    <a:p>
                      <a:pPr algn="ctr"/>
                      <a:endParaRPr lang="en-GB" sz="1050" dirty="0"/>
                    </a:p>
                  </a:txBody>
                  <a:tcPr>
                    <a:solidFill>
                      <a:srgbClr val="00B050"/>
                    </a:solidFill>
                  </a:tcPr>
                </a:tc>
                <a:tc>
                  <a:txBody>
                    <a:bodyPr/>
                    <a:lstStyle/>
                    <a:p>
                      <a:pPr algn="ctr"/>
                      <a:endParaRPr lang="en-GB" sz="1050" dirty="0"/>
                    </a:p>
                  </a:txBody>
                  <a:tcPr>
                    <a:solidFill>
                      <a:srgbClr val="00B050"/>
                    </a:solidFill>
                  </a:tcPr>
                </a:tc>
                <a:tc>
                  <a:txBody>
                    <a:bodyPr/>
                    <a:lstStyle/>
                    <a:p>
                      <a:pPr algn="ctr"/>
                      <a:endParaRPr lang="en-GB" sz="1050" dirty="0"/>
                    </a:p>
                  </a:txBody>
                  <a:tcPr>
                    <a:solidFill>
                      <a:srgbClr val="00B050"/>
                    </a:solidFill>
                  </a:tcPr>
                </a:tc>
              </a:tr>
              <a:tr h="247122">
                <a:tc vMerge="1">
                  <a:txBody>
                    <a:bodyPr/>
                    <a:lstStyle/>
                    <a:p>
                      <a:endParaRPr lang="en-GB" sz="1050" dirty="0"/>
                    </a:p>
                  </a:txBody>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00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00B0F0"/>
                    </a:solidFill>
                  </a:tcPr>
                </a:tc>
                <a:tc>
                  <a:txBody>
                    <a:bodyPr/>
                    <a:lstStyle/>
                    <a:p>
                      <a:pPr algn="ctr"/>
                      <a:endParaRPr lang="en-GB" sz="1050" dirty="0"/>
                    </a:p>
                  </a:txBody>
                  <a:tcPr>
                    <a:solidFill>
                      <a:srgbClr val="00B050"/>
                    </a:solidFill>
                  </a:tcPr>
                </a:tc>
                <a:tc>
                  <a:txBody>
                    <a:bodyPr/>
                    <a:lstStyle/>
                    <a:p>
                      <a:pPr algn="ctr"/>
                      <a:endParaRPr lang="en-GB" sz="1050" dirty="0"/>
                    </a:p>
                  </a:txBody>
                  <a:tcPr>
                    <a:solidFill>
                      <a:srgbClr val="00B050"/>
                    </a:solidFill>
                  </a:tcPr>
                </a:tc>
                <a:tc>
                  <a:txBody>
                    <a:bodyPr/>
                    <a:lstStyle/>
                    <a:p>
                      <a:pPr algn="ctr"/>
                      <a:endParaRPr lang="en-GB" sz="1050" dirty="0"/>
                    </a:p>
                  </a:txBody>
                  <a:tcPr>
                    <a:solidFill>
                      <a:srgbClr val="00B050"/>
                    </a:solidFill>
                  </a:tcPr>
                </a:tc>
              </a:tr>
              <a:tr h="247122">
                <a:tc rowSpan="2">
                  <a:txBody>
                    <a:bodyPr/>
                    <a:lstStyle/>
                    <a:p>
                      <a:pPr algn="ctr"/>
                      <a:r>
                        <a:rPr lang="en-GB" sz="1050" dirty="0" smtClean="0"/>
                        <a:t>State 6</a:t>
                      </a:r>
                      <a:endParaRPr lang="en-GB" sz="1050" dirty="0"/>
                    </a:p>
                  </a:txBody>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00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00B0F0"/>
                    </a:solidFill>
                  </a:tcPr>
                </a:tc>
                <a:tc>
                  <a:txBody>
                    <a:bodyPr/>
                    <a:lstStyle/>
                    <a:p>
                      <a:pPr algn="ctr"/>
                      <a:endParaRPr lang="en-GB" sz="1050" dirty="0"/>
                    </a:p>
                  </a:txBody>
                  <a:tcPr>
                    <a:solidFill>
                      <a:srgbClr val="00B050"/>
                    </a:solidFill>
                  </a:tcPr>
                </a:tc>
                <a:tc>
                  <a:txBody>
                    <a:bodyPr/>
                    <a:lstStyle/>
                    <a:p>
                      <a:pPr algn="ctr"/>
                      <a:endParaRPr lang="en-GB" sz="1050" dirty="0"/>
                    </a:p>
                  </a:txBody>
                  <a:tcPr>
                    <a:solidFill>
                      <a:srgbClr val="00B050"/>
                    </a:solidFill>
                  </a:tcPr>
                </a:tc>
                <a:tc>
                  <a:txBody>
                    <a:bodyPr/>
                    <a:lstStyle/>
                    <a:p>
                      <a:pPr algn="ctr"/>
                      <a:endParaRPr lang="en-GB" sz="1050" dirty="0"/>
                    </a:p>
                  </a:txBody>
                  <a:tcPr>
                    <a:solidFill>
                      <a:srgbClr val="00B050"/>
                    </a:solidFill>
                  </a:tcPr>
                </a:tc>
              </a:tr>
              <a:tr h="247122">
                <a:tc vMerge="1">
                  <a:txBody>
                    <a:bodyPr/>
                    <a:lstStyle/>
                    <a:p>
                      <a:endParaRPr lang="en-GB" sz="1050" dirty="0"/>
                    </a:p>
                  </a:txBody>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00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00B0F0"/>
                    </a:solidFill>
                  </a:tcPr>
                </a:tc>
                <a:tc>
                  <a:txBody>
                    <a:bodyPr/>
                    <a:lstStyle/>
                    <a:p>
                      <a:pPr algn="ctr"/>
                      <a:endParaRPr lang="en-GB" sz="1050" dirty="0"/>
                    </a:p>
                  </a:txBody>
                  <a:tcPr>
                    <a:solidFill>
                      <a:srgbClr val="00B050"/>
                    </a:solidFill>
                  </a:tcPr>
                </a:tc>
                <a:tc>
                  <a:txBody>
                    <a:bodyPr/>
                    <a:lstStyle/>
                    <a:p>
                      <a:pPr algn="ctr"/>
                      <a:endParaRPr lang="en-GB" sz="1050" dirty="0"/>
                    </a:p>
                  </a:txBody>
                  <a:tcPr>
                    <a:solidFill>
                      <a:srgbClr val="00B050"/>
                    </a:solidFill>
                  </a:tcPr>
                </a:tc>
                <a:tc>
                  <a:txBody>
                    <a:bodyPr/>
                    <a:lstStyle/>
                    <a:p>
                      <a:pPr algn="ctr"/>
                      <a:endParaRPr lang="en-GB" sz="1050" dirty="0"/>
                    </a:p>
                  </a:txBody>
                  <a:tcPr>
                    <a:solidFill>
                      <a:srgbClr val="00B050"/>
                    </a:solidFill>
                  </a:tcPr>
                </a:tc>
              </a:tr>
              <a:tr h="247122">
                <a:tc rowSpan="2">
                  <a:txBody>
                    <a:bodyPr/>
                    <a:lstStyle/>
                    <a:p>
                      <a:pPr algn="ctr"/>
                      <a:r>
                        <a:rPr lang="en-GB" sz="1050" dirty="0" smtClean="0"/>
                        <a:t>State 7</a:t>
                      </a:r>
                      <a:endParaRPr lang="en-GB" sz="1050" dirty="0"/>
                    </a:p>
                  </a:txBody>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00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00B0F0"/>
                    </a:solidFill>
                  </a:tcPr>
                </a:tc>
                <a:tc>
                  <a:txBody>
                    <a:bodyPr/>
                    <a:lstStyle/>
                    <a:p>
                      <a:pPr algn="ctr"/>
                      <a:endParaRPr lang="en-GB" sz="1050" dirty="0"/>
                    </a:p>
                  </a:txBody>
                  <a:tcPr>
                    <a:solidFill>
                      <a:srgbClr val="00B050"/>
                    </a:solidFill>
                  </a:tcPr>
                </a:tc>
                <a:tc>
                  <a:txBody>
                    <a:bodyPr/>
                    <a:lstStyle/>
                    <a:p>
                      <a:pPr algn="ctr"/>
                      <a:endParaRPr lang="en-GB" sz="1050" dirty="0"/>
                    </a:p>
                  </a:txBody>
                  <a:tcPr>
                    <a:solidFill>
                      <a:srgbClr val="00B050"/>
                    </a:solidFill>
                  </a:tcPr>
                </a:tc>
                <a:tc>
                  <a:txBody>
                    <a:bodyPr/>
                    <a:lstStyle/>
                    <a:p>
                      <a:pPr algn="ctr"/>
                      <a:endParaRPr lang="en-GB" sz="1050" dirty="0"/>
                    </a:p>
                  </a:txBody>
                  <a:tcPr>
                    <a:solidFill>
                      <a:srgbClr val="00B050"/>
                    </a:solidFill>
                  </a:tcPr>
                </a:tc>
              </a:tr>
              <a:tr h="247122">
                <a:tc vMerge="1">
                  <a:txBody>
                    <a:bodyPr/>
                    <a:lstStyle/>
                    <a:p>
                      <a:endParaRPr lang="en-GB" sz="1050" dirty="0"/>
                    </a:p>
                  </a:txBody>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00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00B0F0"/>
                    </a:solidFill>
                  </a:tcPr>
                </a:tc>
                <a:tc>
                  <a:txBody>
                    <a:bodyPr/>
                    <a:lstStyle/>
                    <a:p>
                      <a:pPr algn="ctr"/>
                      <a:endParaRPr lang="en-GB" sz="1050" dirty="0"/>
                    </a:p>
                  </a:txBody>
                  <a:tcPr>
                    <a:solidFill>
                      <a:srgbClr val="00B050"/>
                    </a:solidFill>
                  </a:tcPr>
                </a:tc>
                <a:tc>
                  <a:txBody>
                    <a:bodyPr/>
                    <a:lstStyle/>
                    <a:p>
                      <a:pPr algn="ctr"/>
                      <a:endParaRPr lang="en-GB" sz="1050" dirty="0"/>
                    </a:p>
                  </a:txBody>
                  <a:tcPr>
                    <a:solidFill>
                      <a:srgbClr val="00B050"/>
                    </a:solidFill>
                  </a:tcPr>
                </a:tc>
                <a:tc>
                  <a:txBody>
                    <a:bodyPr/>
                    <a:lstStyle/>
                    <a:p>
                      <a:pPr algn="ctr"/>
                      <a:endParaRPr lang="en-GB" sz="1050" dirty="0"/>
                    </a:p>
                  </a:txBody>
                  <a:tcPr>
                    <a:solidFill>
                      <a:srgbClr val="00B050"/>
                    </a:solidFill>
                  </a:tcPr>
                </a:tc>
              </a:tr>
            </a:tbl>
          </a:graphicData>
        </a:graphic>
      </p:graphicFrame>
      <p:sp>
        <p:nvSpPr>
          <p:cNvPr id="11" name="TextBox 10"/>
          <p:cNvSpPr txBox="1"/>
          <p:nvPr/>
        </p:nvSpPr>
        <p:spPr>
          <a:xfrm>
            <a:off x="642910" y="1142984"/>
            <a:ext cx="7572428" cy="646331"/>
          </a:xfrm>
          <a:prstGeom prst="rect">
            <a:avLst/>
          </a:prstGeom>
          <a:noFill/>
        </p:spPr>
        <p:txBody>
          <a:bodyPr wrap="square" rtlCol="0">
            <a:spAutoFit/>
          </a:bodyPr>
          <a:lstStyle/>
          <a:p>
            <a:r>
              <a:rPr lang="en-GB" sz="1200" dirty="0" smtClean="0"/>
              <a:t>Step 4</a:t>
            </a:r>
          </a:p>
          <a:p>
            <a:r>
              <a:rPr lang="en-GB" sz="1200" dirty="0" smtClean="0"/>
              <a:t>	</a:t>
            </a:r>
            <a:r>
              <a:rPr lang="en-GB" sz="1200" dirty="0" smtClean="0"/>
              <a:t>Using the entries in the maps, plot the values for the flip flop inputs (</a:t>
            </a:r>
            <a:r>
              <a:rPr lang="en-GB" sz="1200" dirty="0" err="1" smtClean="0"/>
              <a:t>Ja,Ka,Jb,Kb,Jc,Kc</a:t>
            </a:r>
            <a:r>
              <a:rPr lang="en-GB" sz="1200" dirty="0" smtClean="0"/>
              <a:t>) in a Present and Next State Table</a:t>
            </a:r>
            <a:endParaRPr lang="en-GB" sz="1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4114800" cy="4525963"/>
          </a:xfrm>
        </p:spPr>
        <p:txBody>
          <a:bodyPr>
            <a:normAutofit/>
          </a:bodyPr>
          <a:lstStyle/>
          <a:p>
            <a:r>
              <a:rPr lang="en-GB" sz="1800" dirty="0" smtClean="0"/>
              <a:t>Step 5</a:t>
            </a:r>
          </a:p>
          <a:p>
            <a:r>
              <a:rPr lang="en-GB" sz="1800" dirty="0" smtClean="0"/>
              <a:t>Using the entries for the Next State Code in the table and a flip flop Next state table for the Flip Flop, determine the True Next State for each flip flop one row at a time. </a:t>
            </a:r>
            <a:endParaRPr lang="en-GB" sz="1800" dirty="0"/>
          </a:p>
        </p:txBody>
      </p:sp>
      <p:sp>
        <p:nvSpPr>
          <p:cNvPr id="3" name="Title 2"/>
          <p:cNvSpPr>
            <a:spLocks noGrp="1"/>
          </p:cNvSpPr>
          <p:nvPr>
            <p:ph type="title"/>
          </p:nvPr>
        </p:nvSpPr>
        <p:spPr/>
        <p:txBody>
          <a:bodyPr>
            <a:normAutofit/>
          </a:bodyPr>
          <a:lstStyle/>
          <a:p>
            <a:r>
              <a:rPr lang="en-GB" sz="2000" dirty="0" smtClean="0"/>
              <a:t>Analysis of sequential circuits</a:t>
            </a:r>
            <a:endParaRPr lang="en-GB" sz="2000" dirty="0"/>
          </a:p>
        </p:txBody>
      </p:sp>
      <p:graphicFrame>
        <p:nvGraphicFramePr>
          <p:cNvPr id="4" name="Table 3"/>
          <p:cNvGraphicFramePr>
            <a:graphicFrameLocks noGrp="1"/>
          </p:cNvGraphicFramePr>
          <p:nvPr/>
        </p:nvGraphicFramePr>
        <p:xfrm>
          <a:off x="4857752" y="1928802"/>
          <a:ext cx="3714776" cy="2214880"/>
        </p:xfrm>
        <a:graphic>
          <a:graphicData uri="http://schemas.openxmlformats.org/drawingml/2006/table">
            <a:tbl>
              <a:tblPr firstRow="1" bandRow="1">
                <a:tableStyleId>{5C22544A-7EE6-4342-B048-85BDC9FD1C3A}</a:tableStyleId>
              </a:tblPr>
              <a:tblGrid>
                <a:gridCol w="928694"/>
                <a:gridCol w="928694"/>
                <a:gridCol w="928694"/>
                <a:gridCol w="928694"/>
              </a:tblGrid>
              <a:tr h="370840">
                <a:tc>
                  <a:txBody>
                    <a:bodyPr/>
                    <a:lstStyle/>
                    <a:p>
                      <a:pPr algn="ctr"/>
                      <a:r>
                        <a:rPr lang="en-GB" sz="1050" dirty="0" smtClean="0"/>
                        <a:t>J</a:t>
                      </a:r>
                      <a:endParaRPr lang="en-GB" sz="1050" dirty="0"/>
                    </a:p>
                  </a:txBody>
                  <a:tcPr/>
                </a:tc>
                <a:tc>
                  <a:txBody>
                    <a:bodyPr/>
                    <a:lstStyle/>
                    <a:p>
                      <a:pPr algn="ctr"/>
                      <a:r>
                        <a:rPr lang="en-GB" sz="1050" dirty="0" smtClean="0"/>
                        <a:t>K</a:t>
                      </a:r>
                      <a:endParaRPr lang="en-GB" sz="1050" dirty="0"/>
                    </a:p>
                  </a:txBody>
                  <a:tcPr/>
                </a:tc>
                <a:tc>
                  <a:txBody>
                    <a:bodyPr/>
                    <a:lstStyle/>
                    <a:p>
                      <a:pPr algn="ctr"/>
                      <a:r>
                        <a:rPr lang="en-GB" sz="1050" dirty="0" smtClean="0"/>
                        <a:t>Action</a:t>
                      </a:r>
                      <a:endParaRPr lang="en-GB" sz="1050" dirty="0"/>
                    </a:p>
                  </a:txBody>
                  <a:tcPr/>
                </a:tc>
                <a:tc>
                  <a:txBody>
                    <a:bodyPr/>
                    <a:lstStyle/>
                    <a:p>
                      <a:pPr algn="ctr"/>
                      <a:r>
                        <a:rPr lang="en-GB" sz="1050" dirty="0" smtClean="0"/>
                        <a:t>Next State</a:t>
                      </a:r>
                      <a:endParaRPr lang="en-GB" sz="1050" dirty="0"/>
                    </a:p>
                  </a:txBody>
                  <a:tcPr/>
                </a:tc>
              </a:tr>
              <a:tr h="370840">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Do nothing</a:t>
                      </a:r>
                      <a:endParaRPr lang="en-GB" sz="1050" dirty="0"/>
                    </a:p>
                  </a:txBody>
                  <a:tcPr/>
                </a:tc>
                <a:tc>
                  <a:txBody>
                    <a:bodyPr/>
                    <a:lstStyle/>
                    <a:p>
                      <a:pPr algn="ctr"/>
                      <a:r>
                        <a:rPr lang="en-GB" sz="1050" dirty="0" smtClean="0"/>
                        <a:t>unchanged</a:t>
                      </a:r>
                      <a:endParaRPr lang="en-GB" sz="1050" dirty="0"/>
                    </a:p>
                  </a:txBody>
                  <a:tcPr/>
                </a:tc>
              </a:tr>
              <a:tr h="370840">
                <a:tc>
                  <a:txBody>
                    <a:bodyPr/>
                    <a:lstStyle/>
                    <a:p>
                      <a:pPr algn="ctr"/>
                      <a:r>
                        <a:rPr lang="en-GB" sz="1050" dirty="0" smtClean="0"/>
                        <a:t>0</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Reset</a:t>
                      </a:r>
                      <a:endParaRPr lang="en-GB" sz="1050" dirty="0"/>
                    </a:p>
                  </a:txBody>
                  <a:tcPr/>
                </a:tc>
                <a:tc>
                  <a:txBody>
                    <a:bodyPr/>
                    <a:lstStyle/>
                    <a:p>
                      <a:pPr algn="ctr"/>
                      <a:r>
                        <a:rPr lang="en-GB" sz="1050" dirty="0" smtClean="0"/>
                        <a:t>0</a:t>
                      </a:r>
                      <a:endParaRPr lang="en-GB" sz="1050" dirty="0"/>
                    </a:p>
                  </a:txBody>
                  <a:tcPr/>
                </a:tc>
              </a:tr>
              <a:tr h="370840">
                <a:tc>
                  <a:txBody>
                    <a:bodyPr/>
                    <a:lstStyle/>
                    <a:p>
                      <a:pPr algn="ctr"/>
                      <a:r>
                        <a:rPr lang="en-GB" sz="1050" dirty="0" smtClean="0"/>
                        <a:t>0</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Set</a:t>
                      </a:r>
                      <a:endParaRPr lang="en-GB" sz="1050" dirty="0"/>
                    </a:p>
                  </a:txBody>
                  <a:tcPr/>
                </a:tc>
                <a:tc>
                  <a:txBody>
                    <a:bodyPr/>
                    <a:lstStyle/>
                    <a:p>
                      <a:pPr algn="ctr"/>
                      <a:r>
                        <a:rPr lang="en-GB" sz="1050" dirty="0" smtClean="0"/>
                        <a:t>1</a:t>
                      </a:r>
                      <a:endParaRPr lang="en-GB" sz="1050" dirty="0"/>
                    </a:p>
                  </a:txBody>
                  <a:tcPr/>
                </a:tc>
              </a:tr>
              <a:tr h="370840">
                <a:tc>
                  <a:txBody>
                    <a:bodyPr/>
                    <a:lstStyle/>
                    <a:p>
                      <a:pPr algn="ctr"/>
                      <a:r>
                        <a:rPr lang="en-GB" sz="1050" dirty="0" smtClean="0"/>
                        <a:t>1</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Toggle</a:t>
                      </a:r>
                      <a:endParaRPr lang="en-GB" sz="1050" dirty="0"/>
                    </a:p>
                  </a:txBody>
                  <a:tcPr/>
                </a:tc>
                <a:tc>
                  <a:txBody>
                    <a:bodyPr/>
                    <a:lstStyle/>
                    <a:p>
                      <a:pPr algn="ctr"/>
                      <a:r>
                        <a:rPr lang="en-GB" sz="1050" dirty="0" smtClean="0"/>
                        <a:t>Change</a:t>
                      </a:r>
                      <a:r>
                        <a:rPr lang="en-GB" sz="1050" baseline="0" dirty="0" smtClean="0"/>
                        <a:t> state</a:t>
                      </a:r>
                    </a:p>
                    <a:p>
                      <a:pPr algn="ctr"/>
                      <a:r>
                        <a:rPr lang="en-GB" sz="1050" baseline="0" dirty="0" smtClean="0"/>
                        <a:t>1=&gt;0</a:t>
                      </a:r>
                    </a:p>
                    <a:p>
                      <a:pPr algn="ctr"/>
                      <a:r>
                        <a:rPr lang="en-GB" sz="1050" baseline="0" dirty="0" smtClean="0"/>
                        <a:t>0=&gt;1</a:t>
                      </a:r>
                      <a:endParaRPr lang="en-GB" sz="1050" dirty="0"/>
                    </a:p>
                  </a:txBody>
                  <a:tcPr/>
                </a:tc>
              </a:tr>
            </a:tbl>
          </a:graphicData>
        </a:graphic>
      </p:graphicFrame>
      <p:sp>
        <p:nvSpPr>
          <p:cNvPr id="5" name="TextBox 4"/>
          <p:cNvSpPr txBox="1"/>
          <p:nvPr/>
        </p:nvSpPr>
        <p:spPr>
          <a:xfrm>
            <a:off x="5286380" y="4214818"/>
            <a:ext cx="2928958" cy="307777"/>
          </a:xfrm>
          <a:prstGeom prst="rect">
            <a:avLst/>
          </a:prstGeom>
          <a:noFill/>
        </p:spPr>
        <p:txBody>
          <a:bodyPr wrap="square" rtlCol="0">
            <a:spAutoFit/>
          </a:bodyPr>
          <a:lstStyle/>
          <a:p>
            <a:r>
              <a:rPr lang="en-GB" sz="1400" dirty="0" smtClean="0"/>
              <a:t>Next State Table for JK flip flop</a:t>
            </a:r>
            <a:endParaRPr lang="en-GB" sz="1400"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sz="2000" dirty="0" smtClean="0"/>
              <a:t>Analysis of sequential circuits</a:t>
            </a:r>
            <a:endParaRPr lang="en-GB" sz="2000" dirty="0"/>
          </a:p>
        </p:txBody>
      </p:sp>
      <p:graphicFrame>
        <p:nvGraphicFramePr>
          <p:cNvPr id="7" name="Content Placeholder 6"/>
          <p:cNvGraphicFramePr>
            <a:graphicFrameLocks noGrp="1"/>
          </p:cNvGraphicFramePr>
          <p:nvPr>
            <p:ph idx="1"/>
          </p:nvPr>
        </p:nvGraphicFramePr>
        <p:xfrm>
          <a:off x="928661" y="1428736"/>
          <a:ext cx="7786740" cy="4526280"/>
        </p:xfrm>
        <a:graphic>
          <a:graphicData uri="http://schemas.openxmlformats.org/drawingml/2006/table">
            <a:tbl>
              <a:tblPr firstRow="1" bandRow="1">
                <a:tableStyleId>{5C22544A-7EE6-4342-B048-85BDC9FD1C3A}</a:tableStyleId>
              </a:tblPr>
              <a:tblGrid>
                <a:gridCol w="519116"/>
                <a:gridCol w="519116"/>
                <a:gridCol w="519116"/>
                <a:gridCol w="519116"/>
                <a:gridCol w="519116"/>
                <a:gridCol w="519116"/>
                <a:gridCol w="519116"/>
                <a:gridCol w="519116"/>
                <a:gridCol w="519116"/>
                <a:gridCol w="519116"/>
                <a:gridCol w="519116"/>
                <a:gridCol w="519116"/>
                <a:gridCol w="519116"/>
                <a:gridCol w="519116"/>
                <a:gridCol w="519116"/>
              </a:tblGrid>
              <a:tr h="247122">
                <a:tc>
                  <a:txBody>
                    <a:bodyPr/>
                    <a:lstStyle/>
                    <a:p>
                      <a:endParaRPr lang="en-GB" sz="1050" dirty="0"/>
                    </a:p>
                  </a:txBody>
                  <a:tcPr/>
                </a:tc>
                <a:tc gridSpan="3">
                  <a:txBody>
                    <a:bodyPr/>
                    <a:lstStyle/>
                    <a:p>
                      <a:pPr algn="ctr"/>
                      <a:r>
                        <a:rPr lang="en-GB" sz="1000" dirty="0" smtClean="0"/>
                        <a:t>Present State</a:t>
                      </a:r>
                      <a:endParaRPr lang="en-GB" sz="1000" dirty="0"/>
                    </a:p>
                  </a:txBody>
                  <a:tcPr/>
                </a:tc>
                <a:tc hMerge="1">
                  <a:txBody>
                    <a:bodyPr/>
                    <a:lstStyle/>
                    <a:p>
                      <a:endParaRPr lang="en-GB" sz="1050" dirty="0"/>
                    </a:p>
                  </a:txBody>
                  <a:tcPr/>
                </a:tc>
                <a:tc hMerge="1">
                  <a:txBody>
                    <a:bodyPr/>
                    <a:lstStyle/>
                    <a:p>
                      <a:endParaRPr lang="en-GB" sz="1050" dirty="0"/>
                    </a:p>
                  </a:txBody>
                  <a:tcPr/>
                </a:tc>
                <a:tc>
                  <a:txBody>
                    <a:bodyPr/>
                    <a:lstStyle/>
                    <a:p>
                      <a:pPr algn="ctr"/>
                      <a:r>
                        <a:rPr lang="en-GB" sz="1000" dirty="0" smtClean="0"/>
                        <a:t>Input</a:t>
                      </a:r>
                      <a:endParaRPr lang="en-GB" sz="1000" dirty="0"/>
                    </a:p>
                  </a:txBody>
                  <a:tcPr/>
                </a:tc>
                <a:tc gridSpan="6">
                  <a:txBody>
                    <a:bodyPr/>
                    <a:lstStyle/>
                    <a:p>
                      <a:pPr algn="ctr"/>
                      <a:r>
                        <a:rPr lang="en-GB" sz="1000" dirty="0" smtClean="0"/>
                        <a:t>Next State Code</a:t>
                      </a:r>
                      <a:endParaRPr lang="en-GB" sz="1000" dirty="0"/>
                    </a:p>
                  </a:txBody>
                  <a:tcPr/>
                </a:tc>
                <a:tc hMerge="1">
                  <a:txBody>
                    <a:bodyPr/>
                    <a:lstStyle/>
                    <a:p>
                      <a:endParaRPr lang="en-GB" sz="1050" dirty="0"/>
                    </a:p>
                  </a:txBody>
                  <a:tcPr/>
                </a:tc>
                <a:tc hMerge="1">
                  <a:txBody>
                    <a:bodyPr/>
                    <a:lstStyle/>
                    <a:p>
                      <a:endParaRPr lang="en-GB" sz="1050" dirty="0"/>
                    </a:p>
                  </a:txBody>
                  <a:tcPr/>
                </a:tc>
                <a:tc hMerge="1">
                  <a:txBody>
                    <a:bodyPr/>
                    <a:lstStyle/>
                    <a:p>
                      <a:endParaRPr lang="en-GB" sz="1050" dirty="0"/>
                    </a:p>
                  </a:txBody>
                  <a:tcPr/>
                </a:tc>
                <a:tc hMerge="1">
                  <a:txBody>
                    <a:bodyPr/>
                    <a:lstStyle/>
                    <a:p>
                      <a:endParaRPr lang="en-GB" sz="1050" dirty="0"/>
                    </a:p>
                  </a:txBody>
                  <a:tcPr/>
                </a:tc>
                <a:tc hMerge="1">
                  <a:txBody>
                    <a:bodyPr/>
                    <a:lstStyle/>
                    <a:p>
                      <a:endParaRPr lang="en-GB" sz="1050" dirty="0"/>
                    </a:p>
                  </a:txBody>
                  <a:tcPr/>
                </a:tc>
                <a:tc>
                  <a:txBody>
                    <a:bodyPr/>
                    <a:lstStyle/>
                    <a:p>
                      <a:pPr algn="ctr"/>
                      <a:r>
                        <a:rPr lang="en-GB" sz="1000" dirty="0" err="1" smtClean="0"/>
                        <a:t>Oput</a:t>
                      </a:r>
                      <a:endParaRPr lang="en-GB" sz="1000" dirty="0"/>
                    </a:p>
                  </a:txBody>
                  <a:tcPr/>
                </a:tc>
                <a:tc gridSpan="3">
                  <a:txBody>
                    <a:bodyPr/>
                    <a:lstStyle/>
                    <a:p>
                      <a:pPr algn="ctr"/>
                      <a:r>
                        <a:rPr lang="en-GB" sz="1050" dirty="0" smtClean="0"/>
                        <a:t>True Next State</a:t>
                      </a:r>
                      <a:endParaRPr lang="en-GB" sz="1050" dirty="0"/>
                    </a:p>
                  </a:txBody>
                  <a:tcPr/>
                </a:tc>
                <a:tc hMerge="1">
                  <a:txBody>
                    <a:bodyPr/>
                    <a:lstStyle/>
                    <a:p>
                      <a:endParaRPr lang="en-GB" sz="1050" dirty="0"/>
                    </a:p>
                  </a:txBody>
                  <a:tcPr/>
                </a:tc>
                <a:tc hMerge="1">
                  <a:txBody>
                    <a:bodyPr/>
                    <a:lstStyle/>
                    <a:p>
                      <a:endParaRPr lang="en-GB" sz="1050" dirty="0"/>
                    </a:p>
                  </a:txBody>
                  <a:tcPr/>
                </a:tc>
              </a:tr>
              <a:tr h="247122">
                <a:tc>
                  <a:txBody>
                    <a:bodyPr/>
                    <a:lstStyle/>
                    <a:p>
                      <a:endParaRPr lang="en-GB" sz="1050" dirty="0"/>
                    </a:p>
                  </a:txBody>
                  <a:tcPr/>
                </a:tc>
                <a:tc>
                  <a:txBody>
                    <a:bodyPr/>
                    <a:lstStyle/>
                    <a:p>
                      <a:pPr algn="ctr"/>
                      <a:r>
                        <a:rPr lang="en-GB" sz="1050" dirty="0" smtClean="0"/>
                        <a:t>A</a:t>
                      </a:r>
                      <a:endParaRPr lang="en-GB" sz="1050" dirty="0"/>
                    </a:p>
                  </a:txBody>
                  <a:tcPr/>
                </a:tc>
                <a:tc>
                  <a:txBody>
                    <a:bodyPr/>
                    <a:lstStyle/>
                    <a:p>
                      <a:pPr algn="ctr"/>
                      <a:r>
                        <a:rPr lang="en-GB" sz="1050" dirty="0" smtClean="0"/>
                        <a:t>B</a:t>
                      </a:r>
                      <a:endParaRPr lang="en-GB" sz="1050" dirty="0"/>
                    </a:p>
                  </a:txBody>
                  <a:tcPr/>
                </a:tc>
                <a:tc>
                  <a:txBody>
                    <a:bodyPr/>
                    <a:lstStyle/>
                    <a:p>
                      <a:pPr algn="ctr"/>
                      <a:r>
                        <a:rPr lang="en-GB" sz="1050" dirty="0" smtClean="0"/>
                        <a:t>C</a:t>
                      </a:r>
                      <a:endParaRPr lang="en-GB" sz="1050" dirty="0"/>
                    </a:p>
                  </a:txBody>
                  <a:tcPr/>
                </a:tc>
                <a:tc>
                  <a:txBody>
                    <a:bodyPr/>
                    <a:lstStyle/>
                    <a:p>
                      <a:pPr algn="ctr"/>
                      <a:r>
                        <a:rPr lang="en-GB" sz="1050" dirty="0" smtClean="0"/>
                        <a:t>X</a:t>
                      </a:r>
                      <a:endParaRPr lang="en-GB" sz="1050" dirty="0"/>
                    </a:p>
                  </a:txBody>
                  <a:tcPr/>
                </a:tc>
                <a:tc>
                  <a:txBody>
                    <a:bodyPr/>
                    <a:lstStyle/>
                    <a:p>
                      <a:pPr algn="ctr"/>
                      <a:r>
                        <a:rPr lang="en-GB" sz="1050" dirty="0" err="1" smtClean="0"/>
                        <a:t>Ja</a:t>
                      </a:r>
                      <a:endParaRPr lang="en-GB" sz="1050" dirty="0"/>
                    </a:p>
                  </a:txBody>
                  <a:tcPr/>
                </a:tc>
                <a:tc>
                  <a:txBody>
                    <a:bodyPr/>
                    <a:lstStyle/>
                    <a:p>
                      <a:pPr algn="ctr"/>
                      <a:r>
                        <a:rPr lang="en-GB" sz="1050" dirty="0" smtClean="0"/>
                        <a:t>Ka</a:t>
                      </a:r>
                      <a:endParaRPr lang="en-GB" sz="1050" dirty="0"/>
                    </a:p>
                  </a:txBody>
                  <a:tcPr/>
                </a:tc>
                <a:tc>
                  <a:txBody>
                    <a:bodyPr/>
                    <a:lstStyle/>
                    <a:p>
                      <a:pPr algn="ctr"/>
                      <a:r>
                        <a:rPr lang="en-GB" sz="1050" dirty="0" err="1" smtClean="0"/>
                        <a:t>Jb</a:t>
                      </a:r>
                      <a:endParaRPr lang="en-GB" sz="1050" dirty="0"/>
                    </a:p>
                  </a:txBody>
                  <a:tcPr/>
                </a:tc>
                <a:tc>
                  <a:txBody>
                    <a:bodyPr/>
                    <a:lstStyle/>
                    <a:p>
                      <a:pPr algn="ctr"/>
                      <a:r>
                        <a:rPr lang="en-GB" sz="1050" dirty="0" smtClean="0"/>
                        <a:t>Kb</a:t>
                      </a:r>
                      <a:endParaRPr lang="en-GB" sz="1050" dirty="0"/>
                    </a:p>
                  </a:txBody>
                  <a:tcPr/>
                </a:tc>
                <a:tc>
                  <a:txBody>
                    <a:bodyPr/>
                    <a:lstStyle/>
                    <a:p>
                      <a:pPr algn="ctr"/>
                      <a:r>
                        <a:rPr lang="en-GB" sz="1050" dirty="0" err="1" smtClean="0"/>
                        <a:t>Jc</a:t>
                      </a:r>
                      <a:endParaRPr lang="en-GB" sz="1050" dirty="0"/>
                    </a:p>
                  </a:txBody>
                  <a:tcPr/>
                </a:tc>
                <a:tc>
                  <a:txBody>
                    <a:bodyPr/>
                    <a:lstStyle/>
                    <a:p>
                      <a:pPr algn="ctr"/>
                      <a:r>
                        <a:rPr lang="en-GB" sz="1050" dirty="0" err="1" smtClean="0"/>
                        <a:t>Kc</a:t>
                      </a:r>
                      <a:endParaRPr lang="en-GB" sz="1050" dirty="0"/>
                    </a:p>
                  </a:txBody>
                  <a:tcPr/>
                </a:tc>
                <a:tc>
                  <a:txBody>
                    <a:bodyPr/>
                    <a:lstStyle/>
                    <a:p>
                      <a:pPr algn="ctr"/>
                      <a:r>
                        <a:rPr lang="en-GB" sz="1050" dirty="0" smtClean="0"/>
                        <a:t>Load</a:t>
                      </a:r>
                      <a:endParaRPr lang="en-GB" sz="1050" dirty="0"/>
                    </a:p>
                  </a:txBody>
                  <a:tcPr/>
                </a:tc>
                <a:tc>
                  <a:txBody>
                    <a:bodyPr/>
                    <a:lstStyle/>
                    <a:p>
                      <a:pPr algn="ctr"/>
                      <a:r>
                        <a:rPr lang="en-GB" sz="1050" dirty="0" smtClean="0"/>
                        <a:t>A</a:t>
                      </a:r>
                      <a:endParaRPr lang="en-GB" sz="1050" dirty="0"/>
                    </a:p>
                  </a:txBody>
                  <a:tcPr/>
                </a:tc>
                <a:tc>
                  <a:txBody>
                    <a:bodyPr/>
                    <a:lstStyle/>
                    <a:p>
                      <a:pPr algn="ctr"/>
                      <a:r>
                        <a:rPr lang="en-GB" sz="1050" dirty="0" smtClean="0"/>
                        <a:t>B</a:t>
                      </a:r>
                      <a:endParaRPr lang="en-GB" sz="1050" dirty="0"/>
                    </a:p>
                  </a:txBody>
                  <a:tcPr/>
                </a:tc>
                <a:tc>
                  <a:txBody>
                    <a:bodyPr/>
                    <a:lstStyle/>
                    <a:p>
                      <a:pPr algn="ctr"/>
                      <a:r>
                        <a:rPr lang="en-GB" sz="1050" dirty="0" smtClean="0"/>
                        <a:t>C</a:t>
                      </a:r>
                      <a:endParaRPr lang="en-GB" sz="1050" dirty="0"/>
                    </a:p>
                  </a:txBody>
                  <a:tcPr/>
                </a:tc>
              </a:tr>
              <a:tr h="247122">
                <a:tc rowSpan="2">
                  <a:txBody>
                    <a:bodyPr/>
                    <a:lstStyle/>
                    <a:p>
                      <a:pPr algn="ctr"/>
                      <a:r>
                        <a:rPr lang="en-GB" sz="1050" dirty="0" smtClean="0"/>
                        <a:t>State0</a:t>
                      </a:r>
                      <a:endParaRPr lang="en-GB" sz="1050" dirty="0"/>
                    </a:p>
                  </a:txBody>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00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00B0F0"/>
                    </a:solidFill>
                  </a:tcPr>
                </a:tc>
                <a:tc>
                  <a:txBody>
                    <a:bodyPr/>
                    <a:lstStyle/>
                    <a:p>
                      <a:pPr algn="ctr"/>
                      <a:r>
                        <a:rPr lang="en-GB" sz="1050" dirty="0" smtClean="0"/>
                        <a:t>1</a:t>
                      </a:r>
                      <a:endParaRPr lang="en-GB" sz="1050" dirty="0"/>
                    </a:p>
                  </a:txBody>
                  <a:tcPr>
                    <a:solidFill>
                      <a:srgbClr val="00B050"/>
                    </a:solidFill>
                  </a:tcPr>
                </a:tc>
                <a:tc>
                  <a:txBody>
                    <a:bodyPr/>
                    <a:lstStyle/>
                    <a:p>
                      <a:pPr algn="ctr"/>
                      <a:r>
                        <a:rPr lang="en-GB" sz="1050" dirty="0" smtClean="0"/>
                        <a:t>0</a:t>
                      </a:r>
                      <a:endParaRPr lang="en-GB" sz="1050" dirty="0"/>
                    </a:p>
                  </a:txBody>
                  <a:tcPr>
                    <a:solidFill>
                      <a:srgbClr val="00B050"/>
                    </a:solidFill>
                  </a:tcPr>
                </a:tc>
                <a:tc>
                  <a:txBody>
                    <a:bodyPr/>
                    <a:lstStyle/>
                    <a:p>
                      <a:pPr algn="ctr"/>
                      <a:r>
                        <a:rPr lang="en-GB" sz="1050" dirty="0" smtClean="0"/>
                        <a:t>0</a:t>
                      </a:r>
                      <a:endParaRPr lang="en-GB" sz="1050" dirty="0"/>
                    </a:p>
                  </a:txBody>
                  <a:tcPr>
                    <a:solidFill>
                      <a:srgbClr val="00B050"/>
                    </a:solidFill>
                  </a:tcPr>
                </a:tc>
              </a:tr>
              <a:tr h="247122">
                <a:tc vMerge="1">
                  <a:txBody>
                    <a:bodyPr/>
                    <a:lstStyle/>
                    <a:p>
                      <a:endParaRPr lang="en-GB" sz="1050" dirty="0"/>
                    </a:p>
                  </a:txBody>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00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00B0F0"/>
                    </a:solidFill>
                  </a:tcPr>
                </a:tc>
                <a:tc>
                  <a:txBody>
                    <a:bodyPr/>
                    <a:lstStyle/>
                    <a:p>
                      <a:pPr algn="ctr"/>
                      <a:r>
                        <a:rPr lang="en-GB" sz="1050" dirty="0" smtClean="0"/>
                        <a:t>0</a:t>
                      </a:r>
                      <a:endParaRPr lang="en-GB" sz="1050" dirty="0"/>
                    </a:p>
                  </a:txBody>
                  <a:tcPr>
                    <a:solidFill>
                      <a:srgbClr val="00B050"/>
                    </a:solidFill>
                  </a:tcPr>
                </a:tc>
                <a:tc>
                  <a:txBody>
                    <a:bodyPr/>
                    <a:lstStyle/>
                    <a:p>
                      <a:pPr algn="ctr"/>
                      <a:r>
                        <a:rPr lang="en-GB" sz="1050" dirty="0" smtClean="0"/>
                        <a:t>0</a:t>
                      </a:r>
                      <a:endParaRPr lang="en-GB" sz="1050" dirty="0"/>
                    </a:p>
                  </a:txBody>
                  <a:tcPr>
                    <a:solidFill>
                      <a:srgbClr val="00B050"/>
                    </a:solidFill>
                  </a:tcPr>
                </a:tc>
                <a:tc>
                  <a:txBody>
                    <a:bodyPr/>
                    <a:lstStyle/>
                    <a:p>
                      <a:pPr algn="ctr"/>
                      <a:r>
                        <a:rPr lang="en-GB" sz="1050" dirty="0" smtClean="0"/>
                        <a:t>1</a:t>
                      </a:r>
                      <a:endParaRPr lang="en-GB" sz="1050" dirty="0"/>
                    </a:p>
                  </a:txBody>
                  <a:tcPr>
                    <a:solidFill>
                      <a:srgbClr val="00B050"/>
                    </a:solidFill>
                  </a:tcPr>
                </a:tc>
              </a:tr>
              <a:tr h="247122">
                <a:tc rowSpan="2">
                  <a:txBody>
                    <a:bodyPr/>
                    <a:lstStyle/>
                    <a:p>
                      <a:pPr algn="ctr"/>
                      <a:r>
                        <a:rPr lang="en-GB" sz="1050" dirty="0" smtClean="0"/>
                        <a:t>State 1</a:t>
                      </a:r>
                      <a:endParaRPr lang="en-GB" sz="1050" dirty="0"/>
                    </a:p>
                  </a:txBody>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00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00B0F0"/>
                    </a:solidFill>
                  </a:tcPr>
                </a:tc>
                <a:tc>
                  <a:txBody>
                    <a:bodyPr/>
                    <a:lstStyle/>
                    <a:p>
                      <a:pPr algn="ctr"/>
                      <a:r>
                        <a:rPr lang="en-GB" sz="1050" dirty="0" smtClean="0"/>
                        <a:t>1</a:t>
                      </a:r>
                      <a:endParaRPr lang="en-GB" sz="1050" dirty="0"/>
                    </a:p>
                  </a:txBody>
                  <a:tcPr>
                    <a:solidFill>
                      <a:srgbClr val="00B050"/>
                    </a:solidFill>
                  </a:tcPr>
                </a:tc>
                <a:tc>
                  <a:txBody>
                    <a:bodyPr/>
                    <a:lstStyle/>
                    <a:p>
                      <a:pPr algn="ctr"/>
                      <a:r>
                        <a:rPr lang="en-GB" sz="1050" dirty="0" smtClean="0"/>
                        <a:t>1</a:t>
                      </a:r>
                      <a:endParaRPr lang="en-GB" sz="1050" dirty="0"/>
                    </a:p>
                  </a:txBody>
                  <a:tcPr>
                    <a:solidFill>
                      <a:srgbClr val="00B050"/>
                    </a:solidFill>
                  </a:tcPr>
                </a:tc>
                <a:tc>
                  <a:txBody>
                    <a:bodyPr/>
                    <a:lstStyle/>
                    <a:p>
                      <a:pPr algn="ctr"/>
                      <a:r>
                        <a:rPr lang="en-GB" sz="1050" dirty="0" smtClean="0"/>
                        <a:t>0</a:t>
                      </a:r>
                      <a:endParaRPr lang="en-GB" sz="1050" dirty="0"/>
                    </a:p>
                  </a:txBody>
                  <a:tcPr>
                    <a:solidFill>
                      <a:srgbClr val="00B050"/>
                    </a:solidFill>
                  </a:tcPr>
                </a:tc>
              </a:tr>
              <a:tr h="247122">
                <a:tc vMerge="1">
                  <a:txBody>
                    <a:bodyPr/>
                    <a:lstStyle/>
                    <a:p>
                      <a:endParaRPr lang="en-GB" sz="1050" dirty="0"/>
                    </a:p>
                  </a:txBody>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00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00B0F0"/>
                    </a:solidFill>
                  </a:tcPr>
                </a:tc>
                <a:tc>
                  <a:txBody>
                    <a:bodyPr/>
                    <a:lstStyle/>
                    <a:p>
                      <a:pPr algn="ctr"/>
                      <a:r>
                        <a:rPr lang="en-GB" sz="1050" dirty="0" smtClean="0"/>
                        <a:t>1</a:t>
                      </a:r>
                      <a:endParaRPr lang="en-GB" sz="1050" dirty="0"/>
                    </a:p>
                  </a:txBody>
                  <a:tcPr>
                    <a:solidFill>
                      <a:srgbClr val="00B050"/>
                    </a:solidFill>
                  </a:tcPr>
                </a:tc>
                <a:tc>
                  <a:txBody>
                    <a:bodyPr/>
                    <a:lstStyle/>
                    <a:p>
                      <a:pPr algn="ctr"/>
                      <a:r>
                        <a:rPr lang="en-GB" sz="1050" dirty="0" smtClean="0"/>
                        <a:t>1</a:t>
                      </a:r>
                      <a:endParaRPr lang="en-GB" sz="1050" dirty="0"/>
                    </a:p>
                  </a:txBody>
                  <a:tcPr>
                    <a:solidFill>
                      <a:srgbClr val="00B050"/>
                    </a:solidFill>
                  </a:tcPr>
                </a:tc>
                <a:tc>
                  <a:txBody>
                    <a:bodyPr/>
                    <a:lstStyle/>
                    <a:p>
                      <a:pPr algn="ctr"/>
                      <a:r>
                        <a:rPr lang="en-GB" sz="1050" dirty="0" smtClean="0"/>
                        <a:t>1</a:t>
                      </a:r>
                      <a:endParaRPr lang="en-GB" sz="1050" dirty="0"/>
                    </a:p>
                  </a:txBody>
                  <a:tcPr>
                    <a:solidFill>
                      <a:srgbClr val="00B050"/>
                    </a:solidFill>
                  </a:tcPr>
                </a:tc>
              </a:tr>
              <a:tr h="247122">
                <a:tc rowSpan="2">
                  <a:txBody>
                    <a:bodyPr/>
                    <a:lstStyle/>
                    <a:p>
                      <a:pPr algn="ctr"/>
                      <a:r>
                        <a:rPr lang="en-GB" sz="1050" dirty="0" smtClean="0"/>
                        <a:t>State 2</a:t>
                      </a:r>
                      <a:endParaRPr lang="en-GB" sz="1050" dirty="0"/>
                    </a:p>
                  </a:txBody>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00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00B0F0"/>
                    </a:solidFill>
                  </a:tcPr>
                </a:tc>
                <a:tc>
                  <a:txBody>
                    <a:bodyPr/>
                    <a:lstStyle/>
                    <a:p>
                      <a:pPr algn="ctr"/>
                      <a:r>
                        <a:rPr lang="en-GB" sz="1050" dirty="0" smtClean="0"/>
                        <a:t>0</a:t>
                      </a:r>
                      <a:endParaRPr lang="en-GB" sz="1050" dirty="0"/>
                    </a:p>
                  </a:txBody>
                  <a:tcPr>
                    <a:solidFill>
                      <a:srgbClr val="00B050"/>
                    </a:solidFill>
                  </a:tcPr>
                </a:tc>
                <a:tc>
                  <a:txBody>
                    <a:bodyPr/>
                    <a:lstStyle/>
                    <a:p>
                      <a:pPr algn="ctr"/>
                      <a:r>
                        <a:rPr lang="en-GB" sz="1050" dirty="0" smtClean="0"/>
                        <a:t>0</a:t>
                      </a:r>
                      <a:endParaRPr lang="en-GB" sz="1050" dirty="0"/>
                    </a:p>
                  </a:txBody>
                  <a:tcPr>
                    <a:solidFill>
                      <a:srgbClr val="00B050"/>
                    </a:solidFill>
                  </a:tcPr>
                </a:tc>
                <a:tc>
                  <a:txBody>
                    <a:bodyPr/>
                    <a:lstStyle/>
                    <a:p>
                      <a:pPr algn="ctr"/>
                      <a:r>
                        <a:rPr lang="en-GB" sz="1050" dirty="0" smtClean="0"/>
                        <a:t>0</a:t>
                      </a:r>
                      <a:endParaRPr lang="en-GB" sz="1050" dirty="0"/>
                    </a:p>
                  </a:txBody>
                  <a:tcPr>
                    <a:solidFill>
                      <a:srgbClr val="00B050"/>
                    </a:solidFill>
                  </a:tcPr>
                </a:tc>
              </a:tr>
              <a:tr h="247122">
                <a:tc vMerge="1">
                  <a:txBody>
                    <a:bodyPr/>
                    <a:lstStyle/>
                    <a:p>
                      <a:endParaRPr lang="en-GB" sz="1050" dirty="0"/>
                    </a:p>
                  </a:txBody>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00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00B0F0"/>
                    </a:solidFill>
                  </a:tcPr>
                </a:tc>
                <a:tc>
                  <a:txBody>
                    <a:bodyPr/>
                    <a:lstStyle/>
                    <a:p>
                      <a:pPr algn="ctr"/>
                      <a:r>
                        <a:rPr lang="en-GB" sz="1050" dirty="0" smtClean="0"/>
                        <a:t>0</a:t>
                      </a:r>
                      <a:endParaRPr lang="en-GB" sz="1050" dirty="0"/>
                    </a:p>
                  </a:txBody>
                  <a:tcPr>
                    <a:solidFill>
                      <a:srgbClr val="00B050"/>
                    </a:solidFill>
                  </a:tcPr>
                </a:tc>
                <a:tc>
                  <a:txBody>
                    <a:bodyPr/>
                    <a:lstStyle/>
                    <a:p>
                      <a:pPr algn="ctr"/>
                      <a:r>
                        <a:rPr lang="en-GB" sz="1050" dirty="0" smtClean="0"/>
                        <a:t>0</a:t>
                      </a:r>
                      <a:endParaRPr lang="en-GB" sz="1050" dirty="0"/>
                    </a:p>
                  </a:txBody>
                  <a:tcPr>
                    <a:solidFill>
                      <a:srgbClr val="00B050"/>
                    </a:solidFill>
                  </a:tcPr>
                </a:tc>
                <a:tc>
                  <a:txBody>
                    <a:bodyPr/>
                    <a:lstStyle/>
                    <a:p>
                      <a:pPr algn="ctr"/>
                      <a:r>
                        <a:rPr lang="en-GB" sz="1050" dirty="0" smtClean="0"/>
                        <a:t>1</a:t>
                      </a:r>
                      <a:endParaRPr lang="en-GB" sz="1050" dirty="0"/>
                    </a:p>
                  </a:txBody>
                  <a:tcPr>
                    <a:solidFill>
                      <a:srgbClr val="00B050"/>
                    </a:solidFill>
                  </a:tcPr>
                </a:tc>
              </a:tr>
              <a:tr h="247122">
                <a:tc rowSpan="2">
                  <a:txBody>
                    <a:bodyPr/>
                    <a:lstStyle/>
                    <a:p>
                      <a:pPr algn="ctr"/>
                      <a:r>
                        <a:rPr lang="en-GB" sz="1050" dirty="0" smtClean="0"/>
                        <a:t>State 3</a:t>
                      </a:r>
                      <a:endParaRPr lang="en-GB" sz="1050" dirty="0"/>
                    </a:p>
                  </a:txBody>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00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00B0F0"/>
                    </a:solidFill>
                  </a:tcPr>
                </a:tc>
                <a:tc>
                  <a:txBody>
                    <a:bodyPr/>
                    <a:lstStyle/>
                    <a:p>
                      <a:pPr algn="ctr"/>
                      <a:r>
                        <a:rPr lang="en-GB" sz="1050" dirty="0" smtClean="0"/>
                        <a:t>0</a:t>
                      </a:r>
                      <a:endParaRPr lang="en-GB" sz="1050" dirty="0"/>
                    </a:p>
                  </a:txBody>
                  <a:tcPr>
                    <a:solidFill>
                      <a:srgbClr val="00B050"/>
                    </a:solidFill>
                  </a:tcPr>
                </a:tc>
                <a:tc>
                  <a:txBody>
                    <a:bodyPr/>
                    <a:lstStyle/>
                    <a:p>
                      <a:pPr algn="ctr"/>
                      <a:r>
                        <a:rPr lang="en-GB" sz="1050" dirty="0" smtClean="0"/>
                        <a:t>0</a:t>
                      </a:r>
                      <a:endParaRPr lang="en-GB" sz="1050" dirty="0"/>
                    </a:p>
                  </a:txBody>
                  <a:tcPr>
                    <a:solidFill>
                      <a:srgbClr val="00B050"/>
                    </a:solidFill>
                  </a:tcPr>
                </a:tc>
                <a:tc>
                  <a:txBody>
                    <a:bodyPr/>
                    <a:lstStyle/>
                    <a:p>
                      <a:pPr algn="ctr"/>
                      <a:r>
                        <a:rPr lang="en-GB" sz="1050" dirty="0" smtClean="0"/>
                        <a:t>0</a:t>
                      </a:r>
                      <a:endParaRPr lang="en-GB" sz="1050" dirty="0"/>
                    </a:p>
                  </a:txBody>
                  <a:tcPr>
                    <a:solidFill>
                      <a:srgbClr val="00B050"/>
                    </a:solidFill>
                  </a:tcPr>
                </a:tc>
              </a:tr>
              <a:tr h="247122">
                <a:tc vMerge="1">
                  <a:txBody>
                    <a:bodyPr/>
                    <a:lstStyle/>
                    <a:p>
                      <a:endParaRPr lang="en-GB" sz="1050" dirty="0"/>
                    </a:p>
                  </a:txBody>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00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00B0F0"/>
                    </a:solidFill>
                  </a:tcPr>
                </a:tc>
                <a:tc>
                  <a:txBody>
                    <a:bodyPr/>
                    <a:lstStyle/>
                    <a:p>
                      <a:pPr algn="ctr"/>
                      <a:r>
                        <a:rPr lang="en-GB" sz="1050" dirty="0" smtClean="0"/>
                        <a:t>0</a:t>
                      </a:r>
                      <a:endParaRPr lang="en-GB" sz="1050" dirty="0"/>
                    </a:p>
                  </a:txBody>
                  <a:tcPr>
                    <a:solidFill>
                      <a:srgbClr val="00B050"/>
                    </a:solidFill>
                  </a:tcPr>
                </a:tc>
                <a:tc>
                  <a:txBody>
                    <a:bodyPr/>
                    <a:lstStyle/>
                    <a:p>
                      <a:pPr algn="ctr"/>
                      <a:r>
                        <a:rPr lang="en-GB" sz="1050" dirty="0" smtClean="0"/>
                        <a:t>0</a:t>
                      </a:r>
                      <a:endParaRPr lang="en-GB" sz="1050" dirty="0"/>
                    </a:p>
                  </a:txBody>
                  <a:tcPr>
                    <a:solidFill>
                      <a:srgbClr val="00B050"/>
                    </a:solidFill>
                  </a:tcPr>
                </a:tc>
                <a:tc>
                  <a:txBody>
                    <a:bodyPr/>
                    <a:lstStyle/>
                    <a:p>
                      <a:pPr algn="ctr"/>
                      <a:r>
                        <a:rPr lang="en-GB" sz="1050" dirty="0" smtClean="0"/>
                        <a:t>0</a:t>
                      </a:r>
                      <a:endParaRPr lang="en-GB" sz="1050" dirty="0"/>
                    </a:p>
                  </a:txBody>
                  <a:tcPr>
                    <a:solidFill>
                      <a:srgbClr val="00B050"/>
                    </a:solidFill>
                  </a:tcPr>
                </a:tc>
              </a:tr>
              <a:tr h="247122">
                <a:tc rowSpan="2">
                  <a:txBody>
                    <a:bodyPr/>
                    <a:lstStyle/>
                    <a:p>
                      <a:pPr algn="ctr"/>
                      <a:r>
                        <a:rPr lang="en-GB" sz="1050" dirty="0" smtClean="0"/>
                        <a:t>State 4</a:t>
                      </a:r>
                      <a:endParaRPr lang="en-GB" sz="1050" dirty="0"/>
                    </a:p>
                  </a:txBody>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00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00B0F0"/>
                    </a:solidFill>
                  </a:tcPr>
                </a:tc>
                <a:tc>
                  <a:txBody>
                    <a:bodyPr/>
                    <a:lstStyle/>
                    <a:p>
                      <a:pPr algn="ctr"/>
                      <a:r>
                        <a:rPr lang="en-GB" sz="1050" dirty="0" smtClean="0"/>
                        <a:t>1</a:t>
                      </a:r>
                      <a:endParaRPr lang="en-GB" sz="1050" dirty="0"/>
                    </a:p>
                  </a:txBody>
                  <a:tcPr>
                    <a:solidFill>
                      <a:srgbClr val="00B050"/>
                    </a:solidFill>
                  </a:tcPr>
                </a:tc>
                <a:tc>
                  <a:txBody>
                    <a:bodyPr/>
                    <a:lstStyle/>
                    <a:p>
                      <a:pPr algn="ctr"/>
                      <a:r>
                        <a:rPr lang="en-GB" sz="1050" dirty="0" smtClean="0"/>
                        <a:t>1</a:t>
                      </a:r>
                      <a:endParaRPr lang="en-GB" sz="1050" dirty="0"/>
                    </a:p>
                  </a:txBody>
                  <a:tcPr>
                    <a:solidFill>
                      <a:srgbClr val="00B050"/>
                    </a:solidFill>
                  </a:tcPr>
                </a:tc>
                <a:tc>
                  <a:txBody>
                    <a:bodyPr/>
                    <a:lstStyle/>
                    <a:p>
                      <a:pPr algn="ctr"/>
                      <a:r>
                        <a:rPr lang="en-GB" sz="1050" dirty="0" smtClean="0"/>
                        <a:t>0</a:t>
                      </a:r>
                      <a:endParaRPr lang="en-GB" sz="1050" dirty="0"/>
                    </a:p>
                  </a:txBody>
                  <a:tcPr>
                    <a:solidFill>
                      <a:srgbClr val="00B050"/>
                    </a:solidFill>
                  </a:tcPr>
                </a:tc>
              </a:tr>
              <a:tr h="247122">
                <a:tc vMerge="1">
                  <a:txBody>
                    <a:bodyPr/>
                    <a:lstStyle/>
                    <a:p>
                      <a:endParaRPr lang="en-GB" sz="1050" dirty="0"/>
                    </a:p>
                  </a:txBody>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00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00B0F0"/>
                    </a:solidFill>
                  </a:tcPr>
                </a:tc>
                <a:tc>
                  <a:txBody>
                    <a:bodyPr/>
                    <a:lstStyle/>
                    <a:p>
                      <a:pPr algn="ctr"/>
                      <a:r>
                        <a:rPr lang="en-GB" sz="1050" dirty="0" smtClean="0"/>
                        <a:t>1</a:t>
                      </a:r>
                      <a:endParaRPr lang="en-GB" sz="1050" dirty="0"/>
                    </a:p>
                  </a:txBody>
                  <a:tcPr>
                    <a:solidFill>
                      <a:srgbClr val="00B050"/>
                    </a:solidFill>
                  </a:tcPr>
                </a:tc>
                <a:tc>
                  <a:txBody>
                    <a:bodyPr/>
                    <a:lstStyle/>
                    <a:p>
                      <a:pPr algn="ctr"/>
                      <a:r>
                        <a:rPr lang="en-GB" sz="1050" dirty="0" smtClean="0"/>
                        <a:t>1</a:t>
                      </a:r>
                      <a:endParaRPr lang="en-GB" sz="1050" dirty="0"/>
                    </a:p>
                  </a:txBody>
                  <a:tcPr>
                    <a:solidFill>
                      <a:srgbClr val="00B050"/>
                    </a:solidFill>
                  </a:tcPr>
                </a:tc>
                <a:tc>
                  <a:txBody>
                    <a:bodyPr/>
                    <a:lstStyle/>
                    <a:p>
                      <a:pPr algn="ctr"/>
                      <a:r>
                        <a:rPr lang="en-GB" sz="1050" dirty="0" smtClean="0"/>
                        <a:t>0</a:t>
                      </a:r>
                      <a:endParaRPr lang="en-GB" sz="1050" dirty="0"/>
                    </a:p>
                  </a:txBody>
                  <a:tcPr>
                    <a:solidFill>
                      <a:srgbClr val="00B050"/>
                    </a:solidFill>
                  </a:tcPr>
                </a:tc>
              </a:tr>
              <a:tr h="247122">
                <a:tc rowSpan="2">
                  <a:txBody>
                    <a:bodyPr/>
                    <a:lstStyle/>
                    <a:p>
                      <a:pPr algn="ctr"/>
                      <a:r>
                        <a:rPr lang="en-GB" sz="1050" dirty="0" smtClean="0"/>
                        <a:t>State 5</a:t>
                      </a:r>
                      <a:endParaRPr lang="en-GB" sz="1050" dirty="0"/>
                    </a:p>
                  </a:txBody>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00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00B0F0"/>
                    </a:solidFill>
                  </a:tcPr>
                </a:tc>
                <a:tc>
                  <a:txBody>
                    <a:bodyPr/>
                    <a:lstStyle/>
                    <a:p>
                      <a:pPr algn="ctr"/>
                      <a:r>
                        <a:rPr lang="en-GB" sz="1050" dirty="0" smtClean="0"/>
                        <a:t>1</a:t>
                      </a:r>
                      <a:endParaRPr lang="en-GB" sz="1050" dirty="0"/>
                    </a:p>
                  </a:txBody>
                  <a:tcPr>
                    <a:solidFill>
                      <a:srgbClr val="00B050"/>
                    </a:solidFill>
                  </a:tcPr>
                </a:tc>
                <a:tc>
                  <a:txBody>
                    <a:bodyPr/>
                    <a:lstStyle/>
                    <a:p>
                      <a:pPr algn="ctr"/>
                      <a:r>
                        <a:rPr lang="en-GB" sz="1050" dirty="0" smtClean="0"/>
                        <a:t>1</a:t>
                      </a:r>
                      <a:endParaRPr lang="en-GB" sz="1050" dirty="0"/>
                    </a:p>
                  </a:txBody>
                  <a:tcPr>
                    <a:solidFill>
                      <a:srgbClr val="00B050"/>
                    </a:solidFill>
                  </a:tcPr>
                </a:tc>
                <a:tc>
                  <a:txBody>
                    <a:bodyPr/>
                    <a:lstStyle/>
                    <a:p>
                      <a:pPr algn="ctr"/>
                      <a:r>
                        <a:rPr lang="en-GB" sz="1050" dirty="0" smtClean="0"/>
                        <a:t>0</a:t>
                      </a:r>
                      <a:endParaRPr lang="en-GB" sz="1050" dirty="0"/>
                    </a:p>
                  </a:txBody>
                  <a:tcPr>
                    <a:solidFill>
                      <a:srgbClr val="00B050"/>
                    </a:solidFill>
                  </a:tcPr>
                </a:tc>
              </a:tr>
              <a:tr h="247122">
                <a:tc vMerge="1">
                  <a:txBody>
                    <a:bodyPr/>
                    <a:lstStyle/>
                    <a:p>
                      <a:endParaRPr lang="en-GB" sz="1050" dirty="0"/>
                    </a:p>
                  </a:txBody>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00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00B0F0"/>
                    </a:solidFill>
                  </a:tcPr>
                </a:tc>
                <a:tc>
                  <a:txBody>
                    <a:bodyPr/>
                    <a:lstStyle/>
                    <a:p>
                      <a:pPr algn="ctr"/>
                      <a:r>
                        <a:rPr lang="en-GB" sz="1050" dirty="0" smtClean="0"/>
                        <a:t>1</a:t>
                      </a:r>
                      <a:endParaRPr lang="en-GB" sz="1050" dirty="0"/>
                    </a:p>
                  </a:txBody>
                  <a:tcPr>
                    <a:solidFill>
                      <a:srgbClr val="00B050"/>
                    </a:solidFill>
                  </a:tcPr>
                </a:tc>
                <a:tc>
                  <a:txBody>
                    <a:bodyPr/>
                    <a:lstStyle/>
                    <a:p>
                      <a:pPr algn="ctr"/>
                      <a:r>
                        <a:rPr lang="en-GB" sz="1050" dirty="0" smtClean="0"/>
                        <a:t>1</a:t>
                      </a:r>
                      <a:endParaRPr lang="en-GB" sz="1050" dirty="0"/>
                    </a:p>
                  </a:txBody>
                  <a:tcPr>
                    <a:solidFill>
                      <a:srgbClr val="00B050"/>
                    </a:solidFill>
                  </a:tcPr>
                </a:tc>
                <a:tc>
                  <a:txBody>
                    <a:bodyPr/>
                    <a:lstStyle/>
                    <a:p>
                      <a:pPr algn="ctr"/>
                      <a:r>
                        <a:rPr lang="en-GB" sz="1050" dirty="0" smtClean="0"/>
                        <a:t>1</a:t>
                      </a:r>
                      <a:endParaRPr lang="en-GB" sz="1050" dirty="0"/>
                    </a:p>
                  </a:txBody>
                  <a:tcPr>
                    <a:solidFill>
                      <a:srgbClr val="00B050"/>
                    </a:solidFill>
                  </a:tcPr>
                </a:tc>
              </a:tr>
              <a:tr h="247122">
                <a:tc rowSpan="2">
                  <a:txBody>
                    <a:bodyPr/>
                    <a:lstStyle/>
                    <a:p>
                      <a:pPr algn="ctr"/>
                      <a:r>
                        <a:rPr lang="en-GB" sz="1050" dirty="0" smtClean="0"/>
                        <a:t>State 6</a:t>
                      </a:r>
                      <a:endParaRPr lang="en-GB" sz="1050" dirty="0"/>
                    </a:p>
                  </a:txBody>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00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00B0F0"/>
                    </a:solidFill>
                  </a:tcPr>
                </a:tc>
                <a:tc>
                  <a:txBody>
                    <a:bodyPr/>
                    <a:lstStyle/>
                    <a:p>
                      <a:pPr algn="ctr"/>
                      <a:r>
                        <a:rPr lang="en-GB" sz="1050" dirty="0" smtClean="0"/>
                        <a:t>0</a:t>
                      </a:r>
                      <a:endParaRPr lang="en-GB" sz="1050" dirty="0"/>
                    </a:p>
                  </a:txBody>
                  <a:tcPr>
                    <a:solidFill>
                      <a:srgbClr val="00B050"/>
                    </a:solidFill>
                  </a:tcPr>
                </a:tc>
                <a:tc>
                  <a:txBody>
                    <a:bodyPr/>
                    <a:lstStyle/>
                    <a:p>
                      <a:pPr algn="ctr"/>
                      <a:r>
                        <a:rPr lang="en-GB" sz="1050" dirty="0" smtClean="0"/>
                        <a:t>0</a:t>
                      </a:r>
                      <a:endParaRPr lang="en-GB" sz="1050" dirty="0"/>
                    </a:p>
                  </a:txBody>
                  <a:tcPr>
                    <a:solidFill>
                      <a:srgbClr val="00B050"/>
                    </a:solidFill>
                  </a:tcPr>
                </a:tc>
                <a:tc>
                  <a:txBody>
                    <a:bodyPr/>
                    <a:lstStyle/>
                    <a:p>
                      <a:pPr algn="ctr"/>
                      <a:r>
                        <a:rPr lang="en-GB" sz="1050" dirty="0" smtClean="0"/>
                        <a:t>0</a:t>
                      </a:r>
                      <a:endParaRPr lang="en-GB" sz="1050" dirty="0"/>
                    </a:p>
                  </a:txBody>
                  <a:tcPr>
                    <a:solidFill>
                      <a:srgbClr val="00B050"/>
                    </a:solidFill>
                  </a:tcPr>
                </a:tc>
              </a:tr>
              <a:tr h="247122">
                <a:tc vMerge="1">
                  <a:txBody>
                    <a:bodyPr/>
                    <a:lstStyle/>
                    <a:p>
                      <a:endParaRPr lang="en-GB" sz="1050" dirty="0"/>
                    </a:p>
                  </a:txBody>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00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00B0F0"/>
                    </a:solidFill>
                  </a:tcPr>
                </a:tc>
                <a:tc>
                  <a:txBody>
                    <a:bodyPr/>
                    <a:lstStyle/>
                    <a:p>
                      <a:pPr algn="ctr"/>
                      <a:r>
                        <a:rPr lang="en-GB" sz="1050" dirty="0" smtClean="0"/>
                        <a:t>0</a:t>
                      </a:r>
                      <a:endParaRPr lang="en-GB" sz="1050" dirty="0"/>
                    </a:p>
                  </a:txBody>
                  <a:tcPr>
                    <a:solidFill>
                      <a:srgbClr val="00B050"/>
                    </a:solidFill>
                  </a:tcPr>
                </a:tc>
                <a:tc>
                  <a:txBody>
                    <a:bodyPr/>
                    <a:lstStyle/>
                    <a:p>
                      <a:pPr algn="ctr"/>
                      <a:r>
                        <a:rPr lang="en-GB" sz="1050" dirty="0" smtClean="0"/>
                        <a:t>0</a:t>
                      </a:r>
                      <a:endParaRPr lang="en-GB" sz="1050" dirty="0"/>
                    </a:p>
                  </a:txBody>
                  <a:tcPr>
                    <a:solidFill>
                      <a:srgbClr val="00B050"/>
                    </a:solidFill>
                  </a:tcPr>
                </a:tc>
                <a:tc>
                  <a:txBody>
                    <a:bodyPr/>
                    <a:lstStyle/>
                    <a:p>
                      <a:pPr algn="ctr"/>
                      <a:r>
                        <a:rPr lang="en-GB" sz="1050" dirty="0" smtClean="0"/>
                        <a:t>0</a:t>
                      </a:r>
                      <a:endParaRPr lang="en-GB" sz="1050" dirty="0"/>
                    </a:p>
                  </a:txBody>
                  <a:tcPr>
                    <a:solidFill>
                      <a:srgbClr val="00B050"/>
                    </a:solidFill>
                  </a:tcPr>
                </a:tc>
              </a:tr>
              <a:tr h="247122">
                <a:tc rowSpan="2">
                  <a:txBody>
                    <a:bodyPr/>
                    <a:lstStyle/>
                    <a:p>
                      <a:pPr algn="ctr"/>
                      <a:r>
                        <a:rPr lang="en-GB" sz="1050" dirty="0" smtClean="0"/>
                        <a:t>State 7</a:t>
                      </a:r>
                      <a:endParaRPr lang="en-GB" sz="1050" dirty="0"/>
                    </a:p>
                  </a:txBody>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00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00B0F0"/>
                    </a:solidFill>
                  </a:tcPr>
                </a:tc>
                <a:tc>
                  <a:txBody>
                    <a:bodyPr/>
                    <a:lstStyle/>
                    <a:p>
                      <a:pPr algn="ctr"/>
                      <a:r>
                        <a:rPr lang="en-GB" sz="1050" dirty="0" smtClean="0"/>
                        <a:t>0</a:t>
                      </a:r>
                      <a:endParaRPr lang="en-GB" sz="1050" dirty="0"/>
                    </a:p>
                  </a:txBody>
                  <a:tcPr>
                    <a:solidFill>
                      <a:srgbClr val="00B050"/>
                    </a:solidFill>
                  </a:tcPr>
                </a:tc>
                <a:tc>
                  <a:txBody>
                    <a:bodyPr/>
                    <a:lstStyle/>
                    <a:p>
                      <a:pPr algn="ctr"/>
                      <a:r>
                        <a:rPr lang="en-GB" sz="1050" dirty="0" smtClean="0"/>
                        <a:t>0</a:t>
                      </a:r>
                      <a:endParaRPr lang="en-GB" sz="1050" dirty="0"/>
                    </a:p>
                  </a:txBody>
                  <a:tcPr>
                    <a:solidFill>
                      <a:srgbClr val="00B050"/>
                    </a:solidFill>
                  </a:tcPr>
                </a:tc>
                <a:tc>
                  <a:txBody>
                    <a:bodyPr/>
                    <a:lstStyle/>
                    <a:p>
                      <a:pPr algn="ctr"/>
                      <a:r>
                        <a:rPr lang="en-GB" sz="1050" dirty="0" smtClean="0"/>
                        <a:t>0</a:t>
                      </a:r>
                      <a:endParaRPr lang="en-GB" sz="1050" dirty="0"/>
                    </a:p>
                  </a:txBody>
                  <a:tcPr>
                    <a:solidFill>
                      <a:srgbClr val="00B050"/>
                    </a:solidFill>
                  </a:tcPr>
                </a:tc>
              </a:tr>
              <a:tr h="247122">
                <a:tc vMerge="1">
                  <a:txBody>
                    <a:bodyPr/>
                    <a:lstStyle/>
                    <a:p>
                      <a:endParaRPr lang="en-GB" sz="1050" dirty="0"/>
                    </a:p>
                  </a:txBody>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00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00B0F0"/>
                    </a:solidFill>
                  </a:tcPr>
                </a:tc>
                <a:tc>
                  <a:txBody>
                    <a:bodyPr/>
                    <a:lstStyle/>
                    <a:p>
                      <a:pPr algn="ctr"/>
                      <a:r>
                        <a:rPr lang="en-GB" sz="1050" dirty="0" smtClean="0"/>
                        <a:t>0</a:t>
                      </a:r>
                      <a:endParaRPr lang="en-GB" sz="1050" dirty="0"/>
                    </a:p>
                  </a:txBody>
                  <a:tcPr>
                    <a:solidFill>
                      <a:srgbClr val="00B050"/>
                    </a:solidFill>
                  </a:tcPr>
                </a:tc>
                <a:tc>
                  <a:txBody>
                    <a:bodyPr/>
                    <a:lstStyle/>
                    <a:p>
                      <a:pPr algn="ctr"/>
                      <a:r>
                        <a:rPr lang="en-GB" sz="1050" dirty="0" smtClean="0"/>
                        <a:t>0</a:t>
                      </a:r>
                      <a:endParaRPr lang="en-GB" sz="1050" dirty="0"/>
                    </a:p>
                  </a:txBody>
                  <a:tcPr>
                    <a:solidFill>
                      <a:srgbClr val="00B050"/>
                    </a:solidFill>
                  </a:tcPr>
                </a:tc>
                <a:tc>
                  <a:txBody>
                    <a:bodyPr/>
                    <a:lstStyle/>
                    <a:p>
                      <a:pPr algn="ctr"/>
                      <a:r>
                        <a:rPr lang="en-GB" sz="1050" dirty="0" smtClean="0"/>
                        <a:t>0</a:t>
                      </a:r>
                      <a:endParaRPr lang="en-GB" sz="1050" dirty="0"/>
                    </a:p>
                  </a:txBody>
                  <a:tcPr>
                    <a:solidFill>
                      <a:srgbClr val="00B050"/>
                    </a:solid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4114800" cy="4525963"/>
          </a:xfrm>
        </p:spPr>
        <p:txBody>
          <a:bodyPr>
            <a:normAutofit/>
          </a:bodyPr>
          <a:lstStyle/>
          <a:p>
            <a:r>
              <a:rPr lang="en-GB" sz="2000" dirty="0" smtClean="0"/>
              <a:t>Step 6</a:t>
            </a:r>
          </a:p>
          <a:p>
            <a:r>
              <a:rPr lang="en-GB" sz="1800" dirty="0" smtClean="0"/>
              <a:t>Using the Present State input, and the Next State data plotted in the Present and Next State Table, develop a state diagram to graphically illustrate the circuits state to state behaviour.</a:t>
            </a:r>
            <a:endParaRPr lang="en-GB" sz="1800" dirty="0"/>
          </a:p>
        </p:txBody>
      </p:sp>
      <p:sp>
        <p:nvSpPr>
          <p:cNvPr id="3" name="Title 2"/>
          <p:cNvSpPr>
            <a:spLocks noGrp="1"/>
          </p:cNvSpPr>
          <p:nvPr>
            <p:ph type="title"/>
          </p:nvPr>
        </p:nvSpPr>
        <p:spPr/>
        <p:txBody>
          <a:bodyPr>
            <a:normAutofit/>
          </a:bodyPr>
          <a:lstStyle/>
          <a:p>
            <a:r>
              <a:rPr lang="en-GB" sz="2000" dirty="0" smtClean="0"/>
              <a:t>Analysis of sequential circuits</a:t>
            </a:r>
            <a:endParaRPr lang="en-GB" sz="2000" dirty="0"/>
          </a:p>
        </p:txBody>
      </p:sp>
      <p:pic>
        <p:nvPicPr>
          <p:cNvPr id="2050" name="Picture 2" descr="C:\Users\gary\Documents\fsm fig13.jpg"/>
          <p:cNvPicPr>
            <a:picLocks noChangeAspect="1" noChangeArrowheads="1"/>
          </p:cNvPicPr>
          <p:nvPr/>
        </p:nvPicPr>
        <p:blipFill>
          <a:blip r:embed="rId2"/>
          <a:srcRect/>
          <a:stretch>
            <a:fillRect/>
          </a:stretch>
        </p:blipFill>
        <p:spPr bwMode="auto">
          <a:xfrm>
            <a:off x="5072066" y="1071546"/>
            <a:ext cx="3592540" cy="5195726"/>
          </a:xfrm>
          <a:prstGeom prst="rect">
            <a:avLst/>
          </a:prstGeom>
          <a:noFill/>
        </p:spPr>
      </p:pic>
      <p:sp>
        <p:nvSpPr>
          <p:cNvPr id="7" name="TextBox 6"/>
          <p:cNvSpPr txBox="1"/>
          <p:nvPr/>
        </p:nvSpPr>
        <p:spPr>
          <a:xfrm>
            <a:off x="6643702" y="785794"/>
            <a:ext cx="2285984" cy="523220"/>
          </a:xfrm>
          <a:prstGeom prst="rect">
            <a:avLst/>
          </a:prstGeom>
          <a:noFill/>
        </p:spPr>
        <p:txBody>
          <a:bodyPr wrap="square" rtlCol="0">
            <a:spAutoFit/>
          </a:bodyPr>
          <a:lstStyle/>
          <a:p>
            <a:pPr algn="ctr"/>
            <a:r>
              <a:rPr lang="en-GB" sz="1400" dirty="0" smtClean="0"/>
              <a:t>Symbology format </a:t>
            </a:r>
          </a:p>
          <a:p>
            <a:pPr algn="ctr"/>
            <a:r>
              <a:rPr lang="en-GB" sz="1400" dirty="0" smtClean="0"/>
              <a:t>X/Load</a:t>
            </a:r>
            <a:endParaRPr lang="en-GB" sz="1400"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sz="1800" dirty="0" smtClean="0"/>
              <a:t>States 000, 001, 100, 110 and 111 are the sequential states 010, 011 and 101 are conditions which can never be reached unless noise or a erroneous power condition forces the circuit into these states.</a:t>
            </a:r>
          </a:p>
          <a:p>
            <a:endParaRPr lang="en-GB" sz="1800" dirty="0" smtClean="0"/>
          </a:p>
          <a:p>
            <a:r>
              <a:rPr lang="en-GB" sz="1800" dirty="0" smtClean="0"/>
              <a:t>However, these states are not hang states (</a:t>
            </a:r>
            <a:r>
              <a:rPr lang="en-GB" sz="1800" dirty="0" err="1" smtClean="0"/>
              <a:t>ie</a:t>
            </a:r>
            <a:r>
              <a:rPr lang="en-GB" sz="1800" dirty="0" smtClean="0"/>
              <a:t>. No input condition causes a transition to that state), because if the circuit happens to be forced to one of these states by some abnormal condition such as noise or power transients, it will not stay there longer for more than 1 clock cycle. This is a good feature to incorporate into a design because unwanted states are undesirable and unwanted states that hang the machine must be avoided.</a:t>
            </a:r>
          </a:p>
          <a:p>
            <a:endParaRPr lang="en-GB" sz="1800" dirty="0" smtClean="0"/>
          </a:p>
          <a:p>
            <a:r>
              <a:rPr lang="en-GB" sz="1800" dirty="0" smtClean="0"/>
              <a:t>Designs should be analysed to ensure hang states are not possible.</a:t>
            </a:r>
            <a:endParaRPr lang="en-GB" sz="1800" dirty="0"/>
          </a:p>
        </p:txBody>
      </p:sp>
      <p:sp>
        <p:nvSpPr>
          <p:cNvPr id="3" name="Title 2"/>
          <p:cNvSpPr>
            <a:spLocks noGrp="1"/>
          </p:cNvSpPr>
          <p:nvPr>
            <p:ph type="title"/>
          </p:nvPr>
        </p:nvSpPr>
        <p:spPr/>
        <p:txBody>
          <a:bodyPr>
            <a:normAutofit/>
          </a:bodyPr>
          <a:lstStyle/>
          <a:p>
            <a:r>
              <a:rPr lang="en-GB" sz="2000" dirty="0" smtClean="0"/>
              <a:t>Analysis of sequential circuits</a:t>
            </a:r>
            <a:endParaRPr lang="en-GB" sz="2000"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3328982" cy="4525963"/>
          </a:xfrm>
        </p:spPr>
        <p:txBody>
          <a:bodyPr>
            <a:normAutofit/>
          </a:bodyPr>
          <a:lstStyle/>
          <a:p>
            <a:r>
              <a:rPr lang="en-GB" sz="1800" dirty="0" smtClean="0"/>
              <a:t>For further analysis the next state tables for the D, T and RS flip flops are shown</a:t>
            </a:r>
            <a:endParaRPr lang="en-GB" sz="1800" dirty="0"/>
          </a:p>
        </p:txBody>
      </p:sp>
      <p:sp>
        <p:nvSpPr>
          <p:cNvPr id="3" name="Title 2"/>
          <p:cNvSpPr>
            <a:spLocks noGrp="1"/>
          </p:cNvSpPr>
          <p:nvPr>
            <p:ph type="title"/>
          </p:nvPr>
        </p:nvSpPr>
        <p:spPr/>
        <p:txBody>
          <a:bodyPr>
            <a:normAutofit/>
          </a:bodyPr>
          <a:lstStyle/>
          <a:p>
            <a:r>
              <a:rPr lang="en-GB" sz="2000" dirty="0" smtClean="0"/>
              <a:t>Analysis of sequential circuits</a:t>
            </a:r>
            <a:endParaRPr lang="en-GB" sz="2000" dirty="0"/>
          </a:p>
        </p:txBody>
      </p:sp>
      <p:graphicFrame>
        <p:nvGraphicFramePr>
          <p:cNvPr id="5" name="Table 4"/>
          <p:cNvGraphicFramePr>
            <a:graphicFrameLocks noGrp="1"/>
          </p:cNvGraphicFramePr>
          <p:nvPr/>
        </p:nvGraphicFramePr>
        <p:xfrm>
          <a:off x="4786314" y="1500175"/>
          <a:ext cx="3762381" cy="1206262"/>
        </p:xfrm>
        <a:graphic>
          <a:graphicData uri="http://schemas.openxmlformats.org/drawingml/2006/table">
            <a:tbl>
              <a:tblPr firstRow="1" bandRow="1">
                <a:tableStyleId>{5C22544A-7EE6-4342-B048-85BDC9FD1C3A}</a:tableStyleId>
              </a:tblPr>
              <a:tblGrid>
                <a:gridCol w="1254127"/>
                <a:gridCol w="1254127"/>
                <a:gridCol w="1254127"/>
              </a:tblGrid>
              <a:tr h="322170">
                <a:tc gridSpan="3">
                  <a:txBody>
                    <a:bodyPr/>
                    <a:lstStyle/>
                    <a:p>
                      <a:r>
                        <a:rPr lang="en-GB" dirty="0" smtClean="0"/>
                        <a:t>D  - Flip flop</a:t>
                      </a:r>
                      <a:endParaRPr lang="en-GB" dirty="0"/>
                    </a:p>
                  </a:txBody>
                  <a:tcPr/>
                </a:tc>
                <a:tc hMerge="1">
                  <a:txBody>
                    <a:bodyPr/>
                    <a:lstStyle/>
                    <a:p>
                      <a:endParaRPr lang="en-GB" dirty="0"/>
                    </a:p>
                  </a:txBody>
                  <a:tcPr/>
                </a:tc>
                <a:tc hMerge="1">
                  <a:txBody>
                    <a:bodyPr/>
                    <a:lstStyle/>
                    <a:p>
                      <a:endParaRPr lang="en-GB" dirty="0"/>
                    </a:p>
                  </a:txBody>
                  <a:tcPr/>
                </a:tc>
              </a:tr>
              <a:tr h="337582">
                <a:tc>
                  <a:txBody>
                    <a:bodyPr/>
                    <a:lstStyle/>
                    <a:p>
                      <a:pPr algn="ctr"/>
                      <a:r>
                        <a:rPr lang="en-GB" sz="1200" dirty="0" smtClean="0"/>
                        <a:t>Input D</a:t>
                      </a:r>
                      <a:endParaRPr lang="en-GB" sz="1200" dirty="0"/>
                    </a:p>
                  </a:txBody>
                  <a:tcPr/>
                </a:tc>
                <a:tc>
                  <a:txBody>
                    <a:bodyPr/>
                    <a:lstStyle/>
                    <a:p>
                      <a:pPr algn="ctr"/>
                      <a:r>
                        <a:rPr lang="en-GB" sz="1200" dirty="0" smtClean="0"/>
                        <a:t>Action</a:t>
                      </a:r>
                      <a:endParaRPr lang="en-GB" sz="1200" dirty="0"/>
                    </a:p>
                  </a:txBody>
                  <a:tcPr/>
                </a:tc>
                <a:tc>
                  <a:txBody>
                    <a:bodyPr/>
                    <a:lstStyle/>
                    <a:p>
                      <a:pPr algn="ctr"/>
                      <a:r>
                        <a:rPr lang="en-GB" sz="1200" dirty="0" smtClean="0"/>
                        <a:t>Next state</a:t>
                      </a:r>
                      <a:endParaRPr lang="en-GB" sz="1200" dirty="0"/>
                    </a:p>
                  </a:txBody>
                  <a:tcPr/>
                </a:tc>
              </a:tr>
              <a:tr h="241628">
                <a:tc>
                  <a:txBody>
                    <a:bodyPr/>
                    <a:lstStyle/>
                    <a:p>
                      <a:pPr algn="ctr"/>
                      <a:r>
                        <a:rPr lang="en-GB" sz="1050" dirty="0" smtClean="0"/>
                        <a:t>0</a:t>
                      </a:r>
                      <a:endParaRPr lang="en-GB" sz="1050" dirty="0"/>
                    </a:p>
                  </a:txBody>
                  <a:tcPr/>
                </a:tc>
                <a:tc>
                  <a:txBody>
                    <a:bodyPr/>
                    <a:lstStyle/>
                    <a:p>
                      <a:pPr algn="ctr"/>
                      <a:r>
                        <a:rPr lang="en-GB" sz="1050" dirty="0" smtClean="0"/>
                        <a:t>reset</a:t>
                      </a:r>
                      <a:endParaRPr lang="en-GB" sz="1050" dirty="0"/>
                    </a:p>
                  </a:txBody>
                  <a:tcPr/>
                </a:tc>
                <a:tc>
                  <a:txBody>
                    <a:bodyPr/>
                    <a:lstStyle/>
                    <a:p>
                      <a:pPr algn="ctr"/>
                      <a:r>
                        <a:rPr lang="en-GB" sz="1050" dirty="0" smtClean="0"/>
                        <a:t>0</a:t>
                      </a:r>
                      <a:endParaRPr lang="en-GB" sz="1050" dirty="0"/>
                    </a:p>
                  </a:txBody>
                  <a:tcPr/>
                </a:tc>
              </a:tr>
              <a:tr h="241628">
                <a:tc>
                  <a:txBody>
                    <a:bodyPr/>
                    <a:lstStyle/>
                    <a:p>
                      <a:pPr algn="ctr"/>
                      <a:r>
                        <a:rPr lang="en-GB" sz="1050" dirty="0" smtClean="0"/>
                        <a:t>1</a:t>
                      </a:r>
                      <a:endParaRPr lang="en-GB" sz="1050" dirty="0"/>
                    </a:p>
                  </a:txBody>
                  <a:tcPr/>
                </a:tc>
                <a:tc>
                  <a:txBody>
                    <a:bodyPr/>
                    <a:lstStyle/>
                    <a:p>
                      <a:pPr algn="ctr"/>
                      <a:r>
                        <a:rPr lang="en-GB" sz="1050" dirty="0" smtClean="0"/>
                        <a:t>set</a:t>
                      </a:r>
                      <a:endParaRPr lang="en-GB" sz="1050" dirty="0"/>
                    </a:p>
                  </a:txBody>
                  <a:tcPr/>
                </a:tc>
                <a:tc>
                  <a:txBody>
                    <a:bodyPr/>
                    <a:lstStyle/>
                    <a:p>
                      <a:pPr algn="ctr"/>
                      <a:r>
                        <a:rPr lang="en-GB" sz="1050" dirty="0" smtClean="0"/>
                        <a:t>1</a:t>
                      </a:r>
                      <a:endParaRPr lang="en-GB" sz="1050" dirty="0"/>
                    </a:p>
                  </a:txBody>
                  <a:tcPr/>
                </a:tc>
              </a:tr>
            </a:tbl>
          </a:graphicData>
        </a:graphic>
      </p:graphicFrame>
      <p:graphicFrame>
        <p:nvGraphicFramePr>
          <p:cNvPr id="6" name="Table 5"/>
          <p:cNvGraphicFramePr>
            <a:graphicFrameLocks noGrp="1"/>
          </p:cNvGraphicFramePr>
          <p:nvPr/>
        </p:nvGraphicFramePr>
        <p:xfrm>
          <a:off x="4786314" y="2857496"/>
          <a:ext cx="3762381" cy="1206262"/>
        </p:xfrm>
        <a:graphic>
          <a:graphicData uri="http://schemas.openxmlformats.org/drawingml/2006/table">
            <a:tbl>
              <a:tblPr firstRow="1" bandRow="1">
                <a:tableStyleId>{5C22544A-7EE6-4342-B048-85BDC9FD1C3A}</a:tableStyleId>
              </a:tblPr>
              <a:tblGrid>
                <a:gridCol w="1254127"/>
                <a:gridCol w="1254127"/>
                <a:gridCol w="1254127"/>
              </a:tblGrid>
              <a:tr h="322170">
                <a:tc gridSpan="3">
                  <a:txBody>
                    <a:bodyPr/>
                    <a:lstStyle/>
                    <a:p>
                      <a:r>
                        <a:rPr lang="en-GB" dirty="0" smtClean="0"/>
                        <a:t>T (toggle)  - Flip flop</a:t>
                      </a:r>
                      <a:endParaRPr lang="en-GB" dirty="0"/>
                    </a:p>
                  </a:txBody>
                  <a:tcPr/>
                </a:tc>
                <a:tc hMerge="1">
                  <a:txBody>
                    <a:bodyPr/>
                    <a:lstStyle/>
                    <a:p>
                      <a:endParaRPr lang="en-GB" dirty="0"/>
                    </a:p>
                  </a:txBody>
                  <a:tcPr/>
                </a:tc>
                <a:tc hMerge="1">
                  <a:txBody>
                    <a:bodyPr/>
                    <a:lstStyle/>
                    <a:p>
                      <a:endParaRPr lang="en-GB" dirty="0"/>
                    </a:p>
                  </a:txBody>
                  <a:tcPr/>
                </a:tc>
              </a:tr>
              <a:tr h="337582">
                <a:tc>
                  <a:txBody>
                    <a:bodyPr/>
                    <a:lstStyle/>
                    <a:p>
                      <a:pPr algn="ctr"/>
                      <a:r>
                        <a:rPr lang="en-GB" sz="1200" dirty="0" smtClean="0"/>
                        <a:t>Input D</a:t>
                      </a:r>
                      <a:endParaRPr lang="en-GB" sz="1200" dirty="0"/>
                    </a:p>
                  </a:txBody>
                  <a:tcPr/>
                </a:tc>
                <a:tc>
                  <a:txBody>
                    <a:bodyPr/>
                    <a:lstStyle/>
                    <a:p>
                      <a:pPr algn="ctr"/>
                      <a:r>
                        <a:rPr lang="en-GB" sz="1200" dirty="0" smtClean="0"/>
                        <a:t>Action</a:t>
                      </a:r>
                      <a:endParaRPr lang="en-GB" sz="1200" dirty="0"/>
                    </a:p>
                  </a:txBody>
                  <a:tcPr/>
                </a:tc>
                <a:tc>
                  <a:txBody>
                    <a:bodyPr/>
                    <a:lstStyle/>
                    <a:p>
                      <a:pPr algn="ctr"/>
                      <a:r>
                        <a:rPr lang="en-GB" sz="1200" dirty="0" smtClean="0"/>
                        <a:t>Next state</a:t>
                      </a:r>
                      <a:endParaRPr lang="en-GB" sz="1200" dirty="0"/>
                    </a:p>
                  </a:txBody>
                  <a:tcPr/>
                </a:tc>
              </a:tr>
              <a:tr h="241628">
                <a:tc>
                  <a:txBody>
                    <a:bodyPr/>
                    <a:lstStyle/>
                    <a:p>
                      <a:pPr algn="ctr"/>
                      <a:r>
                        <a:rPr lang="en-GB" sz="1050" dirty="0" smtClean="0"/>
                        <a:t>0</a:t>
                      </a:r>
                      <a:endParaRPr lang="en-GB" sz="1050" dirty="0"/>
                    </a:p>
                  </a:txBody>
                  <a:tcPr/>
                </a:tc>
                <a:tc>
                  <a:txBody>
                    <a:bodyPr/>
                    <a:lstStyle/>
                    <a:p>
                      <a:pPr algn="ctr"/>
                      <a:r>
                        <a:rPr lang="en-GB" sz="1050" dirty="0" smtClean="0"/>
                        <a:t>Do Nothing</a:t>
                      </a:r>
                      <a:endParaRPr lang="en-GB" sz="1050" dirty="0"/>
                    </a:p>
                  </a:txBody>
                  <a:tcPr/>
                </a:tc>
                <a:tc>
                  <a:txBody>
                    <a:bodyPr/>
                    <a:lstStyle/>
                    <a:p>
                      <a:pPr algn="ctr"/>
                      <a:r>
                        <a:rPr lang="en-GB" sz="1050" dirty="0" smtClean="0"/>
                        <a:t>unchanged</a:t>
                      </a:r>
                      <a:endParaRPr lang="en-GB" sz="1050" dirty="0"/>
                    </a:p>
                  </a:txBody>
                  <a:tcPr/>
                </a:tc>
              </a:tr>
              <a:tr h="241628">
                <a:tc>
                  <a:txBody>
                    <a:bodyPr/>
                    <a:lstStyle/>
                    <a:p>
                      <a:pPr algn="ctr"/>
                      <a:r>
                        <a:rPr lang="en-GB" sz="1050" dirty="0" smtClean="0"/>
                        <a:t>1</a:t>
                      </a:r>
                      <a:endParaRPr lang="en-GB" sz="1050" dirty="0"/>
                    </a:p>
                  </a:txBody>
                  <a:tcPr/>
                </a:tc>
                <a:tc>
                  <a:txBody>
                    <a:bodyPr/>
                    <a:lstStyle/>
                    <a:p>
                      <a:pPr algn="ctr"/>
                      <a:r>
                        <a:rPr lang="en-GB" sz="1050" dirty="0" smtClean="0"/>
                        <a:t>toggle</a:t>
                      </a:r>
                      <a:endParaRPr lang="en-GB" sz="1050" dirty="0"/>
                    </a:p>
                  </a:txBody>
                  <a:tcPr/>
                </a:tc>
                <a:tc>
                  <a:txBody>
                    <a:bodyPr/>
                    <a:lstStyle/>
                    <a:p>
                      <a:pPr algn="ctr"/>
                      <a:r>
                        <a:rPr lang="en-GB" sz="1050" dirty="0" smtClean="0"/>
                        <a:t>Change state</a:t>
                      </a:r>
                      <a:endParaRPr lang="en-GB" sz="1050" dirty="0"/>
                    </a:p>
                  </a:txBody>
                  <a:tcPr/>
                </a:tc>
              </a:tr>
            </a:tbl>
          </a:graphicData>
        </a:graphic>
      </p:graphicFrame>
      <p:graphicFrame>
        <p:nvGraphicFramePr>
          <p:cNvPr id="7" name="Table 6"/>
          <p:cNvGraphicFramePr>
            <a:graphicFrameLocks noGrp="1"/>
          </p:cNvGraphicFramePr>
          <p:nvPr/>
        </p:nvGraphicFramePr>
        <p:xfrm>
          <a:off x="4786314" y="4214818"/>
          <a:ext cx="3762380" cy="1709182"/>
        </p:xfrm>
        <a:graphic>
          <a:graphicData uri="http://schemas.openxmlformats.org/drawingml/2006/table">
            <a:tbl>
              <a:tblPr firstRow="1" bandRow="1">
                <a:tableStyleId>{5C22544A-7EE6-4342-B048-85BDC9FD1C3A}</a:tableStyleId>
              </a:tblPr>
              <a:tblGrid>
                <a:gridCol w="940595"/>
                <a:gridCol w="940595"/>
                <a:gridCol w="940595"/>
                <a:gridCol w="940595"/>
              </a:tblGrid>
              <a:tr h="322170">
                <a:tc gridSpan="4">
                  <a:txBody>
                    <a:bodyPr/>
                    <a:lstStyle/>
                    <a:p>
                      <a:r>
                        <a:rPr lang="en-GB" dirty="0" smtClean="0"/>
                        <a:t>RS  - Flip flop</a:t>
                      </a:r>
                      <a:endParaRPr lang="en-GB" dirty="0"/>
                    </a:p>
                  </a:txBody>
                  <a:tcPr/>
                </a:tc>
                <a:tc hMerge="1">
                  <a:txBody>
                    <a:bodyPr/>
                    <a:lstStyle/>
                    <a:p>
                      <a:endParaRPr lang="en-GB" dirty="0"/>
                    </a:p>
                  </a:txBody>
                  <a:tcPr/>
                </a:tc>
                <a:tc hMerge="1">
                  <a:txBody>
                    <a:bodyPr/>
                    <a:lstStyle/>
                    <a:p>
                      <a:endParaRPr lang="en-GB"/>
                    </a:p>
                  </a:txBody>
                  <a:tcPr/>
                </a:tc>
                <a:tc hMerge="1">
                  <a:txBody>
                    <a:bodyPr/>
                    <a:lstStyle/>
                    <a:p>
                      <a:endParaRPr lang="en-GB" dirty="0"/>
                    </a:p>
                  </a:txBody>
                  <a:tcPr/>
                </a:tc>
              </a:tr>
              <a:tr h="337582">
                <a:tc>
                  <a:txBody>
                    <a:bodyPr/>
                    <a:lstStyle/>
                    <a:p>
                      <a:pPr algn="ctr"/>
                      <a:r>
                        <a:rPr lang="en-GB" sz="1200" dirty="0" smtClean="0"/>
                        <a:t>Input S</a:t>
                      </a:r>
                      <a:endParaRPr lang="en-GB" sz="12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200" dirty="0" smtClean="0"/>
                        <a:t>Input </a:t>
                      </a:r>
                      <a:r>
                        <a:rPr lang="en-GB" sz="1200" dirty="0" smtClean="0"/>
                        <a:t>R</a:t>
                      </a:r>
                      <a:endParaRPr lang="en-GB" sz="12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200" dirty="0" smtClean="0"/>
                        <a:t>Action</a:t>
                      </a:r>
                    </a:p>
                  </a:txBody>
                  <a:tcPr/>
                </a:tc>
                <a:tc>
                  <a:txBody>
                    <a:bodyPr/>
                    <a:lstStyle/>
                    <a:p>
                      <a:pPr algn="ctr"/>
                      <a:r>
                        <a:rPr lang="en-GB" sz="1200" dirty="0" smtClean="0"/>
                        <a:t>Next state</a:t>
                      </a:r>
                      <a:endParaRPr lang="en-GB" sz="1200" dirty="0"/>
                    </a:p>
                  </a:txBody>
                  <a:tcPr/>
                </a:tc>
              </a:tr>
              <a:tr h="241628">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050" dirty="0" smtClean="0"/>
                        <a:t>Do Nothing</a:t>
                      </a:r>
                    </a:p>
                  </a:txBody>
                  <a:tcPr/>
                </a:tc>
                <a:tc>
                  <a:txBody>
                    <a:bodyPr/>
                    <a:lstStyle/>
                    <a:p>
                      <a:pPr algn="ctr"/>
                      <a:r>
                        <a:rPr lang="en-GB" sz="1050" dirty="0" smtClean="0"/>
                        <a:t>unchanged</a:t>
                      </a:r>
                      <a:endParaRPr lang="en-GB" sz="1050" dirty="0"/>
                    </a:p>
                  </a:txBody>
                  <a:tcPr/>
                </a:tc>
              </a:tr>
              <a:tr h="241628">
                <a:tc>
                  <a:txBody>
                    <a:bodyPr/>
                    <a:lstStyle/>
                    <a:p>
                      <a:pPr algn="ctr"/>
                      <a:r>
                        <a:rPr lang="en-GB" sz="1050" dirty="0" smtClean="0"/>
                        <a:t>0</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Reset</a:t>
                      </a:r>
                      <a:endParaRPr lang="en-GB" sz="1050" dirty="0"/>
                    </a:p>
                  </a:txBody>
                  <a:tcPr/>
                </a:tc>
                <a:tc>
                  <a:txBody>
                    <a:bodyPr/>
                    <a:lstStyle/>
                    <a:p>
                      <a:pPr algn="ctr"/>
                      <a:r>
                        <a:rPr lang="en-GB" sz="1050" dirty="0" smtClean="0"/>
                        <a:t>0</a:t>
                      </a:r>
                      <a:endParaRPr lang="en-GB" sz="1050" dirty="0"/>
                    </a:p>
                  </a:txBody>
                  <a:tcPr/>
                </a:tc>
              </a:tr>
              <a:tr h="241628">
                <a:tc>
                  <a:txBody>
                    <a:bodyPr/>
                    <a:lstStyle/>
                    <a:p>
                      <a:pPr algn="ctr"/>
                      <a:r>
                        <a:rPr lang="en-GB" sz="1050" dirty="0" smtClean="0"/>
                        <a:t>1</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Set</a:t>
                      </a:r>
                      <a:endParaRPr lang="en-GB" sz="1050" dirty="0"/>
                    </a:p>
                  </a:txBody>
                  <a:tcPr/>
                </a:tc>
                <a:tc>
                  <a:txBody>
                    <a:bodyPr/>
                    <a:lstStyle/>
                    <a:p>
                      <a:pPr algn="ctr"/>
                      <a:r>
                        <a:rPr lang="en-GB" sz="1050" dirty="0" smtClean="0"/>
                        <a:t>1</a:t>
                      </a:r>
                      <a:endParaRPr lang="en-GB" sz="1050" dirty="0"/>
                    </a:p>
                  </a:txBody>
                  <a:tcPr/>
                </a:tc>
              </a:tr>
              <a:tr h="241628">
                <a:tc>
                  <a:txBody>
                    <a:bodyPr/>
                    <a:lstStyle/>
                    <a:p>
                      <a:pPr algn="ctr"/>
                      <a:r>
                        <a:rPr lang="en-GB" sz="1050" dirty="0" smtClean="0"/>
                        <a:t>1</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AVOID</a:t>
                      </a:r>
                      <a:endParaRPr lang="en-GB" sz="1050" dirty="0"/>
                    </a:p>
                  </a:txBody>
                  <a:tcPr/>
                </a:tc>
                <a:tc>
                  <a:txBody>
                    <a:bodyPr/>
                    <a:lstStyle/>
                    <a:p>
                      <a:pPr algn="ctr"/>
                      <a:r>
                        <a:rPr lang="en-GB" sz="1050" dirty="0" smtClean="0"/>
                        <a:t>?</a:t>
                      </a:r>
                      <a:endParaRPr lang="en-GB" sz="1050" dirty="0"/>
                    </a:p>
                  </a:txBody>
                  <a:tcPr/>
                </a:tc>
              </a:tr>
            </a:tbl>
          </a:graphicData>
        </a:graphic>
      </p:graphicFrame>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3543296" cy="4525963"/>
          </a:xfrm>
        </p:spPr>
        <p:txBody>
          <a:bodyPr>
            <a:normAutofit/>
          </a:bodyPr>
          <a:lstStyle/>
          <a:p>
            <a:r>
              <a:rPr lang="en-GB" sz="1800" dirty="0" smtClean="0"/>
              <a:t>Worked Example 1</a:t>
            </a:r>
          </a:p>
          <a:p>
            <a:r>
              <a:rPr lang="en-GB" sz="1600" dirty="0" smtClean="0"/>
              <a:t>To analyse the circuit shown opposite.</a:t>
            </a:r>
          </a:p>
          <a:p>
            <a:endParaRPr lang="en-GB" sz="1600" dirty="0" smtClean="0"/>
          </a:p>
          <a:p>
            <a:r>
              <a:rPr lang="en-GB" sz="1800" dirty="0" smtClean="0"/>
              <a:t>Step 1 </a:t>
            </a:r>
          </a:p>
          <a:p>
            <a:pPr lvl="1"/>
            <a:r>
              <a:rPr lang="en-GB" sz="1400" dirty="0" smtClean="0"/>
              <a:t>Consider the circuit.</a:t>
            </a:r>
          </a:p>
          <a:p>
            <a:pPr lvl="1"/>
            <a:endParaRPr lang="en-GB" sz="1400" dirty="0" smtClean="0"/>
          </a:p>
          <a:p>
            <a:r>
              <a:rPr lang="en-GB" sz="1800" dirty="0" smtClean="0"/>
              <a:t>Step 2</a:t>
            </a:r>
          </a:p>
          <a:p>
            <a:pPr lvl="1"/>
            <a:r>
              <a:rPr lang="en-GB" sz="1400" dirty="0" smtClean="0"/>
              <a:t>Generate equations</a:t>
            </a:r>
          </a:p>
          <a:p>
            <a:pPr lvl="1"/>
            <a:endParaRPr lang="en-GB" sz="1400" dirty="0" smtClean="0"/>
          </a:p>
          <a:p>
            <a:pPr lvl="1"/>
            <a:r>
              <a:rPr lang="en-GB" sz="1600" dirty="0" err="1" smtClean="0"/>
              <a:t>Da</a:t>
            </a:r>
            <a:r>
              <a:rPr lang="en-GB" sz="1600" dirty="0" smtClean="0"/>
              <a:t>=/C, Db=A, Dc=B</a:t>
            </a:r>
          </a:p>
          <a:p>
            <a:pPr>
              <a:buNone/>
            </a:pPr>
            <a:endParaRPr lang="en-GB" sz="1800" dirty="0"/>
          </a:p>
        </p:txBody>
      </p:sp>
      <p:sp>
        <p:nvSpPr>
          <p:cNvPr id="3" name="Title 2"/>
          <p:cNvSpPr>
            <a:spLocks noGrp="1"/>
          </p:cNvSpPr>
          <p:nvPr>
            <p:ph type="title"/>
          </p:nvPr>
        </p:nvSpPr>
        <p:spPr/>
        <p:txBody>
          <a:bodyPr>
            <a:normAutofit/>
          </a:bodyPr>
          <a:lstStyle/>
          <a:p>
            <a:r>
              <a:rPr lang="en-GB" sz="2000" dirty="0" smtClean="0"/>
              <a:t>Analysis of sequential circuits</a:t>
            </a:r>
            <a:endParaRPr lang="en-GB" sz="2000" dirty="0"/>
          </a:p>
        </p:txBody>
      </p:sp>
      <p:pic>
        <p:nvPicPr>
          <p:cNvPr id="3074" name="Picture 2"/>
          <p:cNvPicPr>
            <a:picLocks noChangeAspect="1" noChangeArrowheads="1"/>
          </p:cNvPicPr>
          <p:nvPr/>
        </p:nvPicPr>
        <p:blipFill>
          <a:blip r:embed="rId2"/>
          <a:srcRect/>
          <a:stretch>
            <a:fillRect/>
          </a:stretch>
        </p:blipFill>
        <p:spPr bwMode="auto">
          <a:xfrm>
            <a:off x="5429256" y="1428736"/>
            <a:ext cx="2661854" cy="4081509"/>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9"/>
            <a:ext cx="8229600" cy="947540"/>
          </a:xfrm>
        </p:spPr>
        <p:txBody>
          <a:bodyPr>
            <a:normAutofit/>
          </a:bodyPr>
          <a:lstStyle/>
          <a:p>
            <a:r>
              <a:rPr lang="en-GB" sz="1800" dirty="0" smtClean="0"/>
              <a:t>Step 3</a:t>
            </a:r>
          </a:p>
          <a:p>
            <a:pPr lvl="1"/>
            <a:r>
              <a:rPr lang="en-GB" sz="1400" dirty="0" smtClean="0"/>
              <a:t>Next State Maps</a:t>
            </a:r>
            <a:endParaRPr lang="en-GB" sz="1400" dirty="0"/>
          </a:p>
        </p:txBody>
      </p:sp>
      <p:sp>
        <p:nvSpPr>
          <p:cNvPr id="3" name="Title 2"/>
          <p:cNvSpPr>
            <a:spLocks noGrp="1"/>
          </p:cNvSpPr>
          <p:nvPr>
            <p:ph type="title"/>
          </p:nvPr>
        </p:nvSpPr>
        <p:spPr/>
        <p:txBody>
          <a:bodyPr>
            <a:normAutofit/>
          </a:bodyPr>
          <a:lstStyle/>
          <a:p>
            <a:r>
              <a:rPr lang="en-GB" sz="2000" dirty="0" smtClean="0"/>
              <a:t>Analysis of sequential circuits</a:t>
            </a:r>
            <a:endParaRPr lang="en-GB" sz="2000" dirty="0"/>
          </a:p>
        </p:txBody>
      </p:sp>
      <p:graphicFrame>
        <p:nvGraphicFramePr>
          <p:cNvPr id="4" name="Table 3"/>
          <p:cNvGraphicFramePr>
            <a:graphicFrameLocks noGrp="1"/>
          </p:cNvGraphicFramePr>
          <p:nvPr/>
        </p:nvGraphicFramePr>
        <p:xfrm>
          <a:off x="1714480" y="2643182"/>
          <a:ext cx="1833555" cy="1035684"/>
        </p:xfrm>
        <a:graphic>
          <a:graphicData uri="http://schemas.openxmlformats.org/drawingml/2006/table">
            <a:tbl>
              <a:tblPr firstRow="1" bandRow="1">
                <a:tableStyleId>{5C22544A-7EE6-4342-B048-85BDC9FD1C3A}</a:tableStyleId>
              </a:tblPr>
              <a:tblGrid>
                <a:gridCol w="366711"/>
                <a:gridCol w="366711"/>
                <a:gridCol w="366711"/>
                <a:gridCol w="366711"/>
                <a:gridCol w="366711"/>
              </a:tblGrid>
              <a:tr h="334962">
                <a:tc>
                  <a:txBody>
                    <a:bodyPr/>
                    <a:lstStyle/>
                    <a:p>
                      <a:r>
                        <a:rPr lang="en-GB" sz="1800" dirty="0" smtClean="0"/>
                        <a:t>\</a:t>
                      </a:r>
                      <a:endParaRPr lang="en-GB" sz="1800" dirty="0"/>
                    </a:p>
                  </a:txBody>
                  <a:tcPr/>
                </a:tc>
                <a:tc>
                  <a:txBody>
                    <a:bodyPr/>
                    <a:lstStyle/>
                    <a:p>
                      <a:r>
                        <a:rPr lang="en-GB" sz="1050" dirty="0" smtClean="0"/>
                        <a:t>00</a:t>
                      </a:r>
                      <a:endParaRPr lang="en-GB" sz="1050" dirty="0"/>
                    </a:p>
                  </a:txBody>
                  <a:tcPr/>
                </a:tc>
                <a:tc>
                  <a:txBody>
                    <a:bodyPr/>
                    <a:lstStyle/>
                    <a:p>
                      <a:r>
                        <a:rPr lang="en-GB" sz="1050" dirty="0" smtClean="0"/>
                        <a:t>01</a:t>
                      </a:r>
                      <a:endParaRPr lang="en-GB" sz="1050" dirty="0"/>
                    </a:p>
                  </a:txBody>
                  <a:tcPr/>
                </a:tc>
                <a:tc>
                  <a:txBody>
                    <a:bodyPr/>
                    <a:lstStyle/>
                    <a:p>
                      <a:r>
                        <a:rPr lang="en-GB" sz="1050" dirty="0" smtClean="0"/>
                        <a:t>11</a:t>
                      </a:r>
                      <a:endParaRPr lang="en-GB" sz="1050" dirty="0"/>
                    </a:p>
                  </a:txBody>
                  <a:tcPr/>
                </a:tc>
                <a:tc>
                  <a:txBody>
                    <a:bodyPr/>
                    <a:lstStyle/>
                    <a:p>
                      <a:r>
                        <a:rPr lang="en-GB" sz="1050" dirty="0" smtClean="0"/>
                        <a:t>10</a:t>
                      </a:r>
                      <a:endParaRPr lang="en-GB" sz="1050" dirty="0"/>
                    </a:p>
                  </a:txBody>
                  <a:tcPr/>
                </a:tc>
              </a:tr>
              <a:tr h="334962">
                <a:tc>
                  <a:txBody>
                    <a:bodyPr/>
                    <a:lstStyle/>
                    <a:p>
                      <a:pPr algn="ctr"/>
                      <a:r>
                        <a:rPr lang="en-GB" sz="1050" dirty="0" smtClean="0"/>
                        <a:t>0</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1</a:t>
                      </a:r>
                      <a:endParaRPr lang="en-GB" sz="1050" dirty="0"/>
                    </a:p>
                  </a:txBody>
                  <a:tcPr/>
                </a:tc>
              </a:tr>
              <a:tr h="334962">
                <a:tc>
                  <a:txBody>
                    <a:bodyPr/>
                    <a:lstStyle/>
                    <a:p>
                      <a:pPr algn="ctr"/>
                      <a:r>
                        <a:rPr lang="en-GB" sz="1050" dirty="0" smtClean="0"/>
                        <a:t>1</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r>
            </a:tbl>
          </a:graphicData>
        </a:graphic>
      </p:graphicFrame>
      <p:graphicFrame>
        <p:nvGraphicFramePr>
          <p:cNvPr id="5" name="Table 4"/>
          <p:cNvGraphicFramePr>
            <a:graphicFrameLocks noGrp="1"/>
          </p:cNvGraphicFramePr>
          <p:nvPr/>
        </p:nvGraphicFramePr>
        <p:xfrm>
          <a:off x="3643306" y="2643182"/>
          <a:ext cx="1833555" cy="1035684"/>
        </p:xfrm>
        <a:graphic>
          <a:graphicData uri="http://schemas.openxmlformats.org/drawingml/2006/table">
            <a:tbl>
              <a:tblPr firstRow="1" bandRow="1">
                <a:tableStyleId>{5C22544A-7EE6-4342-B048-85BDC9FD1C3A}</a:tableStyleId>
              </a:tblPr>
              <a:tblGrid>
                <a:gridCol w="366711"/>
                <a:gridCol w="366711"/>
                <a:gridCol w="366711"/>
                <a:gridCol w="366711"/>
                <a:gridCol w="366711"/>
              </a:tblGrid>
              <a:tr h="334962">
                <a:tc>
                  <a:txBody>
                    <a:bodyPr/>
                    <a:lstStyle/>
                    <a:p>
                      <a:r>
                        <a:rPr lang="en-GB" dirty="0" smtClean="0"/>
                        <a:t>\</a:t>
                      </a:r>
                      <a:endParaRPr lang="en-GB" dirty="0"/>
                    </a:p>
                  </a:txBody>
                  <a:tcPr/>
                </a:tc>
                <a:tc>
                  <a:txBody>
                    <a:bodyPr/>
                    <a:lstStyle/>
                    <a:p>
                      <a:r>
                        <a:rPr lang="en-GB" sz="1050" dirty="0" smtClean="0"/>
                        <a:t>00</a:t>
                      </a:r>
                      <a:endParaRPr lang="en-GB" sz="1050" dirty="0"/>
                    </a:p>
                  </a:txBody>
                  <a:tcPr/>
                </a:tc>
                <a:tc>
                  <a:txBody>
                    <a:bodyPr/>
                    <a:lstStyle/>
                    <a:p>
                      <a:r>
                        <a:rPr lang="en-GB" sz="1050" dirty="0" smtClean="0"/>
                        <a:t>01</a:t>
                      </a:r>
                      <a:endParaRPr lang="en-GB" sz="1050" dirty="0"/>
                    </a:p>
                  </a:txBody>
                  <a:tcPr/>
                </a:tc>
                <a:tc>
                  <a:txBody>
                    <a:bodyPr/>
                    <a:lstStyle/>
                    <a:p>
                      <a:r>
                        <a:rPr lang="en-GB" sz="1050" dirty="0" smtClean="0"/>
                        <a:t>11</a:t>
                      </a:r>
                      <a:endParaRPr lang="en-GB" sz="1050" dirty="0"/>
                    </a:p>
                  </a:txBody>
                  <a:tcPr/>
                </a:tc>
                <a:tc>
                  <a:txBody>
                    <a:bodyPr/>
                    <a:lstStyle/>
                    <a:p>
                      <a:r>
                        <a:rPr lang="en-GB" sz="1050" dirty="0" smtClean="0"/>
                        <a:t>10</a:t>
                      </a:r>
                      <a:endParaRPr lang="en-GB" sz="1050" dirty="0"/>
                    </a:p>
                  </a:txBody>
                  <a:tcPr/>
                </a:tc>
              </a:tr>
              <a:tr h="334962">
                <a:tc>
                  <a:txBody>
                    <a:bodyPr/>
                    <a:lstStyle/>
                    <a:p>
                      <a:r>
                        <a:rPr lang="en-GB" sz="1050" dirty="0" smtClean="0"/>
                        <a:t>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1</a:t>
                      </a:r>
                      <a:endParaRPr lang="en-GB" sz="1050" dirty="0"/>
                    </a:p>
                  </a:txBody>
                  <a:tcPr/>
                </a:tc>
              </a:tr>
              <a:tr h="334962">
                <a:tc>
                  <a:txBody>
                    <a:bodyPr/>
                    <a:lstStyle/>
                    <a:p>
                      <a:r>
                        <a:rPr lang="en-GB" sz="1050" dirty="0" smtClean="0"/>
                        <a:t>1</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1</a:t>
                      </a:r>
                      <a:endParaRPr lang="en-GB" sz="1050" dirty="0"/>
                    </a:p>
                  </a:txBody>
                  <a:tcPr/>
                </a:tc>
              </a:tr>
            </a:tbl>
          </a:graphicData>
        </a:graphic>
      </p:graphicFrame>
      <p:graphicFrame>
        <p:nvGraphicFramePr>
          <p:cNvPr id="6" name="Table 5"/>
          <p:cNvGraphicFramePr>
            <a:graphicFrameLocks noGrp="1"/>
          </p:cNvGraphicFramePr>
          <p:nvPr/>
        </p:nvGraphicFramePr>
        <p:xfrm>
          <a:off x="5572132" y="2643182"/>
          <a:ext cx="1833555" cy="1035684"/>
        </p:xfrm>
        <a:graphic>
          <a:graphicData uri="http://schemas.openxmlformats.org/drawingml/2006/table">
            <a:tbl>
              <a:tblPr firstRow="1" bandRow="1">
                <a:tableStyleId>{5C22544A-7EE6-4342-B048-85BDC9FD1C3A}</a:tableStyleId>
              </a:tblPr>
              <a:tblGrid>
                <a:gridCol w="366711"/>
                <a:gridCol w="366711"/>
                <a:gridCol w="366711"/>
                <a:gridCol w="366711"/>
                <a:gridCol w="366711"/>
              </a:tblGrid>
              <a:tr h="334962">
                <a:tc>
                  <a:txBody>
                    <a:bodyPr/>
                    <a:lstStyle/>
                    <a:p>
                      <a:r>
                        <a:rPr lang="en-GB" sz="1800" dirty="0" smtClean="0"/>
                        <a:t>\</a:t>
                      </a:r>
                      <a:endParaRPr lang="en-GB" sz="1800" dirty="0"/>
                    </a:p>
                  </a:txBody>
                  <a:tcPr/>
                </a:tc>
                <a:tc>
                  <a:txBody>
                    <a:bodyPr/>
                    <a:lstStyle/>
                    <a:p>
                      <a:r>
                        <a:rPr lang="en-GB" sz="1050" dirty="0" smtClean="0"/>
                        <a:t>00</a:t>
                      </a:r>
                      <a:endParaRPr lang="en-GB" sz="1050" dirty="0"/>
                    </a:p>
                  </a:txBody>
                  <a:tcPr/>
                </a:tc>
                <a:tc>
                  <a:txBody>
                    <a:bodyPr/>
                    <a:lstStyle/>
                    <a:p>
                      <a:r>
                        <a:rPr lang="en-GB" sz="1050" dirty="0" smtClean="0"/>
                        <a:t>01</a:t>
                      </a:r>
                      <a:endParaRPr lang="en-GB" sz="1050" dirty="0"/>
                    </a:p>
                  </a:txBody>
                  <a:tcPr/>
                </a:tc>
                <a:tc>
                  <a:txBody>
                    <a:bodyPr/>
                    <a:lstStyle/>
                    <a:p>
                      <a:r>
                        <a:rPr lang="en-GB" sz="1050" dirty="0" smtClean="0"/>
                        <a:t>11</a:t>
                      </a:r>
                      <a:endParaRPr lang="en-GB" sz="1050" dirty="0"/>
                    </a:p>
                  </a:txBody>
                  <a:tcPr/>
                </a:tc>
                <a:tc>
                  <a:txBody>
                    <a:bodyPr/>
                    <a:lstStyle/>
                    <a:p>
                      <a:r>
                        <a:rPr lang="en-GB" sz="1050" dirty="0" smtClean="0"/>
                        <a:t>10</a:t>
                      </a:r>
                      <a:endParaRPr lang="en-GB" sz="1050" dirty="0"/>
                    </a:p>
                  </a:txBody>
                  <a:tcPr/>
                </a:tc>
              </a:tr>
              <a:tr h="334962">
                <a:tc>
                  <a:txBody>
                    <a:bodyPr/>
                    <a:lstStyle/>
                    <a:p>
                      <a:r>
                        <a:rPr lang="en-GB" sz="1050" dirty="0" smtClean="0"/>
                        <a:t>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0</a:t>
                      </a:r>
                      <a:endParaRPr lang="en-GB" sz="1050" dirty="0"/>
                    </a:p>
                  </a:txBody>
                  <a:tcPr/>
                </a:tc>
              </a:tr>
              <a:tr h="334962">
                <a:tc>
                  <a:txBody>
                    <a:bodyPr/>
                    <a:lstStyle/>
                    <a:p>
                      <a:r>
                        <a:rPr lang="en-GB" sz="1050" dirty="0" smtClean="0"/>
                        <a:t>1</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0</a:t>
                      </a:r>
                      <a:endParaRPr lang="en-GB" sz="1050" dirty="0"/>
                    </a:p>
                  </a:txBody>
                  <a:tcPr/>
                </a:tc>
              </a:tr>
            </a:tbl>
          </a:graphicData>
        </a:graphic>
      </p:graphicFrame>
      <p:sp>
        <p:nvSpPr>
          <p:cNvPr id="7" name="TextBox 6"/>
          <p:cNvSpPr txBox="1"/>
          <p:nvPr/>
        </p:nvSpPr>
        <p:spPr>
          <a:xfrm>
            <a:off x="5643570" y="2571744"/>
            <a:ext cx="346570" cy="246221"/>
          </a:xfrm>
          <a:prstGeom prst="rect">
            <a:avLst/>
          </a:prstGeom>
          <a:noFill/>
        </p:spPr>
        <p:txBody>
          <a:bodyPr wrap="none" rtlCol="0">
            <a:spAutoFit/>
          </a:bodyPr>
          <a:lstStyle/>
          <a:p>
            <a:r>
              <a:rPr lang="en-GB" sz="1000" dirty="0" smtClean="0"/>
              <a:t>AB</a:t>
            </a:r>
            <a:endParaRPr lang="en-GB" sz="1000" dirty="0"/>
          </a:p>
        </p:txBody>
      </p:sp>
      <p:sp>
        <p:nvSpPr>
          <p:cNvPr id="8" name="TextBox 7"/>
          <p:cNvSpPr txBox="1"/>
          <p:nvPr/>
        </p:nvSpPr>
        <p:spPr>
          <a:xfrm>
            <a:off x="3714744" y="2571744"/>
            <a:ext cx="346570" cy="246221"/>
          </a:xfrm>
          <a:prstGeom prst="rect">
            <a:avLst/>
          </a:prstGeom>
          <a:noFill/>
        </p:spPr>
        <p:txBody>
          <a:bodyPr wrap="none" rtlCol="0">
            <a:spAutoFit/>
          </a:bodyPr>
          <a:lstStyle/>
          <a:p>
            <a:r>
              <a:rPr lang="en-GB" sz="1000" dirty="0" smtClean="0"/>
              <a:t>AB</a:t>
            </a:r>
            <a:endParaRPr lang="en-GB" sz="1000" dirty="0"/>
          </a:p>
        </p:txBody>
      </p:sp>
      <p:sp>
        <p:nvSpPr>
          <p:cNvPr id="9" name="TextBox 8"/>
          <p:cNvSpPr txBox="1"/>
          <p:nvPr/>
        </p:nvSpPr>
        <p:spPr>
          <a:xfrm>
            <a:off x="1785918" y="2571744"/>
            <a:ext cx="346570" cy="246221"/>
          </a:xfrm>
          <a:prstGeom prst="rect">
            <a:avLst/>
          </a:prstGeom>
          <a:noFill/>
        </p:spPr>
        <p:txBody>
          <a:bodyPr wrap="none" rtlCol="0">
            <a:spAutoFit/>
          </a:bodyPr>
          <a:lstStyle/>
          <a:p>
            <a:r>
              <a:rPr lang="en-GB" sz="1000" dirty="0" smtClean="0"/>
              <a:t>AB</a:t>
            </a:r>
            <a:endParaRPr lang="en-GB" sz="1000" dirty="0"/>
          </a:p>
        </p:txBody>
      </p:sp>
      <p:sp>
        <p:nvSpPr>
          <p:cNvPr id="10" name="TextBox 9"/>
          <p:cNvSpPr txBox="1"/>
          <p:nvPr/>
        </p:nvSpPr>
        <p:spPr>
          <a:xfrm>
            <a:off x="5429256" y="2786058"/>
            <a:ext cx="272832" cy="246221"/>
          </a:xfrm>
          <a:prstGeom prst="rect">
            <a:avLst/>
          </a:prstGeom>
          <a:noFill/>
        </p:spPr>
        <p:txBody>
          <a:bodyPr wrap="none" rtlCol="0">
            <a:spAutoFit/>
          </a:bodyPr>
          <a:lstStyle/>
          <a:p>
            <a:r>
              <a:rPr lang="en-GB" sz="1000" dirty="0" smtClean="0"/>
              <a:t>C</a:t>
            </a:r>
            <a:endParaRPr lang="en-GB" sz="1000" dirty="0"/>
          </a:p>
        </p:txBody>
      </p:sp>
      <p:sp>
        <p:nvSpPr>
          <p:cNvPr id="11" name="TextBox 10"/>
          <p:cNvSpPr txBox="1"/>
          <p:nvPr/>
        </p:nvSpPr>
        <p:spPr>
          <a:xfrm>
            <a:off x="3500430" y="2786058"/>
            <a:ext cx="272832" cy="246221"/>
          </a:xfrm>
          <a:prstGeom prst="rect">
            <a:avLst/>
          </a:prstGeom>
          <a:noFill/>
        </p:spPr>
        <p:txBody>
          <a:bodyPr wrap="none" rtlCol="0">
            <a:spAutoFit/>
          </a:bodyPr>
          <a:lstStyle/>
          <a:p>
            <a:r>
              <a:rPr lang="en-GB" sz="1000" dirty="0" smtClean="0"/>
              <a:t>C</a:t>
            </a:r>
            <a:endParaRPr lang="en-GB" sz="1000" dirty="0"/>
          </a:p>
        </p:txBody>
      </p:sp>
      <p:sp>
        <p:nvSpPr>
          <p:cNvPr id="12" name="TextBox 11"/>
          <p:cNvSpPr txBox="1"/>
          <p:nvPr/>
        </p:nvSpPr>
        <p:spPr>
          <a:xfrm>
            <a:off x="2214546" y="3714752"/>
            <a:ext cx="865943" cy="338554"/>
          </a:xfrm>
          <a:prstGeom prst="rect">
            <a:avLst/>
          </a:prstGeom>
          <a:noFill/>
        </p:spPr>
        <p:txBody>
          <a:bodyPr wrap="none" rtlCol="0">
            <a:spAutoFit/>
          </a:bodyPr>
          <a:lstStyle/>
          <a:p>
            <a:r>
              <a:rPr lang="en-GB" sz="1600" dirty="0" err="1" smtClean="0"/>
              <a:t>Da</a:t>
            </a:r>
            <a:r>
              <a:rPr lang="en-GB" sz="1600" dirty="0" smtClean="0"/>
              <a:t>=/C</a:t>
            </a:r>
            <a:endParaRPr lang="en-GB" sz="1600" dirty="0"/>
          </a:p>
        </p:txBody>
      </p:sp>
      <p:sp>
        <p:nvSpPr>
          <p:cNvPr id="13" name="TextBox 12"/>
          <p:cNvSpPr txBox="1"/>
          <p:nvPr/>
        </p:nvSpPr>
        <p:spPr>
          <a:xfrm>
            <a:off x="4214810" y="3714752"/>
            <a:ext cx="772969" cy="338554"/>
          </a:xfrm>
          <a:prstGeom prst="rect">
            <a:avLst/>
          </a:prstGeom>
          <a:noFill/>
        </p:spPr>
        <p:txBody>
          <a:bodyPr wrap="none" rtlCol="0">
            <a:spAutoFit/>
          </a:bodyPr>
          <a:lstStyle/>
          <a:p>
            <a:r>
              <a:rPr lang="en-GB" sz="1600" dirty="0" smtClean="0"/>
              <a:t>Db=A</a:t>
            </a:r>
            <a:endParaRPr lang="en-GB" sz="1600" dirty="0"/>
          </a:p>
        </p:txBody>
      </p:sp>
      <p:sp>
        <p:nvSpPr>
          <p:cNvPr id="14" name="TextBox 13"/>
          <p:cNvSpPr txBox="1"/>
          <p:nvPr/>
        </p:nvSpPr>
        <p:spPr>
          <a:xfrm>
            <a:off x="6143636" y="3714752"/>
            <a:ext cx="726481" cy="338554"/>
          </a:xfrm>
          <a:prstGeom prst="rect">
            <a:avLst/>
          </a:prstGeom>
          <a:noFill/>
        </p:spPr>
        <p:txBody>
          <a:bodyPr wrap="none" rtlCol="0">
            <a:spAutoFit/>
          </a:bodyPr>
          <a:lstStyle/>
          <a:p>
            <a:r>
              <a:rPr lang="en-GB" sz="1600" dirty="0" smtClean="0"/>
              <a:t>Dc=B</a:t>
            </a:r>
            <a:endParaRPr lang="en-GB" sz="1600" dirty="0"/>
          </a:p>
        </p:txBody>
      </p:sp>
      <p:sp>
        <p:nvSpPr>
          <p:cNvPr id="15" name="TextBox 14"/>
          <p:cNvSpPr txBox="1"/>
          <p:nvPr/>
        </p:nvSpPr>
        <p:spPr>
          <a:xfrm>
            <a:off x="1571604" y="2786058"/>
            <a:ext cx="272832" cy="246221"/>
          </a:xfrm>
          <a:prstGeom prst="rect">
            <a:avLst/>
          </a:prstGeom>
          <a:noFill/>
        </p:spPr>
        <p:txBody>
          <a:bodyPr wrap="none" rtlCol="0">
            <a:spAutoFit/>
          </a:bodyPr>
          <a:lstStyle/>
          <a:p>
            <a:r>
              <a:rPr lang="en-GB" sz="1000" dirty="0" smtClean="0"/>
              <a:t>C</a:t>
            </a:r>
            <a:endParaRPr lang="en-GB" sz="1000"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sz="2000" dirty="0" smtClean="0"/>
              <a:t>Analysis of sequential circuits</a:t>
            </a:r>
            <a:endParaRPr lang="en-GB" sz="2000" dirty="0"/>
          </a:p>
        </p:txBody>
      </p:sp>
      <p:graphicFrame>
        <p:nvGraphicFramePr>
          <p:cNvPr id="7" name="Content Placeholder 6"/>
          <p:cNvGraphicFramePr>
            <a:graphicFrameLocks noGrp="1"/>
          </p:cNvGraphicFramePr>
          <p:nvPr>
            <p:ph idx="1"/>
          </p:nvPr>
        </p:nvGraphicFramePr>
        <p:xfrm>
          <a:off x="1000100" y="2643182"/>
          <a:ext cx="7429548" cy="2514600"/>
        </p:xfrm>
        <a:graphic>
          <a:graphicData uri="http://schemas.openxmlformats.org/drawingml/2006/table">
            <a:tbl>
              <a:tblPr firstRow="1" bandRow="1">
                <a:tableStyleId>{5C22544A-7EE6-4342-B048-85BDC9FD1C3A}</a:tableStyleId>
              </a:tblPr>
              <a:tblGrid>
                <a:gridCol w="619129"/>
                <a:gridCol w="619129"/>
                <a:gridCol w="619129"/>
                <a:gridCol w="619129"/>
                <a:gridCol w="619129"/>
                <a:gridCol w="619129"/>
                <a:gridCol w="619129"/>
                <a:gridCol w="619129"/>
                <a:gridCol w="619129"/>
                <a:gridCol w="619129"/>
                <a:gridCol w="619129"/>
                <a:gridCol w="619129"/>
              </a:tblGrid>
              <a:tr h="0">
                <a:tc>
                  <a:txBody>
                    <a:bodyPr/>
                    <a:lstStyle/>
                    <a:p>
                      <a:endParaRPr lang="en-GB" sz="1050" dirty="0"/>
                    </a:p>
                  </a:txBody>
                  <a:tcPr/>
                </a:tc>
                <a:tc gridSpan="3">
                  <a:txBody>
                    <a:bodyPr/>
                    <a:lstStyle/>
                    <a:p>
                      <a:pPr algn="ctr"/>
                      <a:r>
                        <a:rPr lang="en-GB" sz="1000" dirty="0" smtClean="0"/>
                        <a:t>Present State</a:t>
                      </a:r>
                      <a:endParaRPr lang="en-GB" sz="1000" dirty="0"/>
                    </a:p>
                  </a:txBody>
                  <a:tcPr/>
                </a:tc>
                <a:tc hMerge="1">
                  <a:txBody>
                    <a:bodyPr/>
                    <a:lstStyle/>
                    <a:p>
                      <a:endParaRPr lang="en-GB" sz="1050" dirty="0"/>
                    </a:p>
                  </a:txBody>
                  <a:tcPr/>
                </a:tc>
                <a:tc hMerge="1">
                  <a:txBody>
                    <a:bodyPr/>
                    <a:lstStyle/>
                    <a:p>
                      <a:endParaRPr lang="en-GB" sz="1050" dirty="0"/>
                    </a:p>
                  </a:txBody>
                  <a:tcPr/>
                </a:tc>
                <a:tc>
                  <a:txBody>
                    <a:bodyPr/>
                    <a:lstStyle/>
                    <a:p>
                      <a:pPr algn="ctr"/>
                      <a:r>
                        <a:rPr lang="en-GB" sz="1000" dirty="0" smtClean="0"/>
                        <a:t>Input</a:t>
                      </a:r>
                      <a:endParaRPr lang="en-GB" sz="1000" dirty="0"/>
                    </a:p>
                  </a:txBody>
                  <a:tcPr/>
                </a:tc>
                <a:tc gridSpan="3">
                  <a:txBody>
                    <a:bodyPr/>
                    <a:lstStyle/>
                    <a:p>
                      <a:pPr algn="ctr"/>
                      <a:r>
                        <a:rPr lang="en-GB" sz="1000" dirty="0" smtClean="0"/>
                        <a:t>Next State Code</a:t>
                      </a:r>
                      <a:endParaRPr lang="en-GB" sz="1000" dirty="0"/>
                    </a:p>
                  </a:txBody>
                  <a:tcPr/>
                </a:tc>
                <a:tc hMerge="1">
                  <a:txBody>
                    <a:bodyPr/>
                    <a:lstStyle/>
                    <a:p>
                      <a:endParaRPr lang="en-GB" sz="1050" dirty="0"/>
                    </a:p>
                  </a:txBody>
                  <a:tcPr/>
                </a:tc>
                <a:tc hMerge="1">
                  <a:txBody>
                    <a:bodyPr/>
                    <a:lstStyle/>
                    <a:p>
                      <a:endParaRPr lang="en-GB" sz="1050" dirty="0"/>
                    </a:p>
                  </a:txBody>
                  <a:tcPr/>
                </a:tc>
                <a:tc>
                  <a:txBody>
                    <a:bodyPr/>
                    <a:lstStyle/>
                    <a:p>
                      <a:pPr algn="ctr"/>
                      <a:r>
                        <a:rPr lang="en-GB" sz="1000" dirty="0" smtClean="0"/>
                        <a:t>Output</a:t>
                      </a:r>
                      <a:endParaRPr lang="en-GB" sz="1000" dirty="0"/>
                    </a:p>
                  </a:txBody>
                  <a:tcPr/>
                </a:tc>
                <a:tc gridSpan="3">
                  <a:txBody>
                    <a:bodyPr/>
                    <a:lstStyle/>
                    <a:p>
                      <a:pPr algn="ctr"/>
                      <a:r>
                        <a:rPr lang="en-GB" sz="1050" dirty="0" smtClean="0"/>
                        <a:t>True Next State</a:t>
                      </a:r>
                      <a:endParaRPr lang="en-GB" sz="1050" dirty="0"/>
                    </a:p>
                  </a:txBody>
                  <a:tcPr/>
                </a:tc>
                <a:tc hMerge="1">
                  <a:txBody>
                    <a:bodyPr/>
                    <a:lstStyle/>
                    <a:p>
                      <a:endParaRPr lang="en-GB" sz="1050" dirty="0"/>
                    </a:p>
                  </a:txBody>
                  <a:tcPr/>
                </a:tc>
                <a:tc hMerge="1">
                  <a:txBody>
                    <a:bodyPr/>
                    <a:lstStyle/>
                    <a:p>
                      <a:endParaRPr lang="en-GB" sz="1050" dirty="0"/>
                    </a:p>
                  </a:txBody>
                  <a:tcPr/>
                </a:tc>
              </a:tr>
              <a:tr h="247122">
                <a:tc>
                  <a:txBody>
                    <a:bodyPr/>
                    <a:lstStyle/>
                    <a:p>
                      <a:endParaRPr lang="en-GB" sz="1050" dirty="0"/>
                    </a:p>
                  </a:txBody>
                  <a:tcPr/>
                </a:tc>
                <a:tc>
                  <a:txBody>
                    <a:bodyPr/>
                    <a:lstStyle/>
                    <a:p>
                      <a:pPr algn="ctr"/>
                      <a:r>
                        <a:rPr lang="en-GB" sz="1050" dirty="0" smtClean="0"/>
                        <a:t>A</a:t>
                      </a:r>
                      <a:endParaRPr lang="en-GB" sz="1050" dirty="0"/>
                    </a:p>
                  </a:txBody>
                  <a:tcPr/>
                </a:tc>
                <a:tc>
                  <a:txBody>
                    <a:bodyPr/>
                    <a:lstStyle/>
                    <a:p>
                      <a:pPr algn="ctr"/>
                      <a:r>
                        <a:rPr lang="en-GB" sz="1050" dirty="0" smtClean="0"/>
                        <a:t>B</a:t>
                      </a:r>
                      <a:endParaRPr lang="en-GB" sz="1050" dirty="0"/>
                    </a:p>
                  </a:txBody>
                  <a:tcPr/>
                </a:tc>
                <a:tc>
                  <a:txBody>
                    <a:bodyPr/>
                    <a:lstStyle/>
                    <a:p>
                      <a:pPr algn="ctr"/>
                      <a:r>
                        <a:rPr lang="en-GB" sz="1050" dirty="0" smtClean="0"/>
                        <a:t>C</a:t>
                      </a:r>
                      <a:endParaRPr lang="en-GB" sz="1050" dirty="0"/>
                    </a:p>
                  </a:txBody>
                  <a:tcPr/>
                </a:tc>
                <a:tc>
                  <a:txBody>
                    <a:bodyPr/>
                    <a:lstStyle/>
                    <a:p>
                      <a:pPr algn="ctr"/>
                      <a:r>
                        <a:rPr lang="en-GB" sz="1050" dirty="0" smtClean="0"/>
                        <a:t>-</a:t>
                      </a:r>
                      <a:endParaRPr lang="en-GB" sz="1050" dirty="0"/>
                    </a:p>
                  </a:txBody>
                  <a:tcPr/>
                </a:tc>
                <a:tc>
                  <a:txBody>
                    <a:bodyPr/>
                    <a:lstStyle/>
                    <a:p>
                      <a:pPr algn="ctr"/>
                      <a:r>
                        <a:rPr lang="en-GB" sz="1050" dirty="0" err="1" smtClean="0"/>
                        <a:t>Ja</a:t>
                      </a:r>
                      <a:endParaRPr lang="en-GB" sz="1050" dirty="0"/>
                    </a:p>
                  </a:txBody>
                  <a:tcPr/>
                </a:tc>
                <a:tc>
                  <a:txBody>
                    <a:bodyPr/>
                    <a:lstStyle/>
                    <a:p>
                      <a:pPr algn="ctr"/>
                      <a:r>
                        <a:rPr lang="en-GB" sz="1050" dirty="0" smtClean="0"/>
                        <a:t>Ka</a:t>
                      </a:r>
                      <a:endParaRPr lang="en-GB" sz="1050" dirty="0"/>
                    </a:p>
                  </a:txBody>
                  <a:tcPr/>
                </a:tc>
                <a:tc>
                  <a:txBody>
                    <a:bodyPr/>
                    <a:lstStyle/>
                    <a:p>
                      <a:pPr algn="ctr"/>
                      <a:r>
                        <a:rPr lang="en-GB" sz="1050" dirty="0" err="1" smtClean="0"/>
                        <a:t>Jb</a:t>
                      </a:r>
                      <a:endParaRPr lang="en-GB" sz="1050" dirty="0"/>
                    </a:p>
                  </a:txBody>
                  <a:tcPr/>
                </a:tc>
                <a:tc>
                  <a:txBody>
                    <a:bodyPr/>
                    <a:lstStyle/>
                    <a:p>
                      <a:pPr algn="ctr"/>
                      <a:r>
                        <a:rPr lang="en-GB" sz="1050" dirty="0" smtClean="0"/>
                        <a:t>-</a:t>
                      </a:r>
                      <a:endParaRPr lang="en-GB" sz="1050" dirty="0"/>
                    </a:p>
                  </a:txBody>
                  <a:tcPr/>
                </a:tc>
                <a:tc>
                  <a:txBody>
                    <a:bodyPr/>
                    <a:lstStyle/>
                    <a:p>
                      <a:pPr algn="ctr"/>
                      <a:r>
                        <a:rPr lang="en-GB" sz="1050" dirty="0" smtClean="0"/>
                        <a:t>A</a:t>
                      </a:r>
                      <a:endParaRPr lang="en-GB" sz="1050" dirty="0"/>
                    </a:p>
                  </a:txBody>
                  <a:tcPr/>
                </a:tc>
                <a:tc>
                  <a:txBody>
                    <a:bodyPr/>
                    <a:lstStyle/>
                    <a:p>
                      <a:pPr algn="ctr"/>
                      <a:r>
                        <a:rPr lang="en-GB" sz="1050" dirty="0" smtClean="0"/>
                        <a:t>B</a:t>
                      </a:r>
                      <a:endParaRPr lang="en-GB" sz="1050" dirty="0"/>
                    </a:p>
                  </a:txBody>
                  <a:tcPr/>
                </a:tc>
                <a:tc>
                  <a:txBody>
                    <a:bodyPr/>
                    <a:lstStyle/>
                    <a:p>
                      <a:pPr algn="ctr"/>
                      <a:r>
                        <a:rPr lang="en-GB" sz="1050" dirty="0" smtClean="0"/>
                        <a:t>C</a:t>
                      </a:r>
                      <a:endParaRPr lang="en-GB" sz="1050" dirty="0"/>
                    </a:p>
                  </a:txBody>
                  <a:tcPr/>
                </a:tc>
              </a:tr>
              <a:tr h="247122">
                <a:tc rowSpan="2">
                  <a:txBody>
                    <a:bodyPr/>
                    <a:lstStyle/>
                    <a:p>
                      <a:pPr algn="ctr"/>
                      <a:r>
                        <a:rPr lang="en-GB" sz="1050" dirty="0" smtClean="0"/>
                        <a:t>State0</a:t>
                      </a:r>
                      <a:endParaRPr lang="en-GB" sz="1050" dirty="0"/>
                    </a:p>
                  </a:txBody>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a:t>
                      </a:r>
                      <a:endParaRPr lang="en-GB" sz="1050" dirty="0"/>
                    </a:p>
                  </a:txBody>
                  <a:tcPr>
                    <a:solidFill>
                      <a:srgbClr val="FF00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a:t>
                      </a:r>
                      <a:endParaRPr lang="en-GB" sz="1050" dirty="0"/>
                    </a:p>
                  </a:txBody>
                  <a:tcPr>
                    <a:solidFill>
                      <a:srgbClr val="00B0F0"/>
                    </a:solidFill>
                  </a:tcPr>
                </a:tc>
                <a:tc>
                  <a:txBody>
                    <a:bodyPr/>
                    <a:lstStyle/>
                    <a:p>
                      <a:pPr algn="ctr"/>
                      <a:r>
                        <a:rPr lang="en-GB" sz="1050" dirty="0" smtClean="0"/>
                        <a:t>1</a:t>
                      </a:r>
                      <a:endParaRPr lang="en-GB" sz="1050" dirty="0"/>
                    </a:p>
                  </a:txBody>
                  <a:tcPr>
                    <a:solidFill>
                      <a:srgbClr val="00B050"/>
                    </a:solidFill>
                  </a:tcPr>
                </a:tc>
                <a:tc>
                  <a:txBody>
                    <a:bodyPr/>
                    <a:lstStyle/>
                    <a:p>
                      <a:pPr algn="ctr"/>
                      <a:r>
                        <a:rPr lang="en-GB" sz="1050" dirty="0" smtClean="0"/>
                        <a:t>0</a:t>
                      </a:r>
                      <a:endParaRPr lang="en-GB" sz="1050" dirty="0"/>
                    </a:p>
                  </a:txBody>
                  <a:tcPr>
                    <a:solidFill>
                      <a:srgbClr val="00B050"/>
                    </a:solidFill>
                  </a:tcPr>
                </a:tc>
                <a:tc>
                  <a:txBody>
                    <a:bodyPr/>
                    <a:lstStyle/>
                    <a:p>
                      <a:pPr algn="ctr"/>
                      <a:r>
                        <a:rPr lang="en-GB" sz="1050" dirty="0" smtClean="0"/>
                        <a:t>0</a:t>
                      </a:r>
                      <a:endParaRPr lang="en-GB" sz="1050" dirty="0"/>
                    </a:p>
                  </a:txBody>
                  <a:tcPr>
                    <a:solidFill>
                      <a:srgbClr val="00B050"/>
                    </a:solidFill>
                  </a:tcPr>
                </a:tc>
              </a:tr>
              <a:tr h="247122">
                <a:tc vMerge="1">
                  <a:txBody>
                    <a:bodyPr/>
                    <a:lstStyle/>
                    <a:p>
                      <a:endParaRPr lang="en-GB" sz="1050" dirty="0"/>
                    </a:p>
                  </a:txBody>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a:t>
                      </a:r>
                      <a:endParaRPr lang="en-GB" sz="1050" dirty="0"/>
                    </a:p>
                  </a:txBody>
                  <a:tcPr>
                    <a:solidFill>
                      <a:srgbClr val="FF00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a:t>
                      </a:r>
                      <a:endParaRPr lang="en-GB" sz="1050" dirty="0"/>
                    </a:p>
                  </a:txBody>
                  <a:tcPr>
                    <a:solidFill>
                      <a:srgbClr val="00B0F0"/>
                    </a:solidFill>
                  </a:tcPr>
                </a:tc>
                <a:tc>
                  <a:txBody>
                    <a:bodyPr/>
                    <a:lstStyle/>
                    <a:p>
                      <a:pPr algn="ctr"/>
                      <a:r>
                        <a:rPr lang="en-GB" sz="1050" dirty="0" smtClean="0"/>
                        <a:t>0</a:t>
                      </a:r>
                      <a:endParaRPr lang="en-GB" sz="1050" dirty="0"/>
                    </a:p>
                  </a:txBody>
                  <a:tcPr>
                    <a:solidFill>
                      <a:srgbClr val="00B050"/>
                    </a:solidFill>
                  </a:tcPr>
                </a:tc>
                <a:tc>
                  <a:txBody>
                    <a:bodyPr/>
                    <a:lstStyle/>
                    <a:p>
                      <a:pPr algn="ctr"/>
                      <a:r>
                        <a:rPr lang="en-GB" sz="1050" dirty="0" smtClean="0"/>
                        <a:t>0</a:t>
                      </a:r>
                      <a:endParaRPr lang="en-GB" sz="1050" dirty="0"/>
                    </a:p>
                  </a:txBody>
                  <a:tcPr>
                    <a:solidFill>
                      <a:srgbClr val="00B050"/>
                    </a:solidFill>
                  </a:tcPr>
                </a:tc>
                <a:tc>
                  <a:txBody>
                    <a:bodyPr/>
                    <a:lstStyle/>
                    <a:p>
                      <a:pPr algn="ctr"/>
                      <a:r>
                        <a:rPr lang="en-GB" sz="1050" dirty="0" smtClean="0"/>
                        <a:t>0</a:t>
                      </a:r>
                      <a:endParaRPr lang="en-GB" sz="1050" dirty="0"/>
                    </a:p>
                  </a:txBody>
                  <a:tcPr>
                    <a:solidFill>
                      <a:srgbClr val="00B050"/>
                    </a:solidFill>
                  </a:tcPr>
                </a:tc>
              </a:tr>
              <a:tr h="247122">
                <a:tc rowSpan="2">
                  <a:txBody>
                    <a:bodyPr/>
                    <a:lstStyle/>
                    <a:p>
                      <a:pPr algn="ctr"/>
                      <a:r>
                        <a:rPr lang="en-GB" sz="1050" dirty="0" smtClean="0"/>
                        <a:t>State 1</a:t>
                      </a:r>
                      <a:endParaRPr lang="en-GB" sz="1050" dirty="0"/>
                    </a:p>
                  </a:txBody>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a:t>
                      </a:r>
                      <a:endParaRPr lang="en-GB" sz="1050" dirty="0"/>
                    </a:p>
                  </a:txBody>
                  <a:tcPr>
                    <a:solidFill>
                      <a:srgbClr val="FF00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a:t>
                      </a:r>
                      <a:endParaRPr lang="en-GB" sz="1050" dirty="0"/>
                    </a:p>
                  </a:txBody>
                  <a:tcPr>
                    <a:solidFill>
                      <a:srgbClr val="00B0F0"/>
                    </a:solidFill>
                  </a:tcPr>
                </a:tc>
                <a:tc>
                  <a:txBody>
                    <a:bodyPr/>
                    <a:lstStyle/>
                    <a:p>
                      <a:pPr algn="ctr"/>
                      <a:r>
                        <a:rPr lang="en-GB" sz="1050" dirty="0" smtClean="0"/>
                        <a:t>1</a:t>
                      </a:r>
                      <a:endParaRPr lang="en-GB" sz="1050" dirty="0"/>
                    </a:p>
                  </a:txBody>
                  <a:tcPr>
                    <a:solidFill>
                      <a:srgbClr val="00B050"/>
                    </a:solidFill>
                  </a:tcPr>
                </a:tc>
                <a:tc>
                  <a:txBody>
                    <a:bodyPr/>
                    <a:lstStyle/>
                    <a:p>
                      <a:pPr algn="ctr"/>
                      <a:r>
                        <a:rPr lang="en-GB" sz="1050" dirty="0" smtClean="0"/>
                        <a:t>0</a:t>
                      </a:r>
                      <a:endParaRPr lang="en-GB" sz="1050" dirty="0"/>
                    </a:p>
                  </a:txBody>
                  <a:tcPr>
                    <a:solidFill>
                      <a:srgbClr val="00B050"/>
                    </a:solidFill>
                  </a:tcPr>
                </a:tc>
                <a:tc>
                  <a:txBody>
                    <a:bodyPr/>
                    <a:lstStyle/>
                    <a:p>
                      <a:pPr algn="ctr"/>
                      <a:r>
                        <a:rPr lang="en-GB" sz="1050" dirty="0" smtClean="0"/>
                        <a:t>1</a:t>
                      </a:r>
                      <a:endParaRPr lang="en-GB" sz="1050" dirty="0"/>
                    </a:p>
                  </a:txBody>
                  <a:tcPr>
                    <a:solidFill>
                      <a:srgbClr val="00B050"/>
                    </a:solidFill>
                  </a:tcPr>
                </a:tc>
              </a:tr>
              <a:tr h="247122">
                <a:tc vMerge="1">
                  <a:txBody>
                    <a:bodyPr/>
                    <a:lstStyle/>
                    <a:p>
                      <a:endParaRPr lang="en-GB" sz="1050" dirty="0"/>
                    </a:p>
                  </a:txBody>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a:t>
                      </a:r>
                      <a:endParaRPr lang="en-GB" sz="1050" dirty="0"/>
                    </a:p>
                  </a:txBody>
                  <a:tcPr>
                    <a:solidFill>
                      <a:srgbClr val="FF00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a:t>
                      </a:r>
                      <a:endParaRPr lang="en-GB" sz="1050" dirty="0"/>
                    </a:p>
                  </a:txBody>
                  <a:tcPr>
                    <a:solidFill>
                      <a:srgbClr val="00B0F0"/>
                    </a:solidFill>
                  </a:tcPr>
                </a:tc>
                <a:tc>
                  <a:txBody>
                    <a:bodyPr/>
                    <a:lstStyle/>
                    <a:p>
                      <a:pPr algn="ctr"/>
                      <a:r>
                        <a:rPr lang="en-GB" sz="1050" dirty="0" smtClean="0"/>
                        <a:t>0</a:t>
                      </a:r>
                      <a:endParaRPr lang="en-GB" sz="1050" dirty="0"/>
                    </a:p>
                  </a:txBody>
                  <a:tcPr>
                    <a:solidFill>
                      <a:srgbClr val="00B050"/>
                    </a:solidFill>
                  </a:tcPr>
                </a:tc>
                <a:tc>
                  <a:txBody>
                    <a:bodyPr/>
                    <a:lstStyle/>
                    <a:p>
                      <a:pPr algn="ctr"/>
                      <a:r>
                        <a:rPr lang="en-GB" sz="1050" dirty="0" smtClean="0"/>
                        <a:t>0</a:t>
                      </a:r>
                      <a:endParaRPr lang="en-GB" sz="1050" dirty="0"/>
                    </a:p>
                  </a:txBody>
                  <a:tcPr>
                    <a:solidFill>
                      <a:srgbClr val="00B050"/>
                    </a:solidFill>
                  </a:tcPr>
                </a:tc>
                <a:tc>
                  <a:txBody>
                    <a:bodyPr/>
                    <a:lstStyle/>
                    <a:p>
                      <a:pPr algn="ctr"/>
                      <a:r>
                        <a:rPr lang="en-GB" sz="1050" dirty="0" smtClean="0"/>
                        <a:t>1</a:t>
                      </a:r>
                      <a:endParaRPr lang="en-GB" sz="1050" dirty="0"/>
                    </a:p>
                  </a:txBody>
                  <a:tcPr>
                    <a:solidFill>
                      <a:srgbClr val="00B050"/>
                    </a:solidFill>
                  </a:tcPr>
                </a:tc>
              </a:tr>
              <a:tr h="247122">
                <a:tc rowSpan="2">
                  <a:txBody>
                    <a:bodyPr/>
                    <a:lstStyle/>
                    <a:p>
                      <a:pPr algn="ctr"/>
                      <a:r>
                        <a:rPr lang="en-GB" sz="1050" dirty="0" smtClean="0"/>
                        <a:t>State 2</a:t>
                      </a:r>
                      <a:endParaRPr lang="en-GB" sz="1050" dirty="0"/>
                    </a:p>
                  </a:txBody>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a:t>
                      </a:r>
                      <a:endParaRPr lang="en-GB" sz="1050" dirty="0"/>
                    </a:p>
                  </a:txBody>
                  <a:tcPr>
                    <a:solidFill>
                      <a:srgbClr val="FF00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a:t>
                      </a:r>
                      <a:endParaRPr lang="en-GB" sz="1050" dirty="0"/>
                    </a:p>
                  </a:txBody>
                  <a:tcPr>
                    <a:solidFill>
                      <a:srgbClr val="00B0F0"/>
                    </a:solidFill>
                  </a:tcPr>
                </a:tc>
                <a:tc>
                  <a:txBody>
                    <a:bodyPr/>
                    <a:lstStyle/>
                    <a:p>
                      <a:pPr algn="ctr"/>
                      <a:r>
                        <a:rPr lang="en-GB" sz="1050" dirty="0" smtClean="0"/>
                        <a:t>1</a:t>
                      </a:r>
                      <a:endParaRPr lang="en-GB" sz="1050" dirty="0"/>
                    </a:p>
                  </a:txBody>
                  <a:tcPr>
                    <a:solidFill>
                      <a:srgbClr val="00B050"/>
                    </a:solidFill>
                  </a:tcPr>
                </a:tc>
                <a:tc>
                  <a:txBody>
                    <a:bodyPr/>
                    <a:lstStyle/>
                    <a:p>
                      <a:pPr algn="ctr"/>
                      <a:r>
                        <a:rPr lang="en-GB" sz="1050" dirty="0" smtClean="0"/>
                        <a:t>1</a:t>
                      </a:r>
                      <a:endParaRPr lang="en-GB" sz="1050" dirty="0"/>
                    </a:p>
                  </a:txBody>
                  <a:tcPr>
                    <a:solidFill>
                      <a:srgbClr val="00B050"/>
                    </a:solidFill>
                  </a:tcPr>
                </a:tc>
                <a:tc>
                  <a:txBody>
                    <a:bodyPr/>
                    <a:lstStyle/>
                    <a:p>
                      <a:pPr algn="ctr"/>
                      <a:r>
                        <a:rPr lang="en-GB" sz="1050" dirty="0" smtClean="0"/>
                        <a:t>0</a:t>
                      </a:r>
                      <a:endParaRPr lang="en-GB" sz="1050" dirty="0"/>
                    </a:p>
                  </a:txBody>
                  <a:tcPr>
                    <a:solidFill>
                      <a:srgbClr val="00B050"/>
                    </a:solidFill>
                  </a:tcPr>
                </a:tc>
              </a:tr>
              <a:tr h="247122">
                <a:tc vMerge="1">
                  <a:txBody>
                    <a:bodyPr/>
                    <a:lstStyle/>
                    <a:p>
                      <a:endParaRPr lang="en-GB" sz="1050" dirty="0"/>
                    </a:p>
                  </a:txBody>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a:t>
                      </a:r>
                      <a:endParaRPr lang="en-GB" sz="1050" dirty="0"/>
                    </a:p>
                  </a:txBody>
                  <a:tcPr>
                    <a:solidFill>
                      <a:srgbClr val="FF00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a:t>
                      </a:r>
                      <a:endParaRPr lang="en-GB" sz="1050" dirty="0"/>
                    </a:p>
                  </a:txBody>
                  <a:tcPr>
                    <a:solidFill>
                      <a:srgbClr val="00B0F0"/>
                    </a:solidFill>
                  </a:tcPr>
                </a:tc>
                <a:tc>
                  <a:txBody>
                    <a:bodyPr/>
                    <a:lstStyle/>
                    <a:p>
                      <a:pPr algn="ctr"/>
                      <a:r>
                        <a:rPr lang="en-GB" sz="1050" dirty="0" smtClean="0"/>
                        <a:t>0</a:t>
                      </a:r>
                      <a:endParaRPr lang="en-GB" sz="1050" dirty="0"/>
                    </a:p>
                  </a:txBody>
                  <a:tcPr>
                    <a:solidFill>
                      <a:srgbClr val="00B050"/>
                    </a:solidFill>
                  </a:tcPr>
                </a:tc>
                <a:tc>
                  <a:txBody>
                    <a:bodyPr/>
                    <a:lstStyle/>
                    <a:p>
                      <a:pPr algn="ctr"/>
                      <a:r>
                        <a:rPr lang="en-GB" sz="1050" dirty="0" smtClean="0"/>
                        <a:t>1</a:t>
                      </a:r>
                      <a:endParaRPr lang="en-GB" sz="1050" dirty="0"/>
                    </a:p>
                  </a:txBody>
                  <a:tcPr>
                    <a:solidFill>
                      <a:srgbClr val="00B050"/>
                    </a:solidFill>
                  </a:tcPr>
                </a:tc>
                <a:tc>
                  <a:txBody>
                    <a:bodyPr/>
                    <a:lstStyle/>
                    <a:p>
                      <a:pPr algn="ctr"/>
                      <a:r>
                        <a:rPr lang="en-GB" sz="1050" dirty="0" smtClean="0"/>
                        <a:t>0</a:t>
                      </a:r>
                      <a:endParaRPr lang="en-GB" sz="1050" dirty="0"/>
                    </a:p>
                  </a:txBody>
                  <a:tcPr>
                    <a:solidFill>
                      <a:srgbClr val="00B050"/>
                    </a:solidFill>
                  </a:tcPr>
                </a:tc>
              </a:tr>
              <a:tr h="247122">
                <a:tc rowSpan="2">
                  <a:txBody>
                    <a:bodyPr/>
                    <a:lstStyle/>
                    <a:p>
                      <a:pPr algn="ctr"/>
                      <a:r>
                        <a:rPr lang="en-GB" sz="1050" dirty="0" smtClean="0"/>
                        <a:t>State 3</a:t>
                      </a:r>
                      <a:endParaRPr lang="en-GB" sz="1050" dirty="0"/>
                    </a:p>
                  </a:txBody>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a:t>
                      </a:r>
                      <a:endParaRPr lang="en-GB" sz="1050" dirty="0"/>
                    </a:p>
                  </a:txBody>
                  <a:tcPr>
                    <a:solidFill>
                      <a:srgbClr val="FF00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a:t>
                      </a:r>
                      <a:endParaRPr lang="en-GB" sz="1050" dirty="0"/>
                    </a:p>
                  </a:txBody>
                  <a:tcPr>
                    <a:solidFill>
                      <a:srgbClr val="00B0F0"/>
                    </a:solidFill>
                  </a:tcPr>
                </a:tc>
                <a:tc>
                  <a:txBody>
                    <a:bodyPr/>
                    <a:lstStyle/>
                    <a:p>
                      <a:pPr algn="ctr"/>
                      <a:r>
                        <a:rPr lang="en-GB" sz="1050" dirty="0" smtClean="0"/>
                        <a:t>1</a:t>
                      </a:r>
                      <a:endParaRPr lang="en-GB" sz="1050" dirty="0"/>
                    </a:p>
                  </a:txBody>
                  <a:tcPr>
                    <a:solidFill>
                      <a:srgbClr val="00B050"/>
                    </a:solidFill>
                  </a:tcPr>
                </a:tc>
                <a:tc>
                  <a:txBody>
                    <a:bodyPr/>
                    <a:lstStyle/>
                    <a:p>
                      <a:pPr algn="ctr"/>
                      <a:r>
                        <a:rPr lang="en-GB" sz="1050" dirty="0" smtClean="0"/>
                        <a:t>1</a:t>
                      </a:r>
                      <a:endParaRPr lang="en-GB" sz="1050" dirty="0"/>
                    </a:p>
                  </a:txBody>
                  <a:tcPr>
                    <a:solidFill>
                      <a:srgbClr val="00B050"/>
                    </a:solidFill>
                  </a:tcPr>
                </a:tc>
                <a:tc>
                  <a:txBody>
                    <a:bodyPr/>
                    <a:lstStyle/>
                    <a:p>
                      <a:pPr algn="ctr"/>
                      <a:r>
                        <a:rPr lang="en-GB" sz="1050" dirty="0" smtClean="0"/>
                        <a:t>1</a:t>
                      </a:r>
                      <a:endParaRPr lang="en-GB" sz="1050" dirty="0"/>
                    </a:p>
                  </a:txBody>
                  <a:tcPr>
                    <a:solidFill>
                      <a:srgbClr val="00B050"/>
                    </a:solidFill>
                  </a:tcPr>
                </a:tc>
              </a:tr>
              <a:tr h="247122">
                <a:tc vMerge="1">
                  <a:txBody>
                    <a:bodyPr/>
                    <a:lstStyle/>
                    <a:p>
                      <a:endParaRPr lang="en-GB" sz="1050" dirty="0"/>
                    </a:p>
                  </a:txBody>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x</a:t>
                      </a:r>
                      <a:endParaRPr lang="en-GB" sz="1050" dirty="0"/>
                    </a:p>
                  </a:txBody>
                  <a:tcPr>
                    <a:solidFill>
                      <a:srgbClr val="FF00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a:t>
                      </a:r>
                      <a:endParaRPr lang="en-GB" sz="1050" dirty="0"/>
                    </a:p>
                  </a:txBody>
                  <a:tcPr>
                    <a:solidFill>
                      <a:srgbClr val="00B0F0"/>
                    </a:solidFill>
                  </a:tcPr>
                </a:tc>
                <a:tc>
                  <a:txBody>
                    <a:bodyPr/>
                    <a:lstStyle/>
                    <a:p>
                      <a:pPr algn="ctr"/>
                      <a:r>
                        <a:rPr lang="en-GB" sz="1050" dirty="0" smtClean="0"/>
                        <a:t>0</a:t>
                      </a:r>
                      <a:endParaRPr lang="en-GB" sz="1050" dirty="0"/>
                    </a:p>
                  </a:txBody>
                  <a:tcPr>
                    <a:solidFill>
                      <a:srgbClr val="00B050"/>
                    </a:solidFill>
                  </a:tcPr>
                </a:tc>
                <a:tc>
                  <a:txBody>
                    <a:bodyPr/>
                    <a:lstStyle/>
                    <a:p>
                      <a:pPr algn="ctr"/>
                      <a:r>
                        <a:rPr lang="en-GB" sz="1050" dirty="0" smtClean="0"/>
                        <a:t>1</a:t>
                      </a:r>
                      <a:endParaRPr lang="en-GB" sz="1050" dirty="0"/>
                    </a:p>
                  </a:txBody>
                  <a:tcPr>
                    <a:solidFill>
                      <a:srgbClr val="00B050"/>
                    </a:solidFill>
                  </a:tcPr>
                </a:tc>
                <a:tc>
                  <a:txBody>
                    <a:bodyPr/>
                    <a:lstStyle/>
                    <a:p>
                      <a:pPr algn="ctr"/>
                      <a:r>
                        <a:rPr lang="en-GB" sz="1050" dirty="0" smtClean="0"/>
                        <a:t>1</a:t>
                      </a:r>
                      <a:endParaRPr lang="en-GB" sz="1050" dirty="0"/>
                    </a:p>
                  </a:txBody>
                  <a:tcPr>
                    <a:solidFill>
                      <a:srgbClr val="00B050"/>
                    </a:solidFill>
                  </a:tcPr>
                </a:tc>
              </a:tr>
            </a:tbl>
          </a:graphicData>
        </a:graphic>
      </p:graphicFrame>
      <p:sp>
        <p:nvSpPr>
          <p:cNvPr id="4" name="TextBox 3"/>
          <p:cNvSpPr txBox="1"/>
          <p:nvPr/>
        </p:nvSpPr>
        <p:spPr>
          <a:xfrm>
            <a:off x="1000100" y="1500174"/>
            <a:ext cx="7143800" cy="646331"/>
          </a:xfrm>
          <a:prstGeom prst="rect">
            <a:avLst/>
          </a:prstGeom>
          <a:noFill/>
        </p:spPr>
        <p:txBody>
          <a:bodyPr wrap="square" rtlCol="0">
            <a:spAutoFit/>
          </a:bodyPr>
          <a:lstStyle/>
          <a:p>
            <a:r>
              <a:rPr lang="en-GB" dirty="0" smtClean="0"/>
              <a:t>Step 6</a:t>
            </a:r>
          </a:p>
          <a:p>
            <a:r>
              <a:rPr lang="en-GB" dirty="0" smtClean="0"/>
              <a:t>	</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4114800" cy="4590878"/>
          </a:xfrm>
        </p:spPr>
        <p:txBody>
          <a:bodyPr>
            <a:normAutofit/>
          </a:bodyPr>
          <a:lstStyle/>
          <a:p>
            <a:r>
              <a:rPr lang="en-GB" sz="1800" dirty="0" smtClean="0"/>
              <a:t>This circuit has two </a:t>
            </a:r>
            <a:r>
              <a:rPr lang="en-GB" sz="1800" dirty="0" smtClean="0"/>
              <a:t>states (010 and 101) isolated from the main sequence. </a:t>
            </a:r>
          </a:p>
          <a:p>
            <a:r>
              <a:rPr lang="en-GB" sz="1800" dirty="0" smtClean="0"/>
              <a:t>This is typical for a twisted ring counter which is the circuit just analysed.</a:t>
            </a:r>
            <a:endParaRPr lang="en-GB" sz="1800" dirty="0"/>
          </a:p>
        </p:txBody>
      </p:sp>
      <p:sp>
        <p:nvSpPr>
          <p:cNvPr id="3" name="Title 2"/>
          <p:cNvSpPr>
            <a:spLocks noGrp="1"/>
          </p:cNvSpPr>
          <p:nvPr>
            <p:ph type="title"/>
          </p:nvPr>
        </p:nvSpPr>
        <p:spPr/>
        <p:txBody>
          <a:bodyPr>
            <a:normAutofit/>
          </a:bodyPr>
          <a:lstStyle/>
          <a:p>
            <a:r>
              <a:rPr lang="en-GB" sz="2000" dirty="0" smtClean="0"/>
              <a:t>Analysis of sequential circuits</a:t>
            </a:r>
            <a:endParaRPr lang="en-GB" sz="2000" dirty="0"/>
          </a:p>
        </p:txBody>
      </p:sp>
      <p:pic>
        <p:nvPicPr>
          <p:cNvPr id="4098" name="Picture 2" descr="C:\Users\gary\Documents\fsm fig14.jpg"/>
          <p:cNvPicPr>
            <a:picLocks noChangeAspect="1" noChangeArrowheads="1"/>
          </p:cNvPicPr>
          <p:nvPr/>
        </p:nvPicPr>
        <p:blipFill>
          <a:blip r:embed="rId2"/>
          <a:srcRect/>
          <a:stretch>
            <a:fillRect/>
          </a:stretch>
        </p:blipFill>
        <p:spPr bwMode="auto">
          <a:xfrm>
            <a:off x="4714876" y="1571612"/>
            <a:ext cx="3883697" cy="3643338"/>
          </a:xfrm>
          <a:prstGeom prst="rect">
            <a:avLst/>
          </a:prstGeom>
          <a:noFill/>
        </p:spPr>
      </p:pic>
      <p:sp>
        <p:nvSpPr>
          <p:cNvPr id="5" name="TextBox 4"/>
          <p:cNvSpPr txBox="1"/>
          <p:nvPr/>
        </p:nvSpPr>
        <p:spPr>
          <a:xfrm>
            <a:off x="6072198" y="5214950"/>
            <a:ext cx="2485937" cy="523220"/>
          </a:xfrm>
          <a:prstGeom prst="rect">
            <a:avLst/>
          </a:prstGeom>
          <a:noFill/>
        </p:spPr>
        <p:txBody>
          <a:bodyPr wrap="none" rtlCol="0">
            <a:spAutoFit/>
          </a:bodyPr>
          <a:lstStyle/>
          <a:p>
            <a:r>
              <a:rPr lang="en-GB" sz="1400" dirty="0" smtClean="0"/>
              <a:t>State changes take place</a:t>
            </a:r>
          </a:p>
          <a:p>
            <a:pPr algn="ctr"/>
            <a:r>
              <a:rPr lang="en-GB" sz="1400" dirty="0" smtClean="0"/>
              <a:t> on clock rising edge</a:t>
            </a:r>
            <a:endParaRPr lang="en-GB" sz="1400"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4114800" cy="4525963"/>
          </a:xfrm>
        </p:spPr>
        <p:txBody>
          <a:bodyPr>
            <a:normAutofit/>
          </a:bodyPr>
          <a:lstStyle/>
          <a:p>
            <a:r>
              <a:rPr lang="en-GB" sz="1800" dirty="0" smtClean="0"/>
              <a:t>Worked Example 2</a:t>
            </a:r>
          </a:p>
          <a:p>
            <a:r>
              <a:rPr lang="en-GB" sz="1800" dirty="0" smtClean="0"/>
              <a:t>Analyse the twisted Ring counter, shown right.</a:t>
            </a:r>
          </a:p>
          <a:p>
            <a:r>
              <a:rPr lang="en-GB" sz="1800" dirty="0" smtClean="0"/>
              <a:t>Step 1 </a:t>
            </a:r>
          </a:p>
          <a:p>
            <a:pPr lvl="1"/>
            <a:r>
              <a:rPr lang="en-GB" sz="1400" dirty="0" smtClean="0"/>
              <a:t>Consider the circuit.</a:t>
            </a:r>
          </a:p>
          <a:p>
            <a:pPr lvl="1"/>
            <a:endParaRPr lang="en-GB" sz="1400" dirty="0" smtClean="0"/>
          </a:p>
          <a:p>
            <a:r>
              <a:rPr lang="en-GB" sz="1800" dirty="0" smtClean="0"/>
              <a:t>Step 2</a:t>
            </a:r>
          </a:p>
          <a:p>
            <a:pPr lvl="1"/>
            <a:r>
              <a:rPr lang="en-GB" sz="1400" dirty="0" smtClean="0"/>
              <a:t>Generate equations</a:t>
            </a:r>
          </a:p>
          <a:p>
            <a:pPr lvl="1"/>
            <a:endParaRPr lang="en-GB" sz="1400" dirty="0" smtClean="0"/>
          </a:p>
          <a:p>
            <a:pPr lvl="1"/>
            <a:r>
              <a:rPr lang="en-GB" sz="1600" dirty="0" err="1" smtClean="0"/>
              <a:t>Ja</a:t>
            </a:r>
            <a:r>
              <a:rPr lang="en-GB" sz="1600" dirty="0" smtClean="0"/>
              <a:t>=/C	</a:t>
            </a:r>
            <a:r>
              <a:rPr lang="en-GB" sz="1600" dirty="0" err="1" smtClean="0"/>
              <a:t>Jb</a:t>
            </a:r>
            <a:r>
              <a:rPr lang="en-GB" sz="1600" dirty="0" smtClean="0"/>
              <a:t>=/A	</a:t>
            </a:r>
            <a:r>
              <a:rPr lang="en-GB" sz="1600" dirty="0" err="1" smtClean="0"/>
              <a:t>Jc</a:t>
            </a:r>
            <a:r>
              <a:rPr lang="en-GB" sz="1600" dirty="0" smtClean="0"/>
              <a:t>=B</a:t>
            </a:r>
          </a:p>
          <a:p>
            <a:pPr lvl="1"/>
            <a:r>
              <a:rPr lang="en-GB" sz="1600" dirty="0" smtClean="0"/>
              <a:t>Ka=C	Kb=A	</a:t>
            </a:r>
            <a:r>
              <a:rPr lang="en-GB" sz="1600" dirty="0" err="1" smtClean="0"/>
              <a:t>Kc</a:t>
            </a:r>
            <a:r>
              <a:rPr lang="en-GB" sz="1600" dirty="0" smtClean="0"/>
              <a:t>=/B</a:t>
            </a:r>
            <a:endParaRPr lang="en-GB" sz="1600" dirty="0" smtClean="0"/>
          </a:p>
          <a:p>
            <a:endParaRPr lang="en-GB" sz="1800" dirty="0"/>
          </a:p>
        </p:txBody>
      </p:sp>
      <p:sp>
        <p:nvSpPr>
          <p:cNvPr id="3" name="Title 2"/>
          <p:cNvSpPr>
            <a:spLocks noGrp="1"/>
          </p:cNvSpPr>
          <p:nvPr>
            <p:ph type="title"/>
          </p:nvPr>
        </p:nvSpPr>
        <p:spPr/>
        <p:txBody>
          <a:bodyPr>
            <a:normAutofit/>
          </a:bodyPr>
          <a:lstStyle/>
          <a:p>
            <a:r>
              <a:rPr lang="en-GB" sz="2000" dirty="0" smtClean="0"/>
              <a:t>Analysis of sequential circuits</a:t>
            </a:r>
            <a:endParaRPr lang="en-GB" sz="2000" dirty="0"/>
          </a:p>
        </p:txBody>
      </p:sp>
      <p:pic>
        <p:nvPicPr>
          <p:cNvPr id="5122" name="Picture 2"/>
          <p:cNvPicPr>
            <a:picLocks noChangeAspect="1" noChangeArrowheads="1"/>
          </p:cNvPicPr>
          <p:nvPr/>
        </p:nvPicPr>
        <p:blipFill>
          <a:blip r:embed="rId2"/>
          <a:srcRect/>
          <a:stretch>
            <a:fillRect/>
          </a:stretch>
        </p:blipFill>
        <p:spPr bwMode="auto">
          <a:xfrm>
            <a:off x="6000760" y="1500174"/>
            <a:ext cx="1774788" cy="428628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9"/>
            <a:ext cx="8229600" cy="804664"/>
          </a:xfrm>
        </p:spPr>
        <p:txBody>
          <a:bodyPr>
            <a:normAutofit fontScale="92500" lnSpcReduction="10000"/>
          </a:bodyPr>
          <a:lstStyle/>
          <a:p>
            <a:r>
              <a:rPr lang="en-GB" dirty="0" smtClean="0"/>
              <a:t>Step 3</a:t>
            </a:r>
          </a:p>
          <a:p>
            <a:pPr lvl="1"/>
            <a:r>
              <a:rPr lang="en-GB" dirty="0" smtClean="0"/>
              <a:t>Next State maps</a:t>
            </a:r>
            <a:endParaRPr lang="en-GB" dirty="0"/>
          </a:p>
        </p:txBody>
      </p:sp>
      <p:sp>
        <p:nvSpPr>
          <p:cNvPr id="3" name="Title 2"/>
          <p:cNvSpPr>
            <a:spLocks noGrp="1"/>
          </p:cNvSpPr>
          <p:nvPr>
            <p:ph type="title"/>
          </p:nvPr>
        </p:nvSpPr>
        <p:spPr/>
        <p:txBody>
          <a:bodyPr>
            <a:normAutofit/>
          </a:bodyPr>
          <a:lstStyle/>
          <a:p>
            <a:r>
              <a:rPr lang="en-GB" sz="2000" dirty="0" smtClean="0"/>
              <a:t>Analysis of sequential circuits</a:t>
            </a:r>
            <a:endParaRPr lang="en-GB" sz="2000" dirty="0"/>
          </a:p>
        </p:txBody>
      </p:sp>
      <p:graphicFrame>
        <p:nvGraphicFramePr>
          <p:cNvPr id="4" name="Table 3"/>
          <p:cNvGraphicFramePr>
            <a:graphicFrameLocks noGrp="1"/>
          </p:cNvGraphicFramePr>
          <p:nvPr/>
        </p:nvGraphicFramePr>
        <p:xfrm>
          <a:off x="1714480" y="2643182"/>
          <a:ext cx="1833555" cy="1035684"/>
        </p:xfrm>
        <a:graphic>
          <a:graphicData uri="http://schemas.openxmlformats.org/drawingml/2006/table">
            <a:tbl>
              <a:tblPr firstRow="1" bandRow="1">
                <a:tableStyleId>{5C22544A-7EE6-4342-B048-85BDC9FD1C3A}</a:tableStyleId>
              </a:tblPr>
              <a:tblGrid>
                <a:gridCol w="366711"/>
                <a:gridCol w="366711"/>
                <a:gridCol w="366711"/>
                <a:gridCol w="366711"/>
                <a:gridCol w="366711"/>
              </a:tblGrid>
              <a:tr h="334962">
                <a:tc>
                  <a:txBody>
                    <a:bodyPr/>
                    <a:lstStyle/>
                    <a:p>
                      <a:r>
                        <a:rPr lang="en-GB" sz="1800" dirty="0" smtClean="0"/>
                        <a:t>\</a:t>
                      </a:r>
                      <a:endParaRPr lang="en-GB" sz="1800" dirty="0"/>
                    </a:p>
                  </a:txBody>
                  <a:tcPr/>
                </a:tc>
                <a:tc>
                  <a:txBody>
                    <a:bodyPr/>
                    <a:lstStyle/>
                    <a:p>
                      <a:r>
                        <a:rPr lang="en-GB" sz="1050" dirty="0" smtClean="0"/>
                        <a:t>00</a:t>
                      </a:r>
                      <a:endParaRPr lang="en-GB" sz="1050" dirty="0"/>
                    </a:p>
                  </a:txBody>
                  <a:tcPr/>
                </a:tc>
                <a:tc>
                  <a:txBody>
                    <a:bodyPr/>
                    <a:lstStyle/>
                    <a:p>
                      <a:r>
                        <a:rPr lang="en-GB" sz="1050" dirty="0" smtClean="0"/>
                        <a:t>01</a:t>
                      </a:r>
                      <a:endParaRPr lang="en-GB" sz="1050" dirty="0"/>
                    </a:p>
                  </a:txBody>
                  <a:tcPr/>
                </a:tc>
                <a:tc>
                  <a:txBody>
                    <a:bodyPr/>
                    <a:lstStyle/>
                    <a:p>
                      <a:r>
                        <a:rPr lang="en-GB" sz="1050" dirty="0" smtClean="0"/>
                        <a:t>11</a:t>
                      </a:r>
                      <a:endParaRPr lang="en-GB" sz="1050" dirty="0"/>
                    </a:p>
                  </a:txBody>
                  <a:tcPr/>
                </a:tc>
                <a:tc>
                  <a:txBody>
                    <a:bodyPr/>
                    <a:lstStyle/>
                    <a:p>
                      <a:r>
                        <a:rPr lang="en-GB" sz="1050" dirty="0" smtClean="0"/>
                        <a:t>10</a:t>
                      </a:r>
                      <a:endParaRPr lang="en-GB" sz="1050" dirty="0"/>
                    </a:p>
                  </a:txBody>
                  <a:tcPr/>
                </a:tc>
              </a:tr>
              <a:tr h="334962">
                <a:tc>
                  <a:txBody>
                    <a:bodyPr/>
                    <a:lstStyle/>
                    <a:p>
                      <a:pPr algn="ctr"/>
                      <a:r>
                        <a:rPr lang="en-GB" sz="1050" dirty="0" smtClean="0"/>
                        <a:t>0</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1</a:t>
                      </a:r>
                      <a:endParaRPr lang="en-GB" sz="1050" dirty="0"/>
                    </a:p>
                  </a:txBody>
                  <a:tcPr/>
                </a:tc>
              </a:tr>
              <a:tr h="334962">
                <a:tc>
                  <a:txBody>
                    <a:bodyPr/>
                    <a:lstStyle/>
                    <a:p>
                      <a:pPr algn="ctr"/>
                      <a:r>
                        <a:rPr lang="en-GB" sz="1050" dirty="0" smtClean="0"/>
                        <a:t>1</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r>
            </a:tbl>
          </a:graphicData>
        </a:graphic>
      </p:graphicFrame>
      <p:graphicFrame>
        <p:nvGraphicFramePr>
          <p:cNvPr id="5" name="Table 4"/>
          <p:cNvGraphicFramePr>
            <a:graphicFrameLocks noGrp="1"/>
          </p:cNvGraphicFramePr>
          <p:nvPr/>
        </p:nvGraphicFramePr>
        <p:xfrm>
          <a:off x="3643306" y="2643182"/>
          <a:ext cx="1833555" cy="1035684"/>
        </p:xfrm>
        <a:graphic>
          <a:graphicData uri="http://schemas.openxmlformats.org/drawingml/2006/table">
            <a:tbl>
              <a:tblPr firstRow="1" bandRow="1">
                <a:tableStyleId>{5C22544A-7EE6-4342-B048-85BDC9FD1C3A}</a:tableStyleId>
              </a:tblPr>
              <a:tblGrid>
                <a:gridCol w="366711"/>
                <a:gridCol w="366711"/>
                <a:gridCol w="366711"/>
                <a:gridCol w="366711"/>
                <a:gridCol w="366711"/>
              </a:tblGrid>
              <a:tr h="334962">
                <a:tc>
                  <a:txBody>
                    <a:bodyPr/>
                    <a:lstStyle/>
                    <a:p>
                      <a:r>
                        <a:rPr lang="en-GB" dirty="0" smtClean="0"/>
                        <a:t>\</a:t>
                      </a:r>
                      <a:endParaRPr lang="en-GB" dirty="0"/>
                    </a:p>
                  </a:txBody>
                  <a:tcPr/>
                </a:tc>
                <a:tc>
                  <a:txBody>
                    <a:bodyPr/>
                    <a:lstStyle/>
                    <a:p>
                      <a:r>
                        <a:rPr lang="en-GB" sz="1050" dirty="0" smtClean="0"/>
                        <a:t>00</a:t>
                      </a:r>
                      <a:endParaRPr lang="en-GB" sz="1050" dirty="0"/>
                    </a:p>
                  </a:txBody>
                  <a:tcPr/>
                </a:tc>
                <a:tc>
                  <a:txBody>
                    <a:bodyPr/>
                    <a:lstStyle/>
                    <a:p>
                      <a:r>
                        <a:rPr lang="en-GB" sz="1050" dirty="0" smtClean="0"/>
                        <a:t>01</a:t>
                      </a:r>
                      <a:endParaRPr lang="en-GB" sz="1050" dirty="0"/>
                    </a:p>
                  </a:txBody>
                  <a:tcPr/>
                </a:tc>
                <a:tc>
                  <a:txBody>
                    <a:bodyPr/>
                    <a:lstStyle/>
                    <a:p>
                      <a:r>
                        <a:rPr lang="en-GB" sz="1050" dirty="0" smtClean="0"/>
                        <a:t>11</a:t>
                      </a:r>
                      <a:endParaRPr lang="en-GB" sz="1050" dirty="0"/>
                    </a:p>
                  </a:txBody>
                  <a:tcPr/>
                </a:tc>
                <a:tc>
                  <a:txBody>
                    <a:bodyPr/>
                    <a:lstStyle/>
                    <a:p>
                      <a:r>
                        <a:rPr lang="en-GB" sz="1050" dirty="0" smtClean="0"/>
                        <a:t>10</a:t>
                      </a:r>
                      <a:endParaRPr lang="en-GB" sz="1050" dirty="0"/>
                    </a:p>
                  </a:txBody>
                  <a:tcPr/>
                </a:tc>
              </a:tr>
              <a:tr h="334962">
                <a:tc>
                  <a:txBody>
                    <a:bodyPr/>
                    <a:lstStyle/>
                    <a:p>
                      <a:r>
                        <a:rPr lang="en-GB" sz="1050" dirty="0" smtClean="0"/>
                        <a:t>0</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r>
              <a:tr h="334962">
                <a:tc>
                  <a:txBody>
                    <a:bodyPr/>
                    <a:lstStyle/>
                    <a:p>
                      <a:r>
                        <a:rPr lang="en-GB" sz="1050" dirty="0" smtClean="0"/>
                        <a:t>1</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r>
            </a:tbl>
          </a:graphicData>
        </a:graphic>
      </p:graphicFrame>
      <p:graphicFrame>
        <p:nvGraphicFramePr>
          <p:cNvPr id="6" name="Table 5"/>
          <p:cNvGraphicFramePr>
            <a:graphicFrameLocks noGrp="1"/>
          </p:cNvGraphicFramePr>
          <p:nvPr/>
        </p:nvGraphicFramePr>
        <p:xfrm>
          <a:off x="5572132" y="2643182"/>
          <a:ext cx="1833555" cy="1035684"/>
        </p:xfrm>
        <a:graphic>
          <a:graphicData uri="http://schemas.openxmlformats.org/drawingml/2006/table">
            <a:tbl>
              <a:tblPr firstRow="1" bandRow="1">
                <a:tableStyleId>{5C22544A-7EE6-4342-B048-85BDC9FD1C3A}</a:tableStyleId>
              </a:tblPr>
              <a:tblGrid>
                <a:gridCol w="366711"/>
                <a:gridCol w="366711"/>
                <a:gridCol w="366711"/>
                <a:gridCol w="366711"/>
                <a:gridCol w="366711"/>
              </a:tblGrid>
              <a:tr h="334962">
                <a:tc>
                  <a:txBody>
                    <a:bodyPr/>
                    <a:lstStyle/>
                    <a:p>
                      <a:r>
                        <a:rPr lang="en-GB" sz="1800" dirty="0" smtClean="0"/>
                        <a:t>\</a:t>
                      </a:r>
                      <a:endParaRPr lang="en-GB" sz="1800" dirty="0"/>
                    </a:p>
                  </a:txBody>
                  <a:tcPr/>
                </a:tc>
                <a:tc>
                  <a:txBody>
                    <a:bodyPr/>
                    <a:lstStyle/>
                    <a:p>
                      <a:r>
                        <a:rPr lang="en-GB" sz="1050" dirty="0" smtClean="0"/>
                        <a:t>00</a:t>
                      </a:r>
                      <a:endParaRPr lang="en-GB" sz="1050" dirty="0"/>
                    </a:p>
                  </a:txBody>
                  <a:tcPr/>
                </a:tc>
                <a:tc>
                  <a:txBody>
                    <a:bodyPr/>
                    <a:lstStyle/>
                    <a:p>
                      <a:r>
                        <a:rPr lang="en-GB" sz="1050" dirty="0" smtClean="0"/>
                        <a:t>01</a:t>
                      </a:r>
                      <a:endParaRPr lang="en-GB" sz="1050" dirty="0"/>
                    </a:p>
                  </a:txBody>
                  <a:tcPr/>
                </a:tc>
                <a:tc>
                  <a:txBody>
                    <a:bodyPr/>
                    <a:lstStyle/>
                    <a:p>
                      <a:r>
                        <a:rPr lang="en-GB" sz="1050" dirty="0" smtClean="0"/>
                        <a:t>11</a:t>
                      </a:r>
                      <a:endParaRPr lang="en-GB" sz="1050" dirty="0"/>
                    </a:p>
                  </a:txBody>
                  <a:tcPr/>
                </a:tc>
                <a:tc>
                  <a:txBody>
                    <a:bodyPr/>
                    <a:lstStyle/>
                    <a:p>
                      <a:r>
                        <a:rPr lang="en-GB" sz="1050" dirty="0" smtClean="0"/>
                        <a:t>10</a:t>
                      </a:r>
                      <a:endParaRPr lang="en-GB" sz="1050" dirty="0"/>
                    </a:p>
                  </a:txBody>
                  <a:tcPr/>
                </a:tc>
              </a:tr>
              <a:tr h="334962">
                <a:tc>
                  <a:txBody>
                    <a:bodyPr/>
                    <a:lstStyle/>
                    <a:p>
                      <a:r>
                        <a:rPr lang="en-GB" sz="1050" dirty="0" smtClean="0"/>
                        <a:t>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0</a:t>
                      </a:r>
                      <a:endParaRPr lang="en-GB" sz="1050" dirty="0"/>
                    </a:p>
                  </a:txBody>
                  <a:tcPr/>
                </a:tc>
              </a:tr>
              <a:tr h="334962">
                <a:tc>
                  <a:txBody>
                    <a:bodyPr/>
                    <a:lstStyle/>
                    <a:p>
                      <a:r>
                        <a:rPr lang="en-GB" sz="1050" dirty="0" smtClean="0"/>
                        <a:t>1</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0</a:t>
                      </a:r>
                      <a:endParaRPr lang="en-GB" sz="1050" dirty="0"/>
                    </a:p>
                  </a:txBody>
                  <a:tcPr/>
                </a:tc>
              </a:tr>
            </a:tbl>
          </a:graphicData>
        </a:graphic>
      </p:graphicFrame>
      <p:sp>
        <p:nvSpPr>
          <p:cNvPr id="7" name="TextBox 6"/>
          <p:cNvSpPr txBox="1"/>
          <p:nvPr/>
        </p:nvSpPr>
        <p:spPr>
          <a:xfrm>
            <a:off x="5643570" y="2571744"/>
            <a:ext cx="346570" cy="246221"/>
          </a:xfrm>
          <a:prstGeom prst="rect">
            <a:avLst/>
          </a:prstGeom>
          <a:noFill/>
        </p:spPr>
        <p:txBody>
          <a:bodyPr wrap="none" rtlCol="0">
            <a:spAutoFit/>
          </a:bodyPr>
          <a:lstStyle/>
          <a:p>
            <a:r>
              <a:rPr lang="en-GB" sz="1000" dirty="0" smtClean="0"/>
              <a:t>AB</a:t>
            </a:r>
            <a:endParaRPr lang="en-GB" sz="1000" dirty="0"/>
          </a:p>
        </p:txBody>
      </p:sp>
      <p:sp>
        <p:nvSpPr>
          <p:cNvPr id="8" name="TextBox 7"/>
          <p:cNvSpPr txBox="1"/>
          <p:nvPr/>
        </p:nvSpPr>
        <p:spPr>
          <a:xfrm>
            <a:off x="3714744" y="2571744"/>
            <a:ext cx="346570" cy="246221"/>
          </a:xfrm>
          <a:prstGeom prst="rect">
            <a:avLst/>
          </a:prstGeom>
          <a:noFill/>
        </p:spPr>
        <p:txBody>
          <a:bodyPr wrap="none" rtlCol="0">
            <a:spAutoFit/>
          </a:bodyPr>
          <a:lstStyle/>
          <a:p>
            <a:r>
              <a:rPr lang="en-GB" sz="1000" dirty="0" smtClean="0"/>
              <a:t>AB</a:t>
            </a:r>
            <a:endParaRPr lang="en-GB" sz="1000" dirty="0"/>
          </a:p>
        </p:txBody>
      </p:sp>
      <p:sp>
        <p:nvSpPr>
          <p:cNvPr id="9" name="TextBox 8"/>
          <p:cNvSpPr txBox="1"/>
          <p:nvPr/>
        </p:nvSpPr>
        <p:spPr>
          <a:xfrm>
            <a:off x="1785918" y="2571744"/>
            <a:ext cx="346570" cy="246221"/>
          </a:xfrm>
          <a:prstGeom prst="rect">
            <a:avLst/>
          </a:prstGeom>
          <a:noFill/>
        </p:spPr>
        <p:txBody>
          <a:bodyPr wrap="none" rtlCol="0">
            <a:spAutoFit/>
          </a:bodyPr>
          <a:lstStyle/>
          <a:p>
            <a:r>
              <a:rPr lang="en-GB" sz="1000" dirty="0" smtClean="0"/>
              <a:t>AB</a:t>
            </a:r>
            <a:endParaRPr lang="en-GB" sz="1000" dirty="0"/>
          </a:p>
        </p:txBody>
      </p:sp>
      <p:sp>
        <p:nvSpPr>
          <p:cNvPr id="10" name="TextBox 9"/>
          <p:cNvSpPr txBox="1"/>
          <p:nvPr/>
        </p:nvSpPr>
        <p:spPr>
          <a:xfrm>
            <a:off x="5429256" y="2786058"/>
            <a:ext cx="272832" cy="246221"/>
          </a:xfrm>
          <a:prstGeom prst="rect">
            <a:avLst/>
          </a:prstGeom>
          <a:noFill/>
        </p:spPr>
        <p:txBody>
          <a:bodyPr wrap="none" rtlCol="0">
            <a:spAutoFit/>
          </a:bodyPr>
          <a:lstStyle/>
          <a:p>
            <a:r>
              <a:rPr lang="en-GB" sz="1000" dirty="0" smtClean="0"/>
              <a:t>C</a:t>
            </a:r>
            <a:endParaRPr lang="en-GB" sz="1000" dirty="0"/>
          </a:p>
        </p:txBody>
      </p:sp>
      <p:sp>
        <p:nvSpPr>
          <p:cNvPr id="11" name="TextBox 10"/>
          <p:cNvSpPr txBox="1"/>
          <p:nvPr/>
        </p:nvSpPr>
        <p:spPr>
          <a:xfrm>
            <a:off x="3500430" y="2786058"/>
            <a:ext cx="272832" cy="246221"/>
          </a:xfrm>
          <a:prstGeom prst="rect">
            <a:avLst/>
          </a:prstGeom>
          <a:noFill/>
        </p:spPr>
        <p:txBody>
          <a:bodyPr wrap="none" rtlCol="0">
            <a:spAutoFit/>
          </a:bodyPr>
          <a:lstStyle/>
          <a:p>
            <a:r>
              <a:rPr lang="en-GB" sz="1000" dirty="0" smtClean="0"/>
              <a:t>C</a:t>
            </a:r>
            <a:endParaRPr lang="en-GB" sz="1000" dirty="0"/>
          </a:p>
        </p:txBody>
      </p:sp>
      <p:sp>
        <p:nvSpPr>
          <p:cNvPr id="12" name="TextBox 11"/>
          <p:cNvSpPr txBox="1"/>
          <p:nvPr/>
        </p:nvSpPr>
        <p:spPr>
          <a:xfrm>
            <a:off x="2214546" y="3714752"/>
            <a:ext cx="776175" cy="338554"/>
          </a:xfrm>
          <a:prstGeom prst="rect">
            <a:avLst/>
          </a:prstGeom>
          <a:noFill/>
        </p:spPr>
        <p:txBody>
          <a:bodyPr wrap="none" rtlCol="0">
            <a:spAutoFit/>
          </a:bodyPr>
          <a:lstStyle/>
          <a:p>
            <a:r>
              <a:rPr lang="en-GB" sz="1600" dirty="0" err="1" smtClean="0"/>
              <a:t>J</a:t>
            </a:r>
            <a:r>
              <a:rPr lang="en-GB" sz="1600" dirty="0" err="1" smtClean="0"/>
              <a:t>a</a:t>
            </a:r>
            <a:r>
              <a:rPr lang="en-GB" sz="1600" dirty="0" smtClean="0"/>
              <a:t>=/C</a:t>
            </a:r>
            <a:endParaRPr lang="en-GB" sz="1600" dirty="0"/>
          </a:p>
        </p:txBody>
      </p:sp>
      <p:sp>
        <p:nvSpPr>
          <p:cNvPr id="13" name="TextBox 12"/>
          <p:cNvSpPr txBox="1"/>
          <p:nvPr/>
        </p:nvSpPr>
        <p:spPr>
          <a:xfrm>
            <a:off x="4214810" y="3714752"/>
            <a:ext cx="790601" cy="338554"/>
          </a:xfrm>
          <a:prstGeom prst="rect">
            <a:avLst/>
          </a:prstGeom>
          <a:noFill/>
        </p:spPr>
        <p:txBody>
          <a:bodyPr wrap="none" rtlCol="0">
            <a:spAutoFit/>
          </a:bodyPr>
          <a:lstStyle/>
          <a:p>
            <a:r>
              <a:rPr lang="en-GB" sz="1600" dirty="0" err="1" smtClean="0"/>
              <a:t>J</a:t>
            </a:r>
            <a:r>
              <a:rPr lang="en-GB" sz="1600" dirty="0" err="1" smtClean="0"/>
              <a:t>b</a:t>
            </a:r>
            <a:r>
              <a:rPr lang="en-GB" sz="1600" dirty="0" smtClean="0"/>
              <a:t>=/A</a:t>
            </a:r>
            <a:endParaRPr lang="en-GB" sz="1600" dirty="0"/>
          </a:p>
        </p:txBody>
      </p:sp>
      <p:sp>
        <p:nvSpPr>
          <p:cNvPr id="14" name="TextBox 13"/>
          <p:cNvSpPr txBox="1"/>
          <p:nvPr/>
        </p:nvSpPr>
        <p:spPr>
          <a:xfrm>
            <a:off x="6143636" y="3714752"/>
            <a:ext cx="636713" cy="338554"/>
          </a:xfrm>
          <a:prstGeom prst="rect">
            <a:avLst/>
          </a:prstGeom>
          <a:noFill/>
        </p:spPr>
        <p:txBody>
          <a:bodyPr wrap="none" rtlCol="0">
            <a:spAutoFit/>
          </a:bodyPr>
          <a:lstStyle/>
          <a:p>
            <a:r>
              <a:rPr lang="en-GB" sz="1600" dirty="0" err="1" smtClean="0"/>
              <a:t>Jc</a:t>
            </a:r>
            <a:r>
              <a:rPr lang="en-GB" sz="1600" dirty="0" smtClean="0"/>
              <a:t>=B</a:t>
            </a:r>
            <a:endParaRPr lang="en-GB" sz="1600" dirty="0"/>
          </a:p>
        </p:txBody>
      </p:sp>
      <p:sp>
        <p:nvSpPr>
          <p:cNvPr id="15" name="TextBox 14"/>
          <p:cNvSpPr txBox="1"/>
          <p:nvPr/>
        </p:nvSpPr>
        <p:spPr>
          <a:xfrm>
            <a:off x="1571604" y="2786058"/>
            <a:ext cx="272832" cy="246221"/>
          </a:xfrm>
          <a:prstGeom prst="rect">
            <a:avLst/>
          </a:prstGeom>
          <a:noFill/>
        </p:spPr>
        <p:txBody>
          <a:bodyPr wrap="none" rtlCol="0">
            <a:spAutoFit/>
          </a:bodyPr>
          <a:lstStyle/>
          <a:p>
            <a:r>
              <a:rPr lang="en-GB" sz="1000" dirty="0" smtClean="0"/>
              <a:t>C</a:t>
            </a:r>
            <a:endParaRPr lang="en-GB" sz="1000" dirty="0"/>
          </a:p>
        </p:txBody>
      </p:sp>
      <p:graphicFrame>
        <p:nvGraphicFramePr>
          <p:cNvPr id="16" name="Table 15"/>
          <p:cNvGraphicFramePr>
            <a:graphicFrameLocks noGrp="1"/>
          </p:cNvGraphicFramePr>
          <p:nvPr/>
        </p:nvGraphicFramePr>
        <p:xfrm>
          <a:off x="1714480" y="4286256"/>
          <a:ext cx="1833555" cy="1035684"/>
        </p:xfrm>
        <a:graphic>
          <a:graphicData uri="http://schemas.openxmlformats.org/drawingml/2006/table">
            <a:tbl>
              <a:tblPr firstRow="1" bandRow="1">
                <a:tableStyleId>{5C22544A-7EE6-4342-B048-85BDC9FD1C3A}</a:tableStyleId>
              </a:tblPr>
              <a:tblGrid>
                <a:gridCol w="366711"/>
                <a:gridCol w="366711"/>
                <a:gridCol w="366711"/>
                <a:gridCol w="366711"/>
                <a:gridCol w="366711"/>
              </a:tblGrid>
              <a:tr h="334962">
                <a:tc>
                  <a:txBody>
                    <a:bodyPr/>
                    <a:lstStyle/>
                    <a:p>
                      <a:r>
                        <a:rPr lang="en-GB" sz="1800" dirty="0" smtClean="0"/>
                        <a:t>\</a:t>
                      </a:r>
                      <a:endParaRPr lang="en-GB" sz="1800" dirty="0"/>
                    </a:p>
                  </a:txBody>
                  <a:tcPr/>
                </a:tc>
                <a:tc>
                  <a:txBody>
                    <a:bodyPr/>
                    <a:lstStyle/>
                    <a:p>
                      <a:r>
                        <a:rPr lang="en-GB" sz="1050" dirty="0" smtClean="0"/>
                        <a:t>00</a:t>
                      </a:r>
                      <a:endParaRPr lang="en-GB" sz="1050" dirty="0"/>
                    </a:p>
                  </a:txBody>
                  <a:tcPr/>
                </a:tc>
                <a:tc>
                  <a:txBody>
                    <a:bodyPr/>
                    <a:lstStyle/>
                    <a:p>
                      <a:r>
                        <a:rPr lang="en-GB" sz="1050" dirty="0" smtClean="0"/>
                        <a:t>01</a:t>
                      </a:r>
                      <a:endParaRPr lang="en-GB" sz="1050" dirty="0"/>
                    </a:p>
                  </a:txBody>
                  <a:tcPr/>
                </a:tc>
                <a:tc>
                  <a:txBody>
                    <a:bodyPr/>
                    <a:lstStyle/>
                    <a:p>
                      <a:r>
                        <a:rPr lang="en-GB" sz="1050" dirty="0" smtClean="0"/>
                        <a:t>11</a:t>
                      </a:r>
                      <a:endParaRPr lang="en-GB" sz="1050" dirty="0"/>
                    </a:p>
                  </a:txBody>
                  <a:tcPr/>
                </a:tc>
                <a:tc>
                  <a:txBody>
                    <a:bodyPr/>
                    <a:lstStyle/>
                    <a:p>
                      <a:r>
                        <a:rPr lang="en-GB" sz="1050" dirty="0" smtClean="0"/>
                        <a:t>10</a:t>
                      </a:r>
                      <a:endParaRPr lang="en-GB" sz="1050" dirty="0"/>
                    </a:p>
                  </a:txBody>
                  <a:tcPr/>
                </a:tc>
              </a:tr>
              <a:tr h="334962">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r>
              <a:tr h="334962">
                <a:tc>
                  <a:txBody>
                    <a:bodyPr/>
                    <a:lstStyle/>
                    <a:p>
                      <a:pPr algn="ctr"/>
                      <a:r>
                        <a:rPr lang="en-GB" sz="1050" dirty="0" smtClean="0"/>
                        <a:t>1</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1</a:t>
                      </a:r>
                      <a:endParaRPr lang="en-GB" sz="1050" dirty="0"/>
                    </a:p>
                  </a:txBody>
                  <a:tcPr/>
                </a:tc>
              </a:tr>
            </a:tbl>
          </a:graphicData>
        </a:graphic>
      </p:graphicFrame>
      <p:graphicFrame>
        <p:nvGraphicFramePr>
          <p:cNvPr id="17" name="Table 16"/>
          <p:cNvGraphicFramePr>
            <a:graphicFrameLocks noGrp="1"/>
          </p:cNvGraphicFramePr>
          <p:nvPr/>
        </p:nvGraphicFramePr>
        <p:xfrm>
          <a:off x="3643306" y="4286256"/>
          <a:ext cx="1833555" cy="1035684"/>
        </p:xfrm>
        <a:graphic>
          <a:graphicData uri="http://schemas.openxmlformats.org/drawingml/2006/table">
            <a:tbl>
              <a:tblPr firstRow="1" bandRow="1">
                <a:tableStyleId>{5C22544A-7EE6-4342-B048-85BDC9FD1C3A}</a:tableStyleId>
              </a:tblPr>
              <a:tblGrid>
                <a:gridCol w="366711"/>
                <a:gridCol w="366711"/>
                <a:gridCol w="366711"/>
                <a:gridCol w="366711"/>
                <a:gridCol w="366711"/>
              </a:tblGrid>
              <a:tr h="334962">
                <a:tc>
                  <a:txBody>
                    <a:bodyPr/>
                    <a:lstStyle/>
                    <a:p>
                      <a:r>
                        <a:rPr lang="en-GB" dirty="0" smtClean="0"/>
                        <a:t>\</a:t>
                      </a:r>
                      <a:endParaRPr lang="en-GB" dirty="0"/>
                    </a:p>
                  </a:txBody>
                  <a:tcPr/>
                </a:tc>
                <a:tc>
                  <a:txBody>
                    <a:bodyPr/>
                    <a:lstStyle/>
                    <a:p>
                      <a:r>
                        <a:rPr lang="en-GB" sz="1050" dirty="0" smtClean="0"/>
                        <a:t>00</a:t>
                      </a:r>
                      <a:endParaRPr lang="en-GB" sz="1050" dirty="0"/>
                    </a:p>
                  </a:txBody>
                  <a:tcPr/>
                </a:tc>
                <a:tc>
                  <a:txBody>
                    <a:bodyPr/>
                    <a:lstStyle/>
                    <a:p>
                      <a:r>
                        <a:rPr lang="en-GB" sz="1050" dirty="0" smtClean="0"/>
                        <a:t>01</a:t>
                      </a:r>
                      <a:endParaRPr lang="en-GB" sz="1050" dirty="0"/>
                    </a:p>
                  </a:txBody>
                  <a:tcPr/>
                </a:tc>
                <a:tc>
                  <a:txBody>
                    <a:bodyPr/>
                    <a:lstStyle/>
                    <a:p>
                      <a:r>
                        <a:rPr lang="en-GB" sz="1050" dirty="0" smtClean="0"/>
                        <a:t>11</a:t>
                      </a:r>
                      <a:endParaRPr lang="en-GB" sz="1050" dirty="0"/>
                    </a:p>
                  </a:txBody>
                  <a:tcPr/>
                </a:tc>
                <a:tc>
                  <a:txBody>
                    <a:bodyPr/>
                    <a:lstStyle/>
                    <a:p>
                      <a:r>
                        <a:rPr lang="en-GB" sz="1050" dirty="0" smtClean="0"/>
                        <a:t>10</a:t>
                      </a:r>
                      <a:endParaRPr lang="en-GB" sz="1050" dirty="0"/>
                    </a:p>
                  </a:txBody>
                  <a:tcPr/>
                </a:tc>
              </a:tr>
              <a:tr h="334962">
                <a:tc>
                  <a:txBody>
                    <a:bodyPr/>
                    <a:lstStyle/>
                    <a:p>
                      <a:r>
                        <a:rPr lang="en-GB" sz="1050" dirty="0" smtClean="0"/>
                        <a:t>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1</a:t>
                      </a:r>
                      <a:endParaRPr lang="en-GB" sz="1050" dirty="0"/>
                    </a:p>
                  </a:txBody>
                  <a:tcPr/>
                </a:tc>
              </a:tr>
              <a:tr h="334962">
                <a:tc>
                  <a:txBody>
                    <a:bodyPr/>
                    <a:lstStyle/>
                    <a:p>
                      <a:r>
                        <a:rPr lang="en-GB" sz="1050" dirty="0" smtClean="0"/>
                        <a:t>1</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1</a:t>
                      </a:r>
                      <a:endParaRPr lang="en-GB" sz="1050" dirty="0"/>
                    </a:p>
                  </a:txBody>
                  <a:tcPr/>
                </a:tc>
              </a:tr>
            </a:tbl>
          </a:graphicData>
        </a:graphic>
      </p:graphicFrame>
      <p:graphicFrame>
        <p:nvGraphicFramePr>
          <p:cNvPr id="18" name="Table 17"/>
          <p:cNvGraphicFramePr>
            <a:graphicFrameLocks noGrp="1"/>
          </p:cNvGraphicFramePr>
          <p:nvPr/>
        </p:nvGraphicFramePr>
        <p:xfrm>
          <a:off x="5572132" y="4286256"/>
          <a:ext cx="1833555" cy="1035684"/>
        </p:xfrm>
        <a:graphic>
          <a:graphicData uri="http://schemas.openxmlformats.org/drawingml/2006/table">
            <a:tbl>
              <a:tblPr firstRow="1" bandRow="1">
                <a:tableStyleId>{5C22544A-7EE6-4342-B048-85BDC9FD1C3A}</a:tableStyleId>
              </a:tblPr>
              <a:tblGrid>
                <a:gridCol w="366711"/>
                <a:gridCol w="366711"/>
                <a:gridCol w="366711"/>
                <a:gridCol w="366711"/>
                <a:gridCol w="366711"/>
              </a:tblGrid>
              <a:tr h="334962">
                <a:tc>
                  <a:txBody>
                    <a:bodyPr/>
                    <a:lstStyle/>
                    <a:p>
                      <a:r>
                        <a:rPr lang="en-GB" sz="1800" dirty="0" smtClean="0"/>
                        <a:t>\</a:t>
                      </a:r>
                      <a:endParaRPr lang="en-GB" sz="1800" dirty="0"/>
                    </a:p>
                  </a:txBody>
                  <a:tcPr/>
                </a:tc>
                <a:tc>
                  <a:txBody>
                    <a:bodyPr/>
                    <a:lstStyle/>
                    <a:p>
                      <a:r>
                        <a:rPr lang="en-GB" sz="1050" dirty="0" smtClean="0"/>
                        <a:t>00</a:t>
                      </a:r>
                      <a:endParaRPr lang="en-GB" sz="1050" dirty="0"/>
                    </a:p>
                  </a:txBody>
                  <a:tcPr/>
                </a:tc>
                <a:tc>
                  <a:txBody>
                    <a:bodyPr/>
                    <a:lstStyle/>
                    <a:p>
                      <a:r>
                        <a:rPr lang="en-GB" sz="1050" dirty="0" smtClean="0"/>
                        <a:t>01</a:t>
                      </a:r>
                      <a:endParaRPr lang="en-GB" sz="1050" dirty="0"/>
                    </a:p>
                  </a:txBody>
                  <a:tcPr/>
                </a:tc>
                <a:tc>
                  <a:txBody>
                    <a:bodyPr/>
                    <a:lstStyle/>
                    <a:p>
                      <a:r>
                        <a:rPr lang="en-GB" sz="1050" dirty="0" smtClean="0"/>
                        <a:t>11</a:t>
                      </a:r>
                      <a:endParaRPr lang="en-GB" sz="1050" dirty="0"/>
                    </a:p>
                  </a:txBody>
                  <a:tcPr/>
                </a:tc>
                <a:tc>
                  <a:txBody>
                    <a:bodyPr/>
                    <a:lstStyle/>
                    <a:p>
                      <a:r>
                        <a:rPr lang="en-GB" sz="1050" dirty="0" smtClean="0"/>
                        <a:t>10</a:t>
                      </a:r>
                      <a:endParaRPr lang="en-GB" sz="1050" dirty="0"/>
                    </a:p>
                  </a:txBody>
                  <a:tcPr/>
                </a:tc>
              </a:tr>
              <a:tr h="334962">
                <a:tc>
                  <a:txBody>
                    <a:bodyPr/>
                    <a:lstStyle/>
                    <a:p>
                      <a:r>
                        <a:rPr lang="en-GB" sz="1050" dirty="0" smtClean="0"/>
                        <a:t>0</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1</a:t>
                      </a:r>
                      <a:endParaRPr lang="en-GB" sz="1050" dirty="0"/>
                    </a:p>
                  </a:txBody>
                  <a:tcPr/>
                </a:tc>
              </a:tr>
              <a:tr h="334962">
                <a:tc>
                  <a:txBody>
                    <a:bodyPr/>
                    <a:lstStyle/>
                    <a:p>
                      <a:r>
                        <a:rPr lang="en-GB" sz="1050" dirty="0" smtClean="0"/>
                        <a:t>1</a:t>
                      </a:r>
                      <a:endParaRPr lang="en-GB" sz="1050" dirty="0"/>
                    </a:p>
                  </a:txBody>
                  <a:tcPr/>
                </a:tc>
                <a:tc>
                  <a:txBody>
                    <a:bodyPr/>
                    <a:lstStyle/>
                    <a:p>
                      <a:pPr algn="ctr"/>
                      <a:r>
                        <a:rPr lang="en-GB" sz="1050" dirty="0" smtClean="0"/>
                        <a:t>1</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0</a:t>
                      </a:r>
                      <a:endParaRPr lang="en-GB" sz="1050" dirty="0"/>
                    </a:p>
                  </a:txBody>
                  <a:tcPr/>
                </a:tc>
                <a:tc>
                  <a:txBody>
                    <a:bodyPr/>
                    <a:lstStyle/>
                    <a:p>
                      <a:pPr algn="ctr"/>
                      <a:r>
                        <a:rPr lang="en-GB" sz="1050" dirty="0" smtClean="0"/>
                        <a:t>1</a:t>
                      </a:r>
                      <a:endParaRPr lang="en-GB" sz="1050" dirty="0"/>
                    </a:p>
                  </a:txBody>
                  <a:tcPr/>
                </a:tc>
              </a:tr>
            </a:tbl>
          </a:graphicData>
        </a:graphic>
      </p:graphicFrame>
      <p:sp>
        <p:nvSpPr>
          <p:cNvPr id="19" name="TextBox 18"/>
          <p:cNvSpPr txBox="1"/>
          <p:nvPr/>
        </p:nvSpPr>
        <p:spPr>
          <a:xfrm>
            <a:off x="5643570" y="4214818"/>
            <a:ext cx="346570" cy="246221"/>
          </a:xfrm>
          <a:prstGeom prst="rect">
            <a:avLst/>
          </a:prstGeom>
          <a:noFill/>
        </p:spPr>
        <p:txBody>
          <a:bodyPr wrap="none" rtlCol="0">
            <a:spAutoFit/>
          </a:bodyPr>
          <a:lstStyle/>
          <a:p>
            <a:r>
              <a:rPr lang="en-GB" sz="1000" dirty="0" smtClean="0"/>
              <a:t>AB</a:t>
            </a:r>
            <a:endParaRPr lang="en-GB" sz="1000" dirty="0"/>
          </a:p>
        </p:txBody>
      </p:sp>
      <p:sp>
        <p:nvSpPr>
          <p:cNvPr id="20" name="TextBox 19"/>
          <p:cNvSpPr txBox="1"/>
          <p:nvPr/>
        </p:nvSpPr>
        <p:spPr>
          <a:xfrm>
            <a:off x="3714744" y="4214818"/>
            <a:ext cx="346570" cy="246221"/>
          </a:xfrm>
          <a:prstGeom prst="rect">
            <a:avLst/>
          </a:prstGeom>
          <a:noFill/>
        </p:spPr>
        <p:txBody>
          <a:bodyPr wrap="none" rtlCol="0">
            <a:spAutoFit/>
          </a:bodyPr>
          <a:lstStyle/>
          <a:p>
            <a:r>
              <a:rPr lang="en-GB" sz="1000" dirty="0" smtClean="0"/>
              <a:t>AB</a:t>
            </a:r>
            <a:endParaRPr lang="en-GB" sz="1000" dirty="0"/>
          </a:p>
        </p:txBody>
      </p:sp>
      <p:sp>
        <p:nvSpPr>
          <p:cNvPr id="21" name="TextBox 20"/>
          <p:cNvSpPr txBox="1"/>
          <p:nvPr/>
        </p:nvSpPr>
        <p:spPr>
          <a:xfrm>
            <a:off x="1785918" y="4214818"/>
            <a:ext cx="346570" cy="246221"/>
          </a:xfrm>
          <a:prstGeom prst="rect">
            <a:avLst/>
          </a:prstGeom>
          <a:noFill/>
        </p:spPr>
        <p:txBody>
          <a:bodyPr wrap="none" rtlCol="0">
            <a:spAutoFit/>
          </a:bodyPr>
          <a:lstStyle/>
          <a:p>
            <a:r>
              <a:rPr lang="en-GB" sz="1000" dirty="0" smtClean="0"/>
              <a:t>AB</a:t>
            </a:r>
            <a:endParaRPr lang="en-GB" sz="1000" dirty="0"/>
          </a:p>
        </p:txBody>
      </p:sp>
      <p:sp>
        <p:nvSpPr>
          <p:cNvPr id="22" name="TextBox 21"/>
          <p:cNvSpPr txBox="1"/>
          <p:nvPr/>
        </p:nvSpPr>
        <p:spPr>
          <a:xfrm>
            <a:off x="5429256" y="4429132"/>
            <a:ext cx="272832" cy="246221"/>
          </a:xfrm>
          <a:prstGeom prst="rect">
            <a:avLst/>
          </a:prstGeom>
          <a:noFill/>
        </p:spPr>
        <p:txBody>
          <a:bodyPr wrap="none" rtlCol="0">
            <a:spAutoFit/>
          </a:bodyPr>
          <a:lstStyle/>
          <a:p>
            <a:r>
              <a:rPr lang="en-GB" sz="1000" dirty="0" smtClean="0"/>
              <a:t>C</a:t>
            </a:r>
            <a:endParaRPr lang="en-GB" sz="1000" dirty="0"/>
          </a:p>
        </p:txBody>
      </p:sp>
      <p:sp>
        <p:nvSpPr>
          <p:cNvPr id="23" name="TextBox 22"/>
          <p:cNvSpPr txBox="1"/>
          <p:nvPr/>
        </p:nvSpPr>
        <p:spPr>
          <a:xfrm>
            <a:off x="3500430" y="4429132"/>
            <a:ext cx="272832" cy="246221"/>
          </a:xfrm>
          <a:prstGeom prst="rect">
            <a:avLst/>
          </a:prstGeom>
          <a:noFill/>
        </p:spPr>
        <p:txBody>
          <a:bodyPr wrap="none" rtlCol="0">
            <a:spAutoFit/>
          </a:bodyPr>
          <a:lstStyle/>
          <a:p>
            <a:r>
              <a:rPr lang="en-GB" sz="1000" dirty="0" smtClean="0"/>
              <a:t>C</a:t>
            </a:r>
            <a:endParaRPr lang="en-GB" sz="1000" dirty="0"/>
          </a:p>
        </p:txBody>
      </p:sp>
      <p:sp>
        <p:nvSpPr>
          <p:cNvPr id="24" name="TextBox 23"/>
          <p:cNvSpPr txBox="1"/>
          <p:nvPr/>
        </p:nvSpPr>
        <p:spPr>
          <a:xfrm>
            <a:off x="2214546" y="5357826"/>
            <a:ext cx="739305" cy="338554"/>
          </a:xfrm>
          <a:prstGeom prst="rect">
            <a:avLst/>
          </a:prstGeom>
          <a:noFill/>
        </p:spPr>
        <p:txBody>
          <a:bodyPr wrap="none" rtlCol="0">
            <a:spAutoFit/>
          </a:bodyPr>
          <a:lstStyle/>
          <a:p>
            <a:r>
              <a:rPr lang="en-GB" sz="1600" dirty="0" smtClean="0"/>
              <a:t>Ka=C</a:t>
            </a:r>
            <a:endParaRPr lang="en-GB" sz="1600" dirty="0"/>
          </a:p>
        </p:txBody>
      </p:sp>
      <p:sp>
        <p:nvSpPr>
          <p:cNvPr id="25" name="TextBox 24"/>
          <p:cNvSpPr txBox="1"/>
          <p:nvPr/>
        </p:nvSpPr>
        <p:spPr>
          <a:xfrm>
            <a:off x="4214810" y="5357826"/>
            <a:ext cx="772969" cy="338554"/>
          </a:xfrm>
          <a:prstGeom prst="rect">
            <a:avLst/>
          </a:prstGeom>
          <a:noFill/>
        </p:spPr>
        <p:txBody>
          <a:bodyPr wrap="none" rtlCol="0">
            <a:spAutoFit/>
          </a:bodyPr>
          <a:lstStyle/>
          <a:p>
            <a:r>
              <a:rPr lang="en-GB" sz="1600" dirty="0" smtClean="0"/>
              <a:t>Kb=A</a:t>
            </a:r>
            <a:endParaRPr lang="en-GB" sz="1600" dirty="0"/>
          </a:p>
        </p:txBody>
      </p:sp>
      <p:sp>
        <p:nvSpPr>
          <p:cNvPr id="26" name="TextBox 25"/>
          <p:cNvSpPr txBox="1"/>
          <p:nvPr/>
        </p:nvSpPr>
        <p:spPr>
          <a:xfrm>
            <a:off x="6143636" y="5357826"/>
            <a:ext cx="814647" cy="338554"/>
          </a:xfrm>
          <a:prstGeom prst="rect">
            <a:avLst/>
          </a:prstGeom>
          <a:noFill/>
        </p:spPr>
        <p:txBody>
          <a:bodyPr wrap="none" rtlCol="0">
            <a:spAutoFit/>
          </a:bodyPr>
          <a:lstStyle/>
          <a:p>
            <a:r>
              <a:rPr lang="en-GB" sz="1600" dirty="0" err="1" smtClean="0"/>
              <a:t>K</a:t>
            </a:r>
            <a:r>
              <a:rPr lang="en-GB" sz="1600" dirty="0" err="1" smtClean="0"/>
              <a:t>c</a:t>
            </a:r>
            <a:r>
              <a:rPr lang="en-GB" sz="1600" dirty="0" smtClean="0"/>
              <a:t>=/B</a:t>
            </a:r>
            <a:endParaRPr lang="en-GB" sz="1600" dirty="0"/>
          </a:p>
        </p:txBody>
      </p:sp>
      <p:sp>
        <p:nvSpPr>
          <p:cNvPr id="27" name="TextBox 26"/>
          <p:cNvSpPr txBox="1"/>
          <p:nvPr/>
        </p:nvSpPr>
        <p:spPr>
          <a:xfrm>
            <a:off x="1571604" y="4429132"/>
            <a:ext cx="272832" cy="246221"/>
          </a:xfrm>
          <a:prstGeom prst="rect">
            <a:avLst/>
          </a:prstGeom>
          <a:noFill/>
        </p:spPr>
        <p:txBody>
          <a:bodyPr wrap="none" rtlCol="0">
            <a:spAutoFit/>
          </a:bodyPr>
          <a:lstStyle/>
          <a:p>
            <a:r>
              <a:rPr lang="en-GB" sz="1000" dirty="0" smtClean="0"/>
              <a:t>C</a:t>
            </a:r>
            <a:endParaRPr lang="en-GB" sz="1000"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74638"/>
            <a:ext cx="8229600" cy="796908"/>
          </a:xfrm>
        </p:spPr>
        <p:txBody>
          <a:bodyPr>
            <a:normAutofit/>
          </a:bodyPr>
          <a:lstStyle/>
          <a:p>
            <a:r>
              <a:rPr lang="en-GB" sz="2000" dirty="0" smtClean="0"/>
              <a:t>Analysis of sequential circuits</a:t>
            </a:r>
            <a:endParaRPr lang="en-GB" sz="2000" dirty="0"/>
          </a:p>
        </p:txBody>
      </p:sp>
      <p:graphicFrame>
        <p:nvGraphicFramePr>
          <p:cNvPr id="7" name="Content Placeholder 6"/>
          <p:cNvGraphicFramePr>
            <a:graphicFrameLocks noGrp="1"/>
          </p:cNvGraphicFramePr>
          <p:nvPr>
            <p:ph idx="1"/>
          </p:nvPr>
        </p:nvGraphicFramePr>
        <p:xfrm>
          <a:off x="857224" y="2428868"/>
          <a:ext cx="7786740" cy="2514600"/>
        </p:xfrm>
        <a:graphic>
          <a:graphicData uri="http://schemas.openxmlformats.org/drawingml/2006/table">
            <a:tbl>
              <a:tblPr firstRow="1" bandRow="1">
                <a:tableStyleId>{5C22544A-7EE6-4342-B048-85BDC9FD1C3A}</a:tableStyleId>
              </a:tblPr>
              <a:tblGrid>
                <a:gridCol w="519116"/>
                <a:gridCol w="519116"/>
                <a:gridCol w="519116"/>
                <a:gridCol w="519116"/>
                <a:gridCol w="519116"/>
                <a:gridCol w="519116"/>
                <a:gridCol w="519116"/>
                <a:gridCol w="519116"/>
                <a:gridCol w="519116"/>
                <a:gridCol w="519116"/>
                <a:gridCol w="519116"/>
                <a:gridCol w="519116"/>
                <a:gridCol w="519116"/>
                <a:gridCol w="519116"/>
                <a:gridCol w="519116"/>
              </a:tblGrid>
              <a:tr h="247122">
                <a:tc>
                  <a:txBody>
                    <a:bodyPr/>
                    <a:lstStyle/>
                    <a:p>
                      <a:endParaRPr lang="en-GB" sz="1050" dirty="0"/>
                    </a:p>
                  </a:txBody>
                  <a:tcPr/>
                </a:tc>
                <a:tc gridSpan="3">
                  <a:txBody>
                    <a:bodyPr/>
                    <a:lstStyle/>
                    <a:p>
                      <a:pPr algn="ctr"/>
                      <a:r>
                        <a:rPr lang="en-GB" sz="1000" dirty="0" smtClean="0"/>
                        <a:t>Present State</a:t>
                      </a:r>
                      <a:endParaRPr lang="en-GB" sz="1000" dirty="0"/>
                    </a:p>
                  </a:txBody>
                  <a:tcPr/>
                </a:tc>
                <a:tc hMerge="1">
                  <a:txBody>
                    <a:bodyPr/>
                    <a:lstStyle/>
                    <a:p>
                      <a:endParaRPr lang="en-GB" sz="1050" dirty="0"/>
                    </a:p>
                  </a:txBody>
                  <a:tcPr/>
                </a:tc>
                <a:tc hMerge="1">
                  <a:txBody>
                    <a:bodyPr/>
                    <a:lstStyle/>
                    <a:p>
                      <a:endParaRPr lang="en-GB" sz="1050" dirty="0"/>
                    </a:p>
                  </a:txBody>
                  <a:tcPr/>
                </a:tc>
                <a:tc>
                  <a:txBody>
                    <a:bodyPr/>
                    <a:lstStyle/>
                    <a:p>
                      <a:pPr algn="ctr"/>
                      <a:r>
                        <a:rPr lang="en-GB" sz="1000" dirty="0" smtClean="0"/>
                        <a:t>Input</a:t>
                      </a:r>
                      <a:endParaRPr lang="en-GB" sz="1000" dirty="0"/>
                    </a:p>
                  </a:txBody>
                  <a:tcPr/>
                </a:tc>
                <a:tc gridSpan="6">
                  <a:txBody>
                    <a:bodyPr/>
                    <a:lstStyle/>
                    <a:p>
                      <a:pPr algn="ctr"/>
                      <a:r>
                        <a:rPr lang="en-GB" sz="1000" dirty="0" smtClean="0"/>
                        <a:t>Next State Code</a:t>
                      </a:r>
                      <a:endParaRPr lang="en-GB" sz="1000" dirty="0"/>
                    </a:p>
                  </a:txBody>
                  <a:tcPr/>
                </a:tc>
                <a:tc hMerge="1">
                  <a:txBody>
                    <a:bodyPr/>
                    <a:lstStyle/>
                    <a:p>
                      <a:endParaRPr lang="en-GB" sz="1050" dirty="0"/>
                    </a:p>
                  </a:txBody>
                  <a:tcPr/>
                </a:tc>
                <a:tc hMerge="1">
                  <a:txBody>
                    <a:bodyPr/>
                    <a:lstStyle/>
                    <a:p>
                      <a:endParaRPr lang="en-GB" sz="1050" dirty="0"/>
                    </a:p>
                  </a:txBody>
                  <a:tcPr/>
                </a:tc>
                <a:tc hMerge="1">
                  <a:txBody>
                    <a:bodyPr/>
                    <a:lstStyle/>
                    <a:p>
                      <a:endParaRPr lang="en-GB" sz="1050" dirty="0"/>
                    </a:p>
                  </a:txBody>
                  <a:tcPr/>
                </a:tc>
                <a:tc hMerge="1">
                  <a:txBody>
                    <a:bodyPr/>
                    <a:lstStyle/>
                    <a:p>
                      <a:endParaRPr lang="en-GB" sz="1050" dirty="0"/>
                    </a:p>
                  </a:txBody>
                  <a:tcPr/>
                </a:tc>
                <a:tc hMerge="1">
                  <a:txBody>
                    <a:bodyPr/>
                    <a:lstStyle/>
                    <a:p>
                      <a:endParaRPr lang="en-GB" sz="1050" dirty="0"/>
                    </a:p>
                  </a:txBody>
                  <a:tcPr/>
                </a:tc>
                <a:tc>
                  <a:txBody>
                    <a:bodyPr/>
                    <a:lstStyle/>
                    <a:p>
                      <a:pPr algn="ctr"/>
                      <a:r>
                        <a:rPr lang="en-GB" sz="1000" dirty="0" err="1" smtClean="0"/>
                        <a:t>Oput</a:t>
                      </a:r>
                      <a:endParaRPr lang="en-GB" sz="1000" dirty="0"/>
                    </a:p>
                  </a:txBody>
                  <a:tcPr/>
                </a:tc>
                <a:tc gridSpan="3">
                  <a:txBody>
                    <a:bodyPr/>
                    <a:lstStyle/>
                    <a:p>
                      <a:pPr algn="ctr"/>
                      <a:r>
                        <a:rPr lang="en-GB" sz="1050" dirty="0" smtClean="0"/>
                        <a:t>True Next State</a:t>
                      </a:r>
                      <a:endParaRPr lang="en-GB" sz="1050" dirty="0"/>
                    </a:p>
                  </a:txBody>
                  <a:tcPr/>
                </a:tc>
                <a:tc hMerge="1">
                  <a:txBody>
                    <a:bodyPr/>
                    <a:lstStyle/>
                    <a:p>
                      <a:endParaRPr lang="en-GB" sz="1050" dirty="0"/>
                    </a:p>
                  </a:txBody>
                  <a:tcPr/>
                </a:tc>
                <a:tc hMerge="1">
                  <a:txBody>
                    <a:bodyPr/>
                    <a:lstStyle/>
                    <a:p>
                      <a:endParaRPr lang="en-GB" sz="1050" dirty="0"/>
                    </a:p>
                  </a:txBody>
                  <a:tcPr/>
                </a:tc>
              </a:tr>
              <a:tr h="247122">
                <a:tc>
                  <a:txBody>
                    <a:bodyPr/>
                    <a:lstStyle/>
                    <a:p>
                      <a:endParaRPr lang="en-GB" sz="1050" dirty="0"/>
                    </a:p>
                  </a:txBody>
                  <a:tcPr/>
                </a:tc>
                <a:tc>
                  <a:txBody>
                    <a:bodyPr/>
                    <a:lstStyle/>
                    <a:p>
                      <a:pPr algn="ctr"/>
                      <a:r>
                        <a:rPr lang="en-GB" sz="1050" dirty="0" smtClean="0"/>
                        <a:t>A</a:t>
                      </a:r>
                      <a:endParaRPr lang="en-GB" sz="1050" dirty="0"/>
                    </a:p>
                  </a:txBody>
                  <a:tcPr/>
                </a:tc>
                <a:tc>
                  <a:txBody>
                    <a:bodyPr/>
                    <a:lstStyle/>
                    <a:p>
                      <a:pPr algn="ctr"/>
                      <a:r>
                        <a:rPr lang="en-GB" sz="1050" dirty="0" smtClean="0"/>
                        <a:t>B</a:t>
                      </a:r>
                      <a:endParaRPr lang="en-GB" sz="1050" dirty="0"/>
                    </a:p>
                  </a:txBody>
                  <a:tcPr/>
                </a:tc>
                <a:tc>
                  <a:txBody>
                    <a:bodyPr/>
                    <a:lstStyle/>
                    <a:p>
                      <a:pPr algn="ctr"/>
                      <a:r>
                        <a:rPr lang="en-GB" sz="1050" dirty="0" smtClean="0"/>
                        <a:t>C</a:t>
                      </a:r>
                      <a:endParaRPr lang="en-GB" sz="1050" dirty="0"/>
                    </a:p>
                  </a:txBody>
                  <a:tcPr/>
                </a:tc>
                <a:tc>
                  <a:txBody>
                    <a:bodyPr/>
                    <a:lstStyle/>
                    <a:p>
                      <a:pPr algn="ctr"/>
                      <a:r>
                        <a:rPr lang="en-GB" sz="1050" dirty="0" smtClean="0"/>
                        <a:t>X</a:t>
                      </a:r>
                      <a:endParaRPr lang="en-GB" sz="1050" dirty="0"/>
                    </a:p>
                  </a:txBody>
                  <a:tcPr/>
                </a:tc>
                <a:tc>
                  <a:txBody>
                    <a:bodyPr/>
                    <a:lstStyle/>
                    <a:p>
                      <a:pPr algn="ctr"/>
                      <a:r>
                        <a:rPr lang="en-GB" sz="1050" dirty="0" err="1" smtClean="0"/>
                        <a:t>Ja</a:t>
                      </a:r>
                      <a:endParaRPr lang="en-GB" sz="1050" dirty="0"/>
                    </a:p>
                  </a:txBody>
                  <a:tcPr/>
                </a:tc>
                <a:tc>
                  <a:txBody>
                    <a:bodyPr/>
                    <a:lstStyle/>
                    <a:p>
                      <a:pPr algn="ctr"/>
                      <a:r>
                        <a:rPr lang="en-GB" sz="1050" dirty="0" smtClean="0"/>
                        <a:t>Ka</a:t>
                      </a:r>
                      <a:endParaRPr lang="en-GB" sz="1050" dirty="0"/>
                    </a:p>
                  </a:txBody>
                  <a:tcPr/>
                </a:tc>
                <a:tc>
                  <a:txBody>
                    <a:bodyPr/>
                    <a:lstStyle/>
                    <a:p>
                      <a:pPr algn="ctr"/>
                      <a:r>
                        <a:rPr lang="en-GB" sz="1050" dirty="0" err="1" smtClean="0"/>
                        <a:t>Jb</a:t>
                      </a:r>
                      <a:endParaRPr lang="en-GB" sz="1050" dirty="0"/>
                    </a:p>
                  </a:txBody>
                  <a:tcPr/>
                </a:tc>
                <a:tc>
                  <a:txBody>
                    <a:bodyPr/>
                    <a:lstStyle/>
                    <a:p>
                      <a:pPr algn="ctr"/>
                      <a:r>
                        <a:rPr lang="en-GB" sz="1050" dirty="0" smtClean="0"/>
                        <a:t>Kb</a:t>
                      </a:r>
                      <a:endParaRPr lang="en-GB" sz="1050" dirty="0"/>
                    </a:p>
                  </a:txBody>
                  <a:tcPr/>
                </a:tc>
                <a:tc>
                  <a:txBody>
                    <a:bodyPr/>
                    <a:lstStyle/>
                    <a:p>
                      <a:pPr algn="ctr"/>
                      <a:r>
                        <a:rPr lang="en-GB" sz="1050" dirty="0" err="1" smtClean="0"/>
                        <a:t>Jc</a:t>
                      </a:r>
                      <a:endParaRPr lang="en-GB" sz="1050" dirty="0"/>
                    </a:p>
                  </a:txBody>
                  <a:tcPr/>
                </a:tc>
                <a:tc>
                  <a:txBody>
                    <a:bodyPr/>
                    <a:lstStyle/>
                    <a:p>
                      <a:pPr algn="ctr"/>
                      <a:r>
                        <a:rPr lang="en-GB" sz="1050" dirty="0" err="1" smtClean="0"/>
                        <a:t>Kc</a:t>
                      </a:r>
                      <a:endParaRPr lang="en-GB" sz="1050" dirty="0"/>
                    </a:p>
                  </a:txBody>
                  <a:tcPr/>
                </a:tc>
                <a:tc>
                  <a:txBody>
                    <a:bodyPr/>
                    <a:lstStyle/>
                    <a:p>
                      <a:pPr algn="ctr"/>
                      <a:r>
                        <a:rPr lang="en-GB" sz="1050" dirty="0" smtClean="0"/>
                        <a:t>Load</a:t>
                      </a:r>
                      <a:endParaRPr lang="en-GB" sz="1050" dirty="0"/>
                    </a:p>
                  </a:txBody>
                  <a:tcPr/>
                </a:tc>
                <a:tc>
                  <a:txBody>
                    <a:bodyPr/>
                    <a:lstStyle/>
                    <a:p>
                      <a:pPr algn="ctr"/>
                      <a:r>
                        <a:rPr lang="en-GB" sz="1050" dirty="0" smtClean="0"/>
                        <a:t>A</a:t>
                      </a:r>
                      <a:endParaRPr lang="en-GB" sz="1050" dirty="0"/>
                    </a:p>
                  </a:txBody>
                  <a:tcPr/>
                </a:tc>
                <a:tc>
                  <a:txBody>
                    <a:bodyPr/>
                    <a:lstStyle/>
                    <a:p>
                      <a:pPr algn="ctr"/>
                      <a:r>
                        <a:rPr lang="en-GB" sz="1050" dirty="0" smtClean="0"/>
                        <a:t>B</a:t>
                      </a:r>
                      <a:endParaRPr lang="en-GB" sz="1050" dirty="0"/>
                    </a:p>
                  </a:txBody>
                  <a:tcPr/>
                </a:tc>
                <a:tc>
                  <a:txBody>
                    <a:bodyPr/>
                    <a:lstStyle/>
                    <a:p>
                      <a:pPr algn="ctr"/>
                      <a:r>
                        <a:rPr lang="en-GB" sz="1050" dirty="0" smtClean="0"/>
                        <a:t>C</a:t>
                      </a:r>
                      <a:endParaRPr lang="en-GB" sz="1050" dirty="0"/>
                    </a:p>
                  </a:txBody>
                  <a:tcPr/>
                </a:tc>
              </a:tr>
              <a:tr h="247122">
                <a:tc rowSpan="2">
                  <a:txBody>
                    <a:bodyPr/>
                    <a:lstStyle/>
                    <a:p>
                      <a:pPr algn="ctr"/>
                      <a:r>
                        <a:rPr lang="en-GB" sz="1050" dirty="0" smtClean="0"/>
                        <a:t>State0</a:t>
                      </a:r>
                      <a:endParaRPr lang="en-GB" sz="1050" dirty="0"/>
                    </a:p>
                  </a:txBody>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a:t>
                      </a:r>
                      <a:endParaRPr lang="en-GB" sz="1050" dirty="0"/>
                    </a:p>
                  </a:txBody>
                  <a:tcPr>
                    <a:solidFill>
                      <a:srgbClr val="FF00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a:t>
                      </a:r>
                      <a:endParaRPr lang="en-GB" sz="1050" dirty="0"/>
                    </a:p>
                  </a:txBody>
                  <a:tcPr>
                    <a:solidFill>
                      <a:srgbClr val="00B0F0"/>
                    </a:solidFill>
                  </a:tcPr>
                </a:tc>
                <a:tc>
                  <a:txBody>
                    <a:bodyPr/>
                    <a:lstStyle/>
                    <a:p>
                      <a:pPr algn="ctr"/>
                      <a:r>
                        <a:rPr lang="en-GB" sz="1050" dirty="0" smtClean="0"/>
                        <a:t>1</a:t>
                      </a:r>
                      <a:endParaRPr lang="en-GB" sz="1050" dirty="0"/>
                    </a:p>
                  </a:txBody>
                  <a:tcPr>
                    <a:solidFill>
                      <a:srgbClr val="00B050"/>
                    </a:solidFill>
                  </a:tcPr>
                </a:tc>
                <a:tc>
                  <a:txBody>
                    <a:bodyPr/>
                    <a:lstStyle/>
                    <a:p>
                      <a:pPr algn="ctr"/>
                      <a:r>
                        <a:rPr lang="en-GB" sz="1050" dirty="0" smtClean="0"/>
                        <a:t>1</a:t>
                      </a:r>
                      <a:endParaRPr lang="en-GB" sz="1050" dirty="0"/>
                    </a:p>
                  </a:txBody>
                  <a:tcPr>
                    <a:solidFill>
                      <a:srgbClr val="00B050"/>
                    </a:solidFill>
                  </a:tcPr>
                </a:tc>
                <a:tc>
                  <a:txBody>
                    <a:bodyPr/>
                    <a:lstStyle/>
                    <a:p>
                      <a:pPr algn="ctr"/>
                      <a:r>
                        <a:rPr lang="en-GB" sz="1050" dirty="0" smtClean="0"/>
                        <a:t>0</a:t>
                      </a:r>
                      <a:endParaRPr lang="en-GB" sz="1050" dirty="0"/>
                    </a:p>
                  </a:txBody>
                  <a:tcPr>
                    <a:solidFill>
                      <a:srgbClr val="00B050"/>
                    </a:solidFill>
                  </a:tcPr>
                </a:tc>
              </a:tr>
              <a:tr h="247122">
                <a:tc vMerge="1">
                  <a:txBody>
                    <a:bodyPr/>
                    <a:lstStyle/>
                    <a:p>
                      <a:endParaRPr lang="en-GB" sz="1050" dirty="0"/>
                    </a:p>
                  </a:txBody>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a:t>
                      </a:r>
                      <a:endParaRPr lang="en-GB" sz="1050" dirty="0"/>
                    </a:p>
                  </a:txBody>
                  <a:tcPr>
                    <a:solidFill>
                      <a:srgbClr val="FF00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a:t>
                      </a:r>
                      <a:endParaRPr lang="en-GB" sz="1050" dirty="0"/>
                    </a:p>
                  </a:txBody>
                  <a:tcPr>
                    <a:solidFill>
                      <a:srgbClr val="00B0F0"/>
                    </a:solidFill>
                  </a:tcPr>
                </a:tc>
                <a:tc>
                  <a:txBody>
                    <a:bodyPr/>
                    <a:lstStyle/>
                    <a:p>
                      <a:pPr algn="ctr"/>
                      <a:r>
                        <a:rPr lang="en-GB" sz="1050" dirty="0" smtClean="0"/>
                        <a:t>0</a:t>
                      </a:r>
                      <a:endParaRPr lang="en-GB" sz="1050" dirty="0"/>
                    </a:p>
                  </a:txBody>
                  <a:tcPr>
                    <a:solidFill>
                      <a:srgbClr val="00B050"/>
                    </a:solidFill>
                  </a:tcPr>
                </a:tc>
                <a:tc>
                  <a:txBody>
                    <a:bodyPr/>
                    <a:lstStyle/>
                    <a:p>
                      <a:pPr algn="ctr"/>
                      <a:r>
                        <a:rPr lang="en-GB" sz="1050" dirty="0" smtClean="0"/>
                        <a:t>1</a:t>
                      </a:r>
                      <a:endParaRPr lang="en-GB" sz="1050" dirty="0"/>
                    </a:p>
                  </a:txBody>
                  <a:tcPr>
                    <a:solidFill>
                      <a:srgbClr val="00B050"/>
                    </a:solidFill>
                  </a:tcPr>
                </a:tc>
                <a:tc>
                  <a:txBody>
                    <a:bodyPr/>
                    <a:lstStyle/>
                    <a:p>
                      <a:pPr algn="ctr"/>
                      <a:r>
                        <a:rPr lang="en-GB" sz="1050" dirty="0" smtClean="0"/>
                        <a:t>0</a:t>
                      </a:r>
                      <a:endParaRPr lang="en-GB" sz="1050" dirty="0"/>
                    </a:p>
                  </a:txBody>
                  <a:tcPr>
                    <a:solidFill>
                      <a:srgbClr val="00B050"/>
                    </a:solidFill>
                  </a:tcPr>
                </a:tc>
              </a:tr>
              <a:tr h="247122">
                <a:tc rowSpan="2">
                  <a:txBody>
                    <a:bodyPr/>
                    <a:lstStyle/>
                    <a:p>
                      <a:pPr algn="ctr"/>
                      <a:r>
                        <a:rPr lang="en-GB" sz="1050" dirty="0" smtClean="0"/>
                        <a:t>State 1</a:t>
                      </a:r>
                      <a:endParaRPr lang="en-GB" sz="1050" dirty="0"/>
                    </a:p>
                  </a:txBody>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a:t>
                      </a:r>
                      <a:endParaRPr lang="en-GB" sz="1050" dirty="0"/>
                    </a:p>
                  </a:txBody>
                  <a:tcPr>
                    <a:solidFill>
                      <a:srgbClr val="FF00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a:t>
                      </a:r>
                      <a:endParaRPr lang="en-GB" sz="1050" dirty="0"/>
                    </a:p>
                  </a:txBody>
                  <a:tcPr>
                    <a:solidFill>
                      <a:srgbClr val="00B0F0"/>
                    </a:solidFill>
                  </a:tcPr>
                </a:tc>
                <a:tc>
                  <a:txBody>
                    <a:bodyPr/>
                    <a:lstStyle/>
                    <a:p>
                      <a:pPr algn="ctr"/>
                      <a:r>
                        <a:rPr lang="en-GB" sz="1050" dirty="0" smtClean="0"/>
                        <a:t>1</a:t>
                      </a:r>
                      <a:endParaRPr lang="en-GB" sz="1050" dirty="0"/>
                    </a:p>
                  </a:txBody>
                  <a:tcPr>
                    <a:solidFill>
                      <a:srgbClr val="00B050"/>
                    </a:solidFill>
                  </a:tcPr>
                </a:tc>
                <a:tc>
                  <a:txBody>
                    <a:bodyPr/>
                    <a:lstStyle/>
                    <a:p>
                      <a:pPr algn="ctr"/>
                      <a:r>
                        <a:rPr lang="en-GB" sz="1050" dirty="0" smtClean="0"/>
                        <a:t>1</a:t>
                      </a:r>
                      <a:endParaRPr lang="en-GB" sz="1050" dirty="0"/>
                    </a:p>
                  </a:txBody>
                  <a:tcPr>
                    <a:solidFill>
                      <a:srgbClr val="00B050"/>
                    </a:solidFill>
                  </a:tcPr>
                </a:tc>
                <a:tc>
                  <a:txBody>
                    <a:bodyPr/>
                    <a:lstStyle/>
                    <a:p>
                      <a:pPr algn="ctr"/>
                      <a:r>
                        <a:rPr lang="en-GB" sz="1050" dirty="0" smtClean="0"/>
                        <a:t>1</a:t>
                      </a:r>
                      <a:endParaRPr lang="en-GB" sz="1050" dirty="0"/>
                    </a:p>
                  </a:txBody>
                  <a:tcPr>
                    <a:solidFill>
                      <a:srgbClr val="00B050"/>
                    </a:solidFill>
                  </a:tcPr>
                </a:tc>
              </a:tr>
              <a:tr h="247122">
                <a:tc vMerge="1">
                  <a:txBody>
                    <a:bodyPr/>
                    <a:lstStyle/>
                    <a:p>
                      <a:endParaRPr lang="en-GB" sz="1050" dirty="0"/>
                    </a:p>
                  </a:txBody>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a:t>
                      </a:r>
                      <a:endParaRPr lang="en-GB" sz="1050" dirty="0"/>
                    </a:p>
                  </a:txBody>
                  <a:tcPr>
                    <a:solidFill>
                      <a:srgbClr val="FF00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a:t>
                      </a:r>
                      <a:endParaRPr lang="en-GB" sz="1050" dirty="0"/>
                    </a:p>
                  </a:txBody>
                  <a:tcPr>
                    <a:solidFill>
                      <a:srgbClr val="00B0F0"/>
                    </a:solidFill>
                  </a:tcPr>
                </a:tc>
                <a:tc>
                  <a:txBody>
                    <a:bodyPr/>
                    <a:lstStyle/>
                    <a:p>
                      <a:pPr algn="ctr"/>
                      <a:r>
                        <a:rPr lang="en-GB" sz="1050" dirty="0" smtClean="0"/>
                        <a:t>0</a:t>
                      </a:r>
                      <a:endParaRPr lang="en-GB" sz="1050" dirty="0"/>
                    </a:p>
                  </a:txBody>
                  <a:tcPr>
                    <a:solidFill>
                      <a:srgbClr val="00B050"/>
                    </a:solidFill>
                  </a:tcPr>
                </a:tc>
                <a:tc>
                  <a:txBody>
                    <a:bodyPr/>
                    <a:lstStyle/>
                    <a:p>
                      <a:pPr algn="ctr"/>
                      <a:r>
                        <a:rPr lang="en-GB" sz="1050" dirty="0" smtClean="0"/>
                        <a:t>1</a:t>
                      </a:r>
                      <a:endParaRPr lang="en-GB" sz="1050" dirty="0"/>
                    </a:p>
                  </a:txBody>
                  <a:tcPr>
                    <a:solidFill>
                      <a:srgbClr val="00B050"/>
                    </a:solidFill>
                  </a:tcPr>
                </a:tc>
                <a:tc>
                  <a:txBody>
                    <a:bodyPr/>
                    <a:lstStyle/>
                    <a:p>
                      <a:pPr algn="ctr"/>
                      <a:r>
                        <a:rPr lang="en-GB" sz="1050" dirty="0" smtClean="0"/>
                        <a:t>1</a:t>
                      </a:r>
                      <a:endParaRPr lang="en-GB" sz="1050" dirty="0"/>
                    </a:p>
                  </a:txBody>
                  <a:tcPr>
                    <a:solidFill>
                      <a:srgbClr val="00B050"/>
                    </a:solidFill>
                  </a:tcPr>
                </a:tc>
              </a:tr>
              <a:tr h="247122">
                <a:tc rowSpan="2">
                  <a:txBody>
                    <a:bodyPr/>
                    <a:lstStyle/>
                    <a:p>
                      <a:pPr algn="ctr"/>
                      <a:r>
                        <a:rPr lang="en-GB" sz="1050" dirty="0" smtClean="0"/>
                        <a:t>State 2</a:t>
                      </a:r>
                      <a:endParaRPr lang="en-GB" sz="1050" dirty="0"/>
                    </a:p>
                  </a:txBody>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a:t>
                      </a:r>
                      <a:endParaRPr lang="en-GB" sz="1050" dirty="0"/>
                    </a:p>
                  </a:txBody>
                  <a:tcPr>
                    <a:solidFill>
                      <a:srgbClr val="FF00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a:t>
                      </a:r>
                      <a:endParaRPr lang="en-GB" sz="1050" dirty="0"/>
                    </a:p>
                  </a:txBody>
                  <a:tcPr>
                    <a:solidFill>
                      <a:srgbClr val="00B0F0"/>
                    </a:solidFill>
                  </a:tcPr>
                </a:tc>
                <a:tc>
                  <a:txBody>
                    <a:bodyPr/>
                    <a:lstStyle/>
                    <a:p>
                      <a:pPr algn="ctr"/>
                      <a:r>
                        <a:rPr lang="en-GB" sz="1050" dirty="0" smtClean="0"/>
                        <a:t>1</a:t>
                      </a:r>
                      <a:endParaRPr lang="en-GB" sz="1050" dirty="0"/>
                    </a:p>
                  </a:txBody>
                  <a:tcPr>
                    <a:solidFill>
                      <a:srgbClr val="00B050"/>
                    </a:solidFill>
                  </a:tcPr>
                </a:tc>
                <a:tc>
                  <a:txBody>
                    <a:bodyPr/>
                    <a:lstStyle/>
                    <a:p>
                      <a:pPr algn="ctr"/>
                      <a:r>
                        <a:rPr lang="en-GB" sz="1050" dirty="0" smtClean="0"/>
                        <a:t>0</a:t>
                      </a:r>
                      <a:endParaRPr lang="en-GB" sz="1050" dirty="0"/>
                    </a:p>
                  </a:txBody>
                  <a:tcPr>
                    <a:solidFill>
                      <a:srgbClr val="00B050"/>
                    </a:solidFill>
                  </a:tcPr>
                </a:tc>
                <a:tc>
                  <a:txBody>
                    <a:bodyPr/>
                    <a:lstStyle/>
                    <a:p>
                      <a:pPr algn="ctr"/>
                      <a:r>
                        <a:rPr lang="en-GB" sz="1050" dirty="0" smtClean="0"/>
                        <a:t>0</a:t>
                      </a:r>
                      <a:endParaRPr lang="en-GB" sz="1050" dirty="0"/>
                    </a:p>
                  </a:txBody>
                  <a:tcPr>
                    <a:solidFill>
                      <a:srgbClr val="00B050"/>
                    </a:solidFill>
                  </a:tcPr>
                </a:tc>
              </a:tr>
              <a:tr h="247122">
                <a:tc vMerge="1">
                  <a:txBody>
                    <a:bodyPr/>
                    <a:lstStyle/>
                    <a:p>
                      <a:endParaRPr lang="en-GB" sz="1050" dirty="0"/>
                    </a:p>
                  </a:txBody>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a:t>
                      </a:r>
                      <a:endParaRPr lang="en-GB" sz="1050" dirty="0"/>
                    </a:p>
                  </a:txBody>
                  <a:tcPr>
                    <a:solidFill>
                      <a:srgbClr val="FF00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a:t>
                      </a:r>
                      <a:endParaRPr lang="en-GB" sz="1050" dirty="0"/>
                    </a:p>
                  </a:txBody>
                  <a:tcPr>
                    <a:solidFill>
                      <a:srgbClr val="00B0F0"/>
                    </a:solidFill>
                  </a:tcPr>
                </a:tc>
                <a:tc>
                  <a:txBody>
                    <a:bodyPr/>
                    <a:lstStyle/>
                    <a:p>
                      <a:pPr algn="ctr"/>
                      <a:r>
                        <a:rPr lang="en-GB" sz="1050" dirty="0" smtClean="0"/>
                        <a:t>0</a:t>
                      </a:r>
                      <a:endParaRPr lang="en-GB" sz="1050" dirty="0"/>
                    </a:p>
                  </a:txBody>
                  <a:tcPr>
                    <a:solidFill>
                      <a:srgbClr val="00B050"/>
                    </a:solidFill>
                  </a:tcPr>
                </a:tc>
                <a:tc>
                  <a:txBody>
                    <a:bodyPr/>
                    <a:lstStyle/>
                    <a:p>
                      <a:pPr algn="ctr"/>
                      <a:r>
                        <a:rPr lang="en-GB" sz="1050" dirty="0" smtClean="0"/>
                        <a:t>0</a:t>
                      </a:r>
                      <a:endParaRPr lang="en-GB" sz="1050" dirty="0"/>
                    </a:p>
                  </a:txBody>
                  <a:tcPr>
                    <a:solidFill>
                      <a:srgbClr val="00B050"/>
                    </a:solidFill>
                  </a:tcPr>
                </a:tc>
                <a:tc>
                  <a:txBody>
                    <a:bodyPr/>
                    <a:lstStyle/>
                    <a:p>
                      <a:pPr algn="ctr"/>
                      <a:r>
                        <a:rPr lang="en-GB" sz="1050" dirty="0" smtClean="0"/>
                        <a:t>0</a:t>
                      </a:r>
                      <a:endParaRPr lang="en-GB" sz="1050" dirty="0"/>
                    </a:p>
                  </a:txBody>
                  <a:tcPr>
                    <a:solidFill>
                      <a:srgbClr val="00B050"/>
                    </a:solidFill>
                  </a:tcPr>
                </a:tc>
              </a:tr>
              <a:tr h="247122">
                <a:tc rowSpan="2">
                  <a:txBody>
                    <a:bodyPr/>
                    <a:lstStyle/>
                    <a:p>
                      <a:pPr algn="ctr"/>
                      <a:r>
                        <a:rPr lang="en-GB" sz="1050" dirty="0" smtClean="0"/>
                        <a:t>State 3</a:t>
                      </a:r>
                      <a:endParaRPr lang="en-GB" sz="1050" dirty="0"/>
                    </a:p>
                  </a:txBody>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0</a:t>
                      </a:r>
                      <a:endParaRPr lang="en-GB" sz="1050" dirty="0"/>
                    </a:p>
                  </a:txBody>
                  <a:tcPr>
                    <a:solidFill>
                      <a:srgbClr val="FFC000"/>
                    </a:solidFill>
                  </a:tcPr>
                </a:tc>
                <a:tc>
                  <a:txBody>
                    <a:bodyPr/>
                    <a:lstStyle/>
                    <a:p>
                      <a:pPr algn="ctr"/>
                      <a:r>
                        <a:rPr lang="en-GB" sz="1050" dirty="0" smtClean="0"/>
                        <a:t>-</a:t>
                      </a:r>
                      <a:endParaRPr lang="en-GB" sz="1050" dirty="0"/>
                    </a:p>
                  </a:txBody>
                  <a:tcPr>
                    <a:solidFill>
                      <a:srgbClr val="FF00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a:t>
                      </a:r>
                      <a:endParaRPr lang="en-GB" sz="1050" dirty="0"/>
                    </a:p>
                  </a:txBody>
                  <a:tcPr>
                    <a:solidFill>
                      <a:srgbClr val="00B0F0"/>
                    </a:solidFill>
                  </a:tcPr>
                </a:tc>
                <a:tc>
                  <a:txBody>
                    <a:bodyPr/>
                    <a:lstStyle/>
                    <a:p>
                      <a:pPr algn="ctr"/>
                      <a:r>
                        <a:rPr lang="en-GB" sz="1050" dirty="0" smtClean="0"/>
                        <a:t>1</a:t>
                      </a:r>
                      <a:endParaRPr lang="en-GB" sz="1050" dirty="0"/>
                    </a:p>
                  </a:txBody>
                  <a:tcPr>
                    <a:solidFill>
                      <a:srgbClr val="00B050"/>
                    </a:solidFill>
                  </a:tcPr>
                </a:tc>
                <a:tc>
                  <a:txBody>
                    <a:bodyPr/>
                    <a:lstStyle/>
                    <a:p>
                      <a:pPr algn="ctr"/>
                      <a:r>
                        <a:rPr lang="en-GB" sz="1050" dirty="0" smtClean="0"/>
                        <a:t>0</a:t>
                      </a:r>
                      <a:endParaRPr lang="en-GB" sz="1050" dirty="0"/>
                    </a:p>
                  </a:txBody>
                  <a:tcPr>
                    <a:solidFill>
                      <a:srgbClr val="00B050"/>
                    </a:solidFill>
                  </a:tcPr>
                </a:tc>
                <a:tc>
                  <a:txBody>
                    <a:bodyPr/>
                    <a:lstStyle/>
                    <a:p>
                      <a:pPr algn="ctr"/>
                      <a:r>
                        <a:rPr lang="en-GB" sz="1050" dirty="0" smtClean="0"/>
                        <a:t>1</a:t>
                      </a:r>
                      <a:endParaRPr lang="en-GB" sz="1050" dirty="0"/>
                    </a:p>
                  </a:txBody>
                  <a:tcPr>
                    <a:solidFill>
                      <a:srgbClr val="00B050"/>
                    </a:solidFill>
                  </a:tcPr>
                </a:tc>
              </a:tr>
              <a:tr h="247122">
                <a:tc vMerge="1">
                  <a:txBody>
                    <a:bodyPr/>
                    <a:lstStyle/>
                    <a:p>
                      <a:endParaRPr lang="en-GB" sz="1050" dirty="0"/>
                    </a:p>
                  </a:txBody>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1</a:t>
                      </a:r>
                      <a:endParaRPr lang="en-GB" sz="1050" dirty="0"/>
                    </a:p>
                  </a:txBody>
                  <a:tcPr>
                    <a:solidFill>
                      <a:srgbClr val="FFC000"/>
                    </a:solidFill>
                  </a:tcPr>
                </a:tc>
                <a:tc>
                  <a:txBody>
                    <a:bodyPr/>
                    <a:lstStyle/>
                    <a:p>
                      <a:pPr algn="ctr"/>
                      <a:r>
                        <a:rPr lang="en-GB" sz="1050" dirty="0" smtClean="0"/>
                        <a:t>-</a:t>
                      </a:r>
                      <a:endParaRPr lang="en-GB" sz="1050" dirty="0"/>
                    </a:p>
                  </a:txBody>
                  <a:tcPr>
                    <a:solidFill>
                      <a:srgbClr val="FF00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1</a:t>
                      </a:r>
                      <a:endParaRPr lang="en-GB" sz="1050" dirty="0"/>
                    </a:p>
                  </a:txBody>
                  <a:tcPr>
                    <a:solidFill>
                      <a:srgbClr val="FFFF00"/>
                    </a:solidFill>
                  </a:tcPr>
                </a:tc>
                <a:tc>
                  <a:txBody>
                    <a:bodyPr/>
                    <a:lstStyle/>
                    <a:p>
                      <a:pPr algn="ctr"/>
                      <a:r>
                        <a:rPr lang="en-GB" sz="1050" dirty="0" smtClean="0"/>
                        <a:t>0</a:t>
                      </a:r>
                      <a:endParaRPr lang="en-GB" sz="1050" dirty="0"/>
                    </a:p>
                  </a:txBody>
                  <a:tcPr>
                    <a:solidFill>
                      <a:srgbClr val="FFFF00"/>
                    </a:solidFill>
                  </a:tcPr>
                </a:tc>
                <a:tc>
                  <a:txBody>
                    <a:bodyPr/>
                    <a:lstStyle/>
                    <a:p>
                      <a:pPr algn="ctr"/>
                      <a:r>
                        <a:rPr lang="en-GB" sz="1050" dirty="0" smtClean="0"/>
                        <a:t>-</a:t>
                      </a:r>
                      <a:endParaRPr lang="en-GB" sz="1050" dirty="0"/>
                    </a:p>
                  </a:txBody>
                  <a:tcPr>
                    <a:solidFill>
                      <a:srgbClr val="00B0F0"/>
                    </a:solidFill>
                  </a:tcPr>
                </a:tc>
                <a:tc>
                  <a:txBody>
                    <a:bodyPr/>
                    <a:lstStyle/>
                    <a:p>
                      <a:pPr algn="ctr"/>
                      <a:r>
                        <a:rPr lang="en-GB" sz="1050" dirty="0" smtClean="0"/>
                        <a:t>0</a:t>
                      </a:r>
                      <a:endParaRPr lang="en-GB" sz="1050" dirty="0"/>
                    </a:p>
                  </a:txBody>
                  <a:tcPr>
                    <a:solidFill>
                      <a:srgbClr val="00B050"/>
                    </a:solidFill>
                  </a:tcPr>
                </a:tc>
                <a:tc>
                  <a:txBody>
                    <a:bodyPr/>
                    <a:lstStyle/>
                    <a:p>
                      <a:pPr algn="ctr"/>
                      <a:r>
                        <a:rPr lang="en-GB" sz="1050" dirty="0" smtClean="0"/>
                        <a:t>0</a:t>
                      </a:r>
                      <a:endParaRPr lang="en-GB" sz="1050" dirty="0"/>
                    </a:p>
                  </a:txBody>
                  <a:tcPr>
                    <a:solidFill>
                      <a:srgbClr val="00B050"/>
                    </a:solidFill>
                  </a:tcPr>
                </a:tc>
                <a:tc>
                  <a:txBody>
                    <a:bodyPr/>
                    <a:lstStyle/>
                    <a:p>
                      <a:pPr algn="ctr"/>
                      <a:r>
                        <a:rPr lang="en-GB" sz="1050" dirty="0" smtClean="0"/>
                        <a:t>1</a:t>
                      </a:r>
                      <a:endParaRPr lang="en-GB" sz="1050" dirty="0"/>
                    </a:p>
                  </a:txBody>
                  <a:tcPr>
                    <a:solidFill>
                      <a:srgbClr val="00B050"/>
                    </a:solidFill>
                  </a:tcPr>
                </a:tc>
              </a:tr>
            </a:tbl>
          </a:graphicData>
        </a:graphic>
      </p:graphicFrame>
      <p:sp>
        <p:nvSpPr>
          <p:cNvPr id="11" name="TextBox 10"/>
          <p:cNvSpPr txBox="1"/>
          <p:nvPr/>
        </p:nvSpPr>
        <p:spPr>
          <a:xfrm>
            <a:off x="642910" y="1142984"/>
            <a:ext cx="7572428" cy="646331"/>
          </a:xfrm>
          <a:prstGeom prst="rect">
            <a:avLst/>
          </a:prstGeom>
          <a:noFill/>
        </p:spPr>
        <p:txBody>
          <a:bodyPr wrap="square" rtlCol="0">
            <a:spAutoFit/>
          </a:bodyPr>
          <a:lstStyle/>
          <a:p>
            <a:r>
              <a:rPr lang="en-GB" sz="1200" dirty="0" smtClean="0"/>
              <a:t>Step 4/5</a:t>
            </a:r>
          </a:p>
          <a:p>
            <a:r>
              <a:rPr lang="en-GB" sz="1200" dirty="0" smtClean="0"/>
              <a:t>	</a:t>
            </a:r>
            <a:r>
              <a:rPr lang="en-GB" sz="1200" dirty="0" smtClean="0"/>
              <a:t>Using the entries in the maps, plot the values for the flip flop inputs (</a:t>
            </a:r>
            <a:r>
              <a:rPr lang="en-GB" sz="1200" dirty="0" err="1" smtClean="0"/>
              <a:t>Ja,Ka,Jb,Kb,Jc,Kc</a:t>
            </a:r>
            <a:r>
              <a:rPr lang="en-GB" sz="1200" dirty="0" smtClean="0"/>
              <a:t>) in a Present and Next State Table</a:t>
            </a:r>
            <a:endParaRPr lang="en-GB" sz="1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4114800" cy="4525963"/>
          </a:xfrm>
        </p:spPr>
        <p:txBody>
          <a:bodyPr>
            <a:normAutofit/>
          </a:bodyPr>
          <a:lstStyle/>
          <a:p>
            <a:r>
              <a:rPr lang="en-GB" sz="1800" dirty="0" smtClean="0"/>
              <a:t>Step 6</a:t>
            </a:r>
          </a:p>
          <a:p>
            <a:r>
              <a:rPr lang="en-GB" sz="1800" dirty="0" smtClean="0"/>
              <a:t>State Diagram</a:t>
            </a:r>
          </a:p>
          <a:p>
            <a:endParaRPr lang="en-GB" sz="1800" dirty="0" smtClean="0"/>
          </a:p>
          <a:p>
            <a:r>
              <a:rPr lang="en-GB" sz="1800" dirty="0" smtClean="0"/>
              <a:t>As can be readily seen from the state diagram opposite this circuit has severe problems.</a:t>
            </a:r>
          </a:p>
          <a:p>
            <a:r>
              <a:rPr lang="en-GB" sz="1800" dirty="0" smtClean="0"/>
              <a:t>Two of the states are hang states as should the circuit ever go into these states due to noise or power transients there is no escape from them </a:t>
            </a:r>
            <a:r>
              <a:rPr lang="en-GB" sz="1800" dirty="0" smtClean="0"/>
              <a:t>and then you have two </a:t>
            </a:r>
            <a:r>
              <a:rPr lang="en-GB" sz="1800" dirty="0" smtClean="0"/>
              <a:t>separate </a:t>
            </a:r>
            <a:r>
              <a:rPr lang="en-GB" sz="1800" dirty="0" smtClean="0"/>
              <a:t>ring </a:t>
            </a:r>
            <a:endParaRPr lang="en-GB" sz="1800" dirty="0"/>
          </a:p>
        </p:txBody>
      </p:sp>
      <p:sp>
        <p:nvSpPr>
          <p:cNvPr id="3" name="Title 2"/>
          <p:cNvSpPr>
            <a:spLocks noGrp="1"/>
          </p:cNvSpPr>
          <p:nvPr>
            <p:ph type="title"/>
          </p:nvPr>
        </p:nvSpPr>
        <p:spPr/>
        <p:txBody>
          <a:bodyPr>
            <a:normAutofit/>
          </a:bodyPr>
          <a:lstStyle/>
          <a:p>
            <a:r>
              <a:rPr lang="en-GB" sz="2000" dirty="0" smtClean="0"/>
              <a:t>Analysis of sequential circuits</a:t>
            </a:r>
            <a:endParaRPr lang="en-GB" sz="2000" dirty="0"/>
          </a:p>
        </p:txBody>
      </p:sp>
      <p:pic>
        <p:nvPicPr>
          <p:cNvPr id="6146" name="Picture 2" descr="C:\Users\gary\Documents\fsm fig15.jpg"/>
          <p:cNvPicPr>
            <a:picLocks noChangeAspect="1" noChangeArrowheads="1"/>
          </p:cNvPicPr>
          <p:nvPr/>
        </p:nvPicPr>
        <p:blipFill>
          <a:blip r:embed="rId2"/>
          <a:srcRect/>
          <a:stretch>
            <a:fillRect/>
          </a:stretch>
        </p:blipFill>
        <p:spPr bwMode="auto">
          <a:xfrm>
            <a:off x="4765675" y="2003425"/>
            <a:ext cx="3152775" cy="2133600"/>
          </a:xfrm>
          <a:prstGeom prst="rect">
            <a:avLst/>
          </a:prstGeom>
          <a:noFill/>
        </p:spPr>
      </p:pic>
      <p:sp>
        <p:nvSpPr>
          <p:cNvPr id="5" name="TextBox 4"/>
          <p:cNvSpPr txBox="1"/>
          <p:nvPr/>
        </p:nvSpPr>
        <p:spPr>
          <a:xfrm>
            <a:off x="5286380" y="4643446"/>
            <a:ext cx="2485937" cy="523220"/>
          </a:xfrm>
          <a:prstGeom prst="rect">
            <a:avLst/>
          </a:prstGeom>
          <a:noFill/>
        </p:spPr>
        <p:txBody>
          <a:bodyPr wrap="none" rtlCol="0">
            <a:spAutoFit/>
          </a:bodyPr>
          <a:lstStyle/>
          <a:p>
            <a:r>
              <a:rPr lang="en-GB" sz="1400" dirty="0" smtClean="0"/>
              <a:t>State changes take place</a:t>
            </a:r>
          </a:p>
          <a:p>
            <a:pPr algn="ctr"/>
            <a:r>
              <a:rPr lang="en-GB" sz="1400" dirty="0" smtClean="0"/>
              <a:t> on clock rising edge</a:t>
            </a:r>
            <a:endParaRPr lang="en-GB" sz="1400"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4114800" cy="4525963"/>
          </a:xfrm>
        </p:spPr>
        <p:txBody>
          <a:bodyPr>
            <a:normAutofit/>
          </a:bodyPr>
          <a:lstStyle/>
          <a:p>
            <a:r>
              <a:rPr lang="en-GB" sz="1800" dirty="0" smtClean="0"/>
              <a:t>Carry out an analysis on the following circuits. Note any questionable operational properties and give state diagrams.</a:t>
            </a:r>
          </a:p>
          <a:p>
            <a:endParaRPr lang="en-GB" sz="1800" dirty="0" smtClean="0"/>
          </a:p>
          <a:p>
            <a:r>
              <a:rPr lang="en-GB" sz="1800" dirty="0" smtClean="0"/>
              <a:t>1) Opposite</a:t>
            </a:r>
            <a:endParaRPr lang="en-GB" sz="1800" dirty="0"/>
          </a:p>
        </p:txBody>
      </p:sp>
      <p:sp>
        <p:nvSpPr>
          <p:cNvPr id="3" name="Title 2"/>
          <p:cNvSpPr>
            <a:spLocks noGrp="1"/>
          </p:cNvSpPr>
          <p:nvPr>
            <p:ph type="title"/>
          </p:nvPr>
        </p:nvSpPr>
        <p:spPr/>
        <p:txBody>
          <a:bodyPr>
            <a:normAutofit/>
          </a:bodyPr>
          <a:lstStyle/>
          <a:p>
            <a:r>
              <a:rPr lang="en-GB" sz="2000" dirty="0" smtClean="0"/>
              <a:t>Analysis of sequential circuits</a:t>
            </a:r>
            <a:endParaRPr lang="en-GB" sz="2000" dirty="0"/>
          </a:p>
        </p:txBody>
      </p:sp>
      <p:pic>
        <p:nvPicPr>
          <p:cNvPr id="7170" name="Picture 2"/>
          <p:cNvPicPr>
            <a:picLocks noChangeAspect="1" noChangeArrowheads="1"/>
          </p:cNvPicPr>
          <p:nvPr/>
        </p:nvPicPr>
        <p:blipFill>
          <a:blip r:embed="rId2"/>
          <a:srcRect/>
          <a:stretch>
            <a:fillRect/>
          </a:stretch>
        </p:blipFill>
        <p:spPr bwMode="auto">
          <a:xfrm>
            <a:off x="5286380" y="1571612"/>
            <a:ext cx="2619375" cy="427672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4114800" cy="4525963"/>
          </a:xfrm>
        </p:spPr>
        <p:txBody>
          <a:bodyPr/>
          <a:lstStyle/>
          <a:p>
            <a:endParaRPr lang="en-GB" dirty="0" smtClean="0"/>
          </a:p>
          <a:p>
            <a:endParaRPr lang="en-GB" dirty="0" smtClean="0"/>
          </a:p>
          <a:p>
            <a:r>
              <a:rPr lang="en-GB" sz="1800" dirty="0" smtClean="0"/>
              <a:t>2) </a:t>
            </a:r>
            <a:r>
              <a:rPr lang="en-GB" sz="1800" dirty="0" smtClean="0"/>
              <a:t>Opposite</a:t>
            </a:r>
          </a:p>
          <a:p>
            <a:r>
              <a:rPr lang="en-GB" sz="1800" dirty="0" smtClean="0"/>
              <a:t>	</a:t>
            </a:r>
            <a:endParaRPr lang="en-GB" sz="1800" dirty="0"/>
          </a:p>
        </p:txBody>
      </p:sp>
      <p:sp>
        <p:nvSpPr>
          <p:cNvPr id="3" name="Title 2"/>
          <p:cNvSpPr>
            <a:spLocks noGrp="1"/>
          </p:cNvSpPr>
          <p:nvPr>
            <p:ph type="title"/>
          </p:nvPr>
        </p:nvSpPr>
        <p:spPr/>
        <p:txBody>
          <a:bodyPr>
            <a:normAutofit/>
          </a:bodyPr>
          <a:lstStyle/>
          <a:p>
            <a:r>
              <a:rPr lang="en-GB" sz="2000" dirty="0" smtClean="0"/>
              <a:t>Analysis of sequential circuits</a:t>
            </a:r>
            <a:endParaRPr lang="en-GB" sz="2000" dirty="0"/>
          </a:p>
        </p:txBody>
      </p:sp>
      <p:pic>
        <p:nvPicPr>
          <p:cNvPr id="8194" name="Picture 2"/>
          <p:cNvPicPr>
            <a:picLocks noChangeAspect="1" noChangeArrowheads="1"/>
          </p:cNvPicPr>
          <p:nvPr/>
        </p:nvPicPr>
        <p:blipFill>
          <a:blip r:embed="rId2"/>
          <a:srcRect/>
          <a:stretch>
            <a:fillRect/>
          </a:stretch>
        </p:blipFill>
        <p:spPr bwMode="auto">
          <a:xfrm>
            <a:off x="4642469" y="1714488"/>
            <a:ext cx="3818624" cy="421484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9"/>
            <a:ext cx="3186106" cy="733226"/>
          </a:xfrm>
        </p:spPr>
        <p:txBody>
          <a:bodyPr/>
          <a:lstStyle/>
          <a:p>
            <a:r>
              <a:rPr lang="en-GB" sz="1800" dirty="0" smtClean="0"/>
              <a:t>3) Below</a:t>
            </a:r>
            <a:endParaRPr lang="en-GB" sz="1800" dirty="0" smtClean="0"/>
          </a:p>
          <a:p>
            <a:endParaRPr lang="en-GB" dirty="0"/>
          </a:p>
        </p:txBody>
      </p:sp>
      <p:sp>
        <p:nvSpPr>
          <p:cNvPr id="3" name="Title 2"/>
          <p:cNvSpPr>
            <a:spLocks noGrp="1"/>
          </p:cNvSpPr>
          <p:nvPr>
            <p:ph type="title"/>
          </p:nvPr>
        </p:nvSpPr>
        <p:spPr/>
        <p:txBody>
          <a:bodyPr>
            <a:normAutofit/>
          </a:bodyPr>
          <a:lstStyle/>
          <a:p>
            <a:r>
              <a:rPr lang="en-GB" sz="2000" dirty="0" smtClean="0"/>
              <a:t>Analysis of sequential circuits</a:t>
            </a:r>
            <a:endParaRPr lang="en-GB" sz="2000" dirty="0"/>
          </a:p>
        </p:txBody>
      </p:sp>
      <p:pic>
        <p:nvPicPr>
          <p:cNvPr id="9218" name="Picture 2"/>
          <p:cNvPicPr>
            <a:picLocks noChangeAspect="1" noChangeArrowheads="1"/>
          </p:cNvPicPr>
          <p:nvPr/>
        </p:nvPicPr>
        <p:blipFill>
          <a:blip r:embed="rId2"/>
          <a:srcRect/>
          <a:stretch>
            <a:fillRect/>
          </a:stretch>
        </p:blipFill>
        <p:spPr bwMode="auto">
          <a:xfrm>
            <a:off x="1071538" y="2428868"/>
            <a:ext cx="7549721" cy="3206757"/>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3757610" cy="4525963"/>
          </a:xfrm>
        </p:spPr>
        <p:txBody>
          <a:bodyPr/>
          <a:lstStyle/>
          <a:p>
            <a:r>
              <a:rPr lang="en-GB" sz="2000" dirty="0" smtClean="0"/>
              <a:t>4) Opposite</a:t>
            </a:r>
            <a:endParaRPr lang="en-GB" sz="2000" dirty="0" smtClean="0"/>
          </a:p>
          <a:p>
            <a:endParaRPr lang="en-GB" dirty="0"/>
          </a:p>
        </p:txBody>
      </p:sp>
      <p:sp>
        <p:nvSpPr>
          <p:cNvPr id="3" name="Title 2"/>
          <p:cNvSpPr>
            <a:spLocks noGrp="1"/>
          </p:cNvSpPr>
          <p:nvPr>
            <p:ph type="title"/>
          </p:nvPr>
        </p:nvSpPr>
        <p:spPr/>
        <p:txBody>
          <a:bodyPr>
            <a:normAutofit/>
          </a:bodyPr>
          <a:lstStyle/>
          <a:p>
            <a:r>
              <a:rPr lang="en-GB" sz="2000" dirty="0" smtClean="0"/>
              <a:t>Analysis of sequential circuits</a:t>
            </a:r>
            <a:endParaRPr lang="en-GB" sz="2000" dirty="0"/>
          </a:p>
        </p:txBody>
      </p:sp>
      <p:pic>
        <p:nvPicPr>
          <p:cNvPr id="10242" name="Picture 2"/>
          <p:cNvPicPr>
            <a:picLocks noChangeAspect="1" noChangeArrowheads="1"/>
          </p:cNvPicPr>
          <p:nvPr/>
        </p:nvPicPr>
        <p:blipFill>
          <a:blip r:embed="rId2"/>
          <a:srcRect/>
          <a:stretch>
            <a:fillRect/>
          </a:stretch>
        </p:blipFill>
        <p:spPr bwMode="auto">
          <a:xfrm>
            <a:off x="3357554" y="1928802"/>
            <a:ext cx="5010905" cy="422522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4114800" cy="4525963"/>
          </a:xfrm>
        </p:spPr>
        <p:txBody>
          <a:bodyPr/>
          <a:lstStyle/>
          <a:p>
            <a:r>
              <a:rPr lang="en-GB" sz="1800" dirty="0" smtClean="0"/>
              <a:t>5) </a:t>
            </a:r>
            <a:r>
              <a:rPr lang="en-GB" sz="1800" dirty="0" smtClean="0"/>
              <a:t>Opposite</a:t>
            </a:r>
          </a:p>
          <a:p>
            <a:endParaRPr lang="en-GB" dirty="0"/>
          </a:p>
        </p:txBody>
      </p:sp>
      <p:sp>
        <p:nvSpPr>
          <p:cNvPr id="3" name="Title 2"/>
          <p:cNvSpPr>
            <a:spLocks noGrp="1"/>
          </p:cNvSpPr>
          <p:nvPr>
            <p:ph type="title"/>
          </p:nvPr>
        </p:nvSpPr>
        <p:spPr/>
        <p:txBody>
          <a:bodyPr>
            <a:normAutofit/>
          </a:bodyPr>
          <a:lstStyle/>
          <a:p>
            <a:r>
              <a:rPr lang="en-GB" sz="2000" dirty="0" smtClean="0"/>
              <a:t>Analysis of sequential circuits</a:t>
            </a:r>
            <a:endParaRPr lang="en-GB" sz="2000" dirty="0"/>
          </a:p>
        </p:txBody>
      </p:sp>
      <p:pic>
        <p:nvPicPr>
          <p:cNvPr id="11266" name="Picture 2"/>
          <p:cNvPicPr>
            <a:picLocks noChangeAspect="1" noChangeArrowheads="1"/>
          </p:cNvPicPr>
          <p:nvPr/>
        </p:nvPicPr>
        <p:blipFill>
          <a:blip r:embed="rId2"/>
          <a:srcRect/>
          <a:stretch>
            <a:fillRect/>
          </a:stretch>
        </p:blipFill>
        <p:spPr bwMode="auto">
          <a:xfrm>
            <a:off x="4286248" y="1145773"/>
            <a:ext cx="4200313" cy="520939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2015</TotalTime>
  <Words>2866</Words>
  <Application>Microsoft Office PowerPoint</Application>
  <PresentationFormat>On-screen Show (4:3)</PresentationFormat>
  <Paragraphs>1356</Paragraphs>
  <Slides>41</Slides>
  <Notes>0</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Concourse</vt:lpstr>
      <vt:lpstr>Finite State Machines</vt:lpstr>
      <vt:lpstr>What is a Finite State Machine? </vt:lpstr>
      <vt:lpstr>What is a Finite State Machine?</vt:lpstr>
      <vt:lpstr>Types of Finite State Machines</vt:lpstr>
      <vt:lpstr>Classification of Finite State Machines</vt:lpstr>
      <vt:lpstr>Class A machine  </vt:lpstr>
      <vt:lpstr>Class B machine  </vt:lpstr>
      <vt:lpstr>Class C machine  </vt:lpstr>
      <vt:lpstr>Finite State Machines</vt:lpstr>
      <vt:lpstr>The State Diagram</vt:lpstr>
      <vt:lpstr>State Diagrams</vt:lpstr>
      <vt:lpstr>State Diagrams</vt:lpstr>
      <vt:lpstr>State Diagrams</vt:lpstr>
      <vt:lpstr>Finite State Machine - State Diagram example</vt:lpstr>
      <vt:lpstr>Example 1 - 2 bit counter</vt:lpstr>
      <vt:lpstr>Example 1 - 2 bit counter</vt:lpstr>
      <vt:lpstr>Example 2 – Parity checker</vt:lpstr>
      <vt:lpstr>Why do we use state diagrams?</vt:lpstr>
      <vt:lpstr>Analysis of sequential circuits</vt:lpstr>
      <vt:lpstr>Analysis of sequential circuits</vt:lpstr>
      <vt:lpstr>Analysis of sequential circuits</vt:lpstr>
      <vt:lpstr>Analysis of sequential circuits</vt:lpstr>
      <vt:lpstr>Analysis of sequential circuits</vt:lpstr>
      <vt:lpstr>Analysis of sequential circuits</vt:lpstr>
      <vt:lpstr>Analysis of sequential circuits</vt:lpstr>
      <vt:lpstr>Analysis of sequential circuits</vt:lpstr>
      <vt:lpstr>Analysis of sequential circuits</vt:lpstr>
      <vt:lpstr>Analysis of sequential circuits</vt:lpstr>
      <vt:lpstr>Analysis of sequential circuits</vt:lpstr>
      <vt:lpstr>Analysis of sequential circuits</vt:lpstr>
      <vt:lpstr>Analysis of sequential circuits</vt:lpstr>
      <vt:lpstr>Analysis of sequential circuits</vt:lpstr>
      <vt:lpstr>Analysis of sequential circuits</vt:lpstr>
      <vt:lpstr>Analysis of sequential circuits</vt:lpstr>
      <vt:lpstr>Analysis of sequential circuits</vt:lpstr>
      <vt:lpstr>Analysis of sequential circuits</vt:lpstr>
      <vt:lpstr>Analysis of sequential circuits</vt:lpstr>
      <vt:lpstr>Analysis of sequential circuits</vt:lpstr>
      <vt:lpstr>Analysis of sequential circuits</vt:lpstr>
      <vt:lpstr>Analysis of sequential circuits</vt:lpstr>
      <vt:lpstr>Analysis of sequential circuits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Finite State Machines</dc:title>
  <dc:creator>gary</dc:creator>
  <cp:lastModifiedBy>gary</cp:lastModifiedBy>
  <cp:revision>195</cp:revision>
  <dcterms:created xsi:type="dcterms:W3CDTF">2013-10-09T16:21:10Z</dcterms:created>
  <dcterms:modified xsi:type="dcterms:W3CDTF">2013-10-20T20:14:07Z</dcterms:modified>
</cp:coreProperties>
</file>