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744" r:id="rId4"/>
  </p:sldMasterIdLst>
  <p:sldIdLst>
    <p:sldId id="256" r:id="rId5"/>
    <p:sldId id="276" r:id="rId6"/>
    <p:sldId id="258" r:id="rId7"/>
    <p:sldId id="275" r:id="rId8"/>
    <p:sldId id="277" r:id="rId9"/>
    <p:sldId id="278" r:id="rId10"/>
    <p:sldId id="279" r:id="rId11"/>
    <p:sldId id="280" r:id="rId12"/>
    <p:sldId id="281" r:id="rId13"/>
    <p:sldId id="282" r:id="rId14"/>
    <p:sldId id="283" r:id="rId15"/>
    <p:sldId id="284" r:id="rId16"/>
    <p:sldId id="288" r:id="rId17"/>
    <p:sldId id="287" r:id="rId18"/>
    <p:sldId id="286" r:id="rId19"/>
    <p:sldId id="285" r:id="rId20"/>
    <p:sldId id="289" r:id="rId21"/>
    <p:sldId id="290" r:id="rId22"/>
    <p:sldId id="291" r:id="rId23"/>
    <p:sldId id="292" r:id="rId24"/>
    <p:sldId id="293" r:id="rId25"/>
    <p:sldId id="294" r:id="rId26"/>
    <p:sldId id="295" r:id="rId27"/>
    <p:sldId id="296" r:id="rId28"/>
    <p:sldId id="297" r:id="rId29"/>
    <p:sldId id="299" r:id="rId30"/>
    <p:sldId id="300" r:id="rId31"/>
    <p:sldId id="301" r:id="rId32"/>
    <p:sldId id="298" r:id="rId33"/>
    <p:sldId id="260" r:id="rId34"/>
    <p:sldId id="274" r:id="rId3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5033" autoAdjust="0"/>
  </p:normalViewPr>
  <p:slideViewPr>
    <p:cSldViewPr snapToGrid="0" snapToObjects="1">
      <p:cViewPr varScale="1">
        <p:scale>
          <a:sx n="68" d="100"/>
          <a:sy n="68" d="100"/>
        </p:scale>
        <p:origin x="780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87DE6118-2437-4B30-8E3C-4D2BE6020583}" type="datetimeFigureOut">
              <a:rPr lang="en-US" smtClean="0"/>
              <a:pPr/>
              <a:t>4/25/2019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23250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4/25/2019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6546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4/25/2019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45802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4/25/2019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31046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4/25/2019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7299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4/25/2019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0550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4/25/2019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3073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4/25/2019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0976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4/25/2019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90806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4/25/2019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63127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4/25/2019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80088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4/25/2019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5053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4/25/2019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85693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4/25/2019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41876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4/25/2019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59608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4/25/2019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21260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4/25/2019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75429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7DE6118-2437-4B30-8E3C-4D2BE6020583}" type="datetimeFigureOut">
              <a:rPr lang="en-US" smtClean="0"/>
              <a:pPr/>
              <a:t>4/25/2019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506576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  <p:sldLayoutId id="2147483759" r:id="rId15"/>
    <p:sldLayoutId id="2147483760" r:id="rId16"/>
    <p:sldLayoutId id="214748376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night sky with mountains far away on the horizon">
            <a:extLst>
              <a:ext uri="{FF2B5EF4-FFF2-40B4-BE49-F238E27FC236}">
                <a16:creationId xmlns:a16="http://schemas.microsoft.com/office/drawing/2014/main" id="{7C454B0C-0819-4D56-9275-BCE254DA659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40C7600-5BA8-4A54-887F-74AF87750A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62399" y="2554817"/>
            <a:ext cx="7197726" cy="2421464"/>
          </a:xfrm>
        </p:spPr>
        <p:txBody>
          <a:bodyPr>
            <a:normAutofit/>
          </a:bodyPr>
          <a:lstStyle/>
          <a:p>
            <a:r>
              <a:rPr lang="en-US" b="1" dirty="0"/>
              <a:t>Management in practice </a:t>
            </a:r>
            <a:br>
              <a:rPr lang="en-US" b="1" dirty="0"/>
            </a:br>
            <a:r>
              <a:rPr lang="en-US" b="1" dirty="0"/>
              <a:t>Madam </a:t>
            </a:r>
            <a:r>
              <a:rPr lang="en-US" b="1" dirty="0" err="1"/>
              <a:t>Tussauds</a:t>
            </a:r>
            <a:endParaRPr lang="en-US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584786-6548-4BB4-95FD-977AD1F362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62399" y="4976282"/>
            <a:ext cx="7197726" cy="14054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Steffan </a:t>
            </a:r>
            <a:r>
              <a:rPr lang="en-US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treharne</a:t>
            </a:r>
            <a:endParaRPr lang="en-US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77214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35524" y="609600"/>
            <a:ext cx="10131425" cy="1456267"/>
          </a:xfrm>
        </p:spPr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435524" y="2568632"/>
            <a:ext cx="738170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Background info on who madam Tussauds.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Background on London Madam Tussauds.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Environmental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Finance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Recommendations  </a:t>
            </a:r>
          </a:p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37270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9F444-FCBD-B140-9C05-E443FA080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109" y="705525"/>
            <a:ext cx="6143423" cy="1456267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Introduction to Madam Tussauds</a:t>
            </a:r>
            <a:endParaRPr lang="ru-RU" dirty="0"/>
          </a:p>
        </p:txBody>
      </p:sp>
      <p:grpSp>
        <p:nvGrpSpPr>
          <p:cNvPr id="179" name="Group 178">
            <a:extLst>
              <a:ext uri="{FF2B5EF4-FFF2-40B4-BE49-F238E27FC236}">
                <a16:creationId xmlns:a16="http://schemas.microsoft.com/office/drawing/2014/main" id="{CFEF753B-CA1B-4178-80F5-095B7FEA2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1267604">
            <a:off x="8565602" y="3905595"/>
            <a:ext cx="3639934" cy="3163289"/>
            <a:chOff x="5281603" y="104899"/>
            <a:chExt cx="6910397" cy="6005491"/>
          </a:xfrm>
        </p:grpSpPr>
        <p:sp>
          <p:nvSpPr>
            <p:cNvPr id="180" name="Freeform 98">
              <a:extLst>
                <a:ext uri="{FF2B5EF4-FFF2-40B4-BE49-F238E27FC236}">
                  <a16:creationId xmlns:a16="http://schemas.microsoft.com/office/drawing/2014/main" id="{86C68ECC-F0A0-411E-A303-6DC0707A36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1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81" name="Group 180">
              <a:extLst>
                <a:ext uri="{FF2B5EF4-FFF2-40B4-BE49-F238E27FC236}">
                  <a16:creationId xmlns:a16="http://schemas.microsoft.com/office/drawing/2014/main" id="{6A21E140-4ECB-4C42-BDC7-F4351513DA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182" name="Straight Connector 181">
                <a:extLst>
                  <a:ext uri="{FF2B5EF4-FFF2-40B4-BE49-F238E27FC236}">
                    <a16:creationId xmlns:a16="http://schemas.microsoft.com/office/drawing/2014/main" id="{2940CFC5-AC4C-4746-A3B9-3DD434FF6D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3" name="Straight Connector 182">
                <a:extLst>
                  <a:ext uri="{FF2B5EF4-FFF2-40B4-BE49-F238E27FC236}">
                    <a16:creationId xmlns:a16="http://schemas.microsoft.com/office/drawing/2014/main" id="{6EC95677-9C92-4D0D-91D4-E07380F250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4" name="Straight Connector 183">
                <a:extLst>
                  <a:ext uri="{FF2B5EF4-FFF2-40B4-BE49-F238E27FC236}">
                    <a16:creationId xmlns:a16="http://schemas.microsoft.com/office/drawing/2014/main" id="{097602B2-71E1-4395-9C47-DE48B712AE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5" name="Straight Connector 184">
                <a:extLst>
                  <a:ext uri="{FF2B5EF4-FFF2-40B4-BE49-F238E27FC236}">
                    <a16:creationId xmlns:a16="http://schemas.microsoft.com/office/drawing/2014/main" id="{7FC50570-F1A9-4DB3-A64D-3A21A58882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6" name="Straight Connector 185">
                <a:extLst>
                  <a:ext uri="{FF2B5EF4-FFF2-40B4-BE49-F238E27FC236}">
                    <a16:creationId xmlns:a16="http://schemas.microsoft.com/office/drawing/2014/main" id="{88E4F209-3FDA-4C17-A86D-59990132FF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7" name="Straight Connector 186">
                <a:extLst>
                  <a:ext uri="{FF2B5EF4-FFF2-40B4-BE49-F238E27FC236}">
                    <a16:creationId xmlns:a16="http://schemas.microsoft.com/office/drawing/2014/main" id="{9950C402-F8DC-4C99-90A8-CD67BDEC6C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8" name="Straight Connector 187">
                <a:extLst>
                  <a:ext uri="{FF2B5EF4-FFF2-40B4-BE49-F238E27FC236}">
                    <a16:creationId xmlns:a16="http://schemas.microsoft.com/office/drawing/2014/main" id="{76483FEF-FBDD-456C-AD52-B6D166FB1C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9" name="Straight Connector 188">
                <a:extLst>
                  <a:ext uri="{FF2B5EF4-FFF2-40B4-BE49-F238E27FC236}">
                    <a16:creationId xmlns:a16="http://schemas.microsoft.com/office/drawing/2014/main" id="{DA316CA5-D470-4E6D-A6E8-D35DB7725D2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0" name="Straight Connector 189">
                <a:extLst>
                  <a:ext uri="{FF2B5EF4-FFF2-40B4-BE49-F238E27FC236}">
                    <a16:creationId xmlns:a16="http://schemas.microsoft.com/office/drawing/2014/main" id="{8BFA4937-71AA-4400-8DCD-20E5DF0501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1" name="Straight Connector 190">
                <a:extLst>
                  <a:ext uri="{FF2B5EF4-FFF2-40B4-BE49-F238E27FC236}">
                    <a16:creationId xmlns:a16="http://schemas.microsoft.com/office/drawing/2014/main" id="{768FA0D4-7119-47B3-8329-0978770774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2" name="Straight Connector 191">
                <a:extLst>
                  <a:ext uri="{FF2B5EF4-FFF2-40B4-BE49-F238E27FC236}">
                    <a16:creationId xmlns:a16="http://schemas.microsoft.com/office/drawing/2014/main" id="{62C433AC-8114-47CC-9467-FCB5FE9807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3" name="Straight Connector 192">
                <a:extLst>
                  <a:ext uri="{FF2B5EF4-FFF2-40B4-BE49-F238E27FC236}">
                    <a16:creationId xmlns:a16="http://schemas.microsoft.com/office/drawing/2014/main" id="{BF9CB489-BA36-4004-A019-75FBA23CCB9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4" name="Straight Connector 193">
                <a:extLst>
                  <a:ext uri="{FF2B5EF4-FFF2-40B4-BE49-F238E27FC236}">
                    <a16:creationId xmlns:a16="http://schemas.microsoft.com/office/drawing/2014/main" id="{B4C060E4-E790-4A31-B683-EA834FCF4E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5" name="Straight Connector 194">
                <a:extLst>
                  <a:ext uri="{FF2B5EF4-FFF2-40B4-BE49-F238E27FC236}">
                    <a16:creationId xmlns:a16="http://schemas.microsoft.com/office/drawing/2014/main" id="{13F00D2A-400F-4678-BB33-16B61650F4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6" name="Straight Connector 195">
                <a:extLst>
                  <a:ext uri="{FF2B5EF4-FFF2-40B4-BE49-F238E27FC236}">
                    <a16:creationId xmlns:a16="http://schemas.microsoft.com/office/drawing/2014/main" id="{46AABFD4-3727-4DF4-933A-C0A090248A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7" name="Straight Connector 196">
                <a:extLst>
                  <a:ext uri="{FF2B5EF4-FFF2-40B4-BE49-F238E27FC236}">
                    <a16:creationId xmlns:a16="http://schemas.microsoft.com/office/drawing/2014/main" id="{6CC40A87-D067-41BF-B368-A197EC0D9D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8" name="Straight Connector 197">
                <a:extLst>
                  <a:ext uri="{FF2B5EF4-FFF2-40B4-BE49-F238E27FC236}">
                    <a16:creationId xmlns:a16="http://schemas.microsoft.com/office/drawing/2014/main" id="{E116F92B-7098-4139-AC77-75B4CE3323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9" name="Straight Connector 198">
                <a:extLst>
                  <a:ext uri="{FF2B5EF4-FFF2-40B4-BE49-F238E27FC236}">
                    <a16:creationId xmlns:a16="http://schemas.microsoft.com/office/drawing/2014/main" id="{CFDF485C-38E7-4C0D-A2A7-3F1DE3B918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0" name="Straight Connector 199">
                <a:extLst>
                  <a:ext uri="{FF2B5EF4-FFF2-40B4-BE49-F238E27FC236}">
                    <a16:creationId xmlns:a16="http://schemas.microsoft.com/office/drawing/2014/main" id="{BF6DBD12-21A0-4F07-953F-D3B3486C15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1" name="Straight Connector 200">
                <a:extLst>
                  <a:ext uri="{FF2B5EF4-FFF2-40B4-BE49-F238E27FC236}">
                    <a16:creationId xmlns:a16="http://schemas.microsoft.com/office/drawing/2014/main" id="{554F4E42-5B16-41F4-8FF4-2EB134C1FE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2" name="Straight Connector 201">
                <a:extLst>
                  <a:ext uri="{FF2B5EF4-FFF2-40B4-BE49-F238E27FC236}">
                    <a16:creationId xmlns:a16="http://schemas.microsoft.com/office/drawing/2014/main" id="{6F4CC20F-EBF6-4AFE-9A4F-68ACC7513B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3" name="Straight Connector 202">
                <a:extLst>
                  <a:ext uri="{FF2B5EF4-FFF2-40B4-BE49-F238E27FC236}">
                    <a16:creationId xmlns:a16="http://schemas.microsoft.com/office/drawing/2014/main" id="{FA745DE2-9816-4D5B-BB41-BE1874612F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4" name="Straight Connector 203">
                <a:extLst>
                  <a:ext uri="{FF2B5EF4-FFF2-40B4-BE49-F238E27FC236}">
                    <a16:creationId xmlns:a16="http://schemas.microsoft.com/office/drawing/2014/main" id="{D5B5D721-5554-457C-BE2F-BCA2505CAD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5" name="Straight Connector 204">
                <a:extLst>
                  <a:ext uri="{FF2B5EF4-FFF2-40B4-BE49-F238E27FC236}">
                    <a16:creationId xmlns:a16="http://schemas.microsoft.com/office/drawing/2014/main" id="{BAFF390C-48FB-4FA5-998E-6DDDF9D2B4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6" name="Straight Connector 205">
                <a:extLst>
                  <a:ext uri="{FF2B5EF4-FFF2-40B4-BE49-F238E27FC236}">
                    <a16:creationId xmlns:a16="http://schemas.microsoft.com/office/drawing/2014/main" id="{F4B2E647-1CF4-4AF8-9AF5-8EAB6D6E88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7" name="Straight Connector 206">
                <a:extLst>
                  <a:ext uri="{FF2B5EF4-FFF2-40B4-BE49-F238E27FC236}">
                    <a16:creationId xmlns:a16="http://schemas.microsoft.com/office/drawing/2014/main" id="{46DA8C50-AA32-47D8-8DCB-DE9624E60E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8" name="Straight Connector 207">
                <a:extLst>
                  <a:ext uri="{FF2B5EF4-FFF2-40B4-BE49-F238E27FC236}">
                    <a16:creationId xmlns:a16="http://schemas.microsoft.com/office/drawing/2014/main" id="{51ED6412-8EBC-4680-B7D2-65A4F73BBB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9" name="Straight Connector 208">
                <a:extLst>
                  <a:ext uri="{FF2B5EF4-FFF2-40B4-BE49-F238E27FC236}">
                    <a16:creationId xmlns:a16="http://schemas.microsoft.com/office/drawing/2014/main" id="{2983F033-A214-4959-956E-4B50B7AC660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0" name="Straight Connector 209">
                <a:extLst>
                  <a:ext uri="{FF2B5EF4-FFF2-40B4-BE49-F238E27FC236}">
                    <a16:creationId xmlns:a16="http://schemas.microsoft.com/office/drawing/2014/main" id="{A77F30C3-5A8C-4BEB-95C1-A7B9C0961F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1" name="Straight Connector 210">
                <a:extLst>
                  <a:ext uri="{FF2B5EF4-FFF2-40B4-BE49-F238E27FC236}">
                    <a16:creationId xmlns:a16="http://schemas.microsoft.com/office/drawing/2014/main" id="{99A432F5-9A86-437C-8108-7945FA72EC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2" name="Straight Connector 211">
                <a:extLst>
                  <a:ext uri="{FF2B5EF4-FFF2-40B4-BE49-F238E27FC236}">
                    <a16:creationId xmlns:a16="http://schemas.microsoft.com/office/drawing/2014/main" id="{4F8B1465-BA18-4D1C-ADED-D4BAA7638A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3" name="Straight Connector 212">
                <a:extLst>
                  <a:ext uri="{FF2B5EF4-FFF2-40B4-BE49-F238E27FC236}">
                    <a16:creationId xmlns:a16="http://schemas.microsoft.com/office/drawing/2014/main" id="{45DD7842-E27E-4461-B9C8-63AD2F0C44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4" name="Straight Connector 213">
                <a:extLst>
                  <a:ext uri="{FF2B5EF4-FFF2-40B4-BE49-F238E27FC236}">
                    <a16:creationId xmlns:a16="http://schemas.microsoft.com/office/drawing/2014/main" id="{3C45934F-49A5-4EDB-A9A3-5540D74AB1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5" name="Straight Connector 214">
                <a:extLst>
                  <a:ext uri="{FF2B5EF4-FFF2-40B4-BE49-F238E27FC236}">
                    <a16:creationId xmlns:a16="http://schemas.microsoft.com/office/drawing/2014/main" id="{EEF9B0E3-0DC0-4D03-A02B-8F62D905F4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6" name="Straight Connector 215">
                <a:extLst>
                  <a:ext uri="{FF2B5EF4-FFF2-40B4-BE49-F238E27FC236}">
                    <a16:creationId xmlns:a16="http://schemas.microsoft.com/office/drawing/2014/main" id="{2B1998C4-BF81-4332-A399-AD43467F67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7" name="Straight Connector 216">
                <a:extLst>
                  <a:ext uri="{FF2B5EF4-FFF2-40B4-BE49-F238E27FC236}">
                    <a16:creationId xmlns:a16="http://schemas.microsoft.com/office/drawing/2014/main" id="{44CFAF52-7684-46F2-8DFD-70A7F36DB0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8" name="Straight Connector 217">
                <a:extLst>
                  <a:ext uri="{FF2B5EF4-FFF2-40B4-BE49-F238E27FC236}">
                    <a16:creationId xmlns:a16="http://schemas.microsoft.com/office/drawing/2014/main" id="{93EFB5D1-BDF7-40B6-BBEA-D489CE79F15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9" name="Straight Connector 218">
                <a:extLst>
                  <a:ext uri="{FF2B5EF4-FFF2-40B4-BE49-F238E27FC236}">
                    <a16:creationId xmlns:a16="http://schemas.microsoft.com/office/drawing/2014/main" id="{B5A98777-A259-461F-A9B2-21DFC45C17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0" name="Straight Connector 219">
                <a:extLst>
                  <a:ext uri="{FF2B5EF4-FFF2-40B4-BE49-F238E27FC236}">
                    <a16:creationId xmlns:a16="http://schemas.microsoft.com/office/drawing/2014/main" id="{0F795195-D966-482A-8D47-6265C00F6D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1" name="Straight Connector 220">
                <a:extLst>
                  <a:ext uri="{FF2B5EF4-FFF2-40B4-BE49-F238E27FC236}">
                    <a16:creationId xmlns:a16="http://schemas.microsoft.com/office/drawing/2014/main" id="{6E881E12-FFE1-441E-B36B-804289472BA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2" name="Straight Connector 221">
                <a:extLst>
                  <a:ext uri="{FF2B5EF4-FFF2-40B4-BE49-F238E27FC236}">
                    <a16:creationId xmlns:a16="http://schemas.microsoft.com/office/drawing/2014/main" id="{61DBEB97-C3B3-4646-9760-227E20B155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3" name="Straight Connector 222">
                <a:extLst>
                  <a:ext uri="{FF2B5EF4-FFF2-40B4-BE49-F238E27FC236}">
                    <a16:creationId xmlns:a16="http://schemas.microsoft.com/office/drawing/2014/main" id="{0BA17FBA-A611-4CA2-9CDC-E073B889C4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4" name="Straight Connector 223">
                <a:extLst>
                  <a:ext uri="{FF2B5EF4-FFF2-40B4-BE49-F238E27FC236}">
                    <a16:creationId xmlns:a16="http://schemas.microsoft.com/office/drawing/2014/main" id="{1B66F6D2-50DA-4E7A-8583-E9159CD9622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5" name="Straight Connector 224">
                <a:extLst>
                  <a:ext uri="{FF2B5EF4-FFF2-40B4-BE49-F238E27FC236}">
                    <a16:creationId xmlns:a16="http://schemas.microsoft.com/office/drawing/2014/main" id="{DD181CC7-8652-404A-B5C7-58004FD15F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6" name="Straight Connector 225">
                <a:extLst>
                  <a:ext uri="{FF2B5EF4-FFF2-40B4-BE49-F238E27FC236}">
                    <a16:creationId xmlns:a16="http://schemas.microsoft.com/office/drawing/2014/main" id="{75706D69-47CD-47E3-83C9-EDB4EAF58C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7" name="Straight Connector 226">
                <a:extLst>
                  <a:ext uri="{FF2B5EF4-FFF2-40B4-BE49-F238E27FC236}">
                    <a16:creationId xmlns:a16="http://schemas.microsoft.com/office/drawing/2014/main" id="{2ADC21AA-CD21-436C-A9D7-DC4167E500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8" name="Straight Connector 227">
                <a:extLst>
                  <a:ext uri="{FF2B5EF4-FFF2-40B4-BE49-F238E27FC236}">
                    <a16:creationId xmlns:a16="http://schemas.microsoft.com/office/drawing/2014/main" id="{4702CCCC-772F-4AF1-8201-73C2537110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9" name="Straight Connector 228">
                <a:extLst>
                  <a:ext uri="{FF2B5EF4-FFF2-40B4-BE49-F238E27FC236}">
                    <a16:creationId xmlns:a16="http://schemas.microsoft.com/office/drawing/2014/main" id="{62AAD2B7-288B-42CF-804B-E33B84D747A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0" name="Straight Connector 229">
                <a:extLst>
                  <a:ext uri="{FF2B5EF4-FFF2-40B4-BE49-F238E27FC236}">
                    <a16:creationId xmlns:a16="http://schemas.microsoft.com/office/drawing/2014/main" id="{D51CCD7B-95EB-4EE4-BAED-4308C80BF3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1" name="Straight Connector 230">
                <a:extLst>
                  <a:ext uri="{FF2B5EF4-FFF2-40B4-BE49-F238E27FC236}">
                    <a16:creationId xmlns:a16="http://schemas.microsoft.com/office/drawing/2014/main" id="{F92C4B5C-D0FB-4C0A-B5FA-2C7DDF7625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2" name="Straight Connector 231">
                <a:extLst>
                  <a:ext uri="{FF2B5EF4-FFF2-40B4-BE49-F238E27FC236}">
                    <a16:creationId xmlns:a16="http://schemas.microsoft.com/office/drawing/2014/main" id="{64D2931E-A280-496D-99C1-5C2A820CB4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3" name="Straight Connector 232">
                <a:extLst>
                  <a:ext uri="{FF2B5EF4-FFF2-40B4-BE49-F238E27FC236}">
                    <a16:creationId xmlns:a16="http://schemas.microsoft.com/office/drawing/2014/main" id="{ED33CBE3-55B1-43CF-96B9-2E994EBCEA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4" name="Straight Connector 233">
                <a:extLst>
                  <a:ext uri="{FF2B5EF4-FFF2-40B4-BE49-F238E27FC236}">
                    <a16:creationId xmlns:a16="http://schemas.microsoft.com/office/drawing/2014/main" id="{16C6D563-A48C-4E6B-AE46-2CCE38A660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5" name="Straight Connector 234">
                <a:extLst>
                  <a:ext uri="{FF2B5EF4-FFF2-40B4-BE49-F238E27FC236}">
                    <a16:creationId xmlns:a16="http://schemas.microsoft.com/office/drawing/2014/main" id="{AD0ABECB-C92E-4F76-89A6-1334939CDF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6" name="Straight Connector 235">
                <a:extLst>
                  <a:ext uri="{FF2B5EF4-FFF2-40B4-BE49-F238E27FC236}">
                    <a16:creationId xmlns:a16="http://schemas.microsoft.com/office/drawing/2014/main" id="{8C258514-FFA8-4DE3-9B25-D55705AC3B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7" name="Straight Connector 236">
                <a:extLst>
                  <a:ext uri="{FF2B5EF4-FFF2-40B4-BE49-F238E27FC236}">
                    <a16:creationId xmlns:a16="http://schemas.microsoft.com/office/drawing/2014/main" id="{C2B9E312-EEBF-4783-B25E-D7DD0D6E71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8" name="Straight Connector 237">
                <a:extLst>
                  <a:ext uri="{FF2B5EF4-FFF2-40B4-BE49-F238E27FC236}">
                    <a16:creationId xmlns:a16="http://schemas.microsoft.com/office/drawing/2014/main" id="{7CB21139-A4D5-4D0F-9AD0-868FFC4240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9" name="Straight Connector 238">
                <a:extLst>
                  <a:ext uri="{FF2B5EF4-FFF2-40B4-BE49-F238E27FC236}">
                    <a16:creationId xmlns:a16="http://schemas.microsoft.com/office/drawing/2014/main" id="{E72FF9AC-BC86-42FD-8DF7-72429C958C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0" name="Straight Connector 239">
                <a:extLst>
                  <a:ext uri="{FF2B5EF4-FFF2-40B4-BE49-F238E27FC236}">
                    <a16:creationId xmlns:a16="http://schemas.microsoft.com/office/drawing/2014/main" id="{23D09EAB-27F8-4FAC-91C2-4942ABA740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1" name="Straight Connector 240">
                <a:extLst>
                  <a:ext uri="{FF2B5EF4-FFF2-40B4-BE49-F238E27FC236}">
                    <a16:creationId xmlns:a16="http://schemas.microsoft.com/office/drawing/2014/main" id="{10D82CB2-C309-4CCD-9FB1-EF8F4407EC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2" name="Straight Connector 241">
                <a:extLst>
                  <a:ext uri="{FF2B5EF4-FFF2-40B4-BE49-F238E27FC236}">
                    <a16:creationId xmlns:a16="http://schemas.microsoft.com/office/drawing/2014/main" id="{3625D6FE-BC58-4E33-B4E9-282D5CB75E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3" name="Straight Connector 242">
                <a:extLst>
                  <a:ext uri="{FF2B5EF4-FFF2-40B4-BE49-F238E27FC236}">
                    <a16:creationId xmlns:a16="http://schemas.microsoft.com/office/drawing/2014/main" id="{2158CF66-DCD3-4627-9675-61B42A3037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4" name="Straight Connector 243">
                <a:extLst>
                  <a:ext uri="{FF2B5EF4-FFF2-40B4-BE49-F238E27FC236}">
                    <a16:creationId xmlns:a16="http://schemas.microsoft.com/office/drawing/2014/main" id="{44ED85B9-D0C1-4222-B4BC-E81876EC38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5" name="Straight Connector 244">
                <a:extLst>
                  <a:ext uri="{FF2B5EF4-FFF2-40B4-BE49-F238E27FC236}">
                    <a16:creationId xmlns:a16="http://schemas.microsoft.com/office/drawing/2014/main" id="{1299F075-06C0-46B8-A3F7-1D7E8D6001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6" name="Straight Connector 245">
                <a:extLst>
                  <a:ext uri="{FF2B5EF4-FFF2-40B4-BE49-F238E27FC236}">
                    <a16:creationId xmlns:a16="http://schemas.microsoft.com/office/drawing/2014/main" id="{AEA87578-2C04-4651-A5BF-81D06050C9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7" name="Straight Connector 246">
                <a:extLst>
                  <a:ext uri="{FF2B5EF4-FFF2-40B4-BE49-F238E27FC236}">
                    <a16:creationId xmlns:a16="http://schemas.microsoft.com/office/drawing/2014/main" id="{12A8551E-D8EB-40F2-AD25-87484A17D2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8" name="Straight Connector 247">
                <a:extLst>
                  <a:ext uri="{FF2B5EF4-FFF2-40B4-BE49-F238E27FC236}">
                    <a16:creationId xmlns:a16="http://schemas.microsoft.com/office/drawing/2014/main" id="{AC1E0E32-3B75-404A-9165-5733782508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9" name="Straight Connector 248">
                <a:extLst>
                  <a:ext uri="{FF2B5EF4-FFF2-40B4-BE49-F238E27FC236}">
                    <a16:creationId xmlns:a16="http://schemas.microsoft.com/office/drawing/2014/main" id="{4A410333-16BA-443A-B24F-418ED77536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0" name="Straight Connector 249">
                <a:extLst>
                  <a:ext uri="{FF2B5EF4-FFF2-40B4-BE49-F238E27FC236}">
                    <a16:creationId xmlns:a16="http://schemas.microsoft.com/office/drawing/2014/main" id="{271589D1-7914-4EA7-B6B4-C1E7EA5FE6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1" name="Straight Connector 250">
                <a:extLst>
                  <a:ext uri="{FF2B5EF4-FFF2-40B4-BE49-F238E27FC236}">
                    <a16:creationId xmlns:a16="http://schemas.microsoft.com/office/drawing/2014/main" id="{E62A5ACA-F5D5-41F3-9549-06DB799C4D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2" name="Straight Connector 251">
                <a:extLst>
                  <a:ext uri="{FF2B5EF4-FFF2-40B4-BE49-F238E27FC236}">
                    <a16:creationId xmlns:a16="http://schemas.microsoft.com/office/drawing/2014/main" id="{EA254CA6-3565-4CD0-8BEB-C94A533C01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3" name="Straight Connector 252">
                <a:extLst>
                  <a:ext uri="{FF2B5EF4-FFF2-40B4-BE49-F238E27FC236}">
                    <a16:creationId xmlns:a16="http://schemas.microsoft.com/office/drawing/2014/main" id="{E62203F9-E5BE-44F8-8D43-31EEF85E92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4" name="Straight Connector 253">
                <a:extLst>
                  <a:ext uri="{FF2B5EF4-FFF2-40B4-BE49-F238E27FC236}">
                    <a16:creationId xmlns:a16="http://schemas.microsoft.com/office/drawing/2014/main" id="{FC43FC58-4722-4D22-88C1-652EB16585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5" name="Straight Connector 254">
                <a:extLst>
                  <a:ext uri="{FF2B5EF4-FFF2-40B4-BE49-F238E27FC236}">
                    <a16:creationId xmlns:a16="http://schemas.microsoft.com/office/drawing/2014/main" id="{D4C87F1C-06F8-43CD-8920-F525A5504B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6" name="Straight Connector 255">
                <a:extLst>
                  <a:ext uri="{FF2B5EF4-FFF2-40B4-BE49-F238E27FC236}">
                    <a16:creationId xmlns:a16="http://schemas.microsoft.com/office/drawing/2014/main" id="{F75BF2BA-0DFF-4812-986E-9F2286A9F4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7" name="Straight Connector 256">
                <a:extLst>
                  <a:ext uri="{FF2B5EF4-FFF2-40B4-BE49-F238E27FC236}">
                    <a16:creationId xmlns:a16="http://schemas.microsoft.com/office/drawing/2014/main" id="{7B79CBCB-DE00-4F16-A2FC-E54EF816BA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8" name="Straight Connector 257">
                <a:extLst>
                  <a:ext uri="{FF2B5EF4-FFF2-40B4-BE49-F238E27FC236}">
                    <a16:creationId xmlns:a16="http://schemas.microsoft.com/office/drawing/2014/main" id="{DEA1374B-AC49-4266-965E-1F9CD9E53B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9" name="Straight Connector 258">
                <a:extLst>
                  <a:ext uri="{FF2B5EF4-FFF2-40B4-BE49-F238E27FC236}">
                    <a16:creationId xmlns:a16="http://schemas.microsoft.com/office/drawing/2014/main" id="{325DE178-9F40-48D5-B0A9-4B032474225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61" name="Group 260">
            <a:extLst>
              <a:ext uri="{FF2B5EF4-FFF2-40B4-BE49-F238E27FC236}">
                <a16:creationId xmlns:a16="http://schemas.microsoft.com/office/drawing/2014/main" id="{29858C9E-401F-4216-8087-A25D1B5881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5392608">
            <a:off x="7397406" y="-618857"/>
            <a:ext cx="4915057" cy="4271437"/>
            <a:chOff x="5281603" y="104899"/>
            <a:chExt cx="6910397" cy="6005491"/>
          </a:xfrm>
        </p:grpSpPr>
        <p:sp>
          <p:nvSpPr>
            <p:cNvPr id="262" name="Freeform 17">
              <a:extLst>
                <a:ext uri="{FF2B5EF4-FFF2-40B4-BE49-F238E27FC236}">
                  <a16:creationId xmlns:a16="http://schemas.microsoft.com/office/drawing/2014/main" id="{D963FBC5-E6AD-44F8-AF49-6F5B5BF9D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2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63" name="Group 262">
              <a:extLst>
                <a:ext uri="{FF2B5EF4-FFF2-40B4-BE49-F238E27FC236}">
                  <a16:creationId xmlns:a16="http://schemas.microsoft.com/office/drawing/2014/main" id="{EF1F68DE-2C0A-4FBF-8033-8DFBB75AE2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264" name="Straight Connector 263">
                <a:extLst>
                  <a:ext uri="{FF2B5EF4-FFF2-40B4-BE49-F238E27FC236}">
                    <a16:creationId xmlns:a16="http://schemas.microsoft.com/office/drawing/2014/main" id="{1C147FEA-3E5D-4830-B91C-78418FE209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5" name="Straight Connector 264">
                <a:extLst>
                  <a:ext uri="{FF2B5EF4-FFF2-40B4-BE49-F238E27FC236}">
                    <a16:creationId xmlns:a16="http://schemas.microsoft.com/office/drawing/2014/main" id="{C91F075D-8726-4FD6-BE73-EDCD760730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6" name="Straight Connector 265">
                <a:extLst>
                  <a:ext uri="{FF2B5EF4-FFF2-40B4-BE49-F238E27FC236}">
                    <a16:creationId xmlns:a16="http://schemas.microsoft.com/office/drawing/2014/main" id="{0BDE3685-352D-4E32-9662-2C6C92E20F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7" name="Straight Connector 266">
                <a:extLst>
                  <a:ext uri="{FF2B5EF4-FFF2-40B4-BE49-F238E27FC236}">
                    <a16:creationId xmlns:a16="http://schemas.microsoft.com/office/drawing/2014/main" id="{10A2922F-AA86-4B02-80C4-409D71A0AD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8" name="Straight Connector 267">
                <a:extLst>
                  <a:ext uri="{FF2B5EF4-FFF2-40B4-BE49-F238E27FC236}">
                    <a16:creationId xmlns:a16="http://schemas.microsoft.com/office/drawing/2014/main" id="{A23C72B0-E133-40CF-A094-E239AD994B2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9" name="Straight Connector 268">
                <a:extLst>
                  <a:ext uri="{FF2B5EF4-FFF2-40B4-BE49-F238E27FC236}">
                    <a16:creationId xmlns:a16="http://schemas.microsoft.com/office/drawing/2014/main" id="{63F2DFC9-23E2-4429-911D-AA55B034054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0" name="Straight Connector 269">
                <a:extLst>
                  <a:ext uri="{FF2B5EF4-FFF2-40B4-BE49-F238E27FC236}">
                    <a16:creationId xmlns:a16="http://schemas.microsoft.com/office/drawing/2014/main" id="{E71590EC-7AA6-47B3-AFF5-6E9A1B8B1C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1" name="Straight Connector 270">
                <a:extLst>
                  <a:ext uri="{FF2B5EF4-FFF2-40B4-BE49-F238E27FC236}">
                    <a16:creationId xmlns:a16="http://schemas.microsoft.com/office/drawing/2014/main" id="{23C6AC81-5D5E-4224-B222-B731E90F1C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2" name="Straight Connector 271">
                <a:extLst>
                  <a:ext uri="{FF2B5EF4-FFF2-40B4-BE49-F238E27FC236}">
                    <a16:creationId xmlns:a16="http://schemas.microsoft.com/office/drawing/2014/main" id="{164FB43F-3082-49BF-A7C5-72A42773D4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3" name="Straight Connector 272">
                <a:extLst>
                  <a:ext uri="{FF2B5EF4-FFF2-40B4-BE49-F238E27FC236}">
                    <a16:creationId xmlns:a16="http://schemas.microsoft.com/office/drawing/2014/main" id="{C9F3EE03-5655-4428-86AC-F579E8F339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4" name="Straight Connector 273">
                <a:extLst>
                  <a:ext uri="{FF2B5EF4-FFF2-40B4-BE49-F238E27FC236}">
                    <a16:creationId xmlns:a16="http://schemas.microsoft.com/office/drawing/2014/main" id="{EF7335E6-5FFD-4206-9AF0-1791A88C9A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5" name="Straight Connector 274">
                <a:extLst>
                  <a:ext uri="{FF2B5EF4-FFF2-40B4-BE49-F238E27FC236}">
                    <a16:creationId xmlns:a16="http://schemas.microsoft.com/office/drawing/2014/main" id="{CE837EB7-EE63-4B6B-9334-1B8055AD9F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6" name="Straight Connector 275">
                <a:extLst>
                  <a:ext uri="{FF2B5EF4-FFF2-40B4-BE49-F238E27FC236}">
                    <a16:creationId xmlns:a16="http://schemas.microsoft.com/office/drawing/2014/main" id="{4EE8D5FB-B44C-43C8-A4F4-D786090733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7" name="Straight Connector 276">
                <a:extLst>
                  <a:ext uri="{FF2B5EF4-FFF2-40B4-BE49-F238E27FC236}">
                    <a16:creationId xmlns:a16="http://schemas.microsoft.com/office/drawing/2014/main" id="{8847AA0E-6A2D-41F5-A9B5-3A2F3B8752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8" name="Straight Connector 277">
                <a:extLst>
                  <a:ext uri="{FF2B5EF4-FFF2-40B4-BE49-F238E27FC236}">
                    <a16:creationId xmlns:a16="http://schemas.microsoft.com/office/drawing/2014/main" id="{9E4D651B-C768-4CBE-B971-A3CA38D803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9" name="Straight Connector 278">
                <a:extLst>
                  <a:ext uri="{FF2B5EF4-FFF2-40B4-BE49-F238E27FC236}">
                    <a16:creationId xmlns:a16="http://schemas.microsoft.com/office/drawing/2014/main" id="{913496D3-4182-4D80-9A16-89DBB74086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0" name="Straight Connector 279">
                <a:extLst>
                  <a:ext uri="{FF2B5EF4-FFF2-40B4-BE49-F238E27FC236}">
                    <a16:creationId xmlns:a16="http://schemas.microsoft.com/office/drawing/2014/main" id="{088D4C91-F0F7-4549-B54A-CC855FD3A7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1" name="Straight Connector 280">
                <a:extLst>
                  <a:ext uri="{FF2B5EF4-FFF2-40B4-BE49-F238E27FC236}">
                    <a16:creationId xmlns:a16="http://schemas.microsoft.com/office/drawing/2014/main" id="{84885948-783E-4197-B942-2DDCD542EA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2" name="Straight Connector 281">
                <a:extLst>
                  <a:ext uri="{FF2B5EF4-FFF2-40B4-BE49-F238E27FC236}">
                    <a16:creationId xmlns:a16="http://schemas.microsoft.com/office/drawing/2014/main" id="{2837E330-008B-45A6-98A5-CE7D6FBBE10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3" name="Straight Connector 282">
                <a:extLst>
                  <a:ext uri="{FF2B5EF4-FFF2-40B4-BE49-F238E27FC236}">
                    <a16:creationId xmlns:a16="http://schemas.microsoft.com/office/drawing/2014/main" id="{DD807602-B947-4984-8017-D89F3B0ADB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4" name="Straight Connector 283">
                <a:extLst>
                  <a:ext uri="{FF2B5EF4-FFF2-40B4-BE49-F238E27FC236}">
                    <a16:creationId xmlns:a16="http://schemas.microsoft.com/office/drawing/2014/main" id="{57AA37C4-9C24-41F1-98CA-BBD9BE1595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5" name="Straight Connector 284">
                <a:extLst>
                  <a:ext uri="{FF2B5EF4-FFF2-40B4-BE49-F238E27FC236}">
                    <a16:creationId xmlns:a16="http://schemas.microsoft.com/office/drawing/2014/main" id="{692CF8CD-056F-4556-939F-1EFF0FECEC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6" name="Straight Connector 285">
                <a:extLst>
                  <a:ext uri="{FF2B5EF4-FFF2-40B4-BE49-F238E27FC236}">
                    <a16:creationId xmlns:a16="http://schemas.microsoft.com/office/drawing/2014/main" id="{A29F3FAC-18B2-4886-9A93-44B7AD01DF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7" name="Straight Connector 286">
                <a:extLst>
                  <a:ext uri="{FF2B5EF4-FFF2-40B4-BE49-F238E27FC236}">
                    <a16:creationId xmlns:a16="http://schemas.microsoft.com/office/drawing/2014/main" id="{35B536E5-4149-49B5-8119-04FF4A5ACF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8" name="Straight Connector 287">
                <a:extLst>
                  <a:ext uri="{FF2B5EF4-FFF2-40B4-BE49-F238E27FC236}">
                    <a16:creationId xmlns:a16="http://schemas.microsoft.com/office/drawing/2014/main" id="{4A2B8B6A-D5D3-4DAA-AB4B-A1C1086B40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9" name="Straight Connector 288">
                <a:extLst>
                  <a:ext uri="{FF2B5EF4-FFF2-40B4-BE49-F238E27FC236}">
                    <a16:creationId xmlns:a16="http://schemas.microsoft.com/office/drawing/2014/main" id="{F8E4C672-BE9E-4026-992B-B2FE6C1361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0" name="Straight Connector 289">
                <a:extLst>
                  <a:ext uri="{FF2B5EF4-FFF2-40B4-BE49-F238E27FC236}">
                    <a16:creationId xmlns:a16="http://schemas.microsoft.com/office/drawing/2014/main" id="{AC36DA4E-F1E7-4B68-ADA1-4F132BDCF2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1" name="Straight Connector 290">
                <a:extLst>
                  <a:ext uri="{FF2B5EF4-FFF2-40B4-BE49-F238E27FC236}">
                    <a16:creationId xmlns:a16="http://schemas.microsoft.com/office/drawing/2014/main" id="{EB5D2532-6A77-4DE1-8BB0-37AA33FD9F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2" name="Straight Connector 291">
                <a:extLst>
                  <a:ext uri="{FF2B5EF4-FFF2-40B4-BE49-F238E27FC236}">
                    <a16:creationId xmlns:a16="http://schemas.microsoft.com/office/drawing/2014/main" id="{BF234A36-BE57-450D-BDA2-AD70152CF5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3" name="Straight Connector 292">
                <a:extLst>
                  <a:ext uri="{FF2B5EF4-FFF2-40B4-BE49-F238E27FC236}">
                    <a16:creationId xmlns:a16="http://schemas.microsoft.com/office/drawing/2014/main" id="{D461473E-1290-4BD0-B4DF-3C95DCE0F6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4" name="Straight Connector 293">
                <a:extLst>
                  <a:ext uri="{FF2B5EF4-FFF2-40B4-BE49-F238E27FC236}">
                    <a16:creationId xmlns:a16="http://schemas.microsoft.com/office/drawing/2014/main" id="{50325318-A62D-4427-B613-AF5E076E3D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5" name="Straight Connector 294">
                <a:extLst>
                  <a:ext uri="{FF2B5EF4-FFF2-40B4-BE49-F238E27FC236}">
                    <a16:creationId xmlns:a16="http://schemas.microsoft.com/office/drawing/2014/main" id="{3F928DB9-6B46-43EF-A7CF-C4B9830CA51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6" name="Straight Connector 295">
                <a:extLst>
                  <a:ext uri="{FF2B5EF4-FFF2-40B4-BE49-F238E27FC236}">
                    <a16:creationId xmlns:a16="http://schemas.microsoft.com/office/drawing/2014/main" id="{BA011901-65F6-4D44-BD40-744878B6B2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7" name="Straight Connector 296">
                <a:extLst>
                  <a:ext uri="{FF2B5EF4-FFF2-40B4-BE49-F238E27FC236}">
                    <a16:creationId xmlns:a16="http://schemas.microsoft.com/office/drawing/2014/main" id="{E838496B-B788-4873-9E1C-9B4442984E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8" name="Straight Connector 297">
                <a:extLst>
                  <a:ext uri="{FF2B5EF4-FFF2-40B4-BE49-F238E27FC236}">
                    <a16:creationId xmlns:a16="http://schemas.microsoft.com/office/drawing/2014/main" id="{A15262F7-23A5-4A6B-BD2C-44CF82ECDE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9" name="Straight Connector 298">
                <a:extLst>
                  <a:ext uri="{FF2B5EF4-FFF2-40B4-BE49-F238E27FC236}">
                    <a16:creationId xmlns:a16="http://schemas.microsoft.com/office/drawing/2014/main" id="{B5857A42-75EB-4FF2-AF41-2D612A687D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0" name="Straight Connector 299">
                <a:extLst>
                  <a:ext uri="{FF2B5EF4-FFF2-40B4-BE49-F238E27FC236}">
                    <a16:creationId xmlns:a16="http://schemas.microsoft.com/office/drawing/2014/main" id="{3FC449E1-9573-406B-A201-3E897E668A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1" name="Straight Connector 300">
                <a:extLst>
                  <a:ext uri="{FF2B5EF4-FFF2-40B4-BE49-F238E27FC236}">
                    <a16:creationId xmlns:a16="http://schemas.microsoft.com/office/drawing/2014/main" id="{71001847-954F-46EC-97E7-E38732517B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2" name="Straight Connector 301">
                <a:extLst>
                  <a:ext uri="{FF2B5EF4-FFF2-40B4-BE49-F238E27FC236}">
                    <a16:creationId xmlns:a16="http://schemas.microsoft.com/office/drawing/2014/main" id="{F3B040FD-D427-4F90-8CFC-D429522487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3" name="Straight Connector 302">
                <a:extLst>
                  <a:ext uri="{FF2B5EF4-FFF2-40B4-BE49-F238E27FC236}">
                    <a16:creationId xmlns:a16="http://schemas.microsoft.com/office/drawing/2014/main" id="{975C627A-78ED-4D2B-9F9E-26BE2C0A75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4" name="Straight Connector 303">
                <a:extLst>
                  <a:ext uri="{FF2B5EF4-FFF2-40B4-BE49-F238E27FC236}">
                    <a16:creationId xmlns:a16="http://schemas.microsoft.com/office/drawing/2014/main" id="{2523831A-B9F1-40EF-B113-873BEFA660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5" name="Straight Connector 304">
                <a:extLst>
                  <a:ext uri="{FF2B5EF4-FFF2-40B4-BE49-F238E27FC236}">
                    <a16:creationId xmlns:a16="http://schemas.microsoft.com/office/drawing/2014/main" id="{07483313-610C-403C-811D-EE70A78046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6" name="Straight Connector 305">
                <a:extLst>
                  <a:ext uri="{FF2B5EF4-FFF2-40B4-BE49-F238E27FC236}">
                    <a16:creationId xmlns:a16="http://schemas.microsoft.com/office/drawing/2014/main" id="{E1CE5A29-BB15-441C-B3CD-3D3EE2163D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7" name="Straight Connector 306">
                <a:extLst>
                  <a:ext uri="{FF2B5EF4-FFF2-40B4-BE49-F238E27FC236}">
                    <a16:creationId xmlns:a16="http://schemas.microsoft.com/office/drawing/2014/main" id="{E476D005-3155-4DEF-88DE-068B497DED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8" name="Straight Connector 307">
                <a:extLst>
                  <a:ext uri="{FF2B5EF4-FFF2-40B4-BE49-F238E27FC236}">
                    <a16:creationId xmlns:a16="http://schemas.microsoft.com/office/drawing/2014/main" id="{2628975E-6165-407B-8A45-7F23746BCC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9" name="Straight Connector 308">
                <a:extLst>
                  <a:ext uri="{FF2B5EF4-FFF2-40B4-BE49-F238E27FC236}">
                    <a16:creationId xmlns:a16="http://schemas.microsoft.com/office/drawing/2014/main" id="{6A69F000-3171-47D5-8EFE-4F201716C0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0" name="Straight Connector 309">
                <a:extLst>
                  <a:ext uri="{FF2B5EF4-FFF2-40B4-BE49-F238E27FC236}">
                    <a16:creationId xmlns:a16="http://schemas.microsoft.com/office/drawing/2014/main" id="{60092325-1C07-4FBC-9C9C-42244C9B9D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1" name="Straight Connector 310">
                <a:extLst>
                  <a:ext uri="{FF2B5EF4-FFF2-40B4-BE49-F238E27FC236}">
                    <a16:creationId xmlns:a16="http://schemas.microsoft.com/office/drawing/2014/main" id="{2A33CB00-75FF-4DFF-9D6A-CEF5EA2E26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2" name="Straight Connector 311">
                <a:extLst>
                  <a:ext uri="{FF2B5EF4-FFF2-40B4-BE49-F238E27FC236}">
                    <a16:creationId xmlns:a16="http://schemas.microsoft.com/office/drawing/2014/main" id="{139B85FF-580E-435C-8523-23A0352695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3" name="Straight Connector 312">
                <a:extLst>
                  <a:ext uri="{FF2B5EF4-FFF2-40B4-BE49-F238E27FC236}">
                    <a16:creationId xmlns:a16="http://schemas.microsoft.com/office/drawing/2014/main" id="{C53E7419-AF0F-4B69-88BF-853EDC328C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" name="Straight Connector 313">
                <a:extLst>
                  <a:ext uri="{FF2B5EF4-FFF2-40B4-BE49-F238E27FC236}">
                    <a16:creationId xmlns:a16="http://schemas.microsoft.com/office/drawing/2014/main" id="{052C8AEF-9C9D-4737-BA0F-DBB3BF0C04C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5" name="Straight Connector 314">
                <a:extLst>
                  <a:ext uri="{FF2B5EF4-FFF2-40B4-BE49-F238E27FC236}">
                    <a16:creationId xmlns:a16="http://schemas.microsoft.com/office/drawing/2014/main" id="{6ADDDBC2-F0DB-4038-98D0-B38749D8C0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6" name="Straight Connector 315">
                <a:extLst>
                  <a:ext uri="{FF2B5EF4-FFF2-40B4-BE49-F238E27FC236}">
                    <a16:creationId xmlns:a16="http://schemas.microsoft.com/office/drawing/2014/main" id="{E5F14C72-98E5-4A6C-BA03-5E105AA4D4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7" name="Straight Connector 316">
                <a:extLst>
                  <a:ext uri="{FF2B5EF4-FFF2-40B4-BE49-F238E27FC236}">
                    <a16:creationId xmlns:a16="http://schemas.microsoft.com/office/drawing/2014/main" id="{9ACEF013-464E-44D2-9B83-863E69077E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8" name="Straight Connector 317">
                <a:extLst>
                  <a:ext uri="{FF2B5EF4-FFF2-40B4-BE49-F238E27FC236}">
                    <a16:creationId xmlns:a16="http://schemas.microsoft.com/office/drawing/2014/main" id="{3141F09F-05CE-4CE9-9F5A-861FBC31A8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9" name="Straight Connector 318">
                <a:extLst>
                  <a:ext uri="{FF2B5EF4-FFF2-40B4-BE49-F238E27FC236}">
                    <a16:creationId xmlns:a16="http://schemas.microsoft.com/office/drawing/2014/main" id="{7ED70A3C-4B21-4941-9F11-00A51A748A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0" name="Straight Connector 319">
                <a:extLst>
                  <a:ext uri="{FF2B5EF4-FFF2-40B4-BE49-F238E27FC236}">
                    <a16:creationId xmlns:a16="http://schemas.microsoft.com/office/drawing/2014/main" id="{11927814-33EF-4FBA-95F7-4138C1C7CE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1" name="Straight Connector 320">
                <a:extLst>
                  <a:ext uri="{FF2B5EF4-FFF2-40B4-BE49-F238E27FC236}">
                    <a16:creationId xmlns:a16="http://schemas.microsoft.com/office/drawing/2014/main" id="{F4D2B900-3BAC-4EE3-AB6E-9F3212F4DC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2" name="Straight Connector 321">
                <a:extLst>
                  <a:ext uri="{FF2B5EF4-FFF2-40B4-BE49-F238E27FC236}">
                    <a16:creationId xmlns:a16="http://schemas.microsoft.com/office/drawing/2014/main" id="{FB00017B-AD65-4759-8A6A-B03C70E07B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3" name="Straight Connector 322">
                <a:extLst>
                  <a:ext uri="{FF2B5EF4-FFF2-40B4-BE49-F238E27FC236}">
                    <a16:creationId xmlns:a16="http://schemas.microsoft.com/office/drawing/2014/main" id="{22C4A8E2-640F-4D30-99EC-A2D2B0FD6E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4" name="Straight Connector 323">
                <a:extLst>
                  <a:ext uri="{FF2B5EF4-FFF2-40B4-BE49-F238E27FC236}">
                    <a16:creationId xmlns:a16="http://schemas.microsoft.com/office/drawing/2014/main" id="{9492085E-DF05-4380-B8C2-93832478C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5" name="Straight Connector 324">
                <a:extLst>
                  <a:ext uri="{FF2B5EF4-FFF2-40B4-BE49-F238E27FC236}">
                    <a16:creationId xmlns:a16="http://schemas.microsoft.com/office/drawing/2014/main" id="{49750F82-33DB-42EE-B31F-CC5DE7EBA14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6" name="Straight Connector 325">
                <a:extLst>
                  <a:ext uri="{FF2B5EF4-FFF2-40B4-BE49-F238E27FC236}">
                    <a16:creationId xmlns:a16="http://schemas.microsoft.com/office/drawing/2014/main" id="{60B9848F-8B4C-4440-9BF6-98A4F3F72C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7" name="Straight Connector 326">
                <a:extLst>
                  <a:ext uri="{FF2B5EF4-FFF2-40B4-BE49-F238E27FC236}">
                    <a16:creationId xmlns:a16="http://schemas.microsoft.com/office/drawing/2014/main" id="{E7AA0900-78F5-4163-807F-3DEE6DCBB1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8" name="Straight Connector 327">
                <a:extLst>
                  <a:ext uri="{FF2B5EF4-FFF2-40B4-BE49-F238E27FC236}">
                    <a16:creationId xmlns:a16="http://schemas.microsoft.com/office/drawing/2014/main" id="{0F627689-9632-474B-B3A8-EC1A82A36E6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9" name="Straight Connector 328">
                <a:extLst>
                  <a:ext uri="{FF2B5EF4-FFF2-40B4-BE49-F238E27FC236}">
                    <a16:creationId xmlns:a16="http://schemas.microsoft.com/office/drawing/2014/main" id="{71C6CB03-F81D-48A2-BF05-98D4EF2CC2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0" name="Straight Connector 329">
                <a:extLst>
                  <a:ext uri="{FF2B5EF4-FFF2-40B4-BE49-F238E27FC236}">
                    <a16:creationId xmlns:a16="http://schemas.microsoft.com/office/drawing/2014/main" id="{12FB4D2F-4789-48A1-A4AA-F318ED2BA5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1" name="Straight Connector 330">
                <a:extLst>
                  <a:ext uri="{FF2B5EF4-FFF2-40B4-BE49-F238E27FC236}">
                    <a16:creationId xmlns:a16="http://schemas.microsoft.com/office/drawing/2014/main" id="{64B8907A-2A80-490C-AACF-678CA6DE19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2" name="Straight Connector 331">
                <a:extLst>
                  <a:ext uri="{FF2B5EF4-FFF2-40B4-BE49-F238E27FC236}">
                    <a16:creationId xmlns:a16="http://schemas.microsoft.com/office/drawing/2014/main" id="{A175CCF3-4796-4C76-A92E-B495335FB4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3" name="Straight Connector 332">
                <a:extLst>
                  <a:ext uri="{FF2B5EF4-FFF2-40B4-BE49-F238E27FC236}">
                    <a16:creationId xmlns:a16="http://schemas.microsoft.com/office/drawing/2014/main" id="{8CFC6D15-64F3-449C-8C0B-3FCB2976D2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4" name="Straight Connector 333">
                <a:extLst>
                  <a:ext uri="{FF2B5EF4-FFF2-40B4-BE49-F238E27FC236}">
                    <a16:creationId xmlns:a16="http://schemas.microsoft.com/office/drawing/2014/main" id="{008AA4A6-DD28-4235-AAE3-CC28DF8343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5" name="Straight Connector 334">
                <a:extLst>
                  <a:ext uri="{FF2B5EF4-FFF2-40B4-BE49-F238E27FC236}">
                    <a16:creationId xmlns:a16="http://schemas.microsoft.com/office/drawing/2014/main" id="{3D393E8B-AAB8-4606-A4FA-815EDABDD1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6" name="Straight Connector 335">
                <a:extLst>
                  <a:ext uri="{FF2B5EF4-FFF2-40B4-BE49-F238E27FC236}">
                    <a16:creationId xmlns:a16="http://schemas.microsoft.com/office/drawing/2014/main" id="{8BA7B770-7EB6-4AC1-B028-9C45DEE440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7" name="Straight Connector 336">
                <a:extLst>
                  <a:ext uri="{FF2B5EF4-FFF2-40B4-BE49-F238E27FC236}">
                    <a16:creationId xmlns:a16="http://schemas.microsoft.com/office/drawing/2014/main" id="{D87B822C-3951-4E65-A45D-7160FAC3FD0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8" name="Straight Connector 337">
                <a:extLst>
                  <a:ext uri="{FF2B5EF4-FFF2-40B4-BE49-F238E27FC236}">
                    <a16:creationId xmlns:a16="http://schemas.microsoft.com/office/drawing/2014/main" id="{54B9CDF0-DC54-4868-B60A-6840FDE6A2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9" name="Straight Connector 338">
                <a:extLst>
                  <a:ext uri="{FF2B5EF4-FFF2-40B4-BE49-F238E27FC236}">
                    <a16:creationId xmlns:a16="http://schemas.microsoft.com/office/drawing/2014/main" id="{3706BEC8-029B-4E0F-A55F-A552E1DE26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0" name="Straight Connector 339">
                <a:extLst>
                  <a:ext uri="{FF2B5EF4-FFF2-40B4-BE49-F238E27FC236}">
                    <a16:creationId xmlns:a16="http://schemas.microsoft.com/office/drawing/2014/main" id="{25EBA5EB-4807-4E96-BA08-B6B74AE040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1" name="Straight Connector 340">
                <a:extLst>
                  <a:ext uri="{FF2B5EF4-FFF2-40B4-BE49-F238E27FC236}">
                    <a16:creationId xmlns:a16="http://schemas.microsoft.com/office/drawing/2014/main" id="{5548885E-CABE-42B5-B06A-1E6B9B198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6" name="TextBox 5"/>
          <p:cNvSpPr txBox="1"/>
          <p:nvPr/>
        </p:nvSpPr>
        <p:spPr>
          <a:xfrm>
            <a:off x="814647" y="2001021"/>
            <a:ext cx="512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55716" y="2246686"/>
            <a:ext cx="509570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Madam Tussauds is named after the founder  Marie </a:t>
            </a:r>
            <a:r>
              <a:rPr lang="en-GB" dirty="0" err="1"/>
              <a:t>Grosholtz</a:t>
            </a:r>
            <a:r>
              <a:rPr lang="en-GB" dirty="0"/>
              <a:t> after married name changed to Tussaud.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First model the famous author and philosopher, Francois Voltaire.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Married François Tussaud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1802 moved to London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1835 establishes a base in London at ‘The Baker Street Bazaar.’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Madam Tussauds (2019)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0616" y="2006431"/>
            <a:ext cx="2148374" cy="2048479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2687" y="4236729"/>
            <a:ext cx="2136465" cy="1999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8249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65806" y="643463"/>
            <a:ext cx="3706762" cy="1608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/>
              <a:t>Madam Tussauds London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2892" r="14508"/>
          <a:stretch/>
        </p:blipFill>
        <p:spPr>
          <a:xfrm>
            <a:off x="20" y="975"/>
            <a:ext cx="7552924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865806" y="2508762"/>
            <a:ext cx="3706762" cy="39722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400" dirty="0"/>
              <a:t>1884 the location of London Madam Tussauds is established in Marylebone Road.</a:t>
            </a:r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400" dirty="0"/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400" dirty="0"/>
              <a:t>1925 ruined by a fire.</a:t>
            </a:r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400" dirty="0"/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400" dirty="0"/>
              <a:t>1928 restored to glory by adding a restaurant and cinema.</a:t>
            </a:r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400" dirty="0"/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400" dirty="0"/>
              <a:t>Bombed in world war II destroying 352 </a:t>
            </a:r>
            <a:r>
              <a:rPr lang="en-US" sz="1400" dirty="0" err="1"/>
              <a:t>moulds</a:t>
            </a:r>
            <a:r>
              <a:rPr lang="en-US" sz="1400" dirty="0"/>
              <a:t> and the cinema.</a:t>
            </a:r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400" dirty="0"/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400" dirty="0"/>
              <a:t>Price of tickets start from £29 with a 15% discount online</a:t>
            </a:r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400" dirty="0"/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400" dirty="0"/>
              <a:t>Madam Tussauds (2019)</a:t>
            </a:r>
          </a:p>
        </p:txBody>
      </p:sp>
    </p:spTree>
    <p:extLst>
      <p:ext uri="{BB962C8B-B14F-4D97-AF65-F5344CB8AC3E}">
        <p14:creationId xmlns:p14="http://schemas.microsoft.com/office/powerpoint/2010/main" val="23246797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65806" y="643463"/>
            <a:ext cx="3706762" cy="16081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Environmental analysis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9829" r="5644" b="1"/>
          <a:stretch/>
        </p:blipFill>
        <p:spPr>
          <a:xfrm>
            <a:off x="20" y="975"/>
            <a:ext cx="7552924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865806" y="2251587"/>
            <a:ext cx="3706762" cy="39722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/>
              <a:t>Introduction</a:t>
            </a:r>
          </a:p>
          <a:p>
            <a:pPr marL="285750" indent="-28575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/>
          </a:p>
          <a:p>
            <a:pPr marL="285750" indent="-28575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/>
              <a:t>Swot analysis</a:t>
            </a:r>
          </a:p>
          <a:p>
            <a:pPr marL="285750" indent="-28575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/>
          </a:p>
          <a:p>
            <a:pPr marL="285750" indent="-28575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/>
              <a:t>Pest analysis</a:t>
            </a:r>
          </a:p>
          <a:p>
            <a:pPr marL="285750" indent="-28575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/>
          </a:p>
          <a:p>
            <a:pPr marL="285750" indent="-28575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/>
              <a:t>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13294423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65806" y="643463"/>
            <a:ext cx="3706762" cy="16081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Environmental analysis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464" y="1096985"/>
            <a:ext cx="6897878" cy="4673311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7865806" y="2251587"/>
            <a:ext cx="3706762" cy="39722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dirty="0"/>
              <a:t>Introduction</a:t>
            </a:r>
          </a:p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dirty="0"/>
          </a:p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dirty="0"/>
              <a:t>This is were the report will look at specific elements to determine whether or not Madam Tussauds is a company that has a good Environment within which a Swot analysis and out side with a pest analysis. This is going to determine the company's strengths and weaknesses, and were it can improve by giving recommendations.</a:t>
            </a:r>
          </a:p>
        </p:txBody>
      </p:sp>
    </p:spTree>
    <p:extLst>
      <p:ext uri="{BB962C8B-B14F-4D97-AF65-F5344CB8AC3E}">
        <p14:creationId xmlns:p14="http://schemas.microsoft.com/office/powerpoint/2010/main" val="35653771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Swot Analysis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9812" y="1845425"/>
            <a:ext cx="6235838" cy="4803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5113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5458" y="639097"/>
            <a:ext cx="6593075" cy="161249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Swot Analysis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743"/>
          <a:stretch/>
        </p:blipFill>
        <p:spPr>
          <a:xfrm>
            <a:off x="20" y="975"/>
            <a:ext cx="4635988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955458" y="2251587"/>
            <a:ext cx="6593075" cy="39722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300"/>
              <a:t>Weaknesses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300"/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300"/>
              <a:t>This is where the reports seek out weaknesses within Madam Tussauds such as examples in the table on Slide 7: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300"/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300"/>
              <a:t>1.	Parking 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300"/>
              <a:t>2.	Over crowding 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300"/>
              <a:t>3.	Queuing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300"/>
              <a:t>4.	Foreign language barrier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300"/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300"/>
              <a:t>How does Madam Tussauds over come these problems?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300"/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3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813727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5909" y="808055"/>
            <a:ext cx="3979205" cy="14533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Swot analysis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02178" y="2261420"/>
            <a:ext cx="4002936" cy="36379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700"/>
              <a:t>Strengths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700"/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700"/>
              <a:t> 1.	Brexit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700"/>
              <a:t>2.	Resources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700"/>
              <a:t>3.	Interactive 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700"/>
              <a:t>4.	Customer friendly</a:t>
            </a:r>
          </a:p>
          <a:p>
            <a:pPr marL="342900" indent="-34290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700"/>
              <a:t>Using traditional techniques</a:t>
            </a:r>
          </a:p>
          <a:p>
            <a:pPr marL="342900" indent="-34290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700"/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700"/>
              <a:t>How can Madam Tussauds use these as advantages?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70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9752" y="1246850"/>
            <a:ext cx="6095593" cy="4202068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446638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5909" y="808055"/>
            <a:ext cx="3979205" cy="14533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Swot analysis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02178" y="2261420"/>
            <a:ext cx="4002936" cy="36379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/>
              <a:t>Opportunities</a:t>
            </a:r>
          </a:p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/>
          </a:p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/>
              <a:t> 1.	Government funding</a:t>
            </a:r>
          </a:p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/>
              <a:t>2.	Bi lingual employees</a:t>
            </a:r>
          </a:p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/>
              <a:t>3.	School schemes </a:t>
            </a:r>
          </a:p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/>
              <a:t>4.	Interaction innovation </a:t>
            </a:r>
          </a:p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/>
          </a:p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/>
              <a:t>How can Madam Tussauds use these to their best ability?</a:t>
            </a:r>
          </a:p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/>
          </a:p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9752" y="1313480"/>
            <a:ext cx="6095593" cy="4068808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660030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65806" y="643463"/>
            <a:ext cx="3706762" cy="16081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Swot analysis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9202"/>
          <a:stretch/>
        </p:blipFill>
        <p:spPr>
          <a:xfrm>
            <a:off x="20" y="975"/>
            <a:ext cx="7552924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865806" y="2251587"/>
            <a:ext cx="3706762" cy="39722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/>
              <a:t>Threats </a:t>
            </a:r>
          </a:p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/>
          </a:p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/>
              <a:t>1.	Brexit</a:t>
            </a:r>
          </a:p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/>
              <a:t>2.	Pay Gap</a:t>
            </a:r>
          </a:p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/>
              <a:t>3.	Environmental</a:t>
            </a:r>
          </a:p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/>
              <a:t>4.	Free attractions</a:t>
            </a:r>
          </a:p>
          <a:p>
            <a:pPr marL="457200" indent="-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/>
              <a:t>Terrorism</a:t>
            </a:r>
          </a:p>
          <a:p>
            <a:pPr marL="457200" indent="-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/>
          </a:p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/>
              <a:t>What can Madam Tussauds do to reduce risk of these threats?</a:t>
            </a:r>
          </a:p>
        </p:txBody>
      </p:sp>
    </p:spTree>
    <p:extLst>
      <p:ext uri="{BB962C8B-B14F-4D97-AF65-F5344CB8AC3E}">
        <p14:creationId xmlns:p14="http://schemas.microsoft.com/office/powerpoint/2010/main" val="1754376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F3812132-56AD-436D-A522-B55990A6A8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876" y="2032000"/>
            <a:ext cx="4513792" cy="281939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/>
              <a:t>Pest Analysis </a:t>
            </a:r>
          </a:p>
        </p:txBody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9CDA5D36-CABB-4B66-A6AE-98C32891CA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5827529" y="660400"/>
            <a:ext cx="6381405" cy="6214533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tx1"/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19" name="Freeform 14">
            <a:extLst>
              <a:ext uri="{FF2B5EF4-FFF2-40B4-BE49-F238E27FC236}">
                <a16:creationId xmlns:a16="http://schemas.microsoft.com/office/drawing/2014/main" id="{D3610325-2E01-4A10-9699-F3F047A5D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81603" y="104899"/>
            <a:ext cx="6896713" cy="6005491"/>
          </a:xfrm>
          <a:custGeom>
            <a:avLst/>
            <a:gdLst>
              <a:gd name="connsiteX0" fmla="*/ 3912717 w 6896713"/>
              <a:gd name="connsiteY0" fmla="*/ 0 h 6005491"/>
              <a:gd name="connsiteX1" fmla="*/ 6679426 w 6896713"/>
              <a:gd name="connsiteY1" fmla="*/ 1146008 h 6005491"/>
              <a:gd name="connsiteX2" fmla="*/ 6896713 w 6896713"/>
              <a:gd name="connsiteY2" fmla="*/ 1385085 h 6005491"/>
              <a:gd name="connsiteX3" fmla="*/ 6896713 w 6896713"/>
              <a:gd name="connsiteY3" fmla="*/ 1431256 h 6005491"/>
              <a:gd name="connsiteX4" fmla="*/ 6657442 w 6896713"/>
              <a:gd name="connsiteY4" fmla="*/ 1167992 h 6005491"/>
              <a:gd name="connsiteX5" fmla="*/ 3912717 w 6896713"/>
              <a:gd name="connsiteY5" fmla="*/ 31089 h 6005491"/>
              <a:gd name="connsiteX6" fmla="*/ 31089 w 6896713"/>
              <a:gd name="connsiteY6" fmla="*/ 3912717 h 6005491"/>
              <a:gd name="connsiteX7" fmla="*/ 593046 w 6896713"/>
              <a:gd name="connsiteY7" fmla="*/ 5925483 h 6005491"/>
              <a:gd name="connsiteX8" fmla="*/ 633874 w 6896713"/>
              <a:gd name="connsiteY8" fmla="*/ 5989169 h 6005491"/>
              <a:gd name="connsiteX9" fmla="*/ 607415 w 6896713"/>
              <a:gd name="connsiteY9" fmla="*/ 6005491 h 6005491"/>
              <a:gd name="connsiteX10" fmla="*/ 566458 w 6896713"/>
              <a:gd name="connsiteY10" fmla="*/ 5941603 h 6005491"/>
              <a:gd name="connsiteX11" fmla="*/ 0 w 6896713"/>
              <a:gd name="connsiteY11" fmla="*/ 3912717 h 6005491"/>
              <a:gd name="connsiteX12" fmla="*/ 3912717 w 6896713"/>
              <a:gd name="connsiteY12" fmla="*/ 0 h 6005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6713" h="6005491">
                <a:moveTo>
                  <a:pt x="3912717" y="0"/>
                </a:moveTo>
                <a:cubicBezTo>
                  <a:pt x="4993184" y="0"/>
                  <a:pt x="5971363" y="437946"/>
                  <a:pt x="6679426" y="1146008"/>
                </a:cubicBezTo>
                <a:lnTo>
                  <a:pt x="6896713" y="1385085"/>
                </a:lnTo>
                <a:lnTo>
                  <a:pt x="6896713" y="1431256"/>
                </a:lnTo>
                <a:lnTo>
                  <a:pt x="6657442" y="1167992"/>
                </a:lnTo>
                <a:cubicBezTo>
                  <a:pt x="5955006" y="465555"/>
                  <a:pt x="4984599" y="31089"/>
                  <a:pt x="3912717" y="31089"/>
                </a:cubicBezTo>
                <a:cubicBezTo>
                  <a:pt x="1768953" y="31089"/>
                  <a:pt x="31089" y="1768953"/>
                  <a:pt x="31089" y="3912717"/>
                </a:cubicBezTo>
                <a:cubicBezTo>
                  <a:pt x="31089" y="4649636"/>
                  <a:pt x="236442" y="5338592"/>
                  <a:pt x="593046" y="5925483"/>
                </a:cubicBezTo>
                <a:lnTo>
                  <a:pt x="633874" y="5989169"/>
                </a:lnTo>
                <a:lnTo>
                  <a:pt x="607415" y="6005491"/>
                </a:lnTo>
                <a:lnTo>
                  <a:pt x="566458" y="5941603"/>
                </a:lnTo>
                <a:cubicBezTo>
                  <a:pt x="206998" y="5350013"/>
                  <a:pt x="0" y="4655538"/>
                  <a:pt x="0" y="3912717"/>
                </a:cubicBezTo>
                <a:cubicBezTo>
                  <a:pt x="0" y="1751783"/>
                  <a:pt x="1751783" y="0"/>
                  <a:pt x="3912717" y="0"/>
                </a:cubicBezTo>
                <a:close/>
              </a:path>
            </a:pathLst>
          </a:custGeom>
          <a:solidFill>
            <a:srgbClr val="FFFFFF">
              <a:alpha val="41961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5603367D-E67B-4C5F-B32C-A4DCE175E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16018" y="331504"/>
            <a:ext cx="6675982" cy="5235326"/>
            <a:chOff x="5516018" y="331504"/>
            <a:chExt cx="6675982" cy="5235326"/>
          </a:xfrm>
        </p:grpSpPr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87CA7E52-2D3D-4A73-897A-26DDD937F1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66830" y="33150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01C8991-ADCE-42D9-B956-AFFC4536C4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20000" flipH="1">
              <a:off x="9408861" y="3383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2DA75D41-B910-4C91-B4BE-D4FB46A46E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40000" flipH="1">
              <a:off x="9551700" y="34763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41570BA5-42E4-4D3E-A518-EA1F06E2E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360000" flipH="1">
              <a:off x="9688748" y="36808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4C5901F9-B873-4903-9717-A43C760D63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540000" flipH="1">
              <a:off x="9824866" y="38922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547C1BF2-F77A-47C2-9A0D-CC49E8B7C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660000" flipH="1">
              <a:off x="9966867" y="41754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0FAE46F6-3AE4-477B-AEA3-11B074A8C0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780000" flipH="1">
              <a:off x="10104425" y="4458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0A038F7-9DE7-4A90-976F-265DC39F4B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900000" flipH="1">
              <a:off x="10240513" y="47948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CAB583C2-FAE0-4D6A-AFD5-DD89396A94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080000" flipH="1">
              <a:off x="10373882" y="52435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DA2A74C6-E21E-467A-B257-2B505400C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200000" flipH="1">
              <a:off x="10505632" y="5706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9DB7A5F-BE4E-48A6-8FD1-140BC738A7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320000" flipH="1">
              <a:off x="10637382" y="62134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C9C85FA-3456-477D-81BE-A3EB39593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440000" flipH="1">
              <a:off x="10760965" y="69043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1BBEC98F-AEC8-4B6C-976B-267E2E4245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" flipH="1">
              <a:off x="10888991" y="7550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4C16410C-2DB8-44BC-9A8B-412D647F5B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740000" flipH="1">
              <a:off x="11010193" y="81974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7E1F5255-23E6-429D-907D-BB0D8DE022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860000" flipH="1">
              <a:off x="11129014" y="89566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9AF50CA-9180-4E13-BEA7-F7D00C2AF2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980000" flipH="1">
              <a:off x="11249872" y="9680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FC069D2C-E4AD-4123-BD71-326C78310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160000" flipH="1">
              <a:off x="11366875" y="104808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4CD958AE-AD6D-4F3C-B158-89D96BCA0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280000" flipH="1">
              <a:off x="11474058" y="113152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75177CA3-31C7-4B83-ADD2-3E134D7ED3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400000" flipH="1">
              <a:off x="11583303" y="122179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BFF55632-4C25-474D-A467-2DB156C2D7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520000" flipH="1">
              <a:off x="11685344" y="132177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2D300455-DEA8-43BC-8A82-AC73AB720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700000" flipH="1">
              <a:off x="11787704" y="141763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6A0DCE2B-5A7B-411A-9BFD-9CF85117C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820000" flipH="1">
              <a:off x="11880859" y="151793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C7456CD2-651D-40AD-842D-2763E44521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2940000" flipH="1">
              <a:off x="11969252" y="162743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5ECC08F9-CA6C-4861-BFD9-4EC8A1007F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3060000" flipH="1">
              <a:off x="12062016" y="173601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7129ED64-1037-4D22-A49D-1A386DF497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2074680" y="1910249"/>
              <a:ext cx="117320" cy="82912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A03C2550-397B-40FA-AB0B-6DC5DC174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2149943" y="2083594"/>
              <a:ext cx="39676" cy="21436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EABF628F-72E5-4D37-9BB7-E749C094B7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80000" flipH="1">
              <a:off x="9127990" y="33425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B01C00F6-48F5-478D-8735-42A8CBB91A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00000" flipH="1">
              <a:off x="8987576" y="33663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5894B964-D6C8-4219-871B-16F63834A1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20000" flipH="1">
              <a:off x="8844859" y="35117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688B5F16-FE81-461F-BF9B-BA90A2328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40000" flipH="1">
              <a:off x="8706904" y="3657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099FFA72-A8D7-4E27-9EA7-2A4FE0059C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720000" flipH="1">
              <a:off x="8568008" y="38789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AD14C873-96AC-4BBA-8DDC-202B32B0E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840000" flipH="1">
              <a:off x="8429112" y="41006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643C47B3-DCF2-44C0-BE29-7A82FBCF41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960000" flipH="1">
              <a:off x="8294968" y="4462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34BDB1D8-88E3-4DDA-8EAB-BE8A7FA19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080000" flipH="1">
              <a:off x="8160824" y="48237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027351A6-002F-4F42-A3A2-B7525D4433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260000" flipH="1">
              <a:off x="8027689" y="53184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AB6CA314-C827-4076-959B-4E9C724565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380000" flipH="1">
              <a:off x="7894554" y="58132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57CCD13F-BB71-4B7A-811D-917B080A41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500000" flipH="1">
              <a:off x="7761419" y="63079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B01E49FC-E040-4D26-ABF7-303DA67802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620000" flipH="1">
              <a:off x="7636645" y="68980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3B9282B3-B1A9-4A8B-AEE1-BACEC0F709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800000" flipH="1">
              <a:off x="7511871" y="75119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DC10BE6-BFCA-4E4F-B77D-218CD06F2D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1920000" flipH="1">
              <a:off x="7387899" y="81977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EDC84183-5841-4B87-9A2C-CF2AC9972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040000" flipH="1">
              <a:off x="7268530" y="89316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67742C9B-AE29-4445-B243-84B550891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160000" flipH="1">
              <a:off x="7152030" y="97658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9C398CF4-01B7-41AB-9926-7E58D139F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340000" flipH="1">
              <a:off x="7041695" y="106002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14155282-B603-49AB-BA9B-B78E294903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460000" flipH="1">
              <a:off x="6931360" y="114346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D82CA815-891E-40AF-81C8-DFB4157D31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580000" flipH="1">
              <a:off x="6819070" y="123586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C6DAC98D-BE44-4ABA-BCF4-56775DCB6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700000" flipH="1">
              <a:off x="6721359" y="133274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05E4AFA3-3F0C-40B0-94EC-2D9339CA1D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2880000" flipH="1">
              <a:off x="6617467" y="14294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53CA4E88-C418-452C-9D74-E356B528AA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000000" flipH="1">
              <a:off x="6520032" y="152728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E8872687-B2DB-4538-A3D2-BC4580353E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120000" flipH="1">
              <a:off x="6429579" y="164161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435CB7F4-FEAA-495F-893D-A28F8B608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240000" flipH="1">
              <a:off x="6340532" y="17504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00D480FF-7392-40FB-9A3E-5E2D15668B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420000" flipH="1">
              <a:off x="6261757" y="18601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3490509C-B09E-4642-8975-91BB4684F5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540000" flipH="1">
              <a:off x="6184144" y="197961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44F7D4DE-5DB4-458D-B9B4-38297AE799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660000" flipH="1">
              <a:off x="6106531" y="209906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ED4F1B18-9CCF-41A3-BF2A-97D97456A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780000" flipH="1">
              <a:off x="6043206" y="222255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FAAFD58E-86CB-4189-BD27-2939C35915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3960000" flipH="1">
              <a:off x="5978913" y="234430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366A8561-E65D-4675-B448-0FA92CBD1F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080000" flipH="1">
              <a:off x="5912438" y="24706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7F49DE23-2BC7-4056-A75C-5CA0F8E24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200000" flipH="1">
              <a:off x="5858875" y="2600922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CD8C256C-D573-4B6F-92A9-23DBC5189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320000" flipH="1">
              <a:off x="5808182" y="273404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A0286D0D-A1C1-4640-B8A9-2A842ED126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500000" flipH="1">
              <a:off x="5773263" y="286686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1E270C88-6227-41FD-8459-3B74B15680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620000" flipH="1">
              <a:off x="5735963" y="300206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F035D064-A6BD-495D-A380-45435595C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740000" flipH="1">
              <a:off x="5700105" y="313891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347B65C1-C657-492F-854E-E9F2382FE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4860000" flipH="1">
              <a:off x="5665939" y="3275489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BBD5ED32-5D83-42BA-B06B-2FCC5EDFF8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040000" flipH="1">
              <a:off x="5644476" y="341425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88F1EC87-926B-4C53-A72F-801C0C5EF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160000" flipH="1">
              <a:off x="5626530" y="355462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69EA41EC-1758-4554-A707-6D35448A2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280000" flipH="1">
              <a:off x="5616429" y="3691831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326B22D2-C2E2-4723-AE14-F19DFBB0B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400000" flipH="1">
              <a:off x="5611319" y="38353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19AEBD37-2AEB-4C71-B9B0-A65659682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580000" flipH="1">
              <a:off x="5608540" y="3975726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1EE3DECB-B2B9-4556-AF30-42D7B01924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700000" flipH="1">
              <a:off x="5605761" y="411607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F1D37BD9-CB45-439F-823A-F639912D82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820000" flipH="1">
              <a:off x="5624195" y="425421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576A752C-7054-4446-84CC-DED60E4859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5940000" flipH="1">
              <a:off x="5642629" y="439235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D12337DE-B7CF-41C4-A4BA-B32E05239C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120000" flipH="1">
              <a:off x="5654818" y="4536385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52DC00D2-FF99-4E56-91C9-DAC2390515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240000" flipH="1">
              <a:off x="5684446" y="467136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E947083D-4ACF-478F-94DA-9038980D9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360000" flipH="1">
              <a:off x="5714074" y="4808730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096FE15D-CDE5-49DB-91FD-B4599688D6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480000" flipH="1">
              <a:off x="5748464" y="4948474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B778DB54-2246-4529-8D48-2081DD9C35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660000" flipH="1">
              <a:off x="5792091" y="5077607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BD10A58C-A6DC-4C2F-8CDD-D8ED7AFB4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780000" flipH="1">
              <a:off x="5847441" y="521122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09342724-2DAE-453E-B79B-1C44334D3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6900000" flipH="1">
              <a:off x="5900410" y="5342458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4C638F2B-13C6-4449-B7B0-846B57FF0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-7020000" flipH="1">
              <a:off x="5955760" y="5473693"/>
              <a:ext cx="3394" cy="182880"/>
            </a:xfrm>
            <a:prstGeom prst="line">
              <a:avLst/>
            </a:prstGeom>
            <a:ln>
              <a:solidFill>
                <a:srgbClr val="FFFFFF">
                  <a:alpha val="30196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2742832"/>
              </p:ext>
            </p:extLst>
          </p:nvPr>
        </p:nvGraphicFramePr>
        <p:xfrm>
          <a:off x="6664679" y="2676160"/>
          <a:ext cx="5124329" cy="2726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99523">
                  <a:extLst>
                    <a:ext uri="{9D8B030D-6E8A-4147-A177-3AD203B41FA5}">
                      <a16:colId xmlns:a16="http://schemas.microsoft.com/office/drawing/2014/main" val="495519720"/>
                    </a:ext>
                  </a:extLst>
                </a:gridCol>
                <a:gridCol w="1267633">
                  <a:extLst>
                    <a:ext uri="{9D8B030D-6E8A-4147-A177-3AD203B41FA5}">
                      <a16:colId xmlns:a16="http://schemas.microsoft.com/office/drawing/2014/main" val="4172535082"/>
                    </a:ext>
                  </a:extLst>
                </a:gridCol>
                <a:gridCol w="1267633">
                  <a:extLst>
                    <a:ext uri="{9D8B030D-6E8A-4147-A177-3AD203B41FA5}">
                      <a16:colId xmlns:a16="http://schemas.microsoft.com/office/drawing/2014/main" val="1356151299"/>
                    </a:ext>
                  </a:extLst>
                </a:gridCol>
                <a:gridCol w="1289540">
                  <a:extLst>
                    <a:ext uri="{9D8B030D-6E8A-4147-A177-3AD203B41FA5}">
                      <a16:colId xmlns:a16="http://schemas.microsoft.com/office/drawing/2014/main" val="1577946345"/>
                    </a:ext>
                  </a:extLst>
                </a:gridCol>
              </a:tblGrid>
              <a:tr h="250992">
                <a:tc>
                  <a:txBody>
                    <a:bodyPr/>
                    <a:lstStyle/>
                    <a:p>
                      <a:pPr algn="ctr"/>
                      <a:r>
                        <a:rPr lang="en-GB" sz="1100"/>
                        <a:t>P</a:t>
                      </a:r>
                    </a:p>
                  </a:txBody>
                  <a:tcPr marL="57043" marR="57043" marT="28522" marB="285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/>
                        <a:t>E</a:t>
                      </a:r>
                    </a:p>
                  </a:txBody>
                  <a:tcPr marL="57043" marR="57043" marT="28522" marB="285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/>
                        <a:t>S</a:t>
                      </a:r>
                    </a:p>
                  </a:txBody>
                  <a:tcPr marL="57043" marR="57043" marT="28522" marB="285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/>
                        <a:t>T</a:t>
                      </a:r>
                    </a:p>
                  </a:txBody>
                  <a:tcPr marL="57043" marR="57043" marT="28522" marB="28522"/>
                </a:tc>
                <a:extLst>
                  <a:ext uri="{0D108BD9-81ED-4DB2-BD59-A6C34878D82A}">
                    <a16:rowId xmlns:a16="http://schemas.microsoft.com/office/drawing/2014/main" val="438704633"/>
                  </a:ext>
                </a:extLst>
              </a:tr>
              <a:tr h="2475688"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700"/>
                        <a:t> </a:t>
                      </a:r>
                      <a:r>
                        <a:rPr lang="en-GB" sz="1100"/>
                        <a:t>Wage is going up by 4.9% increase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10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10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100"/>
                        <a:t>GDP growth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10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100"/>
                        <a:t> Brexit effect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10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100"/>
                        <a:t>legislations</a:t>
                      </a:r>
                    </a:p>
                    <a:p>
                      <a:endParaRPr lang="en-GB" sz="1100"/>
                    </a:p>
                    <a:p>
                      <a:endParaRPr lang="en-GB" sz="1100"/>
                    </a:p>
                  </a:txBody>
                  <a:tcPr marL="57043" marR="57043" marT="28522" marB="28522"/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•	GDP growth</a:t>
                      </a:r>
                    </a:p>
                    <a:p>
                      <a:endParaRPr lang="en-GB" sz="1100"/>
                    </a:p>
                    <a:p>
                      <a:r>
                        <a:rPr lang="en-GB" sz="1100"/>
                        <a:t>•	Sterling value</a:t>
                      </a:r>
                    </a:p>
                    <a:p>
                      <a:endParaRPr lang="en-GB" sz="1100"/>
                    </a:p>
                    <a:p>
                      <a:r>
                        <a:rPr lang="en-GB" sz="1100"/>
                        <a:t>•	Tax</a:t>
                      </a:r>
                    </a:p>
                    <a:p>
                      <a:endParaRPr lang="en-GB" sz="1100"/>
                    </a:p>
                  </a:txBody>
                  <a:tcPr marL="57043" marR="57043" marT="28522" marB="28522"/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•	Media</a:t>
                      </a:r>
                    </a:p>
                    <a:p>
                      <a:endParaRPr lang="en-GB" sz="1100"/>
                    </a:p>
                    <a:p>
                      <a:r>
                        <a:rPr lang="en-GB" sz="1100"/>
                        <a:t>•	Advertising</a:t>
                      </a:r>
                    </a:p>
                    <a:p>
                      <a:endParaRPr lang="en-GB" sz="1100"/>
                    </a:p>
                    <a:p>
                      <a:r>
                        <a:rPr lang="en-GB" sz="1100"/>
                        <a:t>•	Branding</a:t>
                      </a:r>
                    </a:p>
                    <a:p>
                      <a:endParaRPr lang="en-GB" sz="1100"/>
                    </a:p>
                    <a:p>
                      <a:r>
                        <a:rPr lang="en-GB" sz="1100"/>
                        <a:t>•	Family</a:t>
                      </a:r>
                    </a:p>
                    <a:p>
                      <a:endParaRPr lang="en-GB" sz="1100"/>
                    </a:p>
                    <a:p>
                      <a:r>
                        <a:rPr lang="en-GB" sz="1100"/>
                        <a:t>•	Safety</a:t>
                      </a:r>
                    </a:p>
                    <a:p>
                      <a:endParaRPr lang="en-GB" sz="1100"/>
                    </a:p>
                    <a:p>
                      <a:r>
                        <a:rPr lang="en-GB" sz="1100"/>
                        <a:t>•	Lifestyle </a:t>
                      </a:r>
                    </a:p>
                    <a:p>
                      <a:endParaRPr lang="en-GB" sz="1100"/>
                    </a:p>
                  </a:txBody>
                  <a:tcPr marL="57043" marR="57043" marT="28522" marB="28522"/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•	3d modelling</a:t>
                      </a:r>
                    </a:p>
                    <a:p>
                      <a:endParaRPr lang="en-GB" sz="1100"/>
                    </a:p>
                    <a:p>
                      <a:r>
                        <a:rPr lang="en-GB" sz="1100"/>
                        <a:t>•	Systems for tickets</a:t>
                      </a:r>
                    </a:p>
                    <a:p>
                      <a:endParaRPr lang="en-GB" sz="1100"/>
                    </a:p>
                    <a:p>
                      <a:r>
                        <a:rPr lang="en-GB" sz="1100"/>
                        <a:t>•	Interactive for schools and disabilities </a:t>
                      </a:r>
                    </a:p>
                    <a:p>
                      <a:endParaRPr lang="en-GB" sz="1100"/>
                    </a:p>
                    <a:p>
                      <a:r>
                        <a:rPr lang="en-GB" sz="1100"/>
                        <a:t>•	security</a:t>
                      </a:r>
                    </a:p>
                    <a:p>
                      <a:endParaRPr lang="en-GB" sz="1100"/>
                    </a:p>
                  </a:txBody>
                  <a:tcPr marL="57043" marR="57043" marT="28522" marB="28522"/>
                </a:tc>
                <a:extLst>
                  <a:ext uri="{0D108BD9-81ED-4DB2-BD59-A6C34878D82A}">
                    <a16:rowId xmlns:a16="http://schemas.microsoft.com/office/drawing/2014/main" val="23427267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959736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0106" y="287319"/>
            <a:ext cx="3706762" cy="16081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Pest Analysis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15155" r="18489" b="-2"/>
          <a:stretch/>
        </p:blipFill>
        <p:spPr>
          <a:xfrm>
            <a:off x="20" y="975"/>
            <a:ext cx="7552924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865806" y="2251587"/>
            <a:ext cx="3706762" cy="39722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5600" dirty="0"/>
              <a:t>Political and economic: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5600" dirty="0"/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5600" dirty="0"/>
              <a:t> Wages – rise or fallen? What effect it has?</a:t>
            </a:r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5600" dirty="0"/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5600" dirty="0"/>
              <a:t>Tax – has it changed if so how can it effect Madam Tussauds?</a:t>
            </a:r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5600" dirty="0"/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5600" dirty="0"/>
              <a:t>GDP growth – has it grown?</a:t>
            </a:r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5600" dirty="0"/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5600" dirty="0"/>
              <a:t> Brexit –  What implications it could bring to Madam Tussauds?</a:t>
            </a:r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5600" dirty="0"/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5600" dirty="0"/>
              <a:t>Legislations – new or existing legislations that could effect the business?</a:t>
            </a:r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5600" dirty="0"/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5600" dirty="0"/>
              <a:t>Policies – changed due to government, what could happen?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000" dirty="0"/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000" dirty="0"/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1790824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0" y="609600"/>
            <a:ext cx="5147730" cy="16419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Pest analysis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97" r="6714"/>
          <a:stretch/>
        </p:blipFill>
        <p:spPr>
          <a:xfrm>
            <a:off x="20" y="975"/>
            <a:ext cx="6095980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515100" y="2613537"/>
            <a:ext cx="5147730" cy="36379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700" dirty="0"/>
              <a:t>Social Media: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700" dirty="0"/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700" dirty="0"/>
              <a:t>•	Media – paparazzi, journalists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700" dirty="0"/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700" dirty="0"/>
              <a:t>•	Advertising – jobs, attractions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700" dirty="0"/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700" dirty="0"/>
              <a:t>•	Branding – advertising brand to create a instant image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700" dirty="0"/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700" dirty="0"/>
              <a:t>•	Family – attracting families, but other groups also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700" dirty="0"/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700" dirty="0"/>
              <a:t>•	Safety – safety and well being whilst at the attraction can be determined by social media.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300" dirty="0"/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300" dirty="0"/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300" dirty="0"/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300" dirty="0"/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2043629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0" y="609600"/>
            <a:ext cx="5147730" cy="16419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Pest analysis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6" r="39150" b="-1"/>
          <a:stretch/>
        </p:blipFill>
        <p:spPr>
          <a:xfrm>
            <a:off x="20" y="975"/>
            <a:ext cx="6095980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400800" y="2251587"/>
            <a:ext cx="5147730" cy="36379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900" dirty="0"/>
              <a:t>Technological: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900" dirty="0"/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900" dirty="0"/>
              <a:t>•	3d modelling – quicker maybe more precise than techniques being used now.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900" dirty="0"/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900" dirty="0"/>
              <a:t>•	Systems for tickets – safer for consumers as data protection is key.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900" dirty="0"/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900" dirty="0"/>
              <a:t>•	Interactive for schools and disabilities – make the attraction more advanced for being more attractive for consumers.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900" dirty="0"/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900" dirty="0"/>
              <a:t>•	security – facial recognition for tickets to reduce risk of breach of security, bringing in new information reduce risk.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35951463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6" y="520931"/>
            <a:ext cx="10131425" cy="1456267"/>
          </a:xfrm>
        </p:spPr>
        <p:txBody>
          <a:bodyPr/>
          <a:lstStyle/>
          <a:p>
            <a:pPr algn="ctr"/>
            <a:r>
              <a:rPr lang="en-GB" dirty="0"/>
              <a:t>Merlin’s Accounts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9976355"/>
              </p:ext>
            </p:extLst>
          </p:nvPr>
        </p:nvGraphicFramePr>
        <p:xfrm>
          <a:off x="1978428" y="1770611"/>
          <a:ext cx="6284422" cy="4372498"/>
        </p:xfrm>
        <a:graphic>
          <a:graphicData uri="http://schemas.openxmlformats.org/drawingml/2006/table">
            <a:tbl>
              <a:tblPr firstRow="1" firstCol="1" bandRow="1"/>
              <a:tblGrid>
                <a:gridCol w="2094575">
                  <a:extLst>
                    <a:ext uri="{9D8B030D-6E8A-4147-A177-3AD203B41FA5}">
                      <a16:colId xmlns:a16="http://schemas.microsoft.com/office/drawing/2014/main" val="1855497896"/>
                    </a:ext>
                  </a:extLst>
                </a:gridCol>
                <a:gridCol w="2094575">
                  <a:extLst>
                    <a:ext uri="{9D8B030D-6E8A-4147-A177-3AD203B41FA5}">
                      <a16:colId xmlns:a16="http://schemas.microsoft.com/office/drawing/2014/main" val="1144346309"/>
                    </a:ext>
                  </a:extLst>
                </a:gridCol>
                <a:gridCol w="2095272">
                  <a:extLst>
                    <a:ext uri="{9D8B030D-6E8A-4147-A177-3AD203B41FA5}">
                      <a16:colId xmlns:a16="http://schemas.microsoft.com/office/drawing/2014/main" val="4188440422"/>
                    </a:ext>
                  </a:extLst>
                </a:gridCol>
              </a:tblGrid>
              <a:tr h="1749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Ratio 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2015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2016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46352403"/>
                  </a:ext>
                </a:extLst>
              </a:tr>
              <a:tr h="52469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Gross profit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1,085,000,000 / 1,278,000,000 x 100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= 84.9 (rounded off)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1,230,000,000 / 1,457,000,000 x100 = 84.42 (rounded off)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19478386"/>
                  </a:ext>
                </a:extLst>
              </a:tr>
              <a:tr h="3498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Net profit margin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170,000,000 / 1,278,000,000 x100 = 13.30 (rounded off)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211,000,000/ 1,457,000,000 x100 = 14.48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24905347"/>
                  </a:ext>
                </a:extLst>
              </a:tr>
              <a:tr h="3498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Roce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174,600,000 / 2,478,000,000 x100 = 7.05 (rounded off)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215,600,000 / 2,959,000,000 x100 = 7.29 (rounded off)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72280836"/>
                  </a:ext>
                </a:extLst>
              </a:tr>
              <a:tr h="3498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Asset turnover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1,278,000,000 / 2,478,000,000 = 0.52 (rounded off)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1,457,000,000 / 2,959,000,000 = 0.49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3896534"/>
                  </a:ext>
                </a:extLst>
              </a:tr>
              <a:tr h="3498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Fixed assets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1,278,000,000 / 2,475,000,000 = 0.52 (rounded off)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1,457,000,000 / 2,958,000,000 = 0.49 (rounded off)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83434086"/>
                  </a:ext>
                </a:extLst>
              </a:tr>
              <a:tr h="3498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Capitol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1,278,000,000 / 3,000,000 = 426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1,457,000,000 / 1,000,000 = 1,457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97971831"/>
                  </a:ext>
                </a:extLst>
              </a:tr>
              <a:tr h="3498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Current ratio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260,000,000 / 257,000,000 = 1.01 (rounded off)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340,000,000 / 339,000,000 = 1.0 (rounded off)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45978479"/>
                  </a:ext>
                </a:extLst>
              </a:tr>
              <a:tr h="52469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Quick ratio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230,000,000/ 257,000,000 = 0.89 (rounded off)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340,000,000 – 36,000,000 / 339,000,000 = 0.90 (rounded off)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83056022"/>
                  </a:ext>
                </a:extLst>
              </a:tr>
              <a:tr h="3498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Debtor days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76,000,000 x365 / 1,278,000,000 = 21.71 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86,000,000 x365 / 1,457,000,000 = 21.54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01422214"/>
                  </a:ext>
                </a:extLst>
              </a:tr>
              <a:tr h="3498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Creditor days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41,000,000 x365 / 189,000,000 = 79.18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63,000,000 x365 / 223,000,000 = 98.69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35033179"/>
                  </a:ext>
                </a:extLst>
              </a:tr>
              <a:tr h="3498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Debit ratio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257,000,000 / 1,320,000,000 = 0.19(rounded off)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339,000,000 / 1,518,000,000 = 0.22 (rounded off)</a:t>
                      </a:r>
                    </a:p>
                  </a:txBody>
                  <a:tcPr marL="55811" marR="5581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646626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297938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0225" y="-35425"/>
            <a:ext cx="5147730" cy="16419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Finance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0" y="1645150"/>
            <a:ext cx="5147730" cy="36379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600" dirty="0"/>
              <a:t>Gross profit:</a:t>
            </a:r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600" dirty="0"/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600" dirty="0"/>
              <a:t>Rise in advertisement of the company’s different products on offer such as, Madam Tussauds, Alton Towers. </a:t>
            </a:r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600" dirty="0"/>
              <a:t>Products such as materials for attractions have risen in price.</a:t>
            </a:r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600" dirty="0"/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600" dirty="0"/>
              <a:t>Net profit: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600" dirty="0"/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600" dirty="0"/>
              <a:t>Advertisement</a:t>
            </a:r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600" dirty="0"/>
              <a:t>Stock Levels</a:t>
            </a:r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600" dirty="0"/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600" dirty="0" err="1"/>
              <a:t>Roce</a:t>
            </a:r>
            <a:r>
              <a:rPr lang="en-US" sz="1600" dirty="0"/>
              <a:t>: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600" dirty="0"/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600" dirty="0"/>
              <a:t>Reducing costs and increasing sales.  </a:t>
            </a:r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600" dirty="0"/>
              <a:t> Paying excessively for certain products, example machinery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930" y="1277181"/>
            <a:ext cx="5447070" cy="3974257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332783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Finance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3084" y="1762298"/>
            <a:ext cx="732351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Asset turnover: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Asset turnover figures  slightly decreased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 Over investing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r>
              <a:rPr lang="en-GB" sz="1600" dirty="0"/>
              <a:t>Fixed assets: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Indication that once again the company is investing to much in assets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r>
              <a:rPr lang="en-GB" sz="1600" dirty="0"/>
              <a:t>Capitol: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Issue with operation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Management issues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Inventory</a:t>
            </a:r>
          </a:p>
          <a:p>
            <a:endParaRPr lang="en-GB" sz="16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2648" y="2330661"/>
            <a:ext cx="3596267" cy="2888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5889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CB8A2D2F-E1F1-4E78-9C06-4F6E775827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6" t="9091" r="18353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B5CDF84C-3B2B-4B7B-B13B-B77B2599CF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39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Finance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79451" y="2646881"/>
            <a:ext cx="10131425" cy="31908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600" dirty="0"/>
              <a:t>Current ratio:</a:t>
            </a:r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600" dirty="0"/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600" dirty="0"/>
              <a:t>Problem with the liquidity</a:t>
            </a:r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600" dirty="0"/>
              <a:t> Insufficient use of the resources  </a:t>
            </a:r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600" dirty="0"/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600" dirty="0"/>
              <a:t>Quick Ratio: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600" dirty="0"/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600" dirty="0"/>
              <a:t>Improve the ratio </a:t>
            </a:r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600" dirty="0"/>
              <a:t> Generate more cash </a:t>
            </a:r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600" dirty="0"/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600" dirty="0"/>
              <a:t>Debtor days: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600" dirty="0"/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600" dirty="0"/>
              <a:t>Adjust agreement</a:t>
            </a:r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600" dirty="0"/>
              <a:t>Pay sooner</a:t>
            </a:r>
          </a:p>
        </p:txBody>
      </p:sp>
    </p:spTree>
    <p:extLst>
      <p:ext uri="{BB962C8B-B14F-4D97-AF65-F5344CB8AC3E}">
        <p14:creationId xmlns:p14="http://schemas.microsoft.com/office/powerpoint/2010/main" val="17162066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79" t="9091" r="18222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449A242-37EF-4BE6-9366-2657D6D86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2" name="Freeform 5">
            <a:extLst>
              <a:ext uri="{FF2B5EF4-FFF2-40B4-BE49-F238E27FC236}">
                <a16:creationId xmlns:a16="http://schemas.microsoft.com/office/drawing/2014/main" id="{06D5FFBA-0922-4709-A6E6-FFB313933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516466" y="-18309"/>
            <a:ext cx="11159068" cy="6894618"/>
          </a:xfrm>
          <a:custGeom>
            <a:avLst/>
            <a:gdLst>
              <a:gd name="T0" fmla="*/ 2331 w 2331"/>
              <a:gd name="T1" fmla="*/ 721 h 1440"/>
              <a:gd name="T2" fmla="*/ 2082 w 2331"/>
              <a:gd name="T3" fmla="*/ 0 h 1440"/>
              <a:gd name="T4" fmla="*/ 249 w 2331"/>
              <a:gd name="T5" fmla="*/ 0 h 1440"/>
              <a:gd name="T6" fmla="*/ 0 w 2331"/>
              <a:gd name="T7" fmla="*/ 721 h 1440"/>
              <a:gd name="T8" fmla="*/ 248 w 2331"/>
              <a:gd name="T9" fmla="*/ 1440 h 1440"/>
              <a:gd name="T10" fmla="*/ 2083 w 2331"/>
              <a:gd name="T11" fmla="*/ 1440 h 1440"/>
              <a:gd name="T12" fmla="*/ 2331 w 2331"/>
              <a:gd name="T13" fmla="*/ 721 h 14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331" h="1440">
                <a:moveTo>
                  <a:pt x="2331" y="721"/>
                </a:moveTo>
                <a:cubicBezTo>
                  <a:pt x="2331" y="449"/>
                  <a:pt x="2238" y="198"/>
                  <a:pt x="2082" y="0"/>
                </a:cubicBezTo>
                <a:cubicBezTo>
                  <a:pt x="249" y="0"/>
                  <a:pt x="249" y="0"/>
                  <a:pt x="249" y="0"/>
                </a:cubicBezTo>
                <a:cubicBezTo>
                  <a:pt x="93" y="198"/>
                  <a:pt x="0" y="449"/>
                  <a:pt x="0" y="721"/>
                </a:cubicBezTo>
                <a:cubicBezTo>
                  <a:pt x="0" y="992"/>
                  <a:pt x="92" y="1242"/>
                  <a:pt x="248" y="1440"/>
                </a:cubicBezTo>
                <a:cubicBezTo>
                  <a:pt x="2083" y="1440"/>
                  <a:pt x="2083" y="1440"/>
                  <a:pt x="2083" y="1440"/>
                </a:cubicBezTo>
                <a:cubicBezTo>
                  <a:pt x="2239" y="1242"/>
                  <a:pt x="2331" y="992"/>
                  <a:pt x="2331" y="72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0067" y="838200"/>
            <a:ext cx="9437159" cy="12276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Finance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380067" y="2006601"/>
            <a:ext cx="9437159" cy="3784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/>
              <a:t>Creditor days: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/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/>
              <a:t>Changing negotiations and deals were both parties are happy.</a:t>
            </a:r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/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/>
              <a:t> Pay off its biggest debts first </a:t>
            </a:r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/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/>
              <a:t>Debt Ratio: 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/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/>
              <a:t>Merlin could not be entitled to more finance</a:t>
            </a:r>
          </a:p>
          <a:p>
            <a:pPr marL="285750" indent="-2857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/>
              <a:t>More debit been taken on in previous year</a:t>
            </a:r>
          </a:p>
        </p:txBody>
      </p:sp>
    </p:spTree>
    <p:extLst>
      <p:ext uri="{BB962C8B-B14F-4D97-AF65-F5344CB8AC3E}">
        <p14:creationId xmlns:p14="http://schemas.microsoft.com/office/powerpoint/2010/main" val="20606505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Finance Summary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1" y="1762298"/>
            <a:ext cx="804256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By looking at figures on page 16 Merlin in summary is financially stable there always minor tweaks that companies do such reduce costs, go green just for a few examples.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with a company being so strong and always looking to invest more to compete with the likes of Disney it is able to do so with a strong financial background and with assets in place they can do this.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Recommendations that have been stated in the report and it is very clear what Merlin could do and with implementing recommendations they could easily compete with Disney.</a:t>
            </a:r>
          </a:p>
        </p:txBody>
      </p:sp>
    </p:spTree>
    <p:extLst>
      <p:ext uri="{BB962C8B-B14F-4D97-AF65-F5344CB8AC3E}">
        <p14:creationId xmlns:p14="http://schemas.microsoft.com/office/powerpoint/2010/main" val="11747865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5FCFD-5D25-4602-AB05-33920C67F9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Human Resources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A182DC-C07D-43CF-AA59-5A4DD8159071}"/>
              </a:ext>
            </a:extLst>
          </p:cNvPr>
          <p:cNvSpPr txBox="1"/>
          <p:nvPr/>
        </p:nvSpPr>
        <p:spPr>
          <a:xfrm>
            <a:off x="956603" y="2065867"/>
            <a:ext cx="744180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Diversity &amp; Equality</a:t>
            </a:r>
          </a:p>
          <a:p>
            <a:endParaRPr lang="cy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As mentioned in the report, findings suggest that Merlin In particular are a company who thrive and achieve more with a diverse and equal staff members.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 comparison with Disney: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Positive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negative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What can Merlin do to compete with Disney on a diverese and equal level with staff.?</a:t>
            </a:r>
          </a:p>
        </p:txBody>
      </p:sp>
    </p:spTree>
    <p:extLst>
      <p:ext uri="{BB962C8B-B14F-4D97-AF65-F5344CB8AC3E}">
        <p14:creationId xmlns:p14="http://schemas.microsoft.com/office/powerpoint/2010/main" val="17107191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5E392-C3EA-4545-92AE-D27E709300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5458" y="639097"/>
            <a:ext cx="6593075" cy="161249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Human Resources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74E34B-C480-41B4-A558-170B68C9473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21" r="10487"/>
          <a:stretch/>
        </p:blipFill>
        <p:spPr>
          <a:xfrm>
            <a:off x="20" y="975"/>
            <a:ext cx="4635988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966E78E-D70F-405D-A959-2394D96E3BA9}"/>
              </a:ext>
            </a:extLst>
          </p:cNvPr>
          <p:cNvSpPr txBox="1"/>
          <p:nvPr/>
        </p:nvSpPr>
        <p:spPr>
          <a:xfrm>
            <a:off x="4955458" y="2251587"/>
            <a:ext cx="6593075" cy="39722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300" dirty="0"/>
              <a:t>Performance management 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300" dirty="0"/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300" dirty="0"/>
              <a:t>The type of performance indicators that Merlin could use effectively by information from Disney.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300" dirty="0"/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300" dirty="0"/>
              <a:t> Alignment – this is separated into 3 parts</a:t>
            </a:r>
          </a:p>
          <a:p>
            <a:pPr marL="400050" indent="-4000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300" dirty="0"/>
              <a:t> Leading by Example.</a:t>
            </a:r>
          </a:p>
          <a:p>
            <a:pPr marL="400050" indent="-4000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300" dirty="0"/>
              <a:t>Team effort and ownership.</a:t>
            </a:r>
          </a:p>
          <a:p>
            <a:pPr marL="400050" indent="-4000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300" dirty="0"/>
              <a:t> Engagement.</a:t>
            </a:r>
          </a:p>
          <a:p>
            <a:pPr marL="400050" indent="-4000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300" dirty="0"/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300" dirty="0"/>
              <a:t>Transparency and Collaboration</a:t>
            </a:r>
          </a:p>
          <a:p>
            <a:pPr marL="400050" indent="-4000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300" dirty="0"/>
              <a:t> open atmosphere and encouraged each artist to share their views and discoveries.</a:t>
            </a:r>
          </a:p>
          <a:p>
            <a:pPr marL="400050" indent="-40005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300" dirty="0"/>
              <a:t>mentoring program.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</a:pPr>
            <a:r>
              <a:rPr lang="en-US" sz="1300" dirty="0"/>
              <a:t>                                                                                 cognology.com.au (2016) </a:t>
            </a:r>
          </a:p>
        </p:txBody>
      </p:sp>
    </p:spTree>
    <p:extLst>
      <p:ext uri="{BB962C8B-B14F-4D97-AF65-F5344CB8AC3E}">
        <p14:creationId xmlns:p14="http://schemas.microsoft.com/office/powerpoint/2010/main" val="15171095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0E53EDA-3B94-4F6B-9E86-D3BB9EBB9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874429-6DCB-4048-A88E-713635E21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1150076"/>
            <a:ext cx="3659389" cy="45578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dirty="0"/>
              <a:t>Human Resources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0EFD79F-7790-479B-B7DB-BD0D8C101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66923" y="1668780"/>
            <a:ext cx="0" cy="352044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0BD40096-2494-47D5-9DAE-0A7212C9C373}"/>
              </a:ext>
            </a:extLst>
          </p:cNvPr>
          <p:cNvSpPr txBox="1"/>
          <p:nvPr/>
        </p:nvSpPr>
        <p:spPr>
          <a:xfrm>
            <a:off x="4988658" y="1150076"/>
            <a:ext cx="6517543" cy="45578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500" dirty="0"/>
              <a:t>Recruitment and selection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500" dirty="0"/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500" dirty="0"/>
              <a:t>Disney’s recruitment Process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500" dirty="0"/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500" dirty="0"/>
              <a:t> Applications are completed online. Application is merely cover letter and CV. 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</a:pPr>
            <a:endParaRPr lang="en-US" sz="1500" dirty="0"/>
          </a:p>
          <a:p>
            <a:pPr algn="ctr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</a:pPr>
            <a:r>
              <a:rPr lang="en-US" sz="1500" dirty="0"/>
              <a:t>     Assessment Day </a:t>
            </a:r>
          </a:p>
          <a:p>
            <a:pPr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500" dirty="0"/>
              <a:t>Assessment Day involves four main elements: </a:t>
            </a:r>
          </a:p>
          <a:p>
            <a:pPr marL="342900" indent="-34290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500" dirty="0"/>
              <a:t>Group Activity – Candidates may be asked to undertake activities including a discussion and ranking of Disney films and then present their conclusions</a:t>
            </a:r>
          </a:p>
          <a:p>
            <a:pPr marL="342900" indent="-34290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500" dirty="0"/>
          </a:p>
          <a:p>
            <a:pPr marL="342900" indent="-34290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500" dirty="0"/>
              <a:t> Office Tour</a:t>
            </a:r>
          </a:p>
          <a:p>
            <a:pPr marL="342900" indent="-34290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sz="1500" dirty="0"/>
          </a:p>
          <a:p>
            <a:pPr marL="342900" indent="-342900">
              <a:lnSpc>
                <a:spcPct val="90000"/>
              </a:lnSpc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1500" dirty="0"/>
              <a:t>  Individual excel test – Test requires the creation of tables and involves a budget. Is not overly technical if candidate familiar with software package</a:t>
            </a:r>
          </a:p>
        </p:txBody>
      </p:sp>
    </p:spTree>
    <p:extLst>
      <p:ext uri="{BB962C8B-B14F-4D97-AF65-F5344CB8AC3E}">
        <p14:creationId xmlns:p14="http://schemas.microsoft.com/office/powerpoint/2010/main" val="4244070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0E53EDA-3B94-4F6B-9E86-D3BB9EBB9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F998AE-C32A-4695-9D4D-6B60E5D24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1150076"/>
            <a:ext cx="3659389" cy="45578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/>
              <a:t>Disney’s recruitment Process</a:t>
            </a:r>
            <a:br>
              <a:rPr lang="en-US"/>
            </a:br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0EFD79F-7790-479B-B7DB-BD0D8C101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66923" y="1668780"/>
            <a:ext cx="0" cy="352044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2A2737E7-C5CD-4C1F-AB9A-877A50E2AAB2}"/>
              </a:ext>
            </a:extLst>
          </p:cNvPr>
          <p:cNvSpPr txBox="1"/>
          <p:nvPr/>
        </p:nvSpPr>
        <p:spPr>
          <a:xfrm>
            <a:off x="4988658" y="1150076"/>
            <a:ext cx="6517543" cy="45578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dirty="0"/>
              <a:t>4) Individual interview – Panel format (possibly four people). Candidate liable to be asked questions including; What are your strengths and weaknesses? What’s your biggest achievement? What are some interesting facts about Disney you’ve come across while researching? </a:t>
            </a:r>
          </a:p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dirty="0"/>
          </a:p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dirty="0"/>
              <a:t>Throughout the Assessment Day, candidates will be asked questions including; Why do you want to work for Disney? Which Disney character best describes you? How could you benefit from the placement?</a:t>
            </a:r>
          </a:p>
          <a:p>
            <a:pPr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dirty="0"/>
          </a:p>
          <a:p>
            <a:pPr>
              <a:spcAft>
                <a:spcPts val="1000"/>
              </a:spcAft>
              <a:buClr>
                <a:schemeClr val="tx1"/>
              </a:buClr>
              <a:buSzPct val="100000"/>
            </a:pPr>
            <a:r>
              <a:rPr lang="en-US" dirty="0"/>
              <a:t>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97770525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7C20A-AF89-4075-9619-F2E2B4383F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Recommednations And Smart 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66A962-6C55-49EC-8156-94DB3A748756}"/>
              </a:ext>
            </a:extLst>
          </p:cNvPr>
          <p:cNvSpPr txBox="1"/>
          <p:nvPr/>
        </p:nvSpPr>
        <p:spPr>
          <a:xfrm>
            <a:off x="924950" y="2783320"/>
            <a:ext cx="928819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Finance</a:t>
            </a:r>
          </a:p>
          <a:p>
            <a:endParaRPr lang="en-GB" sz="1600" dirty="0"/>
          </a:p>
          <a:p>
            <a:pPr marL="342900" indent="-342900">
              <a:buAutoNum type="arabicPlain"/>
            </a:pPr>
            <a:r>
              <a:rPr lang="en-GB" sz="1600" dirty="0"/>
              <a:t>Reduce the creditor days by 20% in the next 4 years for Merlin, to reduce the creditor days Merlin will have to negotiate better with new or existing loans with banks to get the best outcome possible.</a:t>
            </a:r>
          </a:p>
          <a:p>
            <a:endParaRPr lang="en-GB" sz="1600" dirty="0"/>
          </a:p>
          <a:p>
            <a:pPr marL="342900" indent="-342900">
              <a:buAutoNum type="arabicPlain" startAt="2"/>
            </a:pPr>
            <a:r>
              <a:rPr lang="en-GB" sz="1600" dirty="0"/>
              <a:t>Increase the gross profit by 0.58 % by the end of next year to 85% as this would be better for the company to gain more gross profit.</a:t>
            </a:r>
          </a:p>
          <a:p>
            <a:endParaRPr lang="en-GB" sz="1600" dirty="0"/>
          </a:p>
          <a:p>
            <a:pPr marL="342900" indent="-342900">
              <a:buAutoNum type="arabicPlain" startAt="3"/>
            </a:pPr>
            <a:r>
              <a:rPr lang="en-GB" sz="1600" dirty="0"/>
              <a:t>Keep at same level for both asset turnover and fixed asset turnover no more than a 0.03% either side of 0.5%.</a:t>
            </a:r>
          </a:p>
          <a:p>
            <a:pPr marL="342900" indent="-342900">
              <a:buAutoNum type="arabicPlain" startAt="3"/>
            </a:pPr>
            <a:endParaRPr lang="en-GB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55804827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B6011-5F29-463A-8559-AAF60995EA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Recommendations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5D1DEC-340A-4189-A3EA-9F122F73E60B}"/>
              </a:ext>
            </a:extLst>
          </p:cNvPr>
          <p:cNvSpPr txBox="1"/>
          <p:nvPr/>
        </p:nvSpPr>
        <p:spPr>
          <a:xfrm>
            <a:off x="631873" y="1770446"/>
            <a:ext cx="1087432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Human Resources</a:t>
            </a:r>
          </a:p>
          <a:p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1.	One recommendation would be to look at similar businesses and see what they are doing differently in management process.</a:t>
            </a:r>
          </a:p>
          <a:p>
            <a:endParaRPr lang="en-GB" sz="1400" dirty="0"/>
          </a:p>
          <a:p>
            <a:r>
              <a:rPr lang="en-GB" sz="1400" dirty="0"/>
              <a:t>1.1	Disney while the biggest competitor to Merlin, look at their processes and see if Merlin can improve and adapt similar processes.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2.	understanding businesses voice on the topical subject of equality and diversity, whilst investing time to research other companies and their beliefs in the subject.</a:t>
            </a:r>
          </a:p>
          <a:p>
            <a:r>
              <a:rPr lang="en-GB" sz="1400" dirty="0"/>
              <a:t>2.1 Look at Disney’s thoughts about the subject.</a:t>
            </a:r>
          </a:p>
          <a:p>
            <a:r>
              <a:rPr lang="en-GB" sz="1400" dirty="0"/>
              <a:t>2.2 work with an organisation that helps reduce the equality and diversity within a workplace.</a:t>
            </a:r>
          </a:p>
          <a:p>
            <a:endParaRPr lang="en-GB" sz="1400" dirty="0"/>
          </a:p>
          <a:p>
            <a:r>
              <a:rPr lang="en-GB" sz="1400" dirty="0"/>
              <a:t>3.	Look at better ways to engage with possible candidates for suitable career opportunities.</a:t>
            </a:r>
          </a:p>
          <a:p>
            <a:endParaRPr lang="en-GB" sz="1400" dirty="0"/>
          </a:p>
          <a:p>
            <a:r>
              <a:rPr lang="en-GB" sz="1400" dirty="0"/>
              <a:t>3.1 Online specific websites such as LinkedIn </a:t>
            </a:r>
          </a:p>
          <a:p>
            <a:r>
              <a:rPr lang="en-GB" sz="1400" dirty="0"/>
              <a:t>3.2 Better internal process</a:t>
            </a:r>
          </a:p>
        </p:txBody>
      </p:sp>
    </p:spTree>
    <p:extLst>
      <p:ext uri="{BB962C8B-B14F-4D97-AF65-F5344CB8AC3E}">
        <p14:creationId xmlns:p14="http://schemas.microsoft.com/office/powerpoint/2010/main" val="7198045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A316A-A139-4F1D-80C1-F3D6575CA6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Recommendations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4FC2FA-FB5F-45E1-B5DD-E952FC07DB4B}"/>
              </a:ext>
            </a:extLst>
          </p:cNvPr>
          <p:cNvSpPr txBox="1"/>
          <p:nvPr/>
        </p:nvSpPr>
        <p:spPr>
          <a:xfrm>
            <a:off x="685801" y="2222695"/>
            <a:ext cx="921785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Enviromental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Take Brexit as a opportunity in every way possible as the companies reputation is stronger than what is the unknown about brexit.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Use new ways such as social media platforms to expand advertising and profitability.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Making sure that company follow the new ligisalations and reduce the pay gap between men and women.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Adapt Madam Tussauds as mentioned with a sensory aspect for learning as this will show diversity and aware and brighten social media campaign.</a:t>
            </a:r>
          </a:p>
        </p:txBody>
      </p:sp>
    </p:spTree>
    <p:extLst>
      <p:ext uri="{BB962C8B-B14F-4D97-AF65-F5344CB8AC3E}">
        <p14:creationId xmlns:p14="http://schemas.microsoft.com/office/powerpoint/2010/main" val="194078260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2107F-2A81-4F60-88F2-B49EBD2CD3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References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2AB7E2B-DFA2-4156-9886-2C3A559F780E}"/>
              </a:ext>
            </a:extLst>
          </p:cNvPr>
          <p:cNvSpPr/>
          <p:nvPr/>
        </p:nvSpPr>
        <p:spPr>
          <a:xfrm>
            <a:off x="1179513" y="2083122"/>
            <a:ext cx="9144000" cy="43396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1200" dirty="0"/>
              <a:t>1.	Accountingverse (2019), financial ratio analysis, https://www.accountingverse.com/managerial-accounting/fs-analysis/financial-ratios.html</a:t>
            </a:r>
          </a:p>
          <a:p>
            <a:r>
              <a:rPr lang="cy-GB" sz="1200" dirty="0"/>
              <a:t>2.	Bbc.co.uk (2015), Alton Towers Smiler crash: Four seriously hurt,  https://www.bbc.co.uk/news/uk-32980354 </a:t>
            </a:r>
          </a:p>
          <a:p>
            <a:r>
              <a:rPr lang="cy-GB" sz="1200" dirty="0"/>
              <a:t>3.	Business dictionary.com (2019) definition, http://www.businessdictionary.com/definition/recruitment-and-selection.html</a:t>
            </a:r>
          </a:p>
          <a:p>
            <a:r>
              <a:rPr lang="cy-GB" sz="1200" dirty="0"/>
              <a:t>4.	Cipid.co.uk (2018), performance management, https://www.cipd.co.uk/knowledge/fundamentals/people/performance/factsheet</a:t>
            </a:r>
          </a:p>
          <a:p>
            <a:r>
              <a:rPr lang="cy-GB" sz="1200" dirty="0"/>
              <a:t>5.	cognology.com.au (2016) Walt Disney and the 4 Performance Management Tools, https://www.cognology.com.au/walt-disney-4-performance-management-tools/ </a:t>
            </a:r>
          </a:p>
          <a:p>
            <a:r>
              <a:rPr lang="cy-GB" sz="1200" dirty="0"/>
              <a:t>6.	Forbes (2017) Tapping Into The Power Of Social Media, https://www.forbes.com/sites/forbesnonprofitcouncil/2017/06/19/tapping-into-the-power-of-social-media/#241996275ac0 </a:t>
            </a:r>
          </a:p>
          <a:p>
            <a:r>
              <a:rPr lang="cy-GB" sz="1200" dirty="0"/>
              <a:t>7.	FRLA.co.uk (2019) QR Codes, https://www.frla.co.uk/2011/07/qr-codes/  </a:t>
            </a:r>
          </a:p>
          <a:p>
            <a:r>
              <a:rPr lang="cy-GB" sz="1200" dirty="0"/>
              <a:t>8.	Gov.uk (2011) ethnicity https://www.ethnicity-facts-figures.service.gov.uk/british-population/national-and-regional-populations/regional-ethnic-diversity/latest </a:t>
            </a:r>
          </a:p>
          <a:p>
            <a:r>
              <a:rPr lang="cy-GB" sz="1200" dirty="0"/>
              <a:t>9.	Gov.Uk (2018) GDP, https://www.ons.gov.uk/economy/grossdomesticproductgdp/timeseries/abmi/qna </a:t>
            </a:r>
          </a:p>
          <a:p>
            <a:r>
              <a:rPr lang="cy-GB" sz="1200" dirty="0"/>
              <a:t>10.	Gov.uk (2019) corporation tax, https://www.gov.uk/government/publications/rates-and-allowances-corporation-tax/rates-and-allowances-corporation-tax </a:t>
            </a:r>
          </a:p>
          <a:p>
            <a:r>
              <a:rPr lang="cy-GB" sz="1200" dirty="0"/>
              <a:t>11.	Gov.uk (2019) Counter-Terrorism and Border Security Act 2019 https://www.gov.uk/government/collections/counter-terrorism-and-border-security-bill-2018. </a:t>
            </a:r>
          </a:p>
          <a:p>
            <a:r>
              <a:rPr lang="cy-GB" sz="1200" dirty="0"/>
              <a:t>12.	Gov.uk (2019) inflation rate, https://www.ons.gov.uk/economy/inflationandpriceindices/timeseries/l55o/mm23 </a:t>
            </a:r>
          </a:p>
          <a:p>
            <a:r>
              <a:rPr lang="cy-GB" sz="1200" dirty="0"/>
              <a:t>13.	Gov.uk (2019) national minimum wage, https://www.gov.uk/government/news/lpc-welcomes-acceptance-of-its-2019-minimum-wage-rate-recommendations </a:t>
            </a:r>
          </a:p>
          <a:p>
            <a:r>
              <a:rPr lang="cy-GB" sz="1200" dirty="0"/>
              <a:t>14.	Gov.uk (2019) unemployment rate, https://www.ons.gov.uk/employmentandlabourmarket/peoplenotinwork/unemployment </a:t>
            </a:r>
          </a:p>
          <a:p>
            <a:r>
              <a:rPr lang="cy-GB" sz="1200" dirty="0"/>
              <a:t>15.	https://www.madametussauds.com/london/en/latest-news-and-about/our-history/</a:t>
            </a:r>
          </a:p>
          <a:p>
            <a:r>
              <a:rPr lang="cy-GB" sz="1200" dirty="0"/>
              <a:t>16.	humanresourcesedu.org (2019) what is human resource, https://www.humanresourcesedu.org/what-is-human-resources</a:t>
            </a:r>
          </a:p>
        </p:txBody>
      </p:sp>
    </p:spTree>
    <p:extLst>
      <p:ext uri="{BB962C8B-B14F-4D97-AF65-F5344CB8AC3E}">
        <p14:creationId xmlns:p14="http://schemas.microsoft.com/office/powerpoint/2010/main" val="78693958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8652B-B439-4AB5-8773-417F1E051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855" y="609600"/>
            <a:ext cx="8554473" cy="1456267"/>
          </a:xfrm>
        </p:spPr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72975" y="1608513"/>
            <a:ext cx="820427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/>
          </a:p>
          <a:p>
            <a:r>
              <a:rPr lang="en-GB" sz="1200" dirty="0"/>
              <a:t>17.	 Investopedia (2019) Key Performance Indicators (KPI), https://www.investopedia.com/terms/k/kpi.asp</a:t>
            </a:r>
          </a:p>
          <a:p>
            <a:r>
              <a:rPr lang="en-GB" sz="1200" dirty="0"/>
              <a:t>18.	Madam Tussauds (2019) Will I have to queue to get into Madame Tussauds? https://support.madametussauds.co.uk/hc/en-us/articles/212663405-Will-I-have-to-queue-to-get-in-to-Madame-Tussauds- </a:t>
            </a:r>
          </a:p>
          <a:p>
            <a:r>
              <a:rPr lang="en-GB" sz="1200" dirty="0"/>
              <a:t>19.	Madam Tussauds (2019), history,</a:t>
            </a:r>
          </a:p>
          <a:p>
            <a:r>
              <a:rPr lang="en-GB" sz="1200" dirty="0"/>
              <a:t>20.	Merlin (2019) diverse and inclusion, https://www.merlinentertainments.biz/about-us/our-people/diversity-and-inclusion/</a:t>
            </a:r>
          </a:p>
          <a:p>
            <a:r>
              <a:rPr lang="en-GB" sz="1200" dirty="0"/>
              <a:t>21.	merlin entertainment  (2019) careers, https://merlin.csod.com/ux/ats/careersite/4/home/requisition/2902?c=merlin</a:t>
            </a:r>
          </a:p>
          <a:p>
            <a:r>
              <a:rPr lang="en-GB" sz="1200" dirty="0"/>
              <a:t>22.	Merlin entertainments (2019) my magic journey, https://www.merlincareers.com/en/working-for-us</a:t>
            </a:r>
          </a:p>
          <a:p>
            <a:r>
              <a:rPr lang="en-GB" sz="1200" dirty="0"/>
              <a:t>23.	Ons.gov.uk (2019) GDP growth, https://www.ons.gov.uk/economy/grossdomesticproductgdp/timeseries/abmi/qna </a:t>
            </a:r>
          </a:p>
          <a:p>
            <a:r>
              <a:rPr lang="en-GB" sz="1200" dirty="0"/>
              <a:t>24.	Ready ratios (2019) fixed assets. https://www.readyratios.com/reference/asset/fixed_asset_turnover.html </a:t>
            </a:r>
          </a:p>
          <a:p>
            <a:r>
              <a:rPr lang="en-GB" sz="1200" dirty="0"/>
              <a:t>25.	reuters.com (2016) Brexit could lead to political instability in EU: ECB's </a:t>
            </a:r>
            <a:r>
              <a:rPr lang="en-GB" sz="1200" dirty="0" err="1"/>
              <a:t>Makuch</a:t>
            </a:r>
            <a:r>
              <a:rPr lang="en-GB" sz="1200" dirty="0"/>
              <a:t>, https://uk.reuters.com/article/us-britain-eu-ecb-idUKKCN0Z60G1 </a:t>
            </a:r>
          </a:p>
          <a:p>
            <a:r>
              <a:rPr lang="en-GB" sz="1200" dirty="0"/>
              <a:t>26.	Science museum (2019) Families with members with Autistic Spectrum Conditions https://www.sciencemuseum.org.uk/visit-us/accessibility </a:t>
            </a:r>
          </a:p>
          <a:p>
            <a:r>
              <a:rPr lang="en-GB" sz="1200" dirty="0"/>
              <a:t>27.	The guardian (2016) Brexit business fears overblown, https://www.theguardian.com/business/2016/feb/25/brexit-business-fears-overblown-says-merlin-chief </a:t>
            </a:r>
          </a:p>
          <a:p>
            <a:r>
              <a:rPr lang="en-GB" sz="1200" dirty="0"/>
              <a:t>28.	The Guardian (2016) Pound slumps to 31-year low following Brexit vote, https://www.theguardian.com/business/2016/jun/23/british-pound-given-boost-by-projected-remain-win-in-eu-referendum </a:t>
            </a:r>
          </a:p>
          <a:p>
            <a:r>
              <a:rPr lang="en-GB" sz="1200" dirty="0"/>
              <a:t>29.	The independent (2019) Brexit news - live: EU leaders agree to extend Article 50 until end of October,  https://www.independent.co.uk/news/uk/politics/brexit-news-live-theresa-may-deal-pmqs-delay-article-50-eu-summit-erg-a8862716.html </a:t>
            </a:r>
          </a:p>
          <a:p>
            <a:r>
              <a:rPr lang="en-GB" sz="1200" dirty="0"/>
              <a:t>30.	The Telegraph (2019) Five key pieces of legislation affecting UK SMEs this year, https://www.telegraph.co.uk/business/advice-for-smes/legislations-affecting-uk/ </a:t>
            </a:r>
          </a:p>
          <a:p>
            <a:r>
              <a:rPr lang="en-GB" sz="1200" dirty="0"/>
              <a:t>31.	ughandbook.portals.mbs.ac.uk (2019) Disney application process, https://ughandbook.portals.mbs.ac.uk/Portals/0/Disney%20Recruitment%20Process.pdf </a:t>
            </a:r>
          </a:p>
          <a:p>
            <a:r>
              <a:rPr lang="en-GB" sz="1200" dirty="0"/>
              <a:t>32.	Union learn.org (2019) diversity, https://www.unionlearn.org.uk/equality-and-diversity-whats-difference</a:t>
            </a:r>
          </a:p>
          <a:p>
            <a:r>
              <a:rPr lang="en-GB" sz="1200" dirty="0"/>
              <a:t>33.	Union learn.org (2019) equality, https://www.unionlearn.org.uk/equality-and-diversity-whats-difference</a:t>
            </a:r>
          </a:p>
        </p:txBody>
      </p:sp>
    </p:spTree>
    <p:extLst>
      <p:ext uri="{BB962C8B-B14F-4D97-AF65-F5344CB8AC3E}">
        <p14:creationId xmlns:p14="http://schemas.microsoft.com/office/powerpoint/2010/main" val="142939025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ight spots">
            <a:extLst>
              <a:ext uri="{FF2B5EF4-FFF2-40B4-BE49-F238E27FC236}">
                <a16:creationId xmlns:a16="http://schemas.microsoft.com/office/drawing/2014/main" id="{20A520D0-11CF-4639-8537-F56A8A2FDCF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 </a:t>
            </a:r>
            <a:br>
              <a:rPr lang="en-GB" dirty="0"/>
            </a:br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9399308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3F296A"/>
      </a:dk2>
      <a:lt2>
        <a:srgbClr val="EBEBEB"/>
      </a:lt2>
      <a:accent1>
        <a:srgbClr val="E84574"/>
      </a:accent1>
      <a:accent2>
        <a:srgbClr val="798FF2"/>
      </a:accent2>
      <a:accent3>
        <a:srgbClr val="95C369"/>
      </a:accent3>
      <a:accent4>
        <a:srgbClr val="EE875A"/>
      </a:accent4>
      <a:accent5>
        <a:srgbClr val="C363E8"/>
      </a:accent5>
      <a:accent6>
        <a:srgbClr val="6AADC8"/>
      </a:accent6>
      <a:hlink>
        <a:srgbClr val="FE80C7"/>
      </a:hlink>
      <a:folHlink>
        <a:srgbClr val="FBA3EC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61DDDE80-2DFA-4F2A-B66F-72059846BDA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1c2eb7a32e66fb6e4260f3771546a5e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04e1f6479c48b08974ba73b5ca973489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D0F42EAF-1129-4021-9DC6-FE59C4E433E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33C11C0-3BD2-44F1-941A-56C5F15BD24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D0629A3-DAD0-41A7-B16F-98A56B7F2957}">
  <ds:schemaRefs>
    <ds:schemaRef ds:uri="http://purl.org/dc/terms/"/>
    <ds:schemaRef ds:uri="http://schemas.microsoft.com/office/2006/documentManagement/types"/>
    <ds:schemaRef ds:uri="http://schemas.openxmlformats.org/package/2006/metadata/core-properties"/>
    <ds:schemaRef ds:uri="16c05727-aa75-4e4a-9b5f-8a80a1165891"/>
    <ds:schemaRef ds:uri="http://purl.org/dc/elements/1.1/"/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1327</Words>
  <Application>Microsoft Office PowerPoint</Application>
  <PresentationFormat>Widescreen</PresentationFormat>
  <Paragraphs>388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Arial</vt:lpstr>
      <vt:lpstr>Calibri</vt:lpstr>
      <vt:lpstr>Calibri Light</vt:lpstr>
      <vt:lpstr>Celestial</vt:lpstr>
      <vt:lpstr>Management in practice  Madam Tussauds</vt:lpstr>
      <vt:lpstr>Contents</vt:lpstr>
      <vt:lpstr>Introduction to Madam Tussauds</vt:lpstr>
      <vt:lpstr>Madam Tussauds London</vt:lpstr>
      <vt:lpstr>Environmental analysis</vt:lpstr>
      <vt:lpstr>Environmental analysis </vt:lpstr>
      <vt:lpstr>Swot Analysis </vt:lpstr>
      <vt:lpstr>Swot Analysis</vt:lpstr>
      <vt:lpstr>Swot analysis</vt:lpstr>
      <vt:lpstr>Swot analysis</vt:lpstr>
      <vt:lpstr>Swot analysis</vt:lpstr>
      <vt:lpstr>Pest Analysis </vt:lpstr>
      <vt:lpstr>Pest Analysis </vt:lpstr>
      <vt:lpstr>Pest analysis</vt:lpstr>
      <vt:lpstr>Pest analysis</vt:lpstr>
      <vt:lpstr>Merlin’s Accounts</vt:lpstr>
      <vt:lpstr>Finance </vt:lpstr>
      <vt:lpstr>Finance </vt:lpstr>
      <vt:lpstr>Finance</vt:lpstr>
      <vt:lpstr>Finance </vt:lpstr>
      <vt:lpstr>Finance Summary</vt:lpstr>
      <vt:lpstr>Human Resources </vt:lpstr>
      <vt:lpstr>Human Resources </vt:lpstr>
      <vt:lpstr>Human Resources </vt:lpstr>
      <vt:lpstr>Disney’s recruitment Process </vt:lpstr>
      <vt:lpstr>Recommednations And Smart objectives</vt:lpstr>
      <vt:lpstr>Recommendations </vt:lpstr>
      <vt:lpstr>Recommendations</vt:lpstr>
      <vt:lpstr>References</vt:lpstr>
      <vt:lpstr>References </vt:lpstr>
      <vt:lpstr>Thank you  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2019-04-25T10:46:59Z</dcterms:created>
  <dcterms:modified xsi:type="dcterms:W3CDTF">2019-04-25T11:48:51Z</dcterms:modified>
</cp:coreProperties>
</file>