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8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F90A8C-A41C-4EA7-9789-93F8E38F4B7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189734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90A8C-A41C-4EA7-9789-93F8E38F4B7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2342496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F90A8C-A41C-4EA7-9789-93F8E38F4B7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491398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F90A8C-A41C-4EA7-9789-93F8E38F4B7A}"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2832722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F90A8C-A41C-4EA7-9789-93F8E38F4B7A}" type="datetimeFigureOut">
              <a:rPr lang="en-GB" smtClean="0"/>
              <a:t>15/01/2019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3528250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F90A8C-A41C-4EA7-9789-93F8E38F4B7A}" type="datetimeFigureOut">
              <a:rPr lang="en-GB" smtClean="0"/>
              <a:t>15/01/2019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1992561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F90A8C-A41C-4EA7-9789-93F8E38F4B7A}" type="datetimeFigureOut">
              <a:rPr lang="en-GB" smtClean="0"/>
              <a:t>15/01/2019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3929853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F90A8C-A41C-4EA7-9789-93F8E38F4B7A}"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256143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F90A8C-A41C-4EA7-9789-93F8E38F4B7A}"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3500585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90A8C-A41C-4EA7-9789-93F8E38F4B7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612241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F90A8C-A41C-4EA7-9789-93F8E38F4B7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FD6471-BD65-4F59-8110-73FDF7307126}" type="slidenum">
              <a:rPr lang="en-GB" smtClean="0"/>
              <a:t>‹#›</a:t>
            </a:fld>
            <a:endParaRPr lang="en-GB"/>
          </a:p>
        </p:txBody>
      </p:sp>
    </p:spTree>
    <p:extLst>
      <p:ext uri="{BB962C8B-B14F-4D97-AF65-F5344CB8AC3E}">
        <p14:creationId xmlns:p14="http://schemas.microsoft.com/office/powerpoint/2010/main" val="3902293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F90A8C-A41C-4EA7-9789-93F8E38F4B7A}" type="datetimeFigureOut">
              <a:rPr lang="en-GB" smtClean="0"/>
              <a:t>15/01/2019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FD6471-BD65-4F59-8110-73FDF7307126}" type="slidenum">
              <a:rPr lang="en-GB" smtClean="0"/>
              <a:t>‹#›</a:t>
            </a:fld>
            <a:endParaRPr lang="en-GB"/>
          </a:p>
        </p:txBody>
      </p:sp>
    </p:spTree>
    <p:extLst>
      <p:ext uri="{BB962C8B-B14F-4D97-AF65-F5344CB8AC3E}">
        <p14:creationId xmlns:p14="http://schemas.microsoft.com/office/powerpoint/2010/main" val="8363542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sportengland.org/media/12664/york-velodrome-comp-2014.pdf"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sportengland.org/media/12662/leicester-community-sports-arena-comp-2016.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3942/brixton-recreation-centre-2014.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12658/north-yorkshire-selby-leisure-centre-comp-2015.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3624/portway-lifestyle-centre-2014.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3508/europa-gymnastics-centre-2011.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portengland.org/media/3398/mowsbury-park-natural-turf-pitches-2009.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11173/worcester-arena-comp-2013.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3911/york-acomb-cricket-club-2012.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sportengland.org/media/3861/lilleshall-national-sports-centre-2014.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pluginfile.php/108666/mod_resource/content/0/Case_Study_-_K2_Crawley_Leisure_Centre.pdf"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York Sport Velodrome – Sport England 2017</a:t>
            </a:r>
            <a:endParaRPr lang="en-GB" dirty="0"/>
          </a:p>
        </p:txBody>
      </p:sp>
      <p:sp>
        <p:nvSpPr>
          <p:cNvPr id="3" name="Content Placeholder 2"/>
          <p:cNvSpPr>
            <a:spLocks noGrp="1"/>
          </p:cNvSpPr>
          <p:nvPr>
            <p:ph idx="1"/>
          </p:nvPr>
        </p:nvSpPr>
        <p:spPr>
          <a:xfrm>
            <a:off x="838200" y="1389299"/>
            <a:ext cx="10515600" cy="4751638"/>
          </a:xfrm>
        </p:spPr>
        <p:txBody>
          <a:bodyPr>
            <a:normAutofit/>
          </a:bodyPr>
          <a:lstStyle/>
          <a:p>
            <a:r>
              <a:rPr lang="en-GB" dirty="0" smtClean="0"/>
              <a:t>“The sports village and the cycling hub facilities complement each other. The new Velodrome provides for both novice and competitive cyclists, and shares changing rooms, showers, café and car parking with the main facilities”</a:t>
            </a:r>
          </a:p>
          <a:p>
            <a:r>
              <a:rPr lang="en-GB" dirty="0" smtClean="0"/>
              <a:t>“...The joint partnership between British Cycling and the University of York is a wonderful example of how the legacy of the Tour (Cycle Yorkshire) is coming together and the levels of investment and opportunities it is bringing. This velodrome is a classic example of this...” </a:t>
            </a:r>
          </a:p>
          <a:p>
            <a:r>
              <a:rPr lang="en-GB" dirty="0" smtClean="0">
                <a:hlinkClick r:id="rId2"/>
              </a:rPr>
              <a:t>https://www.sportengland.org/media/12664/york-velodrome-comp-2014.pdf</a:t>
            </a:r>
            <a:endParaRPr lang="en-GB" dirty="0" smtClean="0"/>
          </a:p>
          <a:p>
            <a:endParaRPr lang="en-GB" dirty="0"/>
          </a:p>
        </p:txBody>
      </p:sp>
      <p:pic>
        <p:nvPicPr>
          <p:cNvPr id="1026"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70186" y="5529902"/>
            <a:ext cx="3004719" cy="1222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274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sport england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56295" y="920359"/>
            <a:ext cx="2390273" cy="97216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Leicester Community Sports Arena – Sport England 2017</a:t>
            </a:r>
            <a:endParaRPr lang="en-GB" dirty="0"/>
          </a:p>
        </p:txBody>
      </p:sp>
      <p:sp>
        <p:nvSpPr>
          <p:cNvPr id="3" name="Content Placeholder 2"/>
          <p:cNvSpPr>
            <a:spLocks noGrp="1"/>
          </p:cNvSpPr>
          <p:nvPr>
            <p:ph idx="1"/>
          </p:nvPr>
        </p:nvSpPr>
        <p:spPr>
          <a:xfrm>
            <a:off x="838200" y="1825624"/>
            <a:ext cx="10515600" cy="4815807"/>
          </a:xfrm>
        </p:spPr>
        <p:txBody>
          <a:bodyPr>
            <a:normAutofit lnSpcReduction="10000"/>
          </a:bodyPr>
          <a:lstStyle/>
          <a:p>
            <a:r>
              <a:rPr lang="en-GB" dirty="0" smtClean="0"/>
              <a:t>“The Arena is owned by Leicester Community Sports Arena Limited, which has a 125 year lease with the City Council. The development provides an indoor multi sports facility for Leicester College; a base for Leicester Rider's basketball excellence/ talent programme and a home for Leicester Rider's games in the British Basketball League.”</a:t>
            </a:r>
          </a:p>
          <a:p>
            <a:r>
              <a:rPr lang="en-GB" dirty="0" smtClean="0"/>
              <a:t>“This is a superb facility for the Riders, the sport of basketball, Leicester College, the Cobras and the wider Leicester community, which will prove a game changer for basketball, and a wonderful example of partnership working delivering regeneration, jobs and exceptional value for money.”</a:t>
            </a:r>
          </a:p>
          <a:p>
            <a:r>
              <a:rPr lang="en-GB" dirty="0" smtClean="0">
                <a:hlinkClick r:id="rId3"/>
              </a:rPr>
              <a:t>https://www.sportengland.org/media/12662/leicester-community-sports-arena-comp-2016.pdf</a:t>
            </a:r>
            <a:r>
              <a:rPr lang="en-GB" dirty="0" smtClean="0"/>
              <a:t> </a:t>
            </a:r>
            <a:endParaRPr lang="en-GB" dirty="0"/>
          </a:p>
        </p:txBody>
      </p:sp>
    </p:spTree>
    <p:extLst>
      <p:ext uri="{BB962C8B-B14F-4D97-AF65-F5344CB8AC3E}">
        <p14:creationId xmlns:p14="http://schemas.microsoft.com/office/powerpoint/2010/main" val="2161228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Brixton recreation centre changing area refurbishment – Sport England 2012</a:t>
            </a:r>
            <a:endParaRPr lang="en-GB" dirty="0"/>
          </a:p>
        </p:txBody>
      </p:sp>
      <p:sp>
        <p:nvSpPr>
          <p:cNvPr id="3" name="Content Placeholder 2"/>
          <p:cNvSpPr>
            <a:spLocks noGrp="1"/>
          </p:cNvSpPr>
          <p:nvPr>
            <p:ph idx="1"/>
          </p:nvPr>
        </p:nvSpPr>
        <p:spPr/>
        <p:txBody>
          <a:bodyPr>
            <a:normAutofit lnSpcReduction="10000"/>
          </a:bodyPr>
          <a:lstStyle/>
          <a:p>
            <a:r>
              <a:rPr lang="en-GB" dirty="0" smtClean="0"/>
              <a:t>“Brixton Recreation Centre is the largest community sports and leisure facility in the London Borough of Lambeth and offers a wide range of facilities including swimming pools, a sports hall, gym, studios, squash courts, indoor artificial grass pitch, climbing wall, bowls hall, crèche and meeting rooms.”</a:t>
            </a:r>
          </a:p>
          <a:p>
            <a:r>
              <a:rPr lang="en-GB" dirty="0" smtClean="0"/>
              <a:t>“The project was funded by the London Borough of Lambeth with a contribution from the Free Swimming Capital Modernisation Fund administered by Sport England.”</a:t>
            </a:r>
          </a:p>
          <a:p>
            <a:r>
              <a:rPr lang="en-GB" dirty="0" smtClean="0"/>
              <a:t>“Value: £662k”</a:t>
            </a:r>
          </a:p>
          <a:p>
            <a:r>
              <a:rPr lang="en-GB" dirty="0" smtClean="0">
                <a:hlinkClick r:id="rId2"/>
              </a:rPr>
              <a:t>https://www.sportengland.org/media/3942/brixton-recreation-centre-2014.pdf</a:t>
            </a:r>
            <a:endParaRPr lang="en-GB" dirty="0" smtClean="0"/>
          </a:p>
          <a:p>
            <a:endParaRPr lang="en-GB" dirty="0"/>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2548" y="5690881"/>
            <a:ext cx="2390273" cy="972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962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Selby Leisure Centre – Sport England 2015</a:t>
            </a:r>
            <a:endParaRPr lang="en-GB" dirty="0"/>
          </a:p>
        </p:txBody>
      </p:sp>
      <p:sp>
        <p:nvSpPr>
          <p:cNvPr id="3" name="Content Placeholder 2"/>
          <p:cNvSpPr>
            <a:spLocks noGrp="1"/>
          </p:cNvSpPr>
          <p:nvPr>
            <p:ph idx="1"/>
          </p:nvPr>
        </p:nvSpPr>
        <p:spPr>
          <a:xfrm>
            <a:off x="725905" y="1360403"/>
            <a:ext cx="10515600" cy="5032375"/>
          </a:xfrm>
        </p:spPr>
        <p:txBody>
          <a:bodyPr>
            <a:normAutofit/>
          </a:bodyPr>
          <a:lstStyle/>
          <a:p>
            <a:r>
              <a:rPr lang="en-GB" dirty="0" smtClean="0"/>
              <a:t>“The new ‘state-of-the-art’ facility has been designed to have an eye-catching street frontage and includes a six-lane 25m swimming pool, a training pool, a larger gym, health and fitness suite, multi-purpose activity hall, fitness studio, sauna and steam room. In addition, the existing multi-sport artificial pitch has been resurfaced as part of the overall project. The project was funded jointly by Selby District Council (£5.3 million) and Sport England (£2 million). “</a:t>
            </a:r>
          </a:p>
          <a:p>
            <a:r>
              <a:rPr lang="en-GB" dirty="0" smtClean="0"/>
              <a:t>“...The demand model, facilities mix and the business case were developed with Sport England expertise, which together with their funding, has resulted in this outstanding centre...”</a:t>
            </a:r>
          </a:p>
          <a:p>
            <a:r>
              <a:rPr lang="en-GB" dirty="0" smtClean="0">
                <a:hlinkClick r:id="rId2"/>
              </a:rPr>
              <a:t>https://www.sportengland.org/media/12658/north-yorkshire-selby-leisure-centre-comp-2015.pdf</a:t>
            </a:r>
            <a:r>
              <a:rPr lang="en-GB" dirty="0" smtClean="0"/>
              <a:t> </a:t>
            </a:r>
            <a:endParaRPr lang="en-GB" dirty="0"/>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4843" y="5885836"/>
            <a:ext cx="2390273" cy="972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5468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Portway</a:t>
            </a:r>
            <a:r>
              <a:rPr lang="en-GB" dirty="0" smtClean="0"/>
              <a:t> lifestyle centre – Sport England 2014</a:t>
            </a:r>
            <a:endParaRPr lang="en-GB" dirty="0"/>
          </a:p>
        </p:txBody>
      </p:sp>
      <p:sp>
        <p:nvSpPr>
          <p:cNvPr id="3" name="Content Placeholder 2"/>
          <p:cNvSpPr>
            <a:spLocks noGrp="1"/>
          </p:cNvSpPr>
          <p:nvPr>
            <p:ph idx="1"/>
          </p:nvPr>
        </p:nvSpPr>
        <p:spPr/>
        <p:txBody>
          <a:bodyPr/>
          <a:lstStyle/>
          <a:p>
            <a:r>
              <a:rPr lang="en-GB" dirty="0" smtClean="0"/>
              <a:t>“The project aims to provide easy and inclusive access for all of the community and provide a ‘whole life approach’ to health and social care delivery. It includes a wide range of facilities that are designed to encourage disabled people to participate in physical activities and leisure services.”</a:t>
            </a:r>
          </a:p>
          <a:p>
            <a:r>
              <a:rPr lang="en-GB" dirty="0" smtClean="0"/>
              <a:t>“...</a:t>
            </a:r>
            <a:r>
              <a:rPr lang="en-GB" dirty="0" err="1" smtClean="0"/>
              <a:t>Portway</a:t>
            </a:r>
            <a:r>
              <a:rPr lang="en-GB" dirty="0" smtClean="0"/>
              <a:t> Lifestyle Centre is a wonderful example of how to bring together sport, leisure and health under one roof with a range of fully inclusive facilities for all ages and abilities to enjoy together...”</a:t>
            </a:r>
          </a:p>
          <a:p>
            <a:r>
              <a:rPr lang="en-GB" dirty="0" smtClean="0">
                <a:hlinkClick r:id="rId2"/>
              </a:rPr>
              <a:t>https://www.sportengland.org/media/3624/portway-lifestyle-centre-2014.pdf</a:t>
            </a:r>
            <a:r>
              <a:rPr lang="en-GB" dirty="0" smtClean="0"/>
              <a:t> </a:t>
            </a:r>
            <a:endParaRPr lang="en-GB" dirty="0"/>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2548" y="5690881"/>
            <a:ext cx="2390273" cy="972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38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Europa centre – Sport England 2014</a:t>
            </a:r>
            <a:endParaRPr lang="en-GB" dirty="0"/>
          </a:p>
        </p:txBody>
      </p:sp>
      <p:sp>
        <p:nvSpPr>
          <p:cNvPr id="3" name="Content Placeholder 2"/>
          <p:cNvSpPr>
            <a:spLocks noGrp="1"/>
          </p:cNvSpPr>
          <p:nvPr>
            <p:ph idx="1"/>
          </p:nvPr>
        </p:nvSpPr>
        <p:spPr>
          <a:xfrm>
            <a:off x="838200" y="1440615"/>
            <a:ext cx="10515600" cy="4351338"/>
          </a:xfrm>
        </p:spPr>
        <p:txBody>
          <a:bodyPr>
            <a:normAutofit lnSpcReduction="10000"/>
          </a:bodyPr>
          <a:lstStyle/>
          <a:p>
            <a:r>
              <a:rPr lang="en-GB" dirty="0" smtClean="0"/>
              <a:t>“The new facility was used as a London Olympic and Paralympic Games Time Training Venue. As a lasting legacy, it now provides a new home for the Europa Gymnastics Club, Nemesis Boxing Club, Europa Weight Lifting Club and several other associated sports clubs and groups.”</a:t>
            </a:r>
          </a:p>
          <a:p>
            <a:r>
              <a:rPr lang="en-GB" dirty="0" smtClean="0"/>
              <a:t>“...We are delighted that London now has this tremendous gymnastics legacy in Europa Gymnastics Club... the project would not have happened without support from Bexley Borough Council, Sport England, The Lord Mayors Legacy Fund and Barrett Homes...”</a:t>
            </a:r>
          </a:p>
          <a:p>
            <a:r>
              <a:rPr lang="en-GB" dirty="0" smtClean="0">
                <a:hlinkClick r:id="rId2"/>
              </a:rPr>
              <a:t>https://www.sportengland.org/media/3508/europa-gymnastics-centre-2011.pdf</a:t>
            </a:r>
            <a:r>
              <a:rPr lang="en-GB" dirty="0" smtClean="0"/>
              <a:t> </a:t>
            </a:r>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38937" y="5273786"/>
            <a:ext cx="3204874" cy="1303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8981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sport england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08168" y="612049"/>
            <a:ext cx="2983832" cy="12135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err="1" smtClean="0"/>
              <a:t>Mowsbury</a:t>
            </a:r>
            <a:r>
              <a:rPr lang="en-GB" dirty="0" smtClean="0"/>
              <a:t> Park playing fields – Sport England 2011</a:t>
            </a:r>
            <a:endParaRPr lang="en-GB" dirty="0"/>
          </a:p>
        </p:txBody>
      </p:sp>
      <p:sp>
        <p:nvSpPr>
          <p:cNvPr id="3" name="Content Placeholder 2"/>
          <p:cNvSpPr>
            <a:spLocks noGrp="1"/>
          </p:cNvSpPr>
          <p:nvPr>
            <p:ph idx="1"/>
          </p:nvPr>
        </p:nvSpPr>
        <p:spPr/>
        <p:txBody>
          <a:bodyPr>
            <a:normAutofit lnSpcReduction="10000"/>
          </a:bodyPr>
          <a:lstStyle/>
          <a:p>
            <a:r>
              <a:rPr lang="en-GB" dirty="0" smtClean="0"/>
              <a:t>“Despite being maintained to a high standard, a number of the pitches were routinely waterlogged and were unplayable for many weeks during the season. Hi-tech soil scanning technology was used to establish that the poorly draining areas occurred as a result of undulating surface levels in combination with impermeable clay soil underlying parts of the site.”</a:t>
            </a:r>
          </a:p>
          <a:p>
            <a:r>
              <a:rPr lang="en-GB" dirty="0" smtClean="0"/>
              <a:t>“...As a direct result of the drainage works, pitch usage at </a:t>
            </a:r>
            <a:r>
              <a:rPr lang="en-GB" dirty="0" err="1" smtClean="0"/>
              <a:t>Mowsbury</a:t>
            </a:r>
            <a:r>
              <a:rPr lang="en-GB" dirty="0" smtClean="0"/>
              <a:t> Park has increased from less than 2 hours per pitch per week to more than 6 hours per pitch per week...”</a:t>
            </a:r>
          </a:p>
          <a:p>
            <a:r>
              <a:rPr lang="en-GB" dirty="0" smtClean="0">
                <a:hlinkClick r:id="rId3"/>
              </a:rPr>
              <a:t>https://www.sportengland.org/media/3398/mowsbury-park-natural-turf-pitches-2009.pdf</a:t>
            </a:r>
            <a:r>
              <a:rPr lang="en-GB" dirty="0" smtClean="0"/>
              <a:t> </a:t>
            </a:r>
            <a:endParaRPr lang="en-GB" dirty="0"/>
          </a:p>
        </p:txBody>
      </p:sp>
    </p:spTree>
    <p:extLst>
      <p:ext uri="{BB962C8B-B14F-4D97-AF65-F5344CB8AC3E}">
        <p14:creationId xmlns:p14="http://schemas.microsoft.com/office/powerpoint/2010/main" val="624997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of Worcester arena – Sport England 2016</a:t>
            </a:r>
            <a:endParaRPr lang="en-GB" dirty="0"/>
          </a:p>
        </p:txBody>
      </p:sp>
      <p:sp>
        <p:nvSpPr>
          <p:cNvPr id="3" name="Content Placeholder 2"/>
          <p:cNvSpPr>
            <a:spLocks noGrp="1"/>
          </p:cNvSpPr>
          <p:nvPr>
            <p:ph idx="1"/>
          </p:nvPr>
        </p:nvSpPr>
        <p:spPr/>
        <p:txBody>
          <a:bodyPr/>
          <a:lstStyle/>
          <a:p>
            <a:r>
              <a:rPr lang="en-GB" dirty="0" smtClean="0"/>
              <a:t>“Since its opening, the facility has hosted an international wheelchair basketball tournament, with the National Championship Finals 2014 and the European Championships 2015 programmed in. The arena is also a venue for international and premier league netball matches.”</a:t>
            </a:r>
          </a:p>
          <a:p>
            <a:r>
              <a:rPr lang="en-GB" dirty="0" smtClean="0"/>
              <a:t>“The University of Worcester Arena project demonstrates how a rationalised design can serve increased community involvement whilst meeting rigorous standards for competitive league sport at national level”</a:t>
            </a:r>
          </a:p>
          <a:p>
            <a:r>
              <a:rPr lang="en-GB" dirty="0" smtClean="0">
                <a:hlinkClick r:id="rId2"/>
              </a:rPr>
              <a:t>https://www.sportengland.org/media/11173/worcester-arena-comp-2013.pdf</a:t>
            </a:r>
            <a:r>
              <a:rPr lang="en-GB" dirty="0" smtClean="0"/>
              <a:t> </a:t>
            </a:r>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3368" y="5570175"/>
            <a:ext cx="2983832" cy="121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141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Acomb</a:t>
            </a:r>
            <a:r>
              <a:rPr lang="en-GB" dirty="0" smtClean="0"/>
              <a:t> Cricket club – Sport England 2013</a:t>
            </a:r>
            <a:endParaRPr lang="en-GB" dirty="0"/>
          </a:p>
        </p:txBody>
      </p:sp>
      <p:sp>
        <p:nvSpPr>
          <p:cNvPr id="3" name="Content Placeholder 2"/>
          <p:cNvSpPr>
            <a:spLocks noGrp="1"/>
          </p:cNvSpPr>
          <p:nvPr>
            <p:ph idx="1"/>
          </p:nvPr>
        </p:nvSpPr>
        <p:spPr>
          <a:xfrm>
            <a:off x="838200" y="1552909"/>
            <a:ext cx="10515600" cy="4351338"/>
          </a:xfrm>
        </p:spPr>
        <p:txBody>
          <a:bodyPr/>
          <a:lstStyle/>
          <a:p>
            <a:r>
              <a:rPr lang="en-GB" dirty="0" smtClean="0"/>
              <a:t>“This project involved the construction of a two-bay cricket practice facility using a ‘non-turf’ surfacing system approved by the England and Wales Cricket Board (ECB) and a permanent batting cage.”</a:t>
            </a:r>
          </a:p>
          <a:p>
            <a:r>
              <a:rPr lang="en-GB" dirty="0" smtClean="0"/>
              <a:t>“The client raised £5,000 towards the cost of the project and Sport England contributed £30,000”</a:t>
            </a:r>
          </a:p>
          <a:p>
            <a:r>
              <a:rPr lang="en-GB" dirty="0" smtClean="0"/>
              <a:t>“The facility was constructed by a Sport England framework contractor who carried out a feasibility report for the client and secured planning permission as part of the framework service.”</a:t>
            </a:r>
          </a:p>
          <a:p>
            <a:r>
              <a:rPr lang="en-GB" dirty="0" smtClean="0">
                <a:hlinkClick r:id="rId2"/>
              </a:rPr>
              <a:t>https://www.sportengland.org/media/3911/york-acomb-cricket-club-2012.pdf</a:t>
            </a:r>
            <a:r>
              <a:rPr lang="en-GB" dirty="0" smtClean="0"/>
              <a:t> </a:t>
            </a:r>
            <a:endParaRPr lang="en-GB" dirty="0"/>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3368" y="5570175"/>
            <a:ext cx="2983832" cy="121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852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Lilleshall</a:t>
            </a:r>
            <a:r>
              <a:rPr lang="en-GB" dirty="0" smtClean="0"/>
              <a:t> National Sports centre – Sport England 2014</a:t>
            </a:r>
            <a:endParaRPr lang="en-GB" dirty="0"/>
          </a:p>
        </p:txBody>
      </p:sp>
      <p:sp>
        <p:nvSpPr>
          <p:cNvPr id="3" name="Content Placeholder 2"/>
          <p:cNvSpPr>
            <a:spLocks noGrp="1"/>
          </p:cNvSpPr>
          <p:nvPr>
            <p:ph idx="1"/>
          </p:nvPr>
        </p:nvSpPr>
        <p:spPr>
          <a:xfrm>
            <a:off x="838200" y="1690688"/>
            <a:ext cx="10515600" cy="4351338"/>
          </a:xfrm>
        </p:spPr>
        <p:txBody>
          <a:bodyPr/>
          <a:lstStyle/>
          <a:p>
            <a:r>
              <a:rPr lang="en-GB" dirty="0" smtClean="0"/>
              <a:t>“Two water based artificial grass hockey pitches, both with irrigation and lighting to 500 lux, have been built side-by-side on a greenfield site at the centre. Both pitches are used for top-level hockey. The Western pitch is also used for football.”</a:t>
            </a:r>
          </a:p>
          <a:p>
            <a:r>
              <a:rPr lang="en-GB" dirty="0" smtClean="0"/>
              <a:t>“It was estimated that even after paying for the boreholes, there would be a saving over the life of the pitches of about £500,000 in water charges at 2009 prices and rates.”</a:t>
            </a:r>
          </a:p>
          <a:p>
            <a:r>
              <a:rPr lang="en-GB" dirty="0" smtClean="0"/>
              <a:t>“The Project was funded by Sport England - £1.365 million”</a:t>
            </a:r>
          </a:p>
          <a:p>
            <a:r>
              <a:rPr lang="en-GB" dirty="0" smtClean="0">
                <a:hlinkClick r:id="rId2"/>
              </a:rPr>
              <a:t>https://www.sportengland.org/media/3861/lilleshall-national-sports-centre-2014.pdf</a:t>
            </a:r>
            <a:r>
              <a:rPr lang="en-GB" dirty="0" smtClean="0"/>
              <a:t> </a:t>
            </a:r>
            <a:endParaRPr lang="en-GB" dirty="0"/>
          </a:p>
        </p:txBody>
      </p:sp>
      <p:pic>
        <p:nvPicPr>
          <p:cNvPr id="4" name="Picture 2" descr="Image result for sport england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3368" y="5570175"/>
            <a:ext cx="2983832" cy="121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163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sport england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08168" y="5621782"/>
            <a:ext cx="2983832" cy="12135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K2 Crawley Leisure centre – Sport </a:t>
            </a:r>
            <a:endParaRPr lang="en-GB" dirty="0"/>
          </a:p>
        </p:txBody>
      </p:sp>
      <p:sp>
        <p:nvSpPr>
          <p:cNvPr id="3" name="Content Placeholder 2"/>
          <p:cNvSpPr>
            <a:spLocks noGrp="1"/>
          </p:cNvSpPr>
          <p:nvPr>
            <p:ph idx="1"/>
          </p:nvPr>
        </p:nvSpPr>
        <p:spPr>
          <a:xfrm>
            <a:off x="838200" y="1424572"/>
            <a:ext cx="10515600" cy="4351338"/>
          </a:xfrm>
        </p:spPr>
        <p:txBody>
          <a:bodyPr/>
          <a:lstStyle/>
          <a:p>
            <a:r>
              <a:rPr lang="en-GB" dirty="0" smtClean="0"/>
              <a:t>“This enables visitors direct views of the climbing wall, fitness suite, swimming pools and gymnastics hall, encouraging people to stay and watch family and friends as well as considering other sports and leisure pursuits to participate in”</a:t>
            </a:r>
          </a:p>
          <a:p>
            <a:r>
              <a:rPr lang="en-GB" dirty="0" smtClean="0"/>
              <a:t>“The UKA certified 400m athletics track can hold county standard outdoor track and field competitions. The centre also includes access to external multi-user games areas (MUGA’s) and a synthetic pitch.”</a:t>
            </a:r>
          </a:p>
          <a:p>
            <a:r>
              <a:rPr lang="en-GB" dirty="0" smtClean="0"/>
              <a:t>“Value: £25.76m”</a:t>
            </a:r>
          </a:p>
          <a:p>
            <a:r>
              <a:rPr lang="en-GB" dirty="0" smtClean="0">
                <a:hlinkClick r:id="rId3"/>
              </a:rPr>
              <a:t>https://moodle.uwtsd.ac.uk/pluginfile.php/108666/mod_resource/content/0/Case_Study_-_K2_Crawley_Leisure_Centre.pdf</a:t>
            </a:r>
            <a:r>
              <a:rPr lang="en-GB" dirty="0" smtClean="0"/>
              <a:t> </a:t>
            </a:r>
            <a:endParaRPr lang="en-GB" dirty="0"/>
          </a:p>
        </p:txBody>
      </p:sp>
    </p:spTree>
    <p:extLst>
      <p:ext uri="{BB962C8B-B14F-4D97-AF65-F5344CB8AC3E}">
        <p14:creationId xmlns:p14="http://schemas.microsoft.com/office/powerpoint/2010/main" val="925328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1141</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York Sport Velodrome – Sport England 2017</vt:lpstr>
      <vt:lpstr>Leicester Community Sports Arena – Sport England 2017</vt:lpstr>
      <vt:lpstr>Brixton recreation centre changing area refurbishment – Sport England 2012</vt:lpstr>
      <vt:lpstr>Selby Leisure Centre – Sport England 2015</vt:lpstr>
      <vt:lpstr>Portway lifestyle centre – Sport England 2014</vt:lpstr>
      <vt:lpstr>The Europa centre – Sport England 2014</vt:lpstr>
      <vt:lpstr>Mowsbury Park playing fields – Sport England 2011</vt:lpstr>
      <vt:lpstr>University of Worcester arena – Sport England 2016</vt:lpstr>
      <vt:lpstr>Acomb Cricket club – Sport England 2013</vt:lpstr>
      <vt:lpstr>Lilleshall National Sports centre – Sport England 2014</vt:lpstr>
      <vt:lpstr>K2 Crawley Leisure centre – Sport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York Sport Velodrome – Sport England 2017</dc:title>
  <dc:creator>UWTSD</dc:creator>
  <cp:lastModifiedBy>UWTSD</cp:lastModifiedBy>
  <cp:revision>9</cp:revision>
  <dcterms:created xsi:type="dcterms:W3CDTF">2019-01-15T09:46:28Z</dcterms:created>
  <dcterms:modified xsi:type="dcterms:W3CDTF">2019-01-15T11:02:50Z</dcterms:modified>
</cp:coreProperties>
</file>