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78" r:id="rId4"/>
    <p:sldId id="280" r:id="rId5"/>
    <p:sldId id="279" r:id="rId6"/>
    <p:sldId id="281" r:id="rId7"/>
    <p:sldId id="276" r:id="rId8"/>
    <p:sldId id="257" r:id="rId9"/>
    <p:sldId id="265" r:id="rId10"/>
    <p:sldId id="259" r:id="rId11"/>
    <p:sldId id="266" r:id="rId12"/>
    <p:sldId id="263" r:id="rId13"/>
    <p:sldId id="267" r:id="rId14"/>
    <p:sldId id="275" r:id="rId15"/>
    <p:sldId id="282" r:id="rId16"/>
    <p:sldId id="274" r:id="rId17"/>
    <p:sldId id="271" r:id="rId18"/>
    <p:sldId id="264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502"/>
    <p:restoredTop sz="94681"/>
  </p:normalViewPr>
  <p:slideViewPr>
    <p:cSldViewPr snapToGrid="0" snapToObjects="1">
      <p:cViewPr>
        <p:scale>
          <a:sx n="77" d="100"/>
          <a:sy n="77" d="100"/>
        </p:scale>
        <p:origin x="432" y="8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99A14B-3D4A-774E-9562-FBB8F2AE2F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986F6E-1A68-8340-AF7B-9DF4994491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FD8C7-4393-6F46-AD4D-C9549C6FB6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ACE7-CE5B-FD48-B58A-696789879529}" type="datetimeFigureOut">
              <a:rPr lang="en-US" smtClean="0"/>
              <a:t>10/13/19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0DBA6B-6CC7-AE44-90C3-5ABA5E50D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F972BE-5882-EE48-9DB6-68A0A8FA85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4402A-5408-F54B-8676-EC797DD2368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6390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1F885D-2F4F-8D4B-9EB9-D6A80C1D94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AF2799-6E7B-CF45-9F70-5A4955D63D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5C0785-F27F-5F4E-93D7-0220264A84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ACE7-CE5B-FD48-B58A-696789879529}" type="datetimeFigureOut">
              <a:rPr lang="en-US" smtClean="0"/>
              <a:t>10/13/19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CF3BFD-7605-B442-985F-3419B17F01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371B95-D54C-334A-B663-3D6728184D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4402A-5408-F54B-8676-EC797DD2368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29364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D9767-4997-D243-8573-959B54F88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E73A4A-C412-5A4E-9D79-2884308F30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2F0E6B-82AB-DA4D-BCC2-C3ADE480F2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ACE7-CE5B-FD48-B58A-696789879529}" type="datetimeFigureOut">
              <a:rPr lang="en-US" smtClean="0"/>
              <a:t>10/13/19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1515EC-B557-814B-A1A9-ADE79AE5F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F278D8-01B6-3E40-AC77-E43DE64EB5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4402A-5408-F54B-8676-EC797DD2368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10019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BC8BF-256B-484B-ACF4-8A182831BB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4D84E-71AF-9F49-809E-E6970CB5A8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524DDB-625A-F946-BF8E-0AE1920842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2F063B-4AE9-D84F-9950-CCB75CE5A7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ACE7-CE5B-FD48-B58A-696789879529}" type="datetimeFigureOut">
              <a:rPr lang="en-US" smtClean="0"/>
              <a:t>10/13/19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F4AE51-433B-0C45-8C59-F5B627D734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247EFB-1E09-B344-9D44-50BA4945E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4402A-5408-F54B-8676-EC797DD2368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22883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E06B8-0C15-EB40-BFEA-5ED6A5F77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86416E-75DA-6F4F-B45F-F333A1A5F9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FFA993-8A91-D645-B6C8-583B7FBCE7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8F5DBD-2318-1D42-ABEF-D3834DE15C0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B437F5-4335-484D-92E4-6ECEFE15CE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5C53329-0ABD-ED45-8B94-FF1927EBFD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ACE7-CE5B-FD48-B58A-696789879529}" type="datetimeFigureOut">
              <a:rPr lang="en-US" smtClean="0"/>
              <a:t>10/13/19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FB19088-BD60-3B4D-8A70-287184754E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FF1195-8DFD-004D-AF57-1EC09956B3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4402A-5408-F54B-8676-EC797DD2368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00903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DE488-ABE8-6B40-9DF8-D2EA45E774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1750CF-94E8-3B40-8B20-6F6FE06D73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ACE7-CE5B-FD48-B58A-696789879529}" type="datetimeFigureOut">
              <a:rPr lang="en-US" smtClean="0"/>
              <a:t>10/13/19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C4DFA6-4530-254B-A5D3-0649C709FD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27085D-055B-A242-9EC9-80B28BD395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4402A-5408-F54B-8676-EC797DD2368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5438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FE9471-3D18-D84C-A7DD-EC5105178B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ACE7-CE5B-FD48-B58A-696789879529}" type="datetimeFigureOut">
              <a:rPr lang="en-US" smtClean="0"/>
              <a:t>10/13/19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739D8B6-E37D-F24A-8272-BD0427AB90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A4B46D-269E-314A-805D-520006CE04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4402A-5408-F54B-8676-EC797DD2368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02096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EC981-1E33-7A4F-A7C8-B72DBE1B3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900F9C-4174-5E4B-8505-E63AF36E7E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5CA811-6941-B94C-AF1A-999299462A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2ACD6E-5786-8848-9204-EA912CFAF7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ACE7-CE5B-FD48-B58A-696789879529}" type="datetimeFigureOut">
              <a:rPr lang="en-US" smtClean="0"/>
              <a:t>10/13/19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9BE59F-8407-764D-AA7C-8E2609F210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E7A7A5-3BD0-8847-A320-907472E667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4402A-5408-F54B-8676-EC797DD2368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58349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D7E09-5262-7B41-8E1E-8DA3929BF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9D2811-0305-8D4D-98FE-398CB574989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17AC24-87C0-FF40-8B39-43179C78AB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92C305-5415-1344-8E58-D0FD28720E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ACE7-CE5B-FD48-B58A-696789879529}" type="datetimeFigureOut">
              <a:rPr lang="en-US" smtClean="0"/>
              <a:t>10/13/19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F137EE-B9F5-8A4E-8889-D1D76998C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C240B7-05C2-5D4D-B160-F13CB776E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4402A-5408-F54B-8676-EC797DD2368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2503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84033-A966-C340-B264-4135B0DF35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8B15ED-C5EB-5A49-A9EA-5D7F1C2718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23740E-08A3-E44E-87EF-50F57018AB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ACE7-CE5B-FD48-B58A-696789879529}" type="datetimeFigureOut">
              <a:rPr lang="en-US" smtClean="0"/>
              <a:t>10/13/19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DA22E4-1A13-694E-997C-5E6DD7263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CEF7E8-E0DD-4D43-BA60-6A30160A25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4402A-5408-F54B-8676-EC797DD2368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6832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8173469-9B3C-EA43-AF28-725D05BD73F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4355F0-0454-3F40-8C40-BDE6563115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6C6211-824E-0140-AD58-E7F4A49F3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ACE7-CE5B-FD48-B58A-696789879529}" type="datetimeFigureOut">
              <a:rPr lang="en-US" smtClean="0"/>
              <a:t>10/13/19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6999F1-816D-A14F-A95C-3613C08F5B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B49B6A-FE36-D24D-9086-9C8D852D9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4402A-5408-F54B-8676-EC797DD2368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70466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9BE4B6A-2AA0-8940-A42F-800520E31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7EE8C-E65D-A042-AB85-4A3214FE8D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4C2096-484C-5646-A8C9-3D74C3DA835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EEACE7-CE5B-FD48-B58A-696789879529}" type="datetimeFigureOut">
              <a:rPr lang="en-US" smtClean="0"/>
              <a:t>10/13/19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4EE8A1-4088-2E42-B184-439FD3ABFD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863E51-DE27-DE45-8763-A1925797D7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D4402A-5408-F54B-8676-EC797DD2368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37266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tiff"/><Relationship Id="rId3" Type="http://schemas.openxmlformats.org/officeDocument/2006/relationships/image" Target="../media/image3.tiff"/><Relationship Id="rId7" Type="http://schemas.openxmlformats.org/officeDocument/2006/relationships/image" Target="../media/image7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tiff"/><Relationship Id="rId5" Type="http://schemas.openxmlformats.org/officeDocument/2006/relationships/image" Target="../media/image5.tiff"/><Relationship Id="rId4" Type="http://schemas.openxmlformats.org/officeDocument/2006/relationships/image" Target="../media/image4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3" Type="http://schemas.openxmlformats.org/officeDocument/2006/relationships/image" Target="../media/image21.png"/><Relationship Id="rId18" Type="http://schemas.openxmlformats.org/officeDocument/2006/relationships/image" Target="../media/image26.png"/><Relationship Id="rId26" Type="http://schemas.openxmlformats.org/officeDocument/2006/relationships/image" Target="../media/image34.tiff"/><Relationship Id="rId3" Type="http://schemas.openxmlformats.org/officeDocument/2006/relationships/image" Target="../media/image11.png"/><Relationship Id="rId21" Type="http://schemas.openxmlformats.org/officeDocument/2006/relationships/image" Target="../media/image29.png"/><Relationship Id="rId34" Type="http://schemas.openxmlformats.org/officeDocument/2006/relationships/image" Target="../media/image42.tiff"/><Relationship Id="rId7" Type="http://schemas.openxmlformats.org/officeDocument/2006/relationships/image" Target="../media/image15.png"/><Relationship Id="rId12" Type="http://schemas.openxmlformats.org/officeDocument/2006/relationships/image" Target="../media/image20.png"/><Relationship Id="rId17" Type="http://schemas.openxmlformats.org/officeDocument/2006/relationships/image" Target="../media/image25.png"/><Relationship Id="rId25" Type="http://schemas.openxmlformats.org/officeDocument/2006/relationships/image" Target="../media/image33.tiff"/><Relationship Id="rId33" Type="http://schemas.openxmlformats.org/officeDocument/2006/relationships/image" Target="../media/image41.tiff"/><Relationship Id="rId2" Type="http://schemas.openxmlformats.org/officeDocument/2006/relationships/image" Target="../media/image10.png"/><Relationship Id="rId16" Type="http://schemas.openxmlformats.org/officeDocument/2006/relationships/image" Target="../media/image24.png"/><Relationship Id="rId20" Type="http://schemas.openxmlformats.org/officeDocument/2006/relationships/image" Target="../media/image28.png"/><Relationship Id="rId29" Type="http://schemas.openxmlformats.org/officeDocument/2006/relationships/image" Target="../media/image37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24" Type="http://schemas.openxmlformats.org/officeDocument/2006/relationships/image" Target="../media/image32.tiff"/><Relationship Id="rId32" Type="http://schemas.openxmlformats.org/officeDocument/2006/relationships/image" Target="../media/image40.tiff"/><Relationship Id="rId5" Type="http://schemas.openxmlformats.org/officeDocument/2006/relationships/image" Target="../media/image13.png"/><Relationship Id="rId15" Type="http://schemas.openxmlformats.org/officeDocument/2006/relationships/image" Target="../media/image23.png"/><Relationship Id="rId23" Type="http://schemas.openxmlformats.org/officeDocument/2006/relationships/image" Target="../media/image31.tiff"/><Relationship Id="rId28" Type="http://schemas.openxmlformats.org/officeDocument/2006/relationships/image" Target="../media/image36.tiff"/><Relationship Id="rId10" Type="http://schemas.openxmlformats.org/officeDocument/2006/relationships/image" Target="../media/image18.png"/><Relationship Id="rId19" Type="http://schemas.openxmlformats.org/officeDocument/2006/relationships/image" Target="../media/image27.png"/><Relationship Id="rId31" Type="http://schemas.openxmlformats.org/officeDocument/2006/relationships/image" Target="../media/image39.tiff"/><Relationship Id="rId4" Type="http://schemas.openxmlformats.org/officeDocument/2006/relationships/image" Target="../media/image12.png"/><Relationship Id="rId9" Type="http://schemas.openxmlformats.org/officeDocument/2006/relationships/image" Target="../media/image17.png"/><Relationship Id="rId14" Type="http://schemas.openxmlformats.org/officeDocument/2006/relationships/image" Target="../media/image22.png"/><Relationship Id="rId22" Type="http://schemas.openxmlformats.org/officeDocument/2006/relationships/image" Target="../media/image30.tiff"/><Relationship Id="rId27" Type="http://schemas.openxmlformats.org/officeDocument/2006/relationships/image" Target="../media/image35.tiff"/><Relationship Id="rId30" Type="http://schemas.openxmlformats.org/officeDocument/2006/relationships/image" Target="../media/image38.tiff"/><Relationship Id="rId35" Type="http://schemas.openxmlformats.org/officeDocument/2006/relationships/image" Target="../media/image43.tiff"/><Relationship Id="rId8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tiff"/><Relationship Id="rId2" Type="http://schemas.openxmlformats.org/officeDocument/2006/relationships/image" Target="../media/image44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tiff"/><Relationship Id="rId5" Type="http://schemas.openxmlformats.org/officeDocument/2006/relationships/image" Target="../media/image47.tiff"/><Relationship Id="rId4" Type="http://schemas.openxmlformats.org/officeDocument/2006/relationships/image" Target="../media/image46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tiff"/><Relationship Id="rId2" Type="http://schemas.openxmlformats.org/officeDocument/2006/relationships/image" Target="../media/image49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2.tiff"/><Relationship Id="rId4" Type="http://schemas.openxmlformats.org/officeDocument/2006/relationships/image" Target="../media/image51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tiff"/><Relationship Id="rId2" Type="http://schemas.openxmlformats.org/officeDocument/2006/relationships/image" Target="../media/image55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7.tif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tif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4">
            <a:extLst>
              <a:ext uri="{FF2B5EF4-FFF2-40B4-BE49-F238E27FC236}">
                <a16:creationId xmlns:a16="http://schemas.microsoft.com/office/drawing/2014/main" id="{12CD9569-4D63-4496-AB02-E4C51E7407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9B903A4-F7A8-3342-AF33-F4FD0FAD4E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3852041" cy="1834056"/>
          </a:xfrm>
        </p:spPr>
        <p:txBody>
          <a:bodyPr>
            <a:normAutofit/>
          </a:bodyPr>
          <a:lstStyle/>
          <a:p>
            <a:r>
              <a:rPr lang="en-US" sz="4000" dirty="0"/>
              <a:t>Brand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9C4CDE-A5D7-4D4C-AD62-284F07C8B5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2910" y="5242675"/>
            <a:ext cx="4330262" cy="683284"/>
          </a:xfrm>
        </p:spPr>
        <p:txBody>
          <a:bodyPr>
            <a:normAutofit/>
          </a:bodyPr>
          <a:lstStyle/>
          <a:p>
            <a:r>
              <a:rPr lang="en-US" sz="2000" dirty="0"/>
              <a:t>Lecture 5 – Marketing in Practice</a:t>
            </a:r>
          </a:p>
        </p:txBody>
      </p:sp>
    </p:spTree>
    <p:extLst>
      <p:ext uri="{BB962C8B-B14F-4D97-AF65-F5344CB8AC3E}">
        <p14:creationId xmlns:p14="http://schemas.microsoft.com/office/powerpoint/2010/main" val="9744899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08568F-3D2B-1D48-A71E-0772628495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8BE04-AF79-B04A-97F4-6035EE7ED2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What is your favorite brand and why?</a:t>
            </a:r>
          </a:p>
          <a:p>
            <a:r>
              <a:rPr lang="en-US" dirty="0"/>
              <a:t>Is there any brand you would not use? Why?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73816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021CA4-9570-AB47-8A7C-51586F3083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Brand/Branding 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B02127-27FA-7942-86E9-999C2F8A69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“A brand is the set of expectations, memories, stories and relationships that, taken together, account for a consumer’s decision to choose one product or service over another. If the consumer (whether it’s a business, a buyer, a voter or a donor) doesn’t pay a premium, make a selection or spread the word, then no brand value exists for that consumer.” – Seth Godin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dirty="0"/>
              <a:t>“The intangible sum of a product’s attributes: its name, packaging, and price, its history, its reputation, and the way it’s advertised.” – David Ogilvy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337584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0D75B-D35D-AE44-BE72-923E65B48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would you like? Guess the price of each product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F5EA62A-A915-B643-8EC6-BDB569BCEE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7555" t="21388" r="23080" b="24029"/>
          <a:stretch/>
        </p:blipFill>
        <p:spPr>
          <a:xfrm>
            <a:off x="153052" y="2047149"/>
            <a:ext cx="3876507" cy="275895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AA37FCF-2A8E-BB43-8165-2981AFB9CD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5772" y="2103437"/>
            <a:ext cx="2857500" cy="28575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D29BC94-B98B-B74E-9674-935FCCD3465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39962" b="53908"/>
          <a:stretch/>
        </p:blipFill>
        <p:spPr>
          <a:xfrm>
            <a:off x="7703333" y="2216256"/>
            <a:ext cx="3782445" cy="258984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90BE59A-C226-204A-AD96-AD663F3278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14878" y="4960937"/>
            <a:ext cx="2514681" cy="170408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A06AE3D-46E2-F449-94DD-FBE2F856899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6428" y="4903531"/>
            <a:ext cx="1808094" cy="180809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9F7E7D0-AA82-3F4D-8FBD-8E335339EFE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88481" y="5167312"/>
            <a:ext cx="2229704" cy="132556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C7BC59E-2A03-8A46-A54B-F8CFB1913F2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48423" y="5136099"/>
            <a:ext cx="2398138" cy="1342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280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F8147-F1D9-5244-83F6-D19290DD1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does brand matter?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D6D251-4E5F-D244-B806-DF36D49BC6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Forms a critical part of a consumer’s purchase decision</a:t>
            </a:r>
          </a:p>
          <a:p>
            <a:r>
              <a:rPr lang="en-US" dirty="0"/>
              <a:t>Builds loyalty and repeat custom</a:t>
            </a:r>
          </a:p>
          <a:p>
            <a:r>
              <a:rPr lang="en-US" dirty="0"/>
              <a:t>Creates peace of mind and credibility</a:t>
            </a:r>
          </a:p>
          <a:p>
            <a:r>
              <a:rPr lang="en-US" dirty="0"/>
              <a:t>Differentiates from competitors</a:t>
            </a:r>
          </a:p>
          <a:p>
            <a:r>
              <a:rPr lang="en-US" dirty="0"/>
              <a:t>Makes you </a:t>
            </a:r>
            <a:r>
              <a:rPr lang="en-US" dirty="0" err="1"/>
              <a:t>recognisable</a:t>
            </a:r>
            <a:endParaRPr lang="en-US" dirty="0"/>
          </a:p>
          <a:p>
            <a:r>
              <a:rPr lang="en-US" dirty="0"/>
              <a:t>Drives a higher price point</a:t>
            </a:r>
          </a:p>
          <a:p>
            <a:r>
              <a:rPr lang="en-US" dirty="0"/>
              <a:t>Supercharges marketing campaigns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20234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DBF4B0-0ECB-9245-8F35-C6054CA253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Brand Pillars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351A4DE-3008-C542-A47D-F7CDF403AB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942517"/>
            <a:ext cx="10515600" cy="4117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77879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59BD3-607C-124C-95AF-775FF9CDE1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Brand identity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D7636-525A-D54B-AA7F-EC0CB72C13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Brand is a combination of the brand strategy and visual/verbal identity.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Verbal – Tone of voice ( for example cheeky chappy / simple and direct) </a:t>
            </a:r>
          </a:p>
          <a:p>
            <a:r>
              <a:rPr lang="en-US" dirty="0"/>
              <a:t>Visual – how you look</a:t>
            </a:r>
          </a:p>
          <a:p>
            <a:r>
              <a:rPr lang="en-US" dirty="0"/>
              <a:t>Behavioral- how you act</a:t>
            </a:r>
          </a:p>
        </p:txBody>
      </p:sp>
    </p:spTree>
    <p:extLst>
      <p:ext uri="{BB962C8B-B14F-4D97-AF65-F5344CB8AC3E}">
        <p14:creationId xmlns:p14="http://schemas.microsoft.com/office/powerpoint/2010/main" val="3059574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CE10F-6914-6F48-8459-30818E258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Brand Identity Quiz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492FE77-8EF8-6140-8EEB-BF6E75CE4B6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3817461"/>
          <a:ext cx="10515601" cy="367665"/>
        </p:xfrm>
        <a:graphic>
          <a:graphicData uri="http://schemas.openxmlformats.org/drawingml/2006/table">
            <a:tbl>
              <a:tblPr/>
              <a:tblGrid>
                <a:gridCol w="2672757">
                  <a:extLst>
                    <a:ext uri="{9D8B030D-6E8A-4147-A177-3AD203B41FA5}">
                      <a16:colId xmlns:a16="http://schemas.microsoft.com/office/drawing/2014/main" val="4021280412"/>
                    </a:ext>
                  </a:extLst>
                </a:gridCol>
                <a:gridCol w="1960711">
                  <a:extLst>
                    <a:ext uri="{9D8B030D-6E8A-4147-A177-3AD203B41FA5}">
                      <a16:colId xmlns:a16="http://schemas.microsoft.com/office/drawing/2014/main" val="2435216367"/>
                    </a:ext>
                  </a:extLst>
                </a:gridCol>
                <a:gridCol w="1960711">
                  <a:extLst>
                    <a:ext uri="{9D8B030D-6E8A-4147-A177-3AD203B41FA5}">
                      <a16:colId xmlns:a16="http://schemas.microsoft.com/office/drawing/2014/main" val="4165484962"/>
                    </a:ext>
                  </a:extLst>
                </a:gridCol>
                <a:gridCol w="1960711">
                  <a:extLst>
                    <a:ext uri="{9D8B030D-6E8A-4147-A177-3AD203B41FA5}">
                      <a16:colId xmlns:a16="http://schemas.microsoft.com/office/drawing/2014/main" val="1192979118"/>
                    </a:ext>
                  </a:extLst>
                </a:gridCol>
                <a:gridCol w="1960711">
                  <a:extLst>
                    <a:ext uri="{9D8B030D-6E8A-4147-A177-3AD203B41FA5}">
                      <a16:colId xmlns:a16="http://schemas.microsoft.com/office/drawing/2014/main" val="2976675053"/>
                    </a:ext>
                  </a:extLst>
                </a:gridCol>
              </a:tblGrid>
              <a:tr h="367665">
                <a:tc>
                  <a:txBody>
                    <a:bodyPr/>
                    <a:lstStyle/>
                    <a:p>
                      <a:pPr fontAlgn="t"/>
                      <a:endParaRPr lang="en-GB" sz="180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R="47625" marT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80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625" marR="47625" marT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80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625" marR="47625" marT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80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625" marR="47625" marT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80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625" marR="47625" marT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13931218"/>
                  </a:ext>
                </a:extLst>
              </a:tr>
            </a:tbl>
          </a:graphicData>
        </a:graphic>
      </p:graphicFrame>
      <p:pic>
        <p:nvPicPr>
          <p:cNvPr id="1025" name="Picture 1">
            <a:extLst>
              <a:ext uri="{FF2B5EF4-FFF2-40B4-BE49-F238E27FC236}">
                <a16:creationId xmlns:a16="http://schemas.microsoft.com/office/drawing/2014/main" id="{4CAF5B6B-4AE4-7546-81E0-181E948037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335" y="1690688"/>
            <a:ext cx="1335839" cy="1325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B347A28B-32D5-6841-8318-2332C2CB5F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1112" y="1800860"/>
            <a:ext cx="1215391" cy="1215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>
            <a:extLst>
              <a:ext uri="{FF2B5EF4-FFF2-40B4-BE49-F238E27FC236}">
                <a16:creationId xmlns:a16="http://schemas.microsoft.com/office/drawing/2014/main" id="{A93C48DB-4314-E049-9D63-D45C91C11E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4617" y="1829117"/>
            <a:ext cx="1215392" cy="1215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5878587A-840D-EB46-8A9C-0FCCF8278D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2394" y="1932307"/>
            <a:ext cx="1108232" cy="110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>
            <a:extLst>
              <a:ext uri="{FF2B5EF4-FFF2-40B4-BE49-F238E27FC236}">
                <a16:creationId xmlns:a16="http://schemas.microsoft.com/office/drawing/2014/main" id="{9D159D51-2BE8-3C42-8820-DB42EB98C2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3990" y="1904683"/>
            <a:ext cx="1111568" cy="1111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>
            <a:extLst>
              <a:ext uri="{FF2B5EF4-FFF2-40B4-BE49-F238E27FC236}">
                <a16:creationId xmlns:a16="http://schemas.microsoft.com/office/drawing/2014/main" id="{508F5944-979E-6C47-B407-070F64C0FA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7970" y="1904683"/>
            <a:ext cx="1111569" cy="1111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>
            <a:extLst>
              <a:ext uri="{FF2B5EF4-FFF2-40B4-BE49-F238E27FC236}">
                <a16:creationId xmlns:a16="http://schemas.microsoft.com/office/drawing/2014/main" id="{D14AD458-2694-5448-9CE3-97654D1282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98650" y="3889375"/>
            <a:ext cx="15240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>
            <a:extLst>
              <a:ext uri="{FF2B5EF4-FFF2-40B4-BE49-F238E27FC236}">
                <a16:creationId xmlns:a16="http://schemas.microsoft.com/office/drawing/2014/main" id="{4C4A2A9F-104F-2D45-805E-FDA06DC3C9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03650" y="3889375"/>
            <a:ext cx="1714500" cy="111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>
            <a:extLst>
              <a:ext uri="{FF2B5EF4-FFF2-40B4-BE49-F238E27FC236}">
                <a16:creationId xmlns:a16="http://schemas.microsoft.com/office/drawing/2014/main" id="{36F4408F-3D3D-E645-9430-7F084E85E2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84850" y="3889375"/>
            <a:ext cx="1714500" cy="168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>
            <a:extLst>
              <a:ext uri="{FF2B5EF4-FFF2-40B4-BE49-F238E27FC236}">
                <a16:creationId xmlns:a16="http://schemas.microsoft.com/office/drawing/2014/main" id="{6194E2AD-1FC6-F24D-BBE1-EEA1F443D2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32750" y="3889375"/>
            <a:ext cx="11049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>
            <a:extLst>
              <a:ext uri="{FF2B5EF4-FFF2-40B4-BE49-F238E27FC236}">
                <a16:creationId xmlns:a16="http://schemas.microsoft.com/office/drawing/2014/main" id="{85BF0902-C024-F54B-B973-71BE26B114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56750" y="3889375"/>
            <a:ext cx="16510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>
            <a:extLst>
              <a:ext uri="{FF2B5EF4-FFF2-40B4-BE49-F238E27FC236}">
                <a16:creationId xmlns:a16="http://schemas.microsoft.com/office/drawing/2014/main" id="{DB90899D-D065-C04A-8AED-9064D67FA9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42750" y="3889375"/>
            <a:ext cx="1714500" cy="139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>
            <a:extLst>
              <a:ext uri="{FF2B5EF4-FFF2-40B4-BE49-F238E27FC236}">
                <a16:creationId xmlns:a16="http://schemas.microsoft.com/office/drawing/2014/main" id="{B4DABA76-DDBD-1142-B843-6349EEDEA1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20800" y="3889375"/>
            <a:ext cx="1714500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>
            <a:extLst>
              <a:ext uri="{FF2B5EF4-FFF2-40B4-BE49-F238E27FC236}">
                <a16:creationId xmlns:a16="http://schemas.microsoft.com/office/drawing/2014/main" id="{3A9F2A1E-FDD2-5841-A482-DDDB7662B4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98838" y="3889375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>
            <a:extLst>
              <a:ext uri="{FF2B5EF4-FFF2-40B4-BE49-F238E27FC236}">
                <a16:creationId xmlns:a16="http://schemas.microsoft.com/office/drawing/2014/main" id="{BA9DA579-3372-1F4F-AEE3-7776F71547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84838" y="3889375"/>
            <a:ext cx="16637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>
            <a:extLst>
              <a:ext uri="{FF2B5EF4-FFF2-40B4-BE49-F238E27FC236}">
                <a16:creationId xmlns:a16="http://schemas.microsoft.com/office/drawing/2014/main" id="{08896CD6-7356-EA49-9BCE-8C64327062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70838" y="3889375"/>
            <a:ext cx="17145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>
            <a:extLst>
              <a:ext uri="{FF2B5EF4-FFF2-40B4-BE49-F238E27FC236}">
                <a16:creationId xmlns:a16="http://schemas.microsoft.com/office/drawing/2014/main" id="{339DC633-712F-4B43-A3AE-D0B30BE476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53638" y="3889375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27">
            <a:extLst>
              <a:ext uri="{FF2B5EF4-FFF2-40B4-BE49-F238E27FC236}">
                <a16:creationId xmlns:a16="http://schemas.microsoft.com/office/drawing/2014/main" id="{6FA65366-DF20-DC44-823D-A0D40F64CA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39638" y="3889375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>
            <a:extLst>
              <a:ext uri="{FF2B5EF4-FFF2-40B4-BE49-F238E27FC236}">
                <a16:creationId xmlns:a16="http://schemas.microsoft.com/office/drawing/2014/main" id="{F7E73B3D-6D78-094E-9BC5-194CD0B11D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25638" y="3889375"/>
            <a:ext cx="1714500" cy="168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3" name="Picture 29">
            <a:extLst>
              <a:ext uri="{FF2B5EF4-FFF2-40B4-BE49-F238E27FC236}">
                <a16:creationId xmlns:a16="http://schemas.microsoft.com/office/drawing/2014/main" id="{4CA0BE65-AFB0-E64D-87FE-7376B743B3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73538" y="3889375"/>
            <a:ext cx="1714500" cy="119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8A3F76A-F9D3-6D40-83DE-CACD96019A29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9346552" y="1800226"/>
            <a:ext cx="1167384" cy="121602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0ADFB14-BD1F-7541-B39C-9DBCADD1C727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838199" y="3226593"/>
            <a:ext cx="1348516" cy="132556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FB49E6F-C437-5648-ADF1-A102D5345257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2289174" y="3332654"/>
            <a:ext cx="1257381" cy="124133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C0F076B-D2CD-C449-B58B-F1074C1999B5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3813255" y="3336764"/>
            <a:ext cx="1215392" cy="121539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94E2572-177C-B549-9C45-C3CE53A5185C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5325699" y="3429000"/>
            <a:ext cx="1738971" cy="120618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A7B47E3-904F-044B-B206-D495CA0DE12C}"/>
              </a:ext>
            </a:extLst>
          </p:cNvPr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7294714" y="3328668"/>
            <a:ext cx="1306512" cy="130651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4B31F60-0A10-4342-9E24-EA22DB087A35}"/>
              </a:ext>
            </a:extLst>
          </p:cNvPr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>
            <a:off x="8942469" y="3657044"/>
            <a:ext cx="1855491" cy="75009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4478CE2-BD61-A542-AA9C-67BEB44DD230}"/>
              </a:ext>
            </a:extLst>
          </p:cNvPr>
          <p:cNvPicPr>
            <a:picLocks noChangeAspect="1"/>
          </p:cNvPicPr>
          <p:nvPr/>
        </p:nvPicPr>
        <p:blipFill>
          <a:blip r:embed="rId29"/>
          <a:stretch>
            <a:fillRect/>
          </a:stretch>
        </p:blipFill>
        <p:spPr>
          <a:xfrm>
            <a:off x="845819" y="5000625"/>
            <a:ext cx="1429418" cy="57785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9837340-57A4-1141-A811-3B1CE932B7D0}"/>
              </a:ext>
            </a:extLst>
          </p:cNvPr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>
            <a:off x="2499395" y="5176202"/>
            <a:ext cx="1362519" cy="342079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94ABD06D-75C6-CC49-9F58-2E144F93ED2A}"/>
              </a:ext>
            </a:extLst>
          </p:cNvPr>
          <p:cNvPicPr>
            <a:picLocks noChangeAspect="1"/>
          </p:cNvPicPr>
          <p:nvPr/>
        </p:nvPicPr>
        <p:blipFill>
          <a:blip r:embed="rId31"/>
          <a:stretch>
            <a:fillRect/>
          </a:stretch>
        </p:blipFill>
        <p:spPr>
          <a:xfrm>
            <a:off x="4038955" y="4914899"/>
            <a:ext cx="1157186" cy="723857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8ADE58D8-9BA8-F744-88F8-C84FB522A7CD}"/>
              </a:ext>
            </a:extLst>
          </p:cNvPr>
          <p:cNvPicPr>
            <a:picLocks noChangeAspect="1"/>
          </p:cNvPicPr>
          <p:nvPr/>
        </p:nvPicPr>
        <p:blipFill>
          <a:blip r:embed="rId32"/>
          <a:stretch>
            <a:fillRect/>
          </a:stretch>
        </p:blipFill>
        <p:spPr>
          <a:xfrm>
            <a:off x="6880439" y="4765652"/>
            <a:ext cx="1067531" cy="1049361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A3605C23-1533-0F4F-AB3A-BDC1B618FA4C}"/>
              </a:ext>
            </a:extLst>
          </p:cNvPr>
          <p:cNvPicPr>
            <a:picLocks noChangeAspect="1"/>
          </p:cNvPicPr>
          <p:nvPr/>
        </p:nvPicPr>
        <p:blipFill rotWithShape="1">
          <a:blip r:embed="rId33"/>
          <a:srcRect l="26273" t="1285" r="28717" b="50726"/>
          <a:stretch/>
        </p:blipFill>
        <p:spPr>
          <a:xfrm>
            <a:off x="8333357" y="4643132"/>
            <a:ext cx="1286148" cy="1371282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65B953EC-6089-494E-9046-59DC0ABA4AE6}"/>
              </a:ext>
            </a:extLst>
          </p:cNvPr>
          <p:cNvPicPr>
            <a:picLocks noChangeAspect="1"/>
          </p:cNvPicPr>
          <p:nvPr/>
        </p:nvPicPr>
        <p:blipFill>
          <a:blip r:embed="rId34"/>
          <a:stretch>
            <a:fillRect/>
          </a:stretch>
        </p:blipFill>
        <p:spPr>
          <a:xfrm>
            <a:off x="9602492" y="4643132"/>
            <a:ext cx="1524000" cy="1446179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1E4E40FC-381E-0046-A424-A3FF4E36285E}"/>
              </a:ext>
            </a:extLst>
          </p:cNvPr>
          <p:cNvPicPr>
            <a:picLocks noChangeAspect="1"/>
          </p:cNvPicPr>
          <p:nvPr/>
        </p:nvPicPr>
        <p:blipFill>
          <a:blip r:embed="rId35"/>
          <a:stretch>
            <a:fillRect/>
          </a:stretch>
        </p:blipFill>
        <p:spPr>
          <a:xfrm>
            <a:off x="5361348" y="4600734"/>
            <a:ext cx="1377142" cy="1371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23126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310E5-9F26-5847-939A-A0B41223A3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Brand Colour Quiz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50D5E9B7-76D2-9F4C-8F0B-B3D19BA7E0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585119"/>
            <a:ext cx="1751416" cy="98663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5B6F0B6-250F-5C46-BC8A-49CB60B9D399}"/>
              </a:ext>
            </a:extLst>
          </p:cNvPr>
          <p:cNvSpPr txBox="1"/>
          <p:nvPr/>
        </p:nvSpPr>
        <p:spPr>
          <a:xfrm>
            <a:off x="2943225" y="1814513"/>
            <a:ext cx="4872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Mobile phone company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7F00865-1C69-1B46-A094-33B263DABE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2910682"/>
            <a:ext cx="1751872" cy="98663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47C3EB1-B761-C24E-BEEA-7BD50EB67004}"/>
              </a:ext>
            </a:extLst>
          </p:cNvPr>
          <p:cNvSpPr txBox="1"/>
          <p:nvPr/>
        </p:nvSpPr>
        <p:spPr>
          <a:xfrm>
            <a:off x="3057525" y="3257550"/>
            <a:ext cx="2728913" cy="3714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Drink Company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E480DBB-69FB-6642-9F3D-DFAE0B597D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200" y="4236246"/>
            <a:ext cx="1754879" cy="98663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C1F8B22-BCD0-834A-9EB7-DB28AEEBFFF1}"/>
              </a:ext>
            </a:extLst>
          </p:cNvPr>
          <p:cNvSpPr txBox="1"/>
          <p:nvPr/>
        </p:nvSpPr>
        <p:spPr>
          <a:xfrm>
            <a:off x="3057525" y="4586288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Food company (confectionary)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574D335-E8A7-D74D-947B-A68B2C8FFE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3249613"/>
            <a:ext cx="1755805" cy="98663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AB38AB0-937E-9A43-8B59-87CCACA569A8}"/>
              </a:ext>
            </a:extLst>
          </p:cNvPr>
          <p:cNvSpPr txBox="1"/>
          <p:nvPr/>
        </p:nvSpPr>
        <p:spPr>
          <a:xfrm>
            <a:off x="8172450" y="3403997"/>
            <a:ext cx="17716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Furniture Company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9C98FD4-3AB8-0E46-9000-87632295AD1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1441921"/>
            <a:ext cx="1484344" cy="1114515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AF452D4-E2B8-D34E-A923-3D42FCF58277}"/>
              </a:ext>
            </a:extLst>
          </p:cNvPr>
          <p:cNvSpPr txBox="1"/>
          <p:nvPr/>
        </p:nvSpPr>
        <p:spPr>
          <a:xfrm>
            <a:off x="8172450" y="1814513"/>
            <a:ext cx="2457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Jewelry company</a:t>
            </a:r>
          </a:p>
        </p:txBody>
      </p:sp>
    </p:spTree>
    <p:extLst>
      <p:ext uri="{BB962C8B-B14F-4D97-AF65-F5344CB8AC3E}">
        <p14:creationId xmlns:p14="http://schemas.microsoft.com/office/powerpoint/2010/main" val="31630588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FA066-3241-A34F-BB23-67275CEE6C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Brand identity Quiz – fonts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1214373-511D-DA4F-B30F-797AF0CFBF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14513" y="1727201"/>
            <a:ext cx="2662236" cy="199667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D4D627A-5B02-8E4A-B951-AB5E9D9142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4513" y="4208462"/>
            <a:ext cx="2662236" cy="199667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B8BEC32-A788-D541-AEEF-4E661E95B1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00838" y="1803400"/>
            <a:ext cx="2560637" cy="192047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AF55049-7EEC-6947-9035-C279AB78128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00838" y="4208462"/>
            <a:ext cx="2662236" cy="199667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67FFC21-16E3-F549-B5B7-2FCDC21BFB9B}"/>
              </a:ext>
            </a:extLst>
          </p:cNvPr>
          <p:cNvSpPr txBox="1"/>
          <p:nvPr/>
        </p:nvSpPr>
        <p:spPr>
          <a:xfrm>
            <a:off x="4604123" y="2143125"/>
            <a:ext cx="16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Entertainment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5130409-9666-7043-A00C-1F4FE223221B}"/>
              </a:ext>
            </a:extLst>
          </p:cNvPr>
          <p:cNvSpPr/>
          <p:nvPr/>
        </p:nvSpPr>
        <p:spPr>
          <a:xfrm>
            <a:off x="9632950" y="2143125"/>
            <a:ext cx="7809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Sports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EDBE94-9E26-4A48-9EC9-90EE6E6193FA}"/>
              </a:ext>
            </a:extLst>
          </p:cNvPr>
          <p:cNvSpPr/>
          <p:nvPr/>
        </p:nvSpPr>
        <p:spPr>
          <a:xfrm>
            <a:off x="4822486" y="5066266"/>
            <a:ext cx="9500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Website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7C794F2-0E2F-1A49-B98F-7EED0148F023}"/>
              </a:ext>
            </a:extLst>
          </p:cNvPr>
          <p:cNvSpPr/>
          <p:nvPr/>
        </p:nvSpPr>
        <p:spPr>
          <a:xfrm>
            <a:off x="9708811" y="5005942"/>
            <a:ext cx="9500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Website</a:t>
            </a:r>
          </a:p>
        </p:txBody>
      </p:sp>
    </p:spTree>
    <p:extLst>
      <p:ext uri="{BB962C8B-B14F-4D97-AF65-F5344CB8AC3E}">
        <p14:creationId xmlns:p14="http://schemas.microsoft.com/office/powerpoint/2010/main" val="23877534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FCADF-812C-2541-AFDD-D153F845D4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Tone Of Voice Quiz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6F040A-C608-394E-A074-015F9D921C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fontAlgn="base">
              <a:buNone/>
            </a:pPr>
            <a:r>
              <a:rPr lang="en-GB" sz="1800" dirty="0"/>
              <a:t>This drink tastes of sunshine. Not that watery stuff that you get in the UK for five or six days of the year, but the great, clear, life-affirming rays that you'll only find where these fruits are grown. So even if you've used up your holiday allowance on lots of mini-breaks to Prague and Oslo, you can still find a little bit of the tropics in this recipe. Just close your eyes, whack on the factor 16 and have a mouthful. Il fait soleil.</a:t>
            </a:r>
            <a:r>
              <a:rPr lang="en-US" sz="1800" dirty="0"/>
              <a:t>” </a:t>
            </a:r>
          </a:p>
          <a:p>
            <a:pPr fontAlgn="base"/>
            <a:endParaRPr lang="en-US" dirty="0"/>
          </a:p>
          <a:p>
            <a:pPr marL="0" indent="0" fontAlgn="base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19B7AE1-49F2-184C-BA17-F387FA822B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4729" y="3211512"/>
            <a:ext cx="4507887" cy="300672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0980CF7D-B28F-D84F-B30D-2322E9A0703B}"/>
              </a:ext>
            </a:extLst>
          </p:cNvPr>
          <p:cNvSpPr/>
          <p:nvPr/>
        </p:nvSpPr>
        <p:spPr>
          <a:xfrm>
            <a:off x="4214813" y="5243513"/>
            <a:ext cx="453860" cy="5715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57B2C27-C8D8-C840-9283-1B9AB5297F08}"/>
              </a:ext>
            </a:extLst>
          </p:cNvPr>
          <p:cNvSpPr/>
          <p:nvPr/>
        </p:nvSpPr>
        <p:spPr>
          <a:xfrm>
            <a:off x="4367212" y="5072063"/>
            <a:ext cx="1247775" cy="381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2BCEF7E-B7AE-9A45-8853-0B24B9D00877}"/>
              </a:ext>
            </a:extLst>
          </p:cNvPr>
          <p:cNvSpPr/>
          <p:nvPr/>
        </p:nvSpPr>
        <p:spPr>
          <a:xfrm>
            <a:off x="4367213" y="5395913"/>
            <a:ext cx="453860" cy="5715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5CD2C3D-4AF7-1046-911D-F90E487A5F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8747" y="2971800"/>
            <a:ext cx="3231292" cy="38862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F8F7DAA-D145-6842-8CFF-B15971489314}"/>
              </a:ext>
            </a:extLst>
          </p:cNvPr>
          <p:cNvSpPr/>
          <p:nvPr/>
        </p:nvSpPr>
        <p:spPr>
          <a:xfrm>
            <a:off x="7598747" y="2971800"/>
            <a:ext cx="1247775" cy="381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BF73173-1C3E-A747-B854-72966250B32B}"/>
              </a:ext>
            </a:extLst>
          </p:cNvPr>
          <p:cNvSpPr/>
          <p:nvPr/>
        </p:nvSpPr>
        <p:spPr>
          <a:xfrm>
            <a:off x="10291763" y="6149975"/>
            <a:ext cx="301460" cy="381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80631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C6487-2ACC-8547-9B10-E29EF50D8A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Brand guidelines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76975D-9D1E-5248-816D-A8BCF6BE11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Many companies have brand guidelines</a:t>
            </a:r>
          </a:p>
          <a:p>
            <a:r>
              <a:rPr lang="en-US" dirty="0"/>
              <a:t>They contain a set of rules about how your brand works</a:t>
            </a:r>
          </a:p>
          <a:p>
            <a:r>
              <a:rPr lang="en-US" dirty="0"/>
              <a:t>They may include: </a:t>
            </a:r>
          </a:p>
          <a:p>
            <a:pPr marL="457200" lvl="1" indent="0">
              <a:buNone/>
            </a:pPr>
            <a:r>
              <a:rPr lang="en-US" dirty="0"/>
              <a:t>-Fonts</a:t>
            </a:r>
          </a:p>
          <a:p>
            <a:pPr marL="457200" lvl="1" indent="0">
              <a:buNone/>
            </a:pPr>
            <a:r>
              <a:rPr lang="en-US" dirty="0"/>
              <a:t>-Colour pallet</a:t>
            </a:r>
          </a:p>
          <a:p>
            <a:pPr lvl="1">
              <a:buFontTx/>
              <a:buChar char="-"/>
            </a:pPr>
            <a:r>
              <a:rPr lang="en-US" dirty="0"/>
              <a:t>Logo</a:t>
            </a:r>
          </a:p>
          <a:p>
            <a:pPr lvl="1">
              <a:buFontTx/>
              <a:buChar char="-"/>
            </a:pPr>
            <a:r>
              <a:rPr lang="en-US" dirty="0"/>
              <a:t>Image style</a:t>
            </a:r>
          </a:p>
          <a:p>
            <a:pPr lvl="1">
              <a:buFontTx/>
              <a:buChar char="-"/>
            </a:pPr>
            <a:r>
              <a:rPr lang="en-US" dirty="0"/>
              <a:t>Brand Personality</a:t>
            </a:r>
          </a:p>
          <a:p>
            <a:pPr lvl="1">
              <a:buFontTx/>
              <a:buChar char="-"/>
            </a:pPr>
            <a:r>
              <a:rPr lang="en-US" dirty="0"/>
              <a:t>Vision </a:t>
            </a:r>
          </a:p>
          <a:p>
            <a:pPr lvl="1">
              <a:buFontTx/>
              <a:buChar char="-"/>
            </a:pPr>
            <a:r>
              <a:rPr lang="en-US" dirty="0"/>
              <a:t>Messaging </a:t>
            </a:r>
          </a:p>
          <a:p>
            <a:pPr lvl="1">
              <a:buFontTx/>
              <a:buChar char="-"/>
            </a:pPr>
            <a:r>
              <a:rPr lang="en-US" dirty="0"/>
              <a:t>Tone Of Voice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69175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59BD3-607C-124C-95AF-775FF9CDE1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Brand Guardianship Quiz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D7636-525A-D54B-AA7F-EC0CB72C13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1)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C2EA2E-F675-1141-8468-082B4B8E29A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055" t="36127" b="35974"/>
          <a:stretch/>
        </p:blipFill>
        <p:spPr>
          <a:xfrm>
            <a:off x="1113904" y="1690688"/>
            <a:ext cx="4173451" cy="151291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A4DE991-D905-F648-9E29-376A8C6CAA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278746"/>
            <a:ext cx="3479800" cy="2336800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C6CF35A-313F-CF4D-ADEF-751C823A38C4}"/>
              </a:ext>
            </a:extLst>
          </p:cNvPr>
          <p:cNvSpPr txBox="1">
            <a:spLocks/>
          </p:cNvSpPr>
          <p:nvPr/>
        </p:nvSpPr>
        <p:spPr>
          <a:xfrm>
            <a:off x="838200" y="1822451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dirty="0"/>
              <a:t>1)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61AEC5C-62E7-1A45-BB28-61D456A11E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0904" y="3468205"/>
            <a:ext cx="3930191" cy="2945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55620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59BD3-607C-124C-95AF-775FF9CDE1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Target Audience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D7636-525A-D54B-AA7F-EC0CB72C13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Identifying a target audience is crucial to brand development</a:t>
            </a:r>
          </a:p>
          <a:p>
            <a:r>
              <a:rPr lang="en-US" dirty="0"/>
              <a:t>The better you understand your target audience the more powerful your brand positioning</a:t>
            </a:r>
          </a:p>
          <a:p>
            <a:r>
              <a:rPr lang="en-US" dirty="0"/>
              <a:t>Often a brand will use ’personas’ to bring a target audience to life</a:t>
            </a:r>
          </a:p>
          <a:p>
            <a:r>
              <a:rPr lang="en-US" dirty="0"/>
              <a:t>Some brands have multiple target segments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80075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F8460F-E8E9-B74B-8DD2-ED1064A1A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Exercise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33B47ECF-865E-9D41-9C3D-B2418E91AE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2508260"/>
            <a:ext cx="7175106" cy="3818361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8C501B6-F372-0746-80CF-52BCDB75A5E1}"/>
              </a:ext>
            </a:extLst>
          </p:cNvPr>
          <p:cNvSpPr txBox="1"/>
          <p:nvPr/>
        </p:nvSpPr>
        <p:spPr>
          <a:xfrm>
            <a:off x="838200" y="1795549"/>
            <a:ext cx="101013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Take a look at Prettylittlething.com. Who is the audience? How has the brand ‘spoken’ to that audience? </a:t>
            </a:r>
          </a:p>
        </p:txBody>
      </p:sp>
    </p:spTree>
    <p:extLst>
      <p:ext uri="{BB962C8B-B14F-4D97-AF65-F5344CB8AC3E}">
        <p14:creationId xmlns:p14="http://schemas.microsoft.com/office/powerpoint/2010/main" val="9386187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59BD3-607C-124C-95AF-775FF9CDE1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Brand Propositions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D7636-525A-D54B-AA7F-EC0CB72C13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messages, claims or offers  set you apart from the competition?</a:t>
            </a:r>
          </a:p>
          <a:p>
            <a:r>
              <a:rPr lang="en-US" dirty="0"/>
              <a:t>Customer first, established for 20 years, cheaper pricing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F9C5589-3F13-894D-86D9-560461AA6397}"/>
              </a:ext>
            </a:extLst>
          </p:cNvPr>
          <p:cNvSpPr/>
          <p:nvPr/>
        </p:nvSpPr>
        <p:spPr>
          <a:xfrm>
            <a:off x="838201" y="3244333"/>
            <a:ext cx="5958504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400" dirty="0">
                <a:latin typeface="+mj-lt"/>
              </a:rPr>
              <a:t>Brand Values</a:t>
            </a:r>
            <a:endParaRPr lang="en-US" sz="4400" b="1" dirty="0">
              <a:latin typeface="+mj-lt"/>
              <a:cs typeface="Calibri" panose="020F050202020403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19725D2-749A-D64D-82B5-EE2BBAEFDCDB}"/>
              </a:ext>
            </a:extLst>
          </p:cNvPr>
          <p:cNvSpPr/>
          <p:nvPr/>
        </p:nvSpPr>
        <p:spPr>
          <a:xfrm>
            <a:off x="838199" y="4424740"/>
            <a:ext cx="868818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/>
              <a:t>How you behave and what you stand for?</a:t>
            </a:r>
          </a:p>
        </p:txBody>
      </p:sp>
    </p:spTree>
    <p:extLst>
      <p:ext uri="{BB962C8B-B14F-4D97-AF65-F5344CB8AC3E}">
        <p14:creationId xmlns:p14="http://schemas.microsoft.com/office/powerpoint/2010/main" val="37015238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59BD3-607C-124C-95AF-775FF9CDE1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Brand Essence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D7636-525A-D54B-AA7F-EC0CB72C13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do people say about you. E.g. VW – German engineering?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b="1" u="sng" dirty="0"/>
              <a:t>Exercise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Write 5 words about the following brand. Has anyone else written the same thing?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A70AC1-F149-0A42-ACD5-227C7F0CDB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0953" y="4491528"/>
            <a:ext cx="2250093" cy="2250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87307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8ABF41-F253-0248-AFE3-3E9663B066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Brand tracking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216402-9E2B-EA49-AEBC-7C94ED6AAD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Brand awareness</a:t>
            </a:r>
          </a:p>
          <a:p>
            <a:r>
              <a:rPr lang="en-US" dirty="0"/>
              <a:t>Likeability</a:t>
            </a:r>
          </a:p>
          <a:p>
            <a:r>
              <a:rPr lang="en-US" dirty="0"/>
              <a:t>Competitor analysis</a:t>
            </a:r>
          </a:p>
          <a:p>
            <a:r>
              <a:rPr lang="en-US" dirty="0"/>
              <a:t>Preference</a:t>
            </a:r>
          </a:p>
          <a:p>
            <a:r>
              <a:rPr lang="en-US" dirty="0"/>
              <a:t>Performance against competitors</a:t>
            </a:r>
          </a:p>
          <a:p>
            <a:r>
              <a:rPr lang="en-US" dirty="0"/>
              <a:t>Market share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66090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450</Words>
  <Application>Microsoft Macintosh PowerPoint</Application>
  <PresentationFormat>Widescreen</PresentationFormat>
  <Paragraphs>84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Brand</vt:lpstr>
      <vt:lpstr>Discussion</vt:lpstr>
      <vt:lpstr>Brand/Branding Definition</vt:lpstr>
      <vt:lpstr>Which would you like? Guess the price of each product</vt:lpstr>
      <vt:lpstr>Why does brand matter?</vt:lpstr>
      <vt:lpstr>Brand Pillars</vt:lpstr>
      <vt:lpstr>Brand identity</vt:lpstr>
      <vt:lpstr>Brand Identity Quiz</vt:lpstr>
      <vt:lpstr>Brand Colour Quiz</vt:lpstr>
      <vt:lpstr>Brand identity Quiz – fonts</vt:lpstr>
      <vt:lpstr>Tone Of Voice Quiz</vt:lpstr>
      <vt:lpstr>Brand guidelines </vt:lpstr>
      <vt:lpstr>Brand Guardianship Quiz </vt:lpstr>
      <vt:lpstr>Target Audience</vt:lpstr>
      <vt:lpstr>Exercise</vt:lpstr>
      <vt:lpstr>Brand Propositions</vt:lpstr>
      <vt:lpstr>Brand Essence</vt:lpstr>
      <vt:lpstr>Brand tracking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Brand</dc:title>
  <dc:creator>Sarah Campodonic</dc:creator>
  <cp:lastModifiedBy>Sarah Campodonic</cp:lastModifiedBy>
  <cp:revision>8</cp:revision>
  <dcterms:created xsi:type="dcterms:W3CDTF">2019-10-13T19:43:31Z</dcterms:created>
  <dcterms:modified xsi:type="dcterms:W3CDTF">2019-10-13T20:55:39Z</dcterms:modified>
</cp:coreProperties>
</file>