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7" r:id="rId2"/>
    <p:sldId id="256" r:id="rId3"/>
    <p:sldId id="259" r:id="rId4"/>
    <p:sldId id="260" r:id="rId5"/>
    <p:sldId id="266" r:id="rId6"/>
    <p:sldId id="268" r:id="rId7"/>
    <p:sldId id="261" r:id="rId8"/>
    <p:sldId id="265" r:id="rId9"/>
    <p:sldId id="263" r:id="rId10"/>
    <p:sldId id="264" r:id="rId11"/>
    <p:sldId id="267" r:id="rId12"/>
    <p:sldId id="25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1181BEC3-C9D0-456F-B595-0816ADA6E582}">
          <p14:sldIdLst>
            <p14:sldId id="257"/>
            <p14:sldId id="256"/>
            <p14:sldId id="259"/>
            <p14:sldId id="260"/>
            <p14:sldId id="266"/>
            <p14:sldId id="268"/>
            <p14:sldId id="261"/>
            <p14:sldId id="265"/>
            <p14:sldId id="263"/>
            <p14:sldId id="264"/>
            <p14:sldId id="267"/>
            <p14:sldId id="258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53" autoAdjust="0"/>
    <p:restoredTop sz="94660"/>
  </p:normalViewPr>
  <p:slideViewPr>
    <p:cSldViewPr snapToGrid="0">
      <p:cViewPr>
        <p:scale>
          <a:sx n="86" d="100"/>
          <a:sy n="86" d="100"/>
        </p:scale>
        <p:origin x="144" y="-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6853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20120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462357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41292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8590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80832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5563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004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1625281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2845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79045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82B023-BBFB-478A-B236-0F3717C9B659}" type="datetimeFigureOut">
              <a:rPr lang="en-GB" smtClean="0"/>
              <a:t>15/05/2018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01FE92A-E616-4E7B-98E4-3A7783C75EB8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98556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righthubpm.com/monitoring-projects/85141-project-communication-tips-nonverbal-communication-in-different-cultures/" TargetMode="External"/><Relationship Id="rId3" Type="http://schemas.openxmlformats.org/officeDocument/2006/relationships/hyperlink" Target="http://1.bp.blogspot.com/-BmRD-mzcaas/VoFo18ukzUI/AAAAAAAAMlI/8avqzVlsBT0/s1600/Self-Reflection+skills+training+for+autistic+children.jpg" TargetMode="External"/><Relationship Id="rId7" Type="http://schemas.openxmlformats.org/officeDocument/2006/relationships/hyperlink" Target="http://intelligentinsights.in/wp-content/uploads/2015/08/summary.jpg" TargetMode="External"/><Relationship Id="rId2" Type="http://schemas.openxmlformats.org/officeDocument/2006/relationships/hyperlink" Target="https://www.bacp.co.uk/events-and-resources/ethics-and-standards/ethical-framework-for-the-counselling-professi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images.huffingtonpost.com/2015-12-11-1449872377-8104859-Reflection.png" TargetMode="External"/><Relationship Id="rId5" Type="http://schemas.openxmlformats.org/officeDocument/2006/relationships/hyperlink" Target="https://solutionfocused.net/what-is-solution-focused-therapy/" TargetMode="External"/><Relationship Id="rId4" Type="http://schemas.openxmlformats.org/officeDocument/2006/relationships/hyperlink" Target="https://cdn.xl.thumbs.canstockphoto.com/canstock43333463.jpg" TargetMode="External"/><Relationship Id="rId9" Type="http://schemas.openxmlformats.org/officeDocument/2006/relationships/hyperlink" Target="http://1stmuse.com/adonis/Thinking_Man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0E7CF0C-3668-4D0E-A881-4926D3A7CB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 dirty="0"/>
          </a:p>
        </p:txBody>
      </p:sp>
      <p:graphicFrame>
        <p:nvGraphicFramePr>
          <p:cNvPr id="4" name="Object 3">
            <a:extLst>
              <a:ext uri="{FF2B5EF4-FFF2-40B4-BE49-F238E27FC236}">
                <a16:creationId xmlns:a16="http://schemas.microsoft.com/office/drawing/2014/main" id="{A4294A9C-01FC-4FE4-B19F-C040317E93CF}"/>
              </a:ext>
            </a:extLst>
          </p:cNvPr>
          <p:cNvGraphicFramePr>
            <a:graphicFrameLocks noChangeAspect="1"/>
          </p:cNvGraphicFramePr>
          <p:nvPr>
            <p:extLst/>
          </p:nvPr>
        </p:nvGraphicFramePr>
        <p:xfrm>
          <a:off x="0" y="92644"/>
          <a:ext cx="2804161" cy="12828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3" name="Picture" r:id="rId3" imgW="0" imgH="0" progId="StaticMetafile">
                  <p:embed/>
                </p:oleObj>
              </mc:Choice>
              <mc:Fallback>
                <p:oleObj name="Picture" r:id="rId3" imgW="0" imgH="0" progId="StaticMetafile">
                  <p:embed/>
                  <p:pic>
                    <p:nvPicPr>
                      <p:cNvPr id="4" name="Object 3">
                        <a:extLst>
                          <a:ext uri="{FF2B5EF4-FFF2-40B4-BE49-F238E27FC236}">
                            <a16:creationId xmlns:a16="http://schemas.microsoft.com/office/drawing/2014/main" id="{A4294A9C-01FC-4FE4-B19F-C040317E93C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0" y="92644"/>
                        <a:ext cx="2804161" cy="1282837"/>
                      </a:xfrm>
                      <a:prstGeom prst="rect">
                        <a:avLst/>
                      </a:prstGeom>
                      <a:noFill/>
                    </p:spPr>
                  </p:pic>
                </p:oleObj>
              </mc:Fallback>
            </mc:AlternateContent>
          </a:graphicData>
        </a:graphic>
      </p:graphicFrame>
      <p:sp>
        <p:nvSpPr>
          <p:cNvPr id="6" name="Rectangle 5">
            <a:extLst>
              <a:ext uri="{FF2B5EF4-FFF2-40B4-BE49-F238E27FC236}">
                <a16:creationId xmlns:a16="http://schemas.microsoft.com/office/drawing/2014/main" id="{3D662A46-589F-43F8-9A20-51462FFF22F4}"/>
              </a:ext>
            </a:extLst>
          </p:cNvPr>
          <p:cNvSpPr/>
          <p:nvPr/>
        </p:nvSpPr>
        <p:spPr>
          <a:xfrm>
            <a:off x="2804161" y="92644"/>
            <a:ext cx="7469946" cy="21852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Faculty of Education and Communities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The School of Social Justice and Inclusion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BA Counselling Skill and Interdisciplinary Studies</a:t>
            </a: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BA Counselling Studies and Psychology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en-US" sz="16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4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Level 5</a:t>
            </a:r>
            <a:endParaRPr kumimoji="0" lang="en-GB" altLang="en-US" sz="2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768BA1-85EA-449B-8E2F-5D3203528E99}"/>
              </a:ext>
            </a:extLst>
          </p:cNvPr>
          <p:cNvSpPr/>
          <p:nvPr/>
        </p:nvSpPr>
        <p:spPr>
          <a:xfrm>
            <a:off x="119271" y="2277858"/>
            <a:ext cx="1207273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  <a:ea typeface="Arial" panose="020B0604020202020204" pitchFamily="34" charset="0"/>
              </a:rPr>
              <a:t>Embedded Counselling Practices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M5X00962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Module leader: Andrea Williams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GB" altLang="en-US" sz="2000" b="1" i="0" u="none" strike="noStrike" cap="none" normalizeH="0" baseline="0" dirty="0">
                <a:ln>
                  <a:noFill/>
                </a:ln>
                <a:solidFill>
                  <a:srgbClr val="000000"/>
                </a:solidFill>
                <a:effectLst/>
                <a:latin typeface="Arial" panose="020B0604020202020204" pitchFamily="34" charset="0"/>
              </a:rPr>
              <a:t>Assessment 3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GB" altLang="en-US" sz="2000" b="1" i="0" u="none" strike="noStrike" cap="none" normalizeH="0" baseline="0" dirty="0">
              <a:ln>
                <a:noFill/>
              </a:ln>
              <a:solidFill>
                <a:srgbClr val="000000"/>
              </a:solidFill>
              <a:effectLst/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Student: Alisha Gronland 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P148956</a:t>
            </a: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endParaRPr lang="en-GB" altLang="en-US" sz="2000" b="1" dirty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altLang="en-US" sz="2000" b="1" dirty="0">
                <a:solidFill>
                  <a:srgbClr val="000000"/>
                </a:solidFill>
                <a:latin typeface="Arial" panose="020B0604020202020204" pitchFamily="34" charset="0"/>
              </a:rPr>
              <a:t>Q- Reflect on your own use of embedded counselling skills within the module: Include implications/recommendations for the use of embedded counselling practices within the health and social care sector</a:t>
            </a:r>
          </a:p>
        </p:txBody>
      </p:sp>
    </p:spTree>
    <p:extLst>
      <p:ext uri="{BB962C8B-B14F-4D97-AF65-F5344CB8AC3E}">
        <p14:creationId xmlns:p14="http://schemas.microsoft.com/office/powerpoint/2010/main" val="2025199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E1A688-80B5-4C66-BF90-0E4D37C795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07165" y="802298"/>
            <a:ext cx="10047687" cy="2541431"/>
          </a:xfrm>
        </p:spPr>
        <p:txBody>
          <a:bodyPr>
            <a:normAutofit fontScale="90000"/>
          </a:bodyPr>
          <a:lstStyle/>
          <a:p>
            <a:r>
              <a:rPr lang="en-GB" dirty="0"/>
              <a:t>Reflection of embedded counselling practice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905CB5-DF31-4F29-8FBD-5FC5401A3BA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Alisha Gronland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A5DD26C-D2BC-4846-83CE-131C492A16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60061" y="3594295"/>
            <a:ext cx="5379364" cy="254143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CEBB4A-8C25-4876-ABDF-DF5115351CE9}"/>
              </a:ext>
            </a:extLst>
          </p:cNvPr>
          <p:cNvSpPr txBox="1"/>
          <p:nvPr/>
        </p:nvSpPr>
        <p:spPr>
          <a:xfrm>
            <a:off x="9059682" y="6198818"/>
            <a:ext cx="1657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Blogspot</a:t>
            </a:r>
            <a:r>
              <a:rPr lang="en-GB" dirty="0"/>
              <a:t>, (N/D)</a:t>
            </a:r>
          </a:p>
        </p:txBody>
      </p:sp>
    </p:spTree>
    <p:extLst>
      <p:ext uri="{BB962C8B-B14F-4D97-AF65-F5344CB8AC3E}">
        <p14:creationId xmlns:p14="http://schemas.microsoft.com/office/powerpoint/2010/main" val="3088375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EE596B-5070-4201-9133-F6B4E83B38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919" y="804519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Reflecting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350892-2448-4827-877E-7B8B497A96F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179"/>
          <a:stretch/>
        </p:blipFill>
        <p:spPr>
          <a:xfrm>
            <a:off x="3617844" y="1876071"/>
            <a:ext cx="4100997" cy="417741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EB893FC-5616-4C32-9F1B-9D11363227BB}"/>
              </a:ext>
            </a:extLst>
          </p:cNvPr>
          <p:cNvSpPr txBox="1"/>
          <p:nvPr/>
        </p:nvSpPr>
        <p:spPr>
          <a:xfrm>
            <a:off x="7885044" y="5526156"/>
            <a:ext cx="2279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Huffingtonpost, (2015)</a:t>
            </a:r>
          </a:p>
        </p:txBody>
      </p:sp>
    </p:spTree>
    <p:extLst>
      <p:ext uri="{BB962C8B-B14F-4D97-AF65-F5344CB8AC3E}">
        <p14:creationId xmlns:p14="http://schemas.microsoft.com/office/powerpoint/2010/main" val="8097416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1DA3D0-5B31-4A50-BA68-F0AB947BD7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– During/ After Module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1D2F4C3F-E5AD-4420-B73C-0FFEB36822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338" y="1853754"/>
            <a:ext cx="12231756" cy="4037749"/>
          </a:xfrm>
        </p:spPr>
        <p:txBody>
          <a:bodyPr>
            <a:noAutofit/>
          </a:bodyPr>
          <a:lstStyle/>
          <a:p>
            <a:r>
              <a:rPr lang="en-GB" dirty="0"/>
              <a:t>“The counselling role is embedded within other roles being fulfilled by the practitioner, and the counselling conversation is embedded within other professional tasks” McLeod, (2007).</a:t>
            </a:r>
          </a:p>
          <a:p>
            <a:r>
              <a:rPr lang="en-GB" dirty="0"/>
              <a:t>Skills</a:t>
            </a:r>
          </a:p>
          <a:p>
            <a:r>
              <a:rPr lang="en-GB" dirty="0"/>
              <a:t>Advanced skills- Art therapy</a:t>
            </a:r>
          </a:p>
          <a:p>
            <a:r>
              <a:rPr lang="en-GB" dirty="0"/>
              <a:t>Theoretical Approach-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pPr>
              <a:buFontTx/>
              <a:buChar char="-"/>
            </a:pPr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37184ED-253D-4845-A69D-1C92367DF334}"/>
              </a:ext>
            </a:extLst>
          </p:cNvPr>
          <p:cNvSpPr/>
          <p:nvPr/>
        </p:nvSpPr>
        <p:spPr>
          <a:xfrm>
            <a:off x="2915478" y="3872628"/>
            <a:ext cx="6096000" cy="193899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 err="1"/>
              <a:t>Microskills</a:t>
            </a:r>
            <a:r>
              <a:rPr lang="en-GB" sz="2000" dirty="0"/>
              <a:t> Model (Allen Ivey, 2010)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Three stage Model (Clara Hill, 2004)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The Skilled Helper Model (Gerald Egan, 2004)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Motivational Interviewing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000" dirty="0"/>
              <a:t>Solution Focused Brief Therapy (de Shazer, et al., 2007)</a:t>
            </a:r>
          </a:p>
        </p:txBody>
      </p:sp>
    </p:spTree>
    <p:extLst>
      <p:ext uri="{BB962C8B-B14F-4D97-AF65-F5344CB8AC3E}">
        <p14:creationId xmlns:p14="http://schemas.microsoft.com/office/powerpoint/2010/main" val="9984450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1AC67-ABF9-484F-B9B6-112FE4C101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 focused brief therapy (SFBT)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F19665-D203-43CF-933C-09867C1307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 Shazer, et al., 2007</a:t>
            </a:r>
          </a:p>
          <a:p>
            <a:r>
              <a:rPr lang="en-GB" dirty="0"/>
              <a:t>Franklin, 2015</a:t>
            </a:r>
          </a:p>
          <a:p>
            <a:r>
              <a:rPr lang="en-GB" dirty="0"/>
              <a:t>Future focused, goal directed, focuses on client finding their own solutions (Dolan, 2017).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D287FA4-E550-4CBB-8EEB-40046C5BEBAE}"/>
              </a:ext>
            </a:extLst>
          </p:cNvPr>
          <p:cNvSpPr txBox="1"/>
          <p:nvPr/>
        </p:nvSpPr>
        <p:spPr>
          <a:xfrm>
            <a:off x="1451579" y="5130151"/>
            <a:ext cx="231913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Prison Study  (Lindforss &amp; Magnusson, 1997)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0ABF7D-F9C1-415A-9608-B7C82DF12E32}"/>
              </a:ext>
            </a:extLst>
          </p:cNvPr>
          <p:cNvSpPr txBox="1"/>
          <p:nvPr/>
        </p:nvSpPr>
        <p:spPr>
          <a:xfrm>
            <a:off x="5331551" y="3646326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Focused Brief Therapy </a:t>
            </a:r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0671F6FB-23D2-4D84-8C15-B42A7E4BD65B}"/>
              </a:ext>
            </a:extLst>
          </p:cNvPr>
          <p:cNvSpPr/>
          <p:nvPr/>
        </p:nvSpPr>
        <p:spPr>
          <a:xfrm rot="2975391">
            <a:off x="4776981" y="4126939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BB134AB-6615-47C5-84AD-5BD74FD9CA35}"/>
              </a:ext>
            </a:extLst>
          </p:cNvPr>
          <p:cNvSpPr txBox="1"/>
          <p:nvPr/>
        </p:nvSpPr>
        <p:spPr>
          <a:xfrm>
            <a:off x="7476149" y="4788654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Critique of SFBT (</a:t>
            </a:r>
            <a:r>
              <a:rPr lang="en-GB" dirty="0" err="1"/>
              <a:t>Bannink</a:t>
            </a:r>
            <a:r>
              <a:rPr lang="en-GB" dirty="0"/>
              <a:t>, 2007)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97E4B9-7AD7-4935-9571-27ABEF705205}"/>
              </a:ext>
            </a:extLst>
          </p:cNvPr>
          <p:cNvSpPr txBox="1"/>
          <p:nvPr/>
        </p:nvSpPr>
        <p:spPr>
          <a:xfrm>
            <a:off x="3632832" y="4690778"/>
            <a:ext cx="2319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Goal directed (de Shazer, et al., 2007)</a:t>
            </a:r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AFE27555-5C18-4EF6-8C67-4EAF83C2FC00}"/>
              </a:ext>
            </a:extLst>
          </p:cNvPr>
          <p:cNvSpPr/>
          <p:nvPr/>
        </p:nvSpPr>
        <p:spPr>
          <a:xfrm rot="19680643">
            <a:off x="7626628" y="4121530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Arrow: Down 9">
            <a:extLst>
              <a:ext uri="{FF2B5EF4-FFF2-40B4-BE49-F238E27FC236}">
                <a16:creationId xmlns:a16="http://schemas.microsoft.com/office/drawing/2014/main" id="{6D212238-D16F-4FB7-9BAB-F8DA0F54E6CD}"/>
              </a:ext>
            </a:extLst>
          </p:cNvPr>
          <p:cNvSpPr/>
          <p:nvPr/>
        </p:nvSpPr>
        <p:spPr>
          <a:xfrm rot="16200000">
            <a:off x="6401144" y="4836313"/>
            <a:ext cx="450574" cy="55101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F7CF04F5-8385-4B0B-B841-AF56DCE12D8C}"/>
              </a:ext>
            </a:extLst>
          </p:cNvPr>
          <p:cNvSpPr/>
          <p:nvPr/>
        </p:nvSpPr>
        <p:spPr>
          <a:xfrm rot="2975391">
            <a:off x="3055682" y="5000373"/>
            <a:ext cx="450574" cy="5406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79287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2C2BE8-77D6-4E4A-9728-47F86174CE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D5F7283-AEA7-472B-A166-4A181236F8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422"/>
          <a:stretch/>
        </p:blipFill>
        <p:spPr>
          <a:xfrm>
            <a:off x="3407465" y="1951178"/>
            <a:ext cx="3824287" cy="350405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9649220-B68D-4710-9BB3-EF94622612F7}"/>
              </a:ext>
            </a:extLst>
          </p:cNvPr>
          <p:cNvSpPr txBox="1"/>
          <p:nvPr/>
        </p:nvSpPr>
        <p:spPr>
          <a:xfrm>
            <a:off x="4116137" y="5552661"/>
            <a:ext cx="24069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Canstock</a:t>
            </a:r>
            <a:r>
              <a:rPr lang="en-GB" dirty="0"/>
              <a:t> photo, (N/D)</a:t>
            </a:r>
          </a:p>
        </p:txBody>
      </p:sp>
    </p:spTree>
    <p:extLst>
      <p:ext uri="{BB962C8B-B14F-4D97-AF65-F5344CB8AC3E}">
        <p14:creationId xmlns:p14="http://schemas.microsoft.com/office/powerpoint/2010/main" val="8758716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268FE-627E-4054-A6C8-80EB1375D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145" y="1167157"/>
            <a:ext cx="9603275" cy="1049235"/>
          </a:xfrm>
        </p:spPr>
        <p:txBody>
          <a:bodyPr/>
          <a:lstStyle/>
          <a:p>
            <a:r>
              <a:rPr lang="en-GB" dirty="0"/>
              <a:t>Skills practiced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5DB148-53A6-46E1-A8D7-26A7041751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Attending</a:t>
            </a:r>
          </a:p>
          <a:p>
            <a:r>
              <a:rPr lang="en-GB" dirty="0"/>
              <a:t>Challenging </a:t>
            </a:r>
          </a:p>
          <a:p>
            <a:r>
              <a:rPr lang="en-GB" dirty="0"/>
              <a:t>Self – Motivation</a:t>
            </a:r>
          </a:p>
          <a:p>
            <a:r>
              <a:rPr lang="en-GB" dirty="0"/>
              <a:t>Structure</a:t>
            </a:r>
          </a:p>
          <a:p>
            <a:r>
              <a:rPr lang="en-GB" dirty="0"/>
              <a:t>Reflecting </a:t>
            </a:r>
          </a:p>
          <a:p>
            <a:r>
              <a:rPr lang="en-GB" dirty="0"/>
              <a:t>Reassurance and Support</a:t>
            </a:r>
          </a:p>
          <a:p>
            <a:r>
              <a:rPr lang="en-GB" dirty="0"/>
              <a:t>Open questions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9F71A9A-D51D-4A8B-9AB9-43374447E2FC}"/>
              </a:ext>
            </a:extLst>
          </p:cNvPr>
          <p:cNvSpPr txBox="1">
            <a:spLocks/>
          </p:cNvSpPr>
          <p:nvPr/>
        </p:nvSpPr>
        <p:spPr>
          <a:xfrm>
            <a:off x="5446715" y="1167156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Skills practiced using SFBT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4878C8FB-B36F-4446-A08E-F702D95DA825}"/>
              </a:ext>
            </a:extLst>
          </p:cNvPr>
          <p:cNvSpPr txBox="1">
            <a:spLocks/>
          </p:cNvSpPr>
          <p:nvPr/>
        </p:nvSpPr>
        <p:spPr>
          <a:xfrm>
            <a:off x="5801557" y="2015731"/>
            <a:ext cx="6390444" cy="345061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Compliments</a:t>
            </a:r>
          </a:p>
          <a:p>
            <a:r>
              <a:rPr lang="en-GB" dirty="0"/>
              <a:t>Inviting client to expand on their thoughts, feeling and what they are thinking</a:t>
            </a:r>
          </a:p>
          <a:p>
            <a:r>
              <a:rPr lang="en-GB" dirty="0"/>
              <a:t>Present and Future focussed questions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6F9A6A-1D4B-4AC1-B89E-D62023AB1C7E}"/>
              </a:ext>
            </a:extLst>
          </p:cNvPr>
          <p:cNvSpPr txBox="1"/>
          <p:nvPr/>
        </p:nvSpPr>
        <p:spPr>
          <a:xfrm>
            <a:off x="9737310" y="3888768"/>
            <a:ext cx="2006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Dolan, (2017)</a:t>
            </a: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53775656-72FB-429B-97F8-7D6E003DEEC6}"/>
              </a:ext>
            </a:extLst>
          </p:cNvPr>
          <p:cNvSpPr txBox="1">
            <a:spLocks/>
          </p:cNvSpPr>
          <p:nvPr/>
        </p:nvSpPr>
        <p:spPr>
          <a:xfrm>
            <a:off x="3148895" y="117922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Personal DEVELOPMENT </a:t>
            </a:r>
          </a:p>
        </p:txBody>
      </p:sp>
    </p:spTree>
    <p:extLst>
      <p:ext uri="{BB962C8B-B14F-4D97-AF65-F5344CB8AC3E}">
        <p14:creationId xmlns:p14="http://schemas.microsoft.com/office/powerpoint/2010/main" val="278720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23A35-EA8A-4392-8E06-82A965D6D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Areas that was challenging within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BFE985-AD4E-4524-AB88-1D8CE4317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Having open body language</a:t>
            </a:r>
          </a:p>
          <a:p>
            <a:r>
              <a:rPr lang="en-GB" dirty="0"/>
              <a:t>Remaining the 20 minutes to be solution focused for client focused results</a:t>
            </a:r>
          </a:p>
          <a:p>
            <a:r>
              <a:rPr lang="en-GB" dirty="0"/>
              <a:t>Closed questions</a:t>
            </a:r>
          </a:p>
          <a:p>
            <a:r>
              <a:rPr lang="en-GB" dirty="0"/>
              <a:t>Aware of my facial expressions/ hand gestures</a:t>
            </a:r>
          </a:p>
          <a:p>
            <a:r>
              <a:rPr lang="en-GB" dirty="0"/>
              <a:t>Structure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6E1FDAD-BF75-42A8-8DED-959E6FFB59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58062" y="3785682"/>
            <a:ext cx="4624387" cy="218475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4AA34DC-ECF9-49EE-8238-7CA3E16BE21F}"/>
              </a:ext>
            </a:extLst>
          </p:cNvPr>
          <p:cNvSpPr txBox="1"/>
          <p:nvPr/>
        </p:nvSpPr>
        <p:spPr>
          <a:xfrm>
            <a:off x="9059682" y="6198818"/>
            <a:ext cx="1657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Blogspot</a:t>
            </a:r>
            <a:r>
              <a:rPr lang="en-GB" dirty="0"/>
              <a:t>, (N/D)</a:t>
            </a:r>
          </a:p>
        </p:txBody>
      </p:sp>
    </p:spTree>
    <p:extLst>
      <p:ext uri="{BB962C8B-B14F-4D97-AF65-F5344CB8AC3E}">
        <p14:creationId xmlns:p14="http://schemas.microsoft.com/office/powerpoint/2010/main" val="3821596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01E453-8E2F-4716-84C3-8EAC098A09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Implications for embedded counselling practice within health and social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5E879-A04F-4687-A375-603ADDC7CD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Lack of confidence. (Dowling at al., 2006)</a:t>
            </a:r>
          </a:p>
          <a:p>
            <a:r>
              <a:rPr lang="en-GB" dirty="0"/>
              <a:t>Busy working environment (McLeod &amp; McLeod, 2014)</a:t>
            </a:r>
          </a:p>
          <a:p>
            <a:r>
              <a:rPr lang="en-GB" dirty="0"/>
              <a:t>Counselling Jobs at risk? (Anderson &amp; Brownlie, 2011)</a:t>
            </a:r>
          </a:p>
          <a:p>
            <a:r>
              <a:rPr lang="en-GB" dirty="0"/>
              <a:t>Time Management </a:t>
            </a:r>
          </a:p>
          <a:p>
            <a:r>
              <a:rPr lang="en-GB" dirty="0"/>
              <a:t>Cultural understanding (</a:t>
            </a:r>
            <a:r>
              <a:rPr lang="en-GB" dirty="0" err="1"/>
              <a:t>Stoy</a:t>
            </a:r>
            <a:r>
              <a:rPr lang="en-GB" dirty="0"/>
              <a:t>, 2015)</a:t>
            </a:r>
          </a:p>
          <a:p>
            <a:r>
              <a:rPr lang="en-GB" dirty="0"/>
              <a:t>BACP Guidelines  (Ethical Framework, 2016)</a:t>
            </a:r>
          </a:p>
        </p:txBody>
      </p:sp>
    </p:spTree>
    <p:extLst>
      <p:ext uri="{BB962C8B-B14F-4D97-AF65-F5344CB8AC3E}">
        <p14:creationId xmlns:p14="http://schemas.microsoft.com/office/powerpoint/2010/main" val="31107303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C66C2E-7354-4E22-8963-33B7BF700C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Recommendations for embedded counselling practice within health and social sector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6E0FD5-BC8B-413E-8862-E69C13B54C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Staff courses </a:t>
            </a:r>
          </a:p>
          <a:p>
            <a:r>
              <a:rPr lang="en-GB" dirty="0"/>
              <a:t>Mindful of culture differences</a:t>
            </a:r>
          </a:p>
          <a:p>
            <a:r>
              <a:rPr lang="en-GB" dirty="0"/>
              <a:t>Ethical Framework for Health and social sectors?</a:t>
            </a:r>
          </a:p>
          <a:p>
            <a:r>
              <a:rPr lang="en-GB" dirty="0"/>
              <a:t>McLeod, (2007)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AAEAC9D-0EE7-4FBA-93E3-4F18349E46F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10400" y="2405157"/>
            <a:ext cx="2671762" cy="267176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5DD8EA1-396D-42A9-A616-10F0E38B5D15}"/>
              </a:ext>
            </a:extLst>
          </p:cNvPr>
          <p:cNvSpPr txBox="1"/>
          <p:nvPr/>
        </p:nvSpPr>
        <p:spPr>
          <a:xfrm>
            <a:off x="8706678" y="5208104"/>
            <a:ext cx="2033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Thinking man, N/D</a:t>
            </a:r>
          </a:p>
        </p:txBody>
      </p:sp>
    </p:spTree>
    <p:extLst>
      <p:ext uri="{BB962C8B-B14F-4D97-AF65-F5344CB8AC3E}">
        <p14:creationId xmlns:p14="http://schemas.microsoft.com/office/powerpoint/2010/main" val="2798530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C59014-9BAA-4858-A732-CE5EE6EBFF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3617D47-6E76-44D2-AC12-8E928809C23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09734" y="29374"/>
            <a:ext cx="3448491" cy="165655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7952125-453E-4169-A15F-0BED2D2847F0}"/>
              </a:ext>
            </a:extLst>
          </p:cNvPr>
          <p:cNvSpPr txBox="1"/>
          <p:nvPr/>
        </p:nvSpPr>
        <p:spPr>
          <a:xfrm>
            <a:off x="8858250" y="1214438"/>
            <a:ext cx="30156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Intelligentsinsight, (2015)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47E7145-C663-4276-A3A8-57A4313E611B}"/>
              </a:ext>
            </a:extLst>
          </p:cNvPr>
          <p:cNvSpPr txBox="1"/>
          <p:nvPr/>
        </p:nvSpPr>
        <p:spPr>
          <a:xfrm>
            <a:off x="119269" y="1853754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Reflected on the journey throughout the module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14ECF5C-04EF-4E21-9465-18948C92BAE9}"/>
              </a:ext>
            </a:extLst>
          </p:cNvPr>
          <p:cNvSpPr txBox="1"/>
          <p:nvPr/>
        </p:nvSpPr>
        <p:spPr>
          <a:xfrm>
            <a:off x="119269" y="3293402"/>
            <a:ext cx="312751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Finding the definition of embedded counselling.  The theoretical approaches. And exploring Art Therapy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F4B1C0D-0B35-432C-88CB-11871F09A5E4}"/>
              </a:ext>
            </a:extLst>
          </p:cNvPr>
          <p:cNvSpPr txBox="1"/>
          <p:nvPr/>
        </p:nvSpPr>
        <p:spPr>
          <a:xfrm>
            <a:off x="0" y="5407150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Solution Focused Brief Therapy SFBT. Research / Critiqued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1C8E0EF9-4C8B-4D18-9E88-D34C58048197}"/>
              </a:ext>
            </a:extLst>
          </p:cNvPr>
          <p:cNvSpPr txBox="1"/>
          <p:nvPr/>
        </p:nvSpPr>
        <p:spPr>
          <a:xfrm>
            <a:off x="4237201" y="5433917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Skills practiced using SFBT approach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B0D4969-2645-4525-966C-97317A5A0555}"/>
              </a:ext>
            </a:extLst>
          </p:cNvPr>
          <p:cNvSpPr txBox="1"/>
          <p:nvPr/>
        </p:nvSpPr>
        <p:spPr>
          <a:xfrm>
            <a:off x="4237201" y="3414404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Areas of embedded counselling which was challenging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7450649-E991-4E00-92C5-3D28923ED696}"/>
              </a:ext>
            </a:extLst>
          </p:cNvPr>
          <p:cNvSpPr txBox="1"/>
          <p:nvPr/>
        </p:nvSpPr>
        <p:spPr>
          <a:xfrm>
            <a:off x="4237201" y="1863459"/>
            <a:ext cx="34373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Implications of Embedded counselling supported by research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E8F8CF9-562D-4133-A690-22B1BFE01695}"/>
              </a:ext>
            </a:extLst>
          </p:cNvPr>
          <p:cNvSpPr txBox="1"/>
          <p:nvPr/>
        </p:nvSpPr>
        <p:spPr>
          <a:xfrm>
            <a:off x="8746435" y="1867235"/>
            <a:ext cx="31275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Recommendations for Embedded Counselling Practice </a:t>
            </a:r>
          </a:p>
        </p:txBody>
      </p:sp>
      <p:sp>
        <p:nvSpPr>
          <p:cNvPr id="17" name="Arrow: Right 16">
            <a:extLst>
              <a:ext uri="{FF2B5EF4-FFF2-40B4-BE49-F238E27FC236}">
                <a16:creationId xmlns:a16="http://schemas.microsoft.com/office/drawing/2014/main" id="{059DC586-0F1A-4ABD-B36A-3C4D47B01CC7}"/>
              </a:ext>
            </a:extLst>
          </p:cNvPr>
          <p:cNvSpPr/>
          <p:nvPr/>
        </p:nvSpPr>
        <p:spPr>
          <a:xfrm rot="5400000">
            <a:off x="887896" y="2623930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Arrow: Right 17">
            <a:extLst>
              <a:ext uri="{FF2B5EF4-FFF2-40B4-BE49-F238E27FC236}">
                <a16:creationId xmlns:a16="http://schemas.microsoft.com/office/drawing/2014/main" id="{925467B6-90F1-4B1C-8DD9-A987CB1B785B}"/>
              </a:ext>
            </a:extLst>
          </p:cNvPr>
          <p:cNvSpPr/>
          <p:nvPr/>
        </p:nvSpPr>
        <p:spPr>
          <a:xfrm rot="5400000">
            <a:off x="887895" y="4815565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2936EFB8-417C-407E-AF58-B4ED4264C44F}"/>
              </a:ext>
            </a:extLst>
          </p:cNvPr>
          <p:cNvSpPr/>
          <p:nvPr/>
        </p:nvSpPr>
        <p:spPr>
          <a:xfrm rot="16200000">
            <a:off x="5252804" y="4537033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Arrow: Right 20">
            <a:extLst>
              <a:ext uri="{FF2B5EF4-FFF2-40B4-BE49-F238E27FC236}">
                <a16:creationId xmlns:a16="http://schemas.microsoft.com/office/drawing/2014/main" id="{8DA522F1-76DB-4F42-AA9B-FDA78FE0A466}"/>
              </a:ext>
            </a:extLst>
          </p:cNvPr>
          <p:cNvSpPr/>
          <p:nvPr/>
        </p:nvSpPr>
        <p:spPr>
          <a:xfrm rot="16200000">
            <a:off x="5252803" y="2702714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row: Right 21">
            <a:extLst>
              <a:ext uri="{FF2B5EF4-FFF2-40B4-BE49-F238E27FC236}">
                <a16:creationId xmlns:a16="http://schemas.microsoft.com/office/drawing/2014/main" id="{680B7C0E-7017-4699-A49E-FC0822303AEC}"/>
              </a:ext>
            </a:extLst>
          </p:cNvPr>
          <p:cNvSpPr/>
          <p:nvPr/>
        </p:nvSpPr>
        <p:spPr>
          <a:xfrm>
            <a:off x="3251491" y="5491775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row: Right 22">
            <a:extLst>
              <a:ext uri="{FF2B5EF4-FFF2-40B4-BE49-F238E27FC236}">
                <a16:creationId xmlns:a16="http://schemas.microsoft.com/office/drawing/2014/main" id="{A8FC8A70-6A03-417D-8544-9BBE4642F7A1}"/>
              </a:ext>
            </a:extLst>
          </p:cNvPr>
          <p:cNvSpPr/>
          <p:nvPr/>
        </p:nvSpPr>
        <p:spPr>
          <a:xfrm>
            <a:off x="7822614" y="1948084"/>
            <a:ext cx="563683" cy="47707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12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E77748-BFD1-4AD9-B089-5F819FA6A2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BBFC3-4A34-475E-BF21-E83F8B668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99" y="2201263"/>
            <a:ext cx="12404034" cy="403774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en-GB" dirty="0"/>
              <a:t>Anderson, S., &amp; Brownlie, J., (2011). </a:t>
            </a:r>
            <a:r>
              <a:rPr lang="en-GB" i="1" dirty="0"/>
              <a:t>Build it and they will come? Understanding public views of “emotions talk” and the talking therapies.</a:t>
            </a:r>
            <a:r>
              <a:rPr lang="en-GB" dirty="0"/>
              <a:t> British Journal of Guidance and Counselling, 39, 53–66.</a:t>
            </a:r>
          </a:p>
          <a:p>
            <a:pPr marL="0" indent="0">
              <a:buNone/>
            </a:pPr>
            <a:r>
              <a:rPr lang="en-GB" sz="2500" dirty="0"/>
              <a:t>BACP (2016) “ethical framework review” Available at </a:t>
            </a:r>
            <a:r>
              <a:rPr lang="en-GB" sz="2500" dirty="0">
                <a:hlinkClick r:id="rId2"/>
              </a:rPr>
              <a:t>https://www.bacp.co.uk/events-and-resources/ethics-and-standards/ethical-framework-for-the-counselling-professions/</a:t>
            </a:r>
            <a:r>
              <a:rPr lang="en-GB" sz="2500" dirty="0"/>
              <a:t> [Accessed:15/05/2018]</a:t>
            </a:r>
          </a:p>
          <a:p>
            <a:pPr marL="0" indent="0">
              <a:buNone/>
            </a:pPr>
            <a:r>
              <a:rPr lang="en-GB" sz="2500" dirty="0" err="1"/>
              <a:t>Bannink</a:t>
            </a:r>
            <a:r>
              <a:rPr lang="en-GB" sz="2500" dirty="0"/>
              <a:t>, P.F., (2007) “Solution Focused Brief Therapy” Springer Science + Business media. 37:87-94 p90</a:t>
            </a:r>
          </a:p>
          <a:p>
            <a:pPr marL="0" indent="0">
              <a:buNone/>
            </a:pPr>
            <a:r>
              <a:rPr lang="en-GB" sz="2500" dirty="0" err="1"/>
              <a:t>Blogspot</a:t>
            </a:r>
            <a:r>
              <a:rPr lang="en-GB" sz="2500" dirty="0"/>
              <a:t> (N/D) “Self- Reflection” Available at: </a:t>
            </a:r>
            <a:r>
              <a:rPr lang="en-GB" sz="2500" dirty="0">
                <a:hlinkClick r:id="rId3"/>
              </a:rPr>
              <a:t>http://1.bp.blogspot.com/-BmRD-mzcaas/VoFo18ukzUI/AAAAAAAAMlI/8avqzVlsBT0/s1600/Self-Reflection%2Bskills%2Btraining%2Bfor%2Bautistic%2Bchildren.jpg</a:t>
            </a:r>
            <a:r>
              <a:rPr lang="en-GB" sz="2500" dirty="0"/>
              <a:t> [Accessed on 14/05/2018]</a:t>
            </a:r>
          </a:p>
          <a:p>
            <a:pPr marL="0" indent="0">
              <a:buNone/>
            </a:pPr>
            <a:r>
              <a:rPr lang="en-GB" sz="2500" dirty="0" err="1"/>
              <a:t>Canstock</a:t>
            </a:r>
            <a:r>
              <a:rPr lang="en-GB" sz="2500" dirty="0"/>
              <a:t> photo, (N/D) “Personal Development image” Available at: </a:t>
            </a:r>
            <a:r>
              <a:rPr lang="en-GB" sz="2500" dirty="0">
                <a:hlinkClick r:id="rId4"/>
              </a:rPr>
              <a:t>https://cdn.xl.thumbs.canstockphoto.com/canstock43333463.jpg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r>
              <a:rPr lang="en-GB" sz="2500" dirty="0"/>
              <a:t>Dolan, Y., (2017) “What is solution-focused therapy?” Available at: </a:t>
            </a:r>
            <a:r>
              <a:rPr lang="en-GB" sz="2500" dirty="0">
                <a:hlinkClick r:id="rId5"/>
              </a:rPr>
              <a:t>https://solutionfocused.net/what-is-solution-focused-therapy/</a:t>
            </a:r>
            <a:r>
              <a:rPr lang="en-GB" sz="2500" dirty="0"/>
              <a:t> [Accessed on:15/05/2018]</a:t>
            </a:r>
          </a:p>
          <a:p>
            <a:pPr marL="0" indent="0">
              <a:buNone/>
            </a:pPr>
            <a:r>
              <a:rPr lang="en-GB" sz="2500" dirty="0"/>
              <a:t>Dowling, S., Hubert, J., White, S., &amp; Hollins, S. (2006). Bereaved adults with intellectual disabilities: A combined randomized controlled trial and qualitative study of two community-based interventions. Journal of Intellectual Disability Research, 50, 277–287.</a:t>
            </a:r>
          </a:p>
          <a:p>
            <a:pPr marL="0" indent="0">
              <a:buNone/>
            </a:pPr>
            <a:r>
              <a:rPr lang="en-GB" sz="2500" dirty="0"/>
              <a:t>Franklin, C. (2015) “An Update on Strengths-Based,  Solution-Focused Brief Therapy” Health &amp; Social Work Volume 40, Number 2 </a:t>
            </a:r>
          </a:p>
          <a:p>
            <a:pPr marL="0" indent="0">
              <a:buNone/>
            </a:pPr>
            <a:r>
              <a:rPr lang="en-GB" sz="2500" dirty="0"/>
              <a:t>Huffingtonpost, (2014) “Reflection cartoon” Available at: </a:t>
            </a:r>
            <a:r>
              <a:rPr lang="en-GB" sz="2500" dirty="0">
                <a:hlinkClick r:id="rId6"/>
              </a:rPr>
              <a:t>http://images.huffingtonpost.com/2015-12-11-1449872377-8104859-Reflection.png</a:t>
            </a:r>
            <a:r>
              <a:rPr lang="en-GB" sz="2500" dirty="0"/>
              <a:t> [Accessed on 14/05/2018]</a:t>
            </a:r>
          </a:p>
          <a:p>
            <a:pPr marL="0" indent="0">
              <a:buNone/>
            </a:pPr>
            <a:r>
              <a:rPr lang="en-GB" sz="2500" dirty="0"/>
              <a:t>Intelligentinsight (2015) “Summary” Available at: </a:t>
            </a:r>
            <a:r>
              <a:rPr lang="en-GB" sz="2500" dirty="0">
                <a:hlinkClick r:id="rId7"/>
              </a:rPr>
              <a:t>http://intelligentinsights.in/wp-content/uploads/2015/08/summary.jpg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r>
              <a:rPr lang="en-GB" sz="2500" dirty="0"/>
              <a:t>Lindforss, L. &amp; Magnusson, D., (1997) “Solution-Focused therapy in prison.” Contemporary Family Therapy: An International Journal, 19, 89-1-3.</a:t>
            </a:r>
          </a:p>
          <a:p>
            <a:pPr marL="0" indent="0">
              <a:buNone/>
            </a:pPr>
            <a:r>
              <a:rPr lang="en-GB" sz="2500" dirty="0"/>
              <a:t>McLeod, J., &amp; McLeod, J. (2014) Research on embedded counselling: An emerging topic of potential importance for the future of counselling psychology. Counselling Psychology Quarterly, 2015 Vol. 28, No. 1, 27–43</a:t>
            </a:r>
          </a:p>
          <a:p>
            <a:pPr marL="0" indent="0">
              <a:buNone/>
            </a:pPr>
            <a:r>
              <a:rPr lang="en-GB" sz="2500" dirty="0"/>
              <a:t>McLeod, J. (2007) Counselling Skill. Open University Press. </a:t>
            </a:r>
          </a:p>
          <a:p>
            <a:pPr marL="0" indent="0">
              <a:buNone/>
            </a:pPr>
            <a:r>
              <a:rPr lang="en-GB" sz="2500" dirty="0" err="1"/>
              <a:t>Stoy</a:t>
            </a:r>
            <a:r>
              <a:rPr lang="en-GB" sz="2500" dirty="0"/>
              <a:t>, A., (2015) “Project of Communication tips – Nonverbal communication in different countries” Available at: </a:t>
            </a:r>
            <a:r>
              <a:rPr lang="en-GB" sz="2500" dirty="0">
                <a:hlinkClick r:id="rId8"/>
              </a:rPr>
              <a:t>https://www.brighthubpm.com/monitoring-projects/85141-project-communication-tips-nonverbal-communication-in-different-cultures/</a:t>
            </a:r>
            <a:r>
              <a:rPr lang="en-GB" sz="2500" dirty="0"/>
              <a:t>  [Accessed on 15/05/2018]</a:t>
            </a:r>
          </a:p>
          <a:p>
            <a:pPr marL="0" indent="0">
              <a:buNone/>
            </a:pPr>
            <a:r>
              <a:rPr lang="en-GB" sz="2500" dirty="0"/>
              <a:t>Thinking Man (N/D) “The Thinking Man”  Available at: </a:t>
            </a:r>
            <a:r>
              <a:rPr lang="en-GB" sz="2500" dirty="0">
                <a:hlinkClick r:id="rId9"/>
              </a:rPr>
              <a:t>http://1stmuse.com/adonis/Thinking_Man.jpg</a:t>
            </a:r>
            <a:r>
              <a:rPr lang="en-GB" sz="2500" dirty="0"/>
              <a:t> [Accessed on 15/05/2018]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4416524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1660</TotalTime>
  <Words>1008</Words>
  <Application>Microsoft Office PowerPoint</Application>
  <PresentationFormat>Widescreen</PresentationFormat>
  <Paragraphs>100</Paragraphs>
  <Slides>12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Gill Sans MT</vt:lpstr>
      <vt:lpstr>Wingdings</vt:lpstr>
      <vt:lpstr>Gallery</vt:lpstr>
      <vt:lpstr>Picture</vt:lpstr>
      <vt:lpstr>PowerPoint Presentation</vt:lpstr>
      <vt:lpstr>Reflection of embedded counselling practice module</vt:lpstr>
      <vt:lpstr>Reflecting</vt:lpstr>
      <vt:lpstr>Reflect – During/ After Module</vt:lpstr>
      <vt:lpstr>Solution focused brief therapy (SFBT)</vt:lpstr>
      <vt:lpstr>Personal Development</vt:lpstr>
      <vt:lpstr>Skills practiced</vt:lpstr>
      <vt:lpstr>Areas that was challenging within practice</vt:lpstr>
      <vt:lpstr>Implications for embedded counselling practice within health and social sector </vt:lpstr>
      <vt:lpstr>Recommendations for embedded counselling practice within health and social sector </vt:lpstr>
      <vt:lpstr>Conclusion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Alisha</dc:creator>
  <cp:lastModifiedBy>Alisha</cp:lastModifiedBy>
  <cp:revision>32</cp:revision>
  <dcterms:created xsi:type="dcterms:W3CDTF">2018-05-14T13:07:49Z</dcterms:created>
  <dcterms:modified xsi:type="dcterms:W3CDTF">2018-05-15T17:23:57Z</dcterms:modified>
</cp:coreProperties>
</file>