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5" r:id="rId9"/>
    <p:sldId id="264" r:id="rId10"/>
    <p:sldId id="266" r:id="rId11"/>
    <p:sldId id="267" r:id="rId12"/>
    <p:sldId id="269" r:id="rId13"/>
    <p:sldId id="268" r:id="rId14"/>
    <p:sldId id="271" r:id="rId15"/>
    <p:sldId id="270" r:id="rId16"/>
    <p:sldId id="274" r:id="rId17"/>
    <p:sldId id="273" r:id="rId18"/>
    <p:sldId id="261"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69" autoAdjust="0"/>
    <p:restoredTop sz="94660"/>
  </p:normalViewPr>
  <p:slideViewPr>
    <p:cSldViewPr snapToGrid="0">
      <p:cViewPr varScale="1">
        <p:scale>
          <a:sx n="113" d="100"/>
          <a:sy n="113" d="100"/>
        </p:scale>
        <p:origin x="39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47C8E-775E-4125-8901-F7E32C20E3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F68317-52AA-4353-8C25-74F2FEB8A0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48F4AD-2A19-4AEC-A673-782B231A3C9F}"/>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5" name="Footer Placeholder 4">
            <a:extLst>
              <a:ext uri="{FF2B5EF4-FFF2-40B4-BE49-F238E27FC236}">
                <a16:creationId xmlns:a16="http://schemas.microsoft.com/office/drawing/2014/main" id="{F8E510DC-5E5C-4192-A50E-6D062B06F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D019F-993C-4ADC-883A-1E05E4F2B15B}"/>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3793516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DF39A-F3E7-4752-B2B8-1A998FD408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9EE1B7-BA75-4864-B2F7-58E05415C6D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9AB9E-14EC-4933-A4CA-2B195358D84B}"/>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5" name="Footer Placeholder 4">
            <a:extLst>
              <a:ext uri="{FF2B5EF4-FFF2-40B4-BE49-F238E27FC236}">
                <a16:creationId xmlns:a16="http://schemas.microsoft.com/office/drawing/2014/main" id="{BA3051D6-5337-4A73-9E80-2CC4CD2C0B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AFE130-937C-48F6-92BE-0117729B0A0D}"/>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301554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5A53F-6CAC-4D3F-B9DD-A209A1DB02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44290F-AE32-43EB-A276-0A85EF6184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F3E5CE7-9655-4C56-894D-ADC300F6F650}"/>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5" name="Footer Placeholder 4">
            <a:extLst>
              <a:ext uri="{FF2B5EF4-FFF2-40B4-BE49-F238E27FC236}">
                <a16:creationId xmlns:a16="http://schemas.microsoft.com/office/drawing/2014/main" id="{CFC75F9D-8D2F-4045-9659-9878EFC9E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7D04A-2114-4F8D-BFF2-7454C0A0B851}"/>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4245706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BC6E7-9565-410A-BB1B-C80B2DE7F9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9F7BE2-ECB4-4035-8EDD-F01E130E399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9E7879-44C1-456C-8856-3A2F8FB6CD3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F9C38C-DFCF-49C0-B6C7-73FA63252278}"/>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6" name="Footer Placeholder 5">
            <a:extLst>
              <a:ext uri="{FF2B5EF4-FFF2-40B4-BE49-F238E27FC236}">
                <a16:creationId xmlns:a16="http://schemas.microsoft.com/office/drawing/2014/main" id="{B7BA1BCE-4D7B-4A66-B01F-64274FC64E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9EEFB5-1E4E-47C3-A2D3-DB04F25A1F5E}"/>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3990532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E1C7-0CDE-476D-907C-4DA407FAFF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07B2D-E624-4A0B-8413-BA46191558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C08AF54-5F3C-47B9-A4ED-A31443771D3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7A75D7-DCE7-4A76-B0EE-018C71ABEF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0FD81CB-A49B-4FF6-8167-E23110962A2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E95618-F217-4397-B38F-103DF1DEA33C}"/>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8" name="Footer Placeholder 7">
            <a:extLst>
              <a:ext uri="{FF2B5EF4-FFF2-40B4-BE49-F238E27FC236}">
                <a16:creationId xmlns:a16="http://schemas.microsoft.com/office/drawing/2014/main" id="{D9CEC8D8-196E-4316-8712-AB10F4836B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788214-34A2-467A-9D51-E146C0201081}"/>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170422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B72E-C367-4379-A875-980F779570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815015-EEC7-4402-8BA5-8DDB14D013FF}"/>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4" name="Footer Placeholder 3">
            <a:extLst>
              <a:ext uri="{FF2B5EF4-FFF2-40B4-BE49-F238E27FC236}">
                <a16:creationId xmlns:a16="http://schemas.microsoft.com/office/drawing/2014/main" id="{A574F932-2D8F-4064-B028-9943655EB3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92BE43-FBF0-4846-84B7-9DF2A3DBD310}"/>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200370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E945AD-8CA6-410E-9A96-4909D191FF65}"/>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3" name="Footer Placeholder 2">
            <a:extLst>
              <a:ext uri="{FF2B5EF4-FFF2-40B4-BE49-F238E27FC236}">
                <a16:creationId xmlns:a16="http://schemas.microsoft.com/office/drawing/2014/main" id="{9F126883-16A9-4EC3-8BBA-A265CA49C7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E8D31B-6DF0-48BA-AA63-4BDB0EC0917F}"/>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1443443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D3A45-4D1E-4E86-8DD7-B4DCC90318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4DEF69-8638-4A49-8A07-3A23BA0F09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B1B00B-49C9-45D1-BEAA-05292D5F8F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CCE5768-EEDE-495A-9DE2-50E2F9B509F4}"/>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6" name="Footer Placeholder 5">
            <a:extLst>
              <a:ext uri="{FF2B5EF4-FFF2-40B4-BE49-F238E27FC236}">
                <a16:creationId xmlns:a16="http://schemas.microsoft.com/office/drawing/2014/main" id="{B36C8CA0-DCBD-4FFC-9B79-B4BA0348D0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7183F9-1D09-4361-8B2E-64C275F685DA}"/>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1470565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8A1E-6DA1-43E1-83D9-D0AD7A34AD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90313D-3CE8-4AB4-A643-538E281A1E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40807A-720D-481A-BDAB-60A794EB52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D57CEE-2131-471B-B8F5-E44F98FDD5D1}"/>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6" name="Footer Placeholder 5">
            <a:extLst>
              <a:ext uri="{FF2B5EF4-FFF2-40B4-BE49-F238E27FC236}">
                <a16:creationId xmlns:a16="http://schemas.microsoft.com/office/drawing/2014/main" id="{CEDAFEB3-EC8C-4319-BF68-D456215C05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C10B3F-F78F-4B64-BB71-C7136BEB5AA3}"/>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2296934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B0F27-F411-47F5-8864-64AFF86C43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E5159F-9FE4-4002-B18D-C5C0538EB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2CF2BA-F35A-43B2-B089-8E1B9458C385}"/>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5" name="Footer Placeholder 4">
            <a:extLst>
              <a:ext uri="{FF2B5EF4-FFF2-40B4-BE49-F238E27FC236}">
                <a16:creationId xmlns:a16="http://schemas.microsoft.com/office/drawing/2014/main" id="{09A68F1B-DCC8-45F6-8DAE-47FCBB1CE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BE6FB-784C-4FCF-85D7-27CC4EE43DBE}"/>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2723350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DAB019-922B-4432-ABB0-5585F0A619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3FF96F-D1A3-4400-A75D-37E56CD0670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FCA3FB-FF75-455C-BD86-DC75EA95C2A7}"/>
              </a:ext>
            </a:extLst>
          </p:cNvPr>
          <p:cNvSpPr>
            <a:spLocks noGrp="1"/>
          </p:cNvSpPr>
          <p:nvPr>
            <p:ph type="dt" sz="half" idx="10"/>
          </p:nvPr>
        </p:nvSpPr>
        <p:spPr/>
        <p:txBody>
          <a:bodyPr/>
          <a:lstStyle/>
          <a:p>
            <a:fld id="{75508CB1-F4A1-4EE9-AC9A-5101B53DB582}" type="datetimeFigureOut">
              <a:rPr lang="en-GB" smtClean="0"/>
              <a:t>25/10/2018</a:t>
            </a:fld>
            <a:endParaRPr lang="en-GB"/>
          </a:p>
        </p:txBody>
      </p:sp>
      <p:sp>
        <p:nvSpPr>
          <p:cNvPr id="5" name="Footer Placeholder 4">
            <a:extLst>
              <a:ext uri="{FF2B5EF4-FFF2-40B4-BE49-F238E27FC236}">
                <a16:creationId xmlns:a16="http://schemas.microsoft.com/office/drawing/2014/main" id="{F8A637B8-5994-4711-B1BB-C46FB5680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BE5E53-A84D-46AD-B402-EBBE97432707}"/>
              </a:ext>
            </a:extLst>
          </p:cNvPr>
          <p:cNvSpPr>
            <a:spLocks noGrp="1"/>
          </p:cNvSpPr>
          <p:nvPr>
            <p:ph type="sldNum" sz="quarter" idx="12"/>
          </p:nvPr>
        </p:nvSpPr>
        <p:spPr/>
        <p:txBody>
          <a:bodyPr/>
          <a:lstStyle/>
          <a:p>
            <a:fld id="{0572B220-D825-4CCD-8060-498C748C132C}" type="slidenum">
              <a:rPr lang="en-GB" smtClean="0"/>
              <a:t>‹#›</a:t>
            </a:fld>
            <a:endParaRPr lang="en-GB"/>
          </a:p>
        </p:txBody>
      </p:sp>
    </p:spTree>
    <p:extLst>
      <p:ext uri="{BB962C8B-B14F-4D97-AF65-F5344CB8AC3E}">
        <p14:creationId xmlns:p14="http://schemas.microsoft.com/office/powerpoint/2010/main" val="2457377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BDBA55-B3C8-4BEA-9281-029941E3D6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0F253F-8E55-40C6-A963-0EFA95F457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B8106A-E7EC-4CBF-8A27-B5FDECF982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508CB1-F4A1-4EE9-AC9A-5101B53DB582}" type="datetimeFigureOut">
              <a:rPr lang="en-GB" smtClean="0"/>
              <a:t>25/10/2018</a:t>
            </a:fld>
            <a:endParaRPr lang="en-GB"/>
          </a:p>
        </p:txBody>
      </p:sp>
      <p:sp>
        <p:nvSpPr>
          <p:cNvPr id="5" name="Footer Placeholder 4">
            <a:extLst>
              <a:ext uri="{FF2B5EF4-FFF2-40B4-BE49-F238E27FC236}">
                <a16:creationId xmlns:a16="http://schemas.microsoft.com/office/drawing/2014/main" id="{164D87B0-E26F-4B7D-9C61-9928EE4094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7183F7-0B59-4153-B4FB-81B4541E2A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72B220-D825-4CCD-8060-498C748C132C}" type="slidenum">
              <a:rPr lang="en-GB" smtClean="0"/>
              <a:t>‹#›</a:t>
            </a:fld>
            <a:endParaRPr lang="en-GB"/>
          </a:p>
        </p:txBody>
      </p:sp>
    </p:spTree>
    <p:extLst>
      <p:ext uri="{BB962C8B-B14F-4D97-AF65-F5344CB8AC3E}">
        <p14:creationId xmlns:p14="http://schemas.microsoft.com/office/powerpoint/2010/main" val="28962359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Rqwik_wdLa4"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zQYctDtdMg"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4788Tmz9Zo"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3GWwohI5h1w"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_Yhyp-_hX2s"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kahoot.com/welcomeback/"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oughtco.com/what-is-heavy-metal-p2-2456255"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www.classicalmpr.org/story/2013/10/15/what-is-classical-music"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BBC761-3D62-4F29-BC37-1912CF2247AA}"/>
              </a:ext>
            </a:extLst>
          </p:cNvPr>
          <p:cNvPicPr>
            <a:picLocks noChangeAspect="1"/>
          </p:cNvPicPr>
          <p:nvPr/>
        </p:nvPicPr>
        <p:blipFill rotWithShape="1">
          <a:blip r:embed="rId2">
            <a:extLst>
              <a:ext uri="{28A0092B-C50C-407E-A947-70E740481C1C}">
                <a14:useLocalDpi xmlns:a14="http://schemas.microsoft.com/office/drawing/2010/main" val="0"/>
              </a:ext>
            </a:extLst>
          </a:blip>
          <a:srcRect t="25000"/>
          <a:stretch/>
        </p:blipFill>
        <p:spPr>
          <a:xfrm>
            <a:off x="20" y="10"/>
            <a:ext cx="12191980" cy="6857990"/>
          </a:xfrm>
          <a:prstGeom prst="rect">
            <a:avLst/>
          </a:prstGeom>
        </p:spPr>
      </p:pic>
      <p:sp>
        <p:nvSpPr>
          <p:cNvPr id="33"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AF8EFD5-9155-4024-9CF6-25D56C8833F4}"/>
              </a:ext>
            </a:extLst>
          </p:cNvPr>
          <p:cNvSpPr>
            <a:spLocks noGrp="1"/>
          </p:cNvSpPr>
          <p:nvPr>
            <p:ph type="ctrTitle"/>
          </p:nvPr>
        </p:nvSpPr>
        <p:spPr>
          <a:xfrm>
            <a:off x="8022021" y="3231931"/>
            <a:ext cx="3852041" cy="1834056"/>
          </a:xfrm>
        </p:spPr>
        <p:txBody>
          <a:bodyPr>
            <a:normAutofit/>
          </a:bodyPr>
          <a:lstStyle/>
          <a:p>
            <a:r>
              <a:rPr lang="en-US" sz="4000">
                <a:latin typeface="Berlin Sans FB Demi" panose="020E0802020502020306" pitchFamily="34" charset="0"/>
              </a:rPr>
              <a:t>Exploring the Genres of Music </a:t>
            </a:r>
            <a:endParaRPr lang="en-GB" sz="4000" dirty="0">
              <a:latin typeface="Berlin Sans FB Demi" panose="020E0802020502020306" pitchFamily="34" charset="0"/>
            </a:endParaRPr>
          </a:p>
        </p:txBody>
      </p:sp>
      <p:sp>
        <p:nvSpPr>
          <p:cNvPr id="3" name="Subtitle 2">
            <a:extLst>
              <a:ext uri="{FF2B5EF4-FFF2-40B4-BE49-F238E27FC236}">
                <a16:creationId xmlns:a16="http://schemas.microsoft.com/office/drawing/2014/main" id="{39727957-F421-4362-BEEE-4058D2949B83}"/>
              </a:ext>
            </a:extLst>
          </p:cNvPr>
          <p:cNvSpPr>
            <a:spLocks noGrp="1"/>
          </p:cNvSpPr>
          <p:nvPr>
            <p:ph type="subTitle" idx="1"/>
          </p:nvPr>
        </p:nvSpPr>
        <p:spPr>
          <a:xfrm>
            <a:off x="7782910" y="5242675"/>
            <a:ext cx="4330262" cy="683284"/>
          </a:xfrm>
        </p:spPr>
        <p:txBody>
          <a:bodyPr>
            <a:normAutofit/>
          </a:bodyPr>
          <a:lstStyle/>
          <a:p>
            <a:r>
              <a:rPr lang="en-US" sz="2000">
                <a:latin typeface="Berlin Sans FB Demi" panose="020E0802020502020306" pitchFamily="34" charset="0"/>
              </a:rPr>
              <a:t>By Kierran Tomkins </a:t>
            </a:r>
            <a:endParaRPr lang="en-GB" sz="2000" dirty="0">
              <a:latin typeface="Berlin Sans FB Demi" panose="020E0802020502020306" pitchFamily="34" charset="0"/>
            </a:endParaRPr>
          </a:p>
        </p:txBody>
      </p:sp>
      <p:cxnSp>
        <p:nvCxnSpPr>
          <p:cNvPr id="35" name="Straight Connector 34">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3334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9" name="Picture 2" descr="Image result for Musical drawing">
            <a:extLst>
              <a:ext uri="{FF2B5EF4-FFF2-40B4-BE49-F238E27FC236}">
                <a16:creationId xmlns:a16="http://schemas.microsoft.com/office/drawing/2014/main" id="{67051133-055E-4505-B2C2-FD7D731AF5C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273" b="16130"/>
          <a:stretch/>
        </p:blipFill>
        <p:spPr bwMode="auto">
          <a:xfrm>
            <a:off x="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CF09F8-7BC6-4EA1-9FBF-E919E0F897CC}"/>
              </a:ext>
            </a:extLst>
          </p:cNvPr>
          <p:cNvSpPr txBox="1"/>
          <p:nvPr/>
        </p:nvSpPr>
        <p:spPr>
          <a:xfrm>
            <a:off x="172995" y="238722"/>
            <a:ext cx="3696271"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9600" dirty="0">
                <a:solidFill>
                  <a:schemeClr val="bg1"/>
                </a:solidFill>
                <a:latin typeface="Berlin Sans FB Demi" panose="020E0802020502020306" pitchFamily="34" charset="0"/>
              </a:rPr>
              <a:t>Recap</a:t>
            </a:r>
            <a:r>
              <a:rPr lang="en-US" sz="8800" dirty="0">
                <a:latin typeface="Abadi" panose="020B0604020202020204" pitchFamily="34" charset="0"/>
              </a:rPr>
              <a:t> </a:t>
            </a:r>
            <a:r>
              <a:rPr lang="en-US" dirty="0">
                <a:latin typeface="Abadi" panose="020B0604020202020204" pitchFamily="34" charset="0"/>
              </a:rPr>
              <a:t> </a:t>
            </a:r>
            <a:endParaRPr lang="en-GB" dirty="0">
              <a:latin typeface="Abadi" panose="020B0604020202020204" pitchFamily="34" charset="0"/>
            </a:endParaRPr>
          </a:p>
        </p:txBody>
      </p:sp>
      <p:sp>
        <p:nvSpPr>
          <p:cNvPr id="8" name="TextBox 7">
            <a:extLst>
              <a:ext uri="{FF2B5EF4-FFF2-40B4-BE49-F238E27FC236}">
                <a16:creationId xmlns:a16="http://schemas.microsoft.com/office/drawing/2014/main" id="{4190948C-C4E5-41F9-9E6D-D0FD6189EB1B}"/>
              </a:ext>
            </a:extLst>
          </p:cNvPr>
          <p:cNvSpPr txBox="1"/>
          <p:nvPr/>
        </p:nvSpPr>
        <p:spPr>
          <a:xfrm>
            <a:off x="4264455" y="2644165"/>
            <a:ext cx="3592611"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9600" dirty="0">
                <a:solidFill>
                  <a:schemeClr val="bg1"/>
                </a:solidFill>
                <a:latin typeface="Berlin Sans FB Demi" panose="020E0802020502020306" pitchFamily="34" charset="0"/>
              </a:rPr>
              <a:t>Recap</a:t>
            </a:r>
            <a:r>
              <a:rPr lang="en-US" sz="8800" dirty="0">
                <a:latin typeface="Abadi" panose="020B0604020202020204" pitchFamily="34" charset="0"/>
              </a:rPr>
              <a:t> </a:t>
            </a:r>
            <a:r>
              <a:rPr lang="en-US" dirty="0">
                <a:latin typeface="Abadi" panose="020B0604020202020204" pitchFamily="34" charset="0"/>
              </a:rPr>
              <a:t> </a:t>
            </a:r>
            <a:endParaRPr lang="en-GB" dirty="0">
              <a:latin typeface="Abadi" panose="020B0604020202020204" pitchFamily="34" charset="0"/>
            </a:endParaRPr>
          </a:p>
        </p:txBody>
      </p:sp>
      <p:sp>
        <p:nvSpPr>
          <p:cNvPr id="9" name="TextBox 8">
            <a:extLst>
              <a:ext uri="{FF2B5EF4-FFF2-40B4-BE49-F238E27FC236}">
                <a16:creationId xmlns:a16="http://schemas.microsoft.com/office/drawing/2014/main" id="{AB39A3FD-C8A8-4191-87E8-C61C37537FBF}"/>
              </a:ext>
            </a:extLst>
          </p:cNvPr>
          <p:cNvSpPr txBox="1"/>
          <p:nvPr/>
        </p:nvSpPr>
        <p:spPr>
          <a:xfrm>
            <a:off x="8546757" y="5152592"/>
            <a:ext cx="3577509"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9600" dirty="0">
                <a:solidFill>
                  <a:schemeClr val="bg1"/>
                </a:solidFill>
                <a:latin typeface="Berlin Sans FB Demi" panose="020E0802020502020306" pitchFamily="34" charset="0"/>
              </a:rPr>
              <a:t>Recap</a:t>
            </a:r>
            <a:r>
              <a:rPr lang="en-US" sz="8800" dirty="0">
                <a:latin typeface="Abadi" panose="020B0604020202020204" pitchFamily="34" charset="0"/>
              </a:rPr>
              <a:t> </a:t>
            </a:r>
            <a:r>
              <a:rPr lang="en-US" dirty="0">
                <a:latin typeface="Abadi" panose="020B0604020202020204" pitchFamily="34" charset="0"/>
              </a:rPr>
              <a:t> </a:t>
            </a:r>
            <a:endParaRPr lang="en-GB" dirty="0">
              <a:latin typeface="Abadi" panose="020B0604020202020204" pitchFamily="34" charset="0"/>
            </a:endParaRPr>
          </a:p>
        </p:txBody>
      </p:sp>
    </p:spTree>
    <p:extLst>
      <p:ext uri="{BB962C8B-B14F-4D97-AF65-F5344CB8AC3E}">
        <p14:creationId xmlns:p14="http://schemas.microsoft.com/office/powerpoint/2010/main" val="3963228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4CE9F-FB4A-4717-B1AB-5D8511F93434}"/>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Learning Objectives </a:t>
            </a:r>
            <a:endParaRPr lang="en-GB" dirty="0">
              <a:latin typeface="Berlin Sans FB Demi" panose="020E0802020502020306" pitchFamily="34" charset="0"/>
            </a:endParaRPr>
          </a:p>
        </p:txBody>
      </p:sp>
      <p:pic>
        <p:nvPicPr>
          <p:cNvPr id="2050" name="Picture 2" descr="Image result for Musical drawing ">
            <a:extLst>
              <a:ext uri="{FF2B5EF4-FFF2-40B4-BE49-F238E27FC236}">
                <a16:creationId xmlns:a16="http://schemas.microsoft.com/office/drawing/2014/main" id="{205AFFBE-EE3E-453A-B507-F799CB5F53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50"/>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3AE202-0623-4CAF-9EE0-046124F0BBFB}"/>
              </a:ext>
            </a:extLst>
          </p:cNvPr>
          <p:cNvSpPr>
            <a:spLocks noGrp="1"/>
          </p:cNvSpPr>
          <p:nvPr>
            <p:ph idx="1"/>
          </p:nvPr>
        </p:nvSpPr>
        <p:spPr>
          <a:xfrm>
            <a:off x="4965431" y="2438400"/>
            <a:ext cx="6586489" cy="3785419"/>
          </a:xfrm>
        </p:spPr>
        <p:txBody>
          <a:bodyPr>
            <a:normAutofit lnSpcReduction="10000"/>
          </a:bodyPr>
          <a:lstStyle/>
          <a:p>
            <a:pPr marL="457200" indent="-457200">
              <a:buFont typeface="+mj-lt"/>
              <a:buAutoNum type="arabicPeriod"/>
            </a:pPr>
            <a:r>
              <a:rPr lang="en-US" sz="2000" dirty="0">
                <a:latin typeface="Berlin Sans FB Demi" panose="020E0802020502020306" pitchFamily="34" charset="0"/>
              </a:rPr>
              <a:t>The learners will be required to identify a variety of music genres, by understanding the musical fundamentals that differentiate them. </a:t>
            </a:r>
          </a:p>
          <a:p>
            <a:pPr marL="457200" indent="-457200">
              <a:buFont typeface="+mj-lt"/>
              <a:buAutoNum type="arabicPeriod"/>
            </a:pPr>
            <a:endParaRPr lang="en-US" sz="2000" dirty="0">
              <a:latin typeface="Berlin Sans FB Demi" panose="020E0802020502020306" pitchFamily="34" charset="0"/>
            </a:endParaRPr>
          </a:p>
          <a:p>
            <a:pPr marL="457200" indent="-457200">
              <a:buFont typeface="+mj-lt"/>
              <a:buAutoNum type="arabicPeriod"/>
            </a:pPr>
            <a:endParaRPr lang="en-US" sz="2000" dirty="0">
              <a:latin typeface="Berlin Sans FB Demi" panose="020E0802020502020306" pitchFamily="34" charset="0"/>
            </a:endParaRPr>
          </a:p>
          <a:p>
            <a:pPr marL="457200" indent="-457200">
              <a:buFont typeface="+mj-lt"/>
              <a:buAutoNum type="arabicPeriod"/>
            </a:pPr>
            <a:r>
              <a:rPr lang="en-US" sz="2000" dirty="0">
                <a:latin typeface="Berlin Sans FB Demi" panose="020E0802020502020306" pitchFamily="34" charset="0"/>
              </a:rPr>
              <a:t>The learners will be required to categorize the different genres of music by using </a:t>
            </a:r>
            <a:r>
              <a:rPr lang="en-US" sz="2000" u="sng" dirty="0">
                <a:latin typeface="Berlin Sans FB Demi" panose="020E0802020502020306" pitchFamily="34" charset="0"/>
              </a:rPr>
              <a:t>‘Aural Perception’ </a:t>
            </a:r>
            <a:r>
              <a:rPr lang="en-US" sz="2000" dirty="0">
                <a:latin typeface="Berlin Sans FB Demi" panose="020E0802020502020306" pitchFamily="34" charset="0"/>
              </a:rPr>
              <a:t>skills to recognize what genre of music different extracts are. </a:t>
            </a:r>
          </a:p>
          <a:p>
            <a:pPr marL="457200" indent="-457200">
              <a:buFont typeface="+mj-lt"/>
              <a:buAutoNum type="arabicPeriod"/>
            </a:pPr>
            <a:endParaRPr lang="en-US" sz="2000" dirty="0">
              <a:latin typeface="Berlin Sans FB Demi" panose="020E0802020502020306" pitchFamily="34" charset="0"/>
            </a:endParaRPr>
          </a:p>
          <a:p>
            <a:pPr marL="0" indent="0">
              <a:buNone/>
            </a:pPr>
            <a:r>
              <a:rPr lang="en-US" sz="2000" dirty="0">
                <a:latin typeface="Berlin Sans FB Demi" panose="020E0802020502020306" pitchFamily="34" charset="0"/>
              </a:rPr>
              <a:t>Todays lesson will cover………..</a:t>
            </a:r>
          </a:p>
          <a:p>
            <a:pPr marL="0" indent="0">
              <a:buNone/>
            </a:pPr>
            <a:r>
              <a:rPr lang="en-US" sz="2000" dirty="0">
                <a:latin typeface="Berlin Sans FB Demi" panose="020E0802020502020306" pitchFamily="34" charset="0"/>
              </a:rPr>
              <a:t>Taking notes throughout this session is suggested.</a:t>
            </a:r>
            <a:endParaRPr lang="en-GB" sz="2000" dirty="0">
              <a:latin typeface="Berlin Sans FB Demi" panose="020E0802020502020306" pitchFamily="34" charset="0"/>
            </a:endParaRPr>
          </a:p>
        </p:txBody>
      </p:sp>
    </p:spTree>
    <p:extLst>
      <p:ext uri="{BB962C8B-B14F-4D97-AF65-F5344CB8AC3E}">
        <p14:creationId xmlns:p14="http://schemas.microsoft.com/office/powerpoint/2010/main" val="913035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6D68055-6277-4A90-94DD-0C8EC57C5883}"/>
              </a:ext>
            </a:extLst>
          </p:cNvPr>
          <p:cNvSpPr>
            <a:spLocks noGrp="1"/>
          </p:cNvSpPr>
          <p:nvPr>
            <p:ph type="title"/>
          </p:nvPr>
        </p:nvSpPr>
        <p:spPr>
          <a:xfrm>
            <a:off x="4965430" y="629266"/>
            <a:ext cx="6586491" cy="1676603"/>
          </a:xfrm>
        </p:spPr>
        <p:txBody>
          <a:bodyPr>
            <a:normAutofit/>
          </a:bodyPr>
          <a:lstStyle/>
          <a:p>
            <a:r>
              <a:rPr lang="en-US" dirty="0">
                <a:latin typeface="Berlin Sans FB Demi" panose="020E0802020502020306" pitchFamily="34" charset="0"/>
              </a:rPr>
              <a:t>What does ‘Genre’ mean?</a:t>
            </a:r>
            <a:endParaRPr lang="en-GB" dirty="0">
              <a:latin typeface="Berlin Sans FB Demi" panose="020E0802020502020306" pitchFamily="34" charset="0"/>
            </a:endParaRPr>
          </a:p>
        </p:txBody>
      </p:sp>
      <p:pic>
        <p:nvPicPr>
          <p:cNvPr id="3080" name="Picture 2" descr="Related image">
            <a:extLst>
              <a:ext uri="{FF2B5EF4-FFF2-40B4-BE49-F238E27FC236}">
                <a16:creationId xmlns:a16="http://schemas.microsoft.com/office/drawing/2014/main" id="{CD792F69-A8A1-41C5-BEA4-766670615C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865" r="1854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082" name="Content Placeholder 3081">
            <a:extLst>
              <a:ext uri="{FF2B5EF4-FFF2-40B4-BE49-F238E27FC236}">
                <a16:creationId xmlns:a16="http://schemas.microsoft.com/office/drawing/2014/main" id="{42E57E62-5CF9-4D49-B52D-F98FF2B74F46}"/>
              </a:ext>
            </a:extLst>
          </p:cNvPr>
          <p:cNvSpPr>
            <a:spLocks noGrp="1"/>
          </p:cNvSpPr>
          <p:nvPr>
            <p:ph idx="1"/>
          </p:nvPr>
        </p:nvSpPr>
        <p:spPr>
          <a:xfrm>
            <a:off x="4965431" y="2438400"/>
            <a:ext cx="6586489" cy="3785419"/>
          </a:xfrm>
        </p:spPr>
        <p:txBody>
          <a:bodyPr>
            <a:normAutofit fontScale="92500" lnSpcReduction="20000"/>
          </a:bodyPr>
          <a:lstStyle/>
          <a:p>
            <a:r>
              <a:rPr lang="en-US" sz="2000" dirty="0">
                <a:latin typeface="Berlin Sans FB Demi" panose="020E0802020502020306" pitchFamily="34" charset="0"/>
              </a:rPr>
              <a:t>A genre is a piece of work that has been categorized.</a:t>
            </a:r>
          </a:p>
          <a:p>
            <a:endParaRPr lang="en-US" sz="2000" dirty="0">
              <a:latin typeface="Berlin Sans FB Demi" panose="020E0802020502020306" pitchFamily="34" charset="0"/>
            </a:endParaRPr>
          </a:p>
          <a:p>
            <a:r>
              <a:rPr lang="en-US" sz="2000" dirty="0">
                <a:latin typeface="Berlin Sans FB Demi" panose="020E0802020502020306" pitchFamily="34" charset="0"/>
              </a:rPr>
              <a:t>Genre means a piece of work has been done in a distinctive way.</a:t>
            </a:r>
          </a:p>
          <a:p>
            <a:endParaRPr lang="en-US" sz="2000" dirty="0">
              <a:latin typeface="Berlin Sans FB Demi" panose="020E0802020502020306" pitchFamily="34" charset="0"/>
            </a:endParaRPr>
          </a:p>
          <a:p>
            <a:r>
              <a:rPr lang="en-US" sz="2000" dirty="0">
                <a:latin typeface="Berlin Sans FB Demi" panose="020E0802020502020306" pitchFamily="34" charset="0"/>
              </a:rPr>
              <a:t>Almost anything that can be created can be labeled or categorized as a specific genre. </a:t>
            </a:r>
          </a:p>
          <a:p>
            <a:pPr marL="0" indent="0">
              <a:buNone/>
            </a:pPr>
            <a:endParaRPr lang="en-US" sz="2000" dirty="0">
              <a:latin typeface="Berlin Sans FB Demi" panose="020E0802020502020306" pitchFamily="34" charset="0"/>
            </a:endParaRPr>
          </a:p>
          <a:p>
            <a:r>
              <a:rPr lang="en-US" sz="2000" dirty="0">
                <a:latin typeface="Berlin Sans FB Demi" panose="020E0802020502020306" pitchFamily="34" charset="0"/>
              </a:rPr>
              <a:t>All genres can also have sub-genres where two genres are mixed. </a:t>
            </a:r>
          </a:p>
          <a:p>
            <a:pPr marL="0" indent="0">
              <a:buNone/>
            </a:pPr>
            <a:r>
              <a:rPr lang="en-US" sz="2000" dirty="0">
                <a:latin typeface="Berlin Sans FB Demi" panose="020E0802020502020306" pitchFamily="34" charset="0"/>
              </a:rPr>
              <a:t>Other examples: Film, art, radio, drama, comedy…….</a:t>
            </a:r>
          </a:p>
          <a:p>
            <a:pPr marL="0" indent="0">
              <a:buNone/>
            </a:pPr>
            <a:endParaRPr lang="en-US" sz="1300" dirty="0">
              <a:latin typeface="Berlin Sans FB Demi" panose="020E0802020502020306" pitchFamily="34" charset="0"/>
            </a:endParaRPr>
          </a:p>
          <a:p>
            <a:pPr marL="0" indent="0">
              <a:buNone/>
            </a:pPr>
            <a:r>
              <a:rPr lang="en-US" sz="1200" dirty="0">
                <a:latin typeface="Berlin Sans FB Demi" panose="020E0802020502020306" pitchFamily="34" charset="0"/>
              </a:rPr>
              <a:t>(Santas, 2001 pp 30-32)   </a:t>
            </a:r>
          </a:p>
        </p:txBody>
      </p:sp>
    </p:spTree>
    <p:extLst>
      <p:ext uri="{BB962C8B-B14F-4D97-AF65-F5344CB8AC3E}">
        <p14:creationId xmlns:p14="http://schemas.microsoft.com/office/powerpoint/2010/main" val="2524287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DDAD4-DC24-446D-8FFF-A3D58A2F4799}"/>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Jazz </a:t>
            </a:r>
            <a:endParaRPr lang="en-GB" dirty="0">
              <a:latin typeface="Berlin Sans FB Demi" panose="020E0802020502020306" pitchFamily="34" charset="0"/>
            </a:endParaRPr>
          </a:p>
        </p:txBody>
      </p:sp>
      <p:pic>
        <p:nvPicPr>
          <p:cNvPr id="4098" name="Picture 2" descr="Image result for Musical drawing">
            <a:extLst>
              <a:ext uri="{FF2B5EF4-FFF2-40B4-BE49-F238E27FC236}">
                <a16:creationId xmlns:a16="http://schemas.microsoft.com/office/drawing/2014/main" id="{E698C0FD-F444-4297-BDD9-E92D977BCB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36" r="939"/>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2" name="Straight Connector 7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F3177E-68F0-41F9-9E47-085FAF177A94}"/>
              </a:ext>
            </a:extLst>
          </p:cNvPr>
          <p:cNvSpPr>
            <a:spLocks noGrp="1"/>
          </p:cNvSpPr>
          <p:nvPr>
            <p:ph idx="1"/>
          </p:nvPr>
        </p:nvSpPr>
        <p:spPr>
          <a:xfrm>
            <a:off x="4965431" y="2438400"/>
            <a:ext cx="6586489" cy="3785419"/>
          </a:xfrm>
        </p:spPr>
        <p:txBody>
          <a:bodyPr>
            <a:normAutofit lnSpcReduction="10000"/>
          </a:bodyPr>
          <a:lstStyle/>
          <a:p>
            <a:r>
              <a:rPr lang="en-US" sz="1700" dirty="0">
                <a:latin typeface="Berlin Sans FB Demi" panose="020E0802020502020306" pitchFamily="34" charset="0"/>
              </a:rPr>
              <a:t>Jazz, is a type of music that was prominent within the 20</a:t>
            </a:r>
            <a:r>
              <a:rPr lang="en-US" sz="1700" baseline="30000" dirty="0">
                <a:latin typeface="Berlin Sans FB Demi" panose="020E0802020502020306" pitchFamily="34" charset="0"/>
              </a:rPr>
              <a:t>th</a:t>
            </a:r>
            <a:r>
              <a:rPr lang="en-US" sz="1700" dirty="0">
                <a:latin typeface="Berlin Sans FB Demi" panose="020E0802020502020306" pitchFamily="34" charset="0"/>
              </a:rPr>
              <a:t> century, jazz was a genre of Black American origin. Famous jazz songs are called ‘</a:t>
            </a:r>
            <a:r>
              <a:rPr lang="en-US" sz="1700" u="sng" dirty="0">
                <a:latin typeface="Berlin Sans FB Demi" panose="020E0802020502020306" pitchFamily="34" charset="0"/>
              </a:rPr>
              <a:t>Jazz standards</a:t>
            </a:r>
            <a:r>
              <a:rPr lang="en-US" sz="1700" dirty="0">
                <a:latin typeface="Berlin Sans FB Demi" panose="020E0802020502020306" pitchFamily="34" charset="0"/>
              </a:rPr>
              <a:t>’.</a:t>
            </a:r>
          </a:p>
          <a:p>
            <a:pPr marL="0" indent="0">
              <a:buNone/>
            </a:pPr>
            <a:endParaRPr lang="en-US" sz="1700" dirty="0">
              <a:latin typeface="Berlin Sans FB Demi" panose="020E0802020502020306" pitchFamily="34" charset="0"/>
            </a:endParaRPr>
          </a:p>
          <a:p>
            <a:r>
              <a:rPr lang="en-US" sz="1700" dirty="0">
                <a:latin typeface="Berlin Sans FB Demi" panose="020E0802020502020306" pitchFamily="34" charset="0"/>
              </a:rPr>
              <a:t>The instrumentation within jazz can consist of….</a:t>
            </a:r>
          </a:p>
          <a:p>
            <a:r>
              <a:rPr lang="en-US" sz="1700" dirty="0">
                <a:latin typeface="Berlin Sans FB Demi" panose="020E0802020502020306" pitchFamily="34" charset="0"/>
              </a:rPr>
              <a:t>Main fundamentals, </a:t>
            </a:r>
            <a:r>
              <a:rPr lang="en-US" sz="1700" u="sng" dirty="0">
                <a:latin typeface="Berlin Sans FB Demi" panose="020E0802020502020306" pitchFamily="34" charset="0"/>
              </a:rPr>
              <a:t>Rhythmic Syncopation</a:t>
            </a:r>
            <a:r>
              <a:rPr lang="en-US" sz="1700" dirty="0">
                <a:latin typeface="Berlin Sans FB Demi" panose="020E0802020502020306" pitchFamily="34" charset="0"/>
              </a:rPr>
              <a:t>, </a:t>
            </a:r>
            <a:r>
              <a:rPr lang="en-US" sz="1700" u="sng" dirty="0">
                <a:latin typeface="Berlin Sans FB Demi" panose="020E0802020502020306" pitchFamily="34" charset="0"/>
              </a:rPr>
              <a:t>Improvisation, complexed harmonic structures. </a:t>
            </a:r>
            <a:r>
              <a:rPr lang="en-US" sz="1700" dirty="0">
                <a:latin typeface="Berlin Sans FB Demi" panose="020E0802020502020306" pitchFamily="34" charset="0"/>
              </a:rPr>
              <a:t> </a:t>
            </a:r>
          </a:p>
          <a:p>
            <a:pPr marL="0" indent="0">
              <a:buNone/>
            </a:pPr>
            <a:endParaRPr lang="en-US" sz="1700" dirty="0">
              <a:latin typeface="Berlin Sans FB Demi" panose="020E0802020502020306" pitchFamily="34" charset="0"/>
            </a:endParaRPr>
          </a:p>
          <a:p>
            <a:r>
              <a:rPr lang="en-US" sz="1700" dirty="0">
                <a:latin typeface="Berlin Sans FB Demi" panose="020E0802020502020306" pitchFamily="34" charset="0"/>
              </a:rPr>
              <a:t>Famous artists within the world of jazz are..</a:t>
            </a:r>
          </a:p>
          <a:p>
            <a:pPr marL="0" indent="0">
              <a:buNone/>
            </a:pPr>
            <a:endParaRPr lang="en-US" sz="1700" dirty="0">
              <a:latin typeface="Berlin Sans FB Demi" panose="020E0802020502020306" pitchFamily="34" charset="0"/>
            </a:endParaRPr>
          </a:p>
          <a:p>
            <a:pPr marL="0" indent="0">
              <a:buNone/>
            </a:pPr>
            <a:r>
              <a:rPr lang="en-US" sz="1700" dirty="0">
                <a:latin typeface="Berlin Sans FB Demi" panose="020E0802020502020306" pitchFamily="34" charset="0"/>
              </a:rPr>
              <a:t>Example: </a:t>
            </a:r>
            <a:r>
              <a:rPr lang="en-US" sz="1700" dirty="0">
                <a:latin typeface="Berlin Sans FB Demi" panose="020E0802020502020306" pitchFamily="34" charset="0"/>
                <a:hlinkClick r:id="rId3"/>
              </a:rPr>
              <a:t>https://www.youtube.com/watch?v=Rqwik_wdLa4</a:t>
            </a:r>
            <a:endParaRPr lang="en-US" sz="1700" dirty="0">
              <a:latin typeface="Berlin Sans FB Demi" panose="020E0802020502020306" pitchFamily="34" charset="0"/>
            </a:endParaRPr>
          </a:p>
          <a:p>
            <a:pPr marL="0" indent="0">
              <a:buNone/>
            </a:pPr>
            <a:r>
              <a:rPr lang="en-US" sz="1000" dirty="0">
                <a:latin typeface="Berlin Sans FB Demi" panose="020E0802020502020306" pitchFamily="34" charset="0"/>
              </a:rPr>
              <a:t>(Porter 2002 pp. 01-22) </a:t>
            </a:r>
          </a:p>
          <a:p>
            <a:pPr marL="0" indent="0">
              <a:buNone/>
            </a:pPr>
            <a:endParaRPr lang="en-US" sz="1700" dirty="0">
              <a:latin typeface="Berlin Sans FB Demi" panose="020E0802020502020306" pitchFamily="34" charset="0"/>
            </a:endParaRPr>
          </a:p>
          <a:p>
            <a:pPr marL="0" indent="0">
              <a:buNone/>
            </a:pPr>
            <a:endParaRPr lang="en-US" sz="1700" dirty="0">
              <a:latin typeface="Berlin Sans FB Demi" panose="020E0802020502020306" pitchFamily="34" charset="0"/>
            </a:endParaRPr>
          </a:p>
        </p:txBody>
      </p:sp>
    </p:spTree>
    <p:extLst>
      <p:ext uri="{BB962C8B-B14F-4D97-AF65-F5344CB8AC3E}">
        <p14:creationId xmlns:p14="http://schemas.microsoft.com/office/powerpoint/2010/main" val="2343765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23617-0072-4C58-896D-3872F5B215F1}"/>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Funk</a:t>
            </a:r>
            <a:endParaRPr lang="en-GB" dirty="0">
              <a:latin typeface="Berlin Sans FB Demi" panose="020E0802020502020306" pitchFamily="34" charset="0"/>
            </a:endParaRPr>
          </a:p>
        </p:txBody>
      </p:sp>
      <p:pic>
        <p:nvPicPr>
          <p:cNvPr id="5122" name="Picture 2" descr="Image result for Musical drawing">
            <a:extLst>
              <a:ext uri="{FF2B5EF4-FFF2-40B4-BE49-F238E27FC236}">
                <a16:creationId xmlns:a16="http://schemas.microsoft.com/office/drawing/2014/main" id="{9DE15CAA-7258-4A71-8C35-A6F6D3E1F3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48" r="2"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9F9847-4F87-4BA9-B857-292D2865D25E}"/>
              </a:ext>
            </a:extLst>
          </p:cNvPr>
          <p:cNvSpPr>
            <a:spLocks noGrp="1"/>
          </p:cNvSpPr>
          <p:nvPr>
            <p:ph idx="1"/>
          </p:nvPr>
        </p:nvSpPr>
        <p:spPr>
          <a:xfrm>
            <a:off x="4965431" y="2438400"/>
            <a:ext cx="6586489" cy="3785419"/>
          </a:xfrm>
        </p:spPr>
        <p:txBody>
          <a:bodyPr>
            <a:normAutofit lnSpcReduction="10000"/>
          </a:bodyPr>
          <a:lstStyle/>
          <a:p>
            <a:r>
              <a:rPr lang="en-US" sz="2000" dirty="0">
                <a:latin typeface="Berlin Sans FB Demi" panose="020E0802020502020306" pitchFamily="34" charset="0"/>
              </a:rPr>
              <a:t>Funk is a genre that was of Black American origin that was prevalent during the 1960s. It is upbeat, and is a mixture of the ‘Soul’, ‘Motown’, ‘Disco’ genres. </a:t>
            </a:r>
          </a:p>
          <a:p>
            <a:r>
              <a:rPr lang="en-US" sz="2000" dirty="0">
                <a:latin typeface="Berlin Sans FB Demi" panose="020E0802020502020306" pitchFamily="34" charset="0"/>
              </a:rPr>
              <a:t>The instrumentation within funk music consists of…..</a:t>
            </a:r>
          </a:p>
          <a:p>
            <a:r>
              <a:rPr lang="en-US" sz="2000" dirty="0">
                <a:latin typeface="Berlin Sans FB Demi" panose="020E0802020502020306" pitchFamily="34" charset="0"/>
              </a:rPr>
              <a:t>Main fundamentals, </a:t>
            </a:r>
            <a:r>
              <a:rPr lang="en-US" sz="2000" u="sng" dirty="0">
                <a:latin typeface="Berlin Sans FB Demi" panose="020E0802020502020306" pitchFamily="34" charset="0"/>
              </a:rPr>
              <a:t>‘Ground’ Bass lines</a:t>
            </a:r>
            <a:r>
              <a:rPr lang="en-US" sz="2000" dirty="0">
                <a:latin typeface="Berlin Sans FB Demi" panose="020E0802020502020306" pitchFamily="34" charset="0"/>
              </a:rPr>
              <a:t>, </a:t>
            </a:r>
            <a:r>
              <a:rPr lang="en-US" sz="2000" u="sng" dirty="0">
                <a:latin typeface="Berlin Sans FB Demi" panose="020E0802020502020306" pitchFamily="34" charset="0"/>
              </a:rPr>
              <a:t>Rhythm Section collaboration. Major tonality, opposed to minor. </a:t>
            </a:r>
          </a:p>
          <a:p>
            <a:r>
              <a:rPr lang="en-US" sz="2000" dirty="0">
                <a:latin typeface="Berlin Sans FB Demi" panose="020E0802020502020306" pitchFamily="34" charset="0"/>
              </a:rPr>
              <a:t>Some famous funk artists are………..</a:t>
            </a:r>
          </a:p>
          <a:p>
            <a:endParaRPr lang="en-US" sz="2000" dirty="0">
              <a:latin typeface="Berlin Sans FB Demi" panose="020E0802020502020306" pitchFamily="34" charset="0"/>
            </a:endParaRPr>
          </a:p>
          <a:p>
            <a:r>
              <a:rPr lang="en-US" sz="2000" dirty="0">
                <a:latin typeface="Berlin Sans FB Demi" panose="020E0802020502020306" pitchFamily="34" charset="0"/>
              </a:rPr>
              <a:t>Example: </a:t>
            </a:r>
            <a:r>
              <a:rPr lang="en-US" sz="2000" dirty="0">
                <a:latin typeface="Berlin Sans FB Demi" panose="020E0802020502020306" pitchFamily="34" charset="0"/>
                <a:hlinkClick r:id="rId3"/>
              </a:rPr>
              <a:t>https://www.youtube.com/watch?v=0zQYctDtdMg</a:t>
            </a:r>
            <a:endParaRPr lang="en-US" sz="2000" dirty="0">
              <a:latin typeface="Berlin Sans FB Demi" panose="020E0802020502020306" pitchFamily="34" charset="0"/>
            </a:endParaRPr>
          </a:p>
          <a:p>
            <a:pPr marL="0" indent="0">
              <a:buNone/>
            </a:pPr>
            <a:r>
              <a:rPr lang="en-US" sz="1000" dirty="0">
                <a:latin typeface="Berlin Sans FB Demi" panose="020E0802020502020306" pitchFamily="34" charset="0"/>
              </a:rPr>
              <a:t>(</a:t>
            </a:r>
            <a:r>
              <a:rPr lang="en-US" sz="1000" dirty="0" err="1">
                <a:latin typeface="Berlin Sans FB Demi" panose="020E0802020502020306" pitchFamily="34" charset="0"/>
              </a:rPr>
              <a:t>Sfetcu</a:t>
            </a:r>
            <a:r>
              <a:rPr lang="en-US" sz="1000" dirty="0">
                <a:latin typeface="Berlin Sans FB Demi" panose="020E0802020502020306" pitchFamily="34" charset="0"/>
              </a:rPr>
              <a:t> 2014 p. 5.8) </a:t>
            </a:r>
          </a:p>
          <a:p>
            <a:endParaRPr lang="en-US" sz="2000" dirty="0">
              <a:latin typeface="Berlin Sans FB Demi" panose="020E0802020502020306" pitchFamily="34" charset="0"/>
            </a:endParaRPr>
          </a:p>
          <a:p>
            <a:endParaRPr lang="en-US" sz="2000" dirty="0">
              <a:latin typeface="Berlin Sans FB Demi" panose="020E0802020502020306" pitchFamily="34" charset="0"/>
            </a:endParaRPr>
          </a:p>
          <a:p>
            <a:endParaRPr lang="en-US" sz="2000" dirty="0">
              <a:latin typeface="Berlin Sans FB Demi" panose="020E0802020502020306" pitchFamily="34" charset="0"/>
            </a:endParaRPr>
          </a:p>
          <a:p>
            <a:endParaRPr lang="en-US" sz="2000" dirty="0">
              <a:latin typeface="Berlin Sans FB Demi" panose="020E0802020502020306" pitchFamily="34" charset="0"/>
            </a:endParaRPr>
          </a:p>
        </p:txBody>
      </p:sp>
    </p:spTree>
    <p:extLst>
      <p:ext uri="{BB962C8B-B14F-4D97-AF65-F5344CB8AC3E}">
        <p14:creationId xmlns:p14="http://schemas.microsoft.com/office/powerpoint/2010/main" val="283183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50" name="Picture 6" descr="Image result for Pencil drawing of violin">
            <a:extLst>
              <a:ext uri="{FF2B5EF4-FFF2-40B4-BE49-F238E27FC236}">
                <a16:creationId xmlns:a16="http://schemas.microsoft.com/office/drawing/2014/main" id="{BA10DCEA-730A-45E5-A914-2F9298DC90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575" r="25941" b="1"/>
          <a:stretch/>
        </p:blipFill>
        <p:spPr bwMode="auto">
          <a:xfrm>
            <a:off x="20" y="10"/>
            <a:ext cx="4635571"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359779B8-F8C3-49D6-AA9D-A35ECE0C3432}"/>
              </a:ext>
            </a:extLst>
          </p:cNvPr>
          <p:cNvSpPr>
            <a:spLocks noGrp="1"/>
          </p:cNvSpPr>
          <p:nvPr>
            <p:ph idx="1"/>
          </p:nvPr>
        </p:nvSpPr>
        <p:spPr>
          <a:xfrm>
            <a:off x="4965431" y="2438400"/>
            <a:ext cx="6586489" cy="3785419"/>
          </a:xfrm>
        </p:spPr>
        <p:txBody>
          <a:bodyPr>
            <a:normAutofit lnSpcReduction="10000"/>
          </a:bodyPr>
          <a:lstStyle/>
          <a:p>
            <a:r>
              <a:rPr lang="en-US" sz="2000" dirty="0">
                <a:latin typeface="Berlin Sans FB Demi" panose="020E0802020502020306" pitchFamily="34" charset="0"/>
              </a:rPr>
              <a:t>Classical music is described as music composed from the dates of 1750 to 1820. Classical music is very melodic, and is composed using </a:t>
            </a:r>
            <a:r>
              <a:rPr lang="en-US" sz="2000" u="sng" dirty="0">
                <a:latin typeface="Berlin Sans FB Demi" panose="020E0802020502020306" pitchFamily="34" charset="0"/>
              </a:rPr>
              <a:t>‘Classically trained musicians’. </a:t>
            </a:r>
          </a:p>
          <a:p>
            <a:r>
              <a:rPr lang="en-US" sz="2000" dirty="0">
                <a:latin typeface="Berlin Sans FB Demi" panose="020E0802020502020306" pitchFamily="34" charset="0"/>
              </a:rPr>
              <a:t>Classical music can be made up from orchestras, symphony orchestras, soloists and quartets. </a:t>
            </a:r>
          </a:p>
          <a:p>
            <a:r>
              <a:rPr lang="en-US" sz="2000" dirty="0">
                <a:latin typeface="Berlin Sans FB Demi" panose="020E0802020502020306" pitchFamily="34" charset="0"/>
              </a:rPr>
              <a:t>The instrumentation within classical music is made up from……</a:t>
            </a:r>
          </a:p>
          <a:p>
            <a:r>
              <a:rPr lang="en-US" sz="2000" dirty="0">
                <a:latin typeface="Berlin Sans FB Demi" panose="020E0802020502020306" pitchFamily="34" charset="0"/>
              </a:rPr>
              <a:t>Famous composers are……</a:t>
            </a:r>
          </a:p>
          <a:p>
            <a:r>
              <a:rPr lang="en-US" sz="2000" dirty="0">
                <a:latin typeface="Berlin Sans FB Demi" panose="020E0802020502020306" pitchFamily="34" charset="0"/>
              </a:rPr>
              <a:t>Example: </a:t>
            </a:r>
            <a:r>
              <a:rPr lang="en-US" sz="2000" dirty="0">
                <a:latin typeface="Berlin Sans FB Demi" panose="020E0802020502020306" pitchFamily="34" charset="0"/>
                <a:hlinkClick r:id="rId3"/>
              </a:rPr>
              <a:t>https://www.youtube.com/watch?v=-4788Tmz9Zo</a:t>
            </a:r>
            <a:endParaRPr lang="en-US" sz="2000" dirty="0">
              <a:latin typeface="Berlin Sans FB Demi" panose="020E0802020502020306" pitchFamily="34" charset="0"/>
            </a:endParaRPr>
          </a:p>
          <a:p>
            <a:pPr marL="0" indent="0">
              <a:buNone/>
            </a:pPr>
            <a:r>
              <a:rPr lang="en-US" sz="1000" dirty="0">
                <a:latin typeface="Berlin Sans FB Demi" panose="020E0802020502020306" pitchFamily="34" charset="0"/>
              </a:rPr>
              <a:t>(Gabler 2013)</a:t>
            </a:r>
            <a:endParaRPr lang="en-GB" sz="1000" dirty="0">
              <a:latin typeface="Berlin Sans FB Demi" panose="020E0802020502020306" pitchFamily="34" charset="0"/>
            </a:endParaRPr>
          </a:p>
        </p:txBody>
      </p:sp>
      <p:sp>
        <p:nvSpPr>
          <p:cNvPr id="15" name="Title 1">
            <a:extLst>
              <a:ext uri="{FF2B5EF4-FFF2-40B4-BE49-F238E27FC236}">
                <a16:creationId xmlns:a16="http://schemas.microsoft.com/office/drawing/2014/main" id="{E2CC0FED-B928-4D9D-B442-BAF86E8DD79E}"/>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Classical </a:t>
            </a:r>
            <a:endParaRPr lang="en-GB" dirty="0">
              <a:latin typeface="Berlin Sans FB Demi" panose="020E0802020502020306" pitchFamily="34" charset="0"/>
            </a:endParaRPr>
          </a:p>
        </p:txBody>
      </p:sp>
    </p:spTree>
    <p:extLst>
      <p:ext uri="{BB962C8B-B14F-4D97-AF65-F5344CB8AC3E}">
        <p14:creationId xmlns:p14="http://schemas.microsoft.com/office/powerpoint/2010/main" val="271812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8351-CEB1-420D-B26C-49623129EAFE}"/>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Heavy Metal </a:t>
            </a:r>
            <a:endParaRPr lang="en-GB" dirty="0">
              <a:latin typeface="Berlin Sans FB Demi" panose="020E0802020502020306" pitchFamily="34" charset="0"/>
            </a:endParaRPr>
          </a:p>
        </p:txBody>
      </p:sp>
      <p:pic>
        <p:nvPicPr>
          <p:cNvPr id="7170" name="Picture 2" descr="Related image">
            <a:extLst>
              <a:ext uri="{FF2B5EF4-FFF2-40B4-BE49-F238E27FC236}">
                <a16:creationId xmlns:a16="http://schemas.microsoft.com/office/drawing/2014/main" id="{61233719-02B6-4CEA-A9BF-492EA89EC2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387" r="8019"/>
          <a:stretch/>
        </p:blipFill>
        <p:spPr bwMode="auto">
          <a:xfrm>
            <a:off x="20" y="10"/>
            <a:ext cx="4635571"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829C12-AA50-42E9-9A9C-173940E9ADED}"/>
              </a:ext>
            </a:extLst>
          </p:cNvPr>
          <p:cNvSpPr>
            <a:spLocks noGrp="1"/>
          </p:cNvSpPr>
          <p:nvPr>
            <p:ph idx="1"/>
          </p:nvPr>
        </p:nvSpPr>
        <p:spPr>
          <a:xfrm>
            <a:off x="4965431" y="2438400"/>
            <a:ext cx="6586489" cy="3785419"/>
          </a:xfrm>
        </p:spPr>
        <p:txBody>
          <a:bodyPr>
            <a:normAutofit/>
          </a:bodyPr>
          <a:lstStyle/>
          <a:p>
            <a:r>
              <a:rPr lang="en-US" sz="2000" dirty="0">
                <a:latin typeface="Berlin Sans FB Demi" panose="020E0802020502020306" pitchFamily="34" charset="0"/>
              </a:rPr>
              <a:t>Heavy Metal is a genre of rock music that started to develop in the early 1970s. It is loud, powerful and commonly, very aggressive. </a:t>
            </a:r>
          </a:p>
          <a:p>
            <a:r>
              <a:rPr lang="en-US" sz="2000" dirty="0">
                <a:latin typeface="Berlin Sans FB Demi" panose="020E0802020502020306" pitchFamily="34" charset="0"/>
              </a:rPr>
              <a:t>The instrumentation within heavy metal music consists of…………</a:t>
            </a:r>
          </a:p>
          <a:p>
            <a:r>
              <a:rPr lang="en-US" sz="2000" dirty="0">
                <a:latin typeface="Berlin Sans FB Demi" panose="020E0802020502020306" pitchFamily="34" charset="0"/>
              </a:rPr>
              <a:t>Main fundamentals: </a:t>
            </a:r>
            <a:r>
              <a:rPr lang="en-US" sz="2000" u="sng" dirty="0">
                <a:latin typeface="Berlin Sans FB Demi" panose="020E0802020502020306" pitchFamily="34" charset="0"/>
              </a:rPr>
              <a:t>Dropped tuning</a:t>
            </a:r>
            <a:r>
              <a:rPr lang="en-US" sz="2000" dirty="0">
                <a:latin typeface="Berlin Sans FB Demi" panose="020E0802020502020306" pitchFamily="34" charset="0"/>
              </a:rPr>
              <a:t>, distortion, aggressive lyrics and singing. </a:t>
            </a:r>
          </a:p>
          <a:p>
            <a:r>
              <a:rPr lang="en-US" sz="2000" dirty="0">
                <a:latin typeface="Berlin Sans FB Demi" panose="020E0802020502020306" pitchFamily="34" charset="0"/>
              </a:rPr>
              <a:t>Some famous heavy metal artists are….</a:t>
            </a:r>
          </a:p>
          <a:p>
            <a:r>
              <a:rPr lang="en-US" sz="2000" dirty="0">
                <a:latin typeface="Berlin Sans FB Demi" panose="020E0802020502020306" pitchFamily="34" charset="0"/>
              </a:rPr>
              <a:t>Example: </a:t>
            </a:r>
            <a:r>
              <a:rPr lang="en-US" sz="2000" dirty="0">
                <a:latin typeface="Berlin Sans FB Demi" panose="020E0802020502020306" pitchFamily="34" charset="0"/>
                <a:hlinkClick r:id="rId3"/>
              </a:rPr>
              <a:t>https://www.youtube.com/watch?v=3GWwohI5h1w</a:t>
            </a:r>
            <a:r>
              <a:rPr lang="en-US" sz="2000" dirty="0">
                <a:latin typeface="Berlin Sans FB Demi" panose="020E0802020502020306" pitchFamily="34" charset="0"/>
              </a:rPr>
              <a:t> </a:t>
            </a:r>
          </a:p>
          <a:p>
            <a:r>
              <a:rPr lang="en-US" sz="1000" dirty="0">
                <a:latin typeface="Berlin Sans FB Demi" panose="020E0802020502020306" pitchFamily="34" charset="0"/>
              </a:rPr>
              <a:t>(Estrella 2017)</a:t>
            </a:r>
            <a:endParaRPr lang="en-GB" sz="1000" dirty="0">
              <a:latin typeface="Berlin Sans FB Demi" panose="020E0802020502020306" pitchFamily="34" charset="0"/>
            </a:endParaRPr>
          </a:p>
        </p:txBody>
      </p:sp>
    </p:spTree>
    <p:extLst>
      <p:ext uri="{BB962C8B-B14F-4D97-AF65-F5344CB8AC3E}">
        <p14:creationId xmlns:p14="http://schemas.microsoft.com/office/powerpoint/2010/main" val="922334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9448-EF62-4D62-B27E-628928727C98}"/>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Rap</a:t>
            </a:r>
            <a:endParaRPr lang="en-GB" dirty="0">
              <a:latin typeface="Berlin Sans FB Demi" panose="020E0802020502020306" pitchFamily="34" charset="0"/>
            </a:endParaRPr>
          </a:p>
        </p:txBody>
      </p:sp>
      <p:pic>
        <p:nvPicPr>
          <p:cNvPr id="8194" name="Picture 2" descr="Image result for Rapper drawing">
            <a:extLst>
              <a:ext uri="{FF2B5EF4-FFF2-40B4-BE49-F238E27FC236}">
                <a16:creationId xmlns:a16="http://schemas.microsoft.com/office/drawing/2014/main" id="{08E2EE36-EBC4-45E7-9F90-1E126A38D0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106" r="30873"/>
          <a:stretch/>
        </p:blipFill>
        <p:spPr bwMode="auto">
          <a:xfrm>
            <a:off x="20" y="10"/>
            <a:ext cx="4635571"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7EDDF7-072C-4C9D-BD5D-1E830D19D989}"/>
              </a:ext>
            </a:extLst>
          </p:cNvPr>
          <p:cNvSpPr>
            <a:spLocks noGrp="1"/>
          </p:cNvSpPr>
          <p:nvPr>
            <p:ph idx="1"/>
          </p:nvPr>
        </p:nvSpPr>
        <p:spPr>
          <a:xfrm>
            <a:off x="4965431" y="2438400"/>
            <a:ext cx="6586489" cy="3785419"/>
          </a:xfrm>
        </p:spPr>
        <p:txBody>
          <a:bodyPr>
            <a:normAutofit lnSpcReduction="10000"/>
          </a:bodyPr>
          <a:lstStyle/>
          <a:p>
            <a:r>
              <a:rPr lang="en-US" sz="2000" dirty="0">
                <a:latin typeface="Berlin Sans FB Demi" panose="020E0802020502020306" pitchFamily="34" charset="0"/>
              </a:rPr>
              <a:t>Rap music originated during the late 1970s, that was inspired by hip hop. Rap is a form of vocal delivery that incorporates words that rhyme. Rapping is a way of making political statements and for telling stories. </a:t>
            </a:r>
          </a:p>
          <a:p>
            <a:r>
              <a:rPr lang="en-US" sz="2000" dirty="0">
                <a:latin typeface="Berlin Sans FB Demi" panose="020E0802020502020306" pitchFamily="34" charset="0"/>
              </a:rPr>
              <a:t>Rap music is made up from…..</a:t>
            </a:r>
          </a:p>
          <a:p>
            <a:r>
              <a:rPr lang="en-US" sz="2000" dirty="0">
                <a:latin typeface="Berlin Sans FB Demi" panose="020E0802020502020306" pitchFamily="34" charset="0"/>
              </a:rPr>
              <a:t>Main fundamentals: Rhyming words, </a:t>
            </a:r>
            <a:r>
              <a:rPr lang="en-US" sz="2000" u="sng" dirty="0">
                <a:latin typeface="Berlin Sans FB Demi" panose="020E0802020502020306" pitchFamily="34" charset="0"/>
              </a:rPr>
              <a:t>vocal rhythmic phrasing</a:t>
            </a:r>
            <a:r>
              <a:rPr lang="en-US" sz="2000" dirty="0">
                <a:latin typeface="Berlin Sans FB Demi" panose="020E0802020502020306" pitchFamily="34" charset="0"/>
              </a:rPr>
              <a:t>, steady groove based around a ground baseline.</a:t>
            </a:r>
          </a:p>
          <a:p>
            <a:r>
              <a:rPr lang="en-US" sz="2000" dirty="0">
                <a:latin typeface="Berlin Sans FB Demi" panose="020E0802020502020306" pitchFamily="34" charset="0"/>
              </a:rPr>
              <a:t>Some famous Rap artists are……….</a:t>
            </a:r>
          </a:p>
          <a:p>
            <a:r>
              <a:rPr lang="en-US" sz="2000" dirty="0">
                <a:latin typeface="Berlin Sans FB Demi" panose="020E0802020502020306" pitchFamily="34" charset="0"/>
              </a:rPr>
              <a:t>Example: </a:t>
            </a:r>
            <a:r>
              <a:rPr lang="en-US" sz="2000" dirty="0">
                <a:latin typeface="Berlin Sans FB Demi" panose="020E0802020502020306" pitchFamily="34" charset="0"/>
                <a:hlinkClick r:id="rId3"/>
              </a:rPr>
              <a:t>https://www.youtube.com/watch?v=_Yhyp-_hX2s</a:t>
            </a:r>
            <a:r>
              <a:rPr lang="en-US" sz="2000" dirty="0">
                <a:latin typeface="Berlin Sans FB Demi" panose="020E0802020502020306" pitchFamily="34" charset="0"/>
              </a:rPr>
              <a:t> </a:t>
            </a:r>
          </a:p>
          <a:p>
            <a:r>
              <a:rPr lang="en-US" sz="1000" dirty="0">
                <a:latin typeface="Berlin Sans FB Demi" panose="020E0802020502020306" pitchFamily="34" charset="0"/>
              </a:rPr>
              <a:t>(Keyes 2004 pp. 01- 12) </a:t>
            </a:r>
            <a:r>
              <a:rPr lang="en-US" sz="2000" dirty="0">
                <a:latin typeface="Berlin Sans FB Demi" panose="020E0802020502020306" pitchFamily="34" charset="0"/>
              </a:rPr>
              <a:t> </a:t>
            </a:r>
          </a:p>
          <a:p>
            <a:endParaRPr lang="en-GB" sz="2000" dirty="0">
              <a:latin typeface="Berlin Sans FB Demi" panose="020E0802020502020306" pitchFamily="34" charset="0"/>
            </a:endParaRPr>
          </a:p>
        </p:txBody>
      </p:sp>
    </p:spTree>
    <p:extLst>
      <p:ext uri="{BB962C8B-B14F-4D97-AF65-F5344CB8AC3E}">
        <p14:creationId xmlns:p14="http://schemas.microsoft.com/office/powerpoint/2010/main" val="1928620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5F8D6-D6F1-4D44-A855-A76C2E2D9306}"/>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Task 1</a:t>
            </a:r>
            <a:endParaRPr lang="en-GB" dirty="0">
              <a:latin typeface="Berlin Sans FB Demi" panose="020E0802020502020306" pitchFamily="34" charset="0"/>
            </a:endParaRPr>
          </a:p>
        </p:txBody>
      </p:sp>
      <p:pic>
        <p:nvPicPr>
          <p:cNvPr id="1026" name="Picture 2" descr="Image result for Music drawing">
            <a:extLst>
              <a:ext uri="{FF2B5EF4-FFF2-40B4-BE49-F238E27FC236}">
                <a16:creationId xmlns:a16="http://schemas.microsoft.com/office/drawing/2014/main" id="{532DA587-9857-4409-9721-4216D0B21E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68" r="3507"/>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B0544D-6F4C-4A3F-AA06-EAA94CACE81F}"/>
              </a:ext>
            </a:extLst>
          </p:cNvPr>
          <p:cNvSpPr>
            <a:spLocks noGrp="1"/>
          </p:cNvSpPr>
          <p:nvPr>
            <p:ph idx="1"/>
          </p:nvPr>
        </p:nvSpPr>
        <p:spPr>
          <a:xfrm>
            <a:off x="4965431" y="2438400"/>
            <a:ext cx="6586489" cy="3785419"/>
          </a:xfrm>
        </p:spPr>
        <p:txBody>
          <a:bodyPr>
            <a:normAutofit/>
          </a:bodyPr>
          <a:lstStyle/>
          <a:p>
            <a:r>
              <a:rPr lang="en-US" sz="1700" dirty="0">
                <a:latin typeface="Berlin Sans FB Demi" panose="020E0802020502020306" pitchFamily="34" charset="0"/>
              </a:rPr>
              <a:t>Identify the different genres of music by answering the following questions, </a:t>
            </a:r>
            <a:r>
              <a:rPr lang="en-US" sz="1700" u="sng" dirty="0">
                <a:latin typeface="Berlin Sans FB Demi" panose="020E0802020502020306" pitchFamily="34" charset="0"/>
              </a:rPr>
              <a:t>the answers have already been given to you within the presentation.</a:t>
            </a:r>
            <a:r>
              <a:rPr lang="en-US" sz="1700" dirty="0">
                <a:latin typeface="Berlin Sans FB Demi" panose="020E0802020502020306" pitchFamily="34" charset="0"/>
              </a:rPr>
              <a:t> You may answer in pairs or groups: </a:t>
            </a:r>
          </a:p>
          <a:p>
            <a:pPr marL="457200" indent="-457200">
              <a:buFont typeface="+mj-lt"/>
              <a:buAutoNum type="arabicPeriod"/>
            </a:pPr>
            <a:r>
              <a:rPr lang="en-US" sz="1700" dirty="0">
                <a:latin typeface="Berlin Sans FB Demi" panose="020E0802020502020306" pitchFamily="34" charset="0"/>
              </a:rPr>
              <a:t>What genre of music is aggressive and requires ‘Dropped tuning’?</a:t>
            </a:r>
          </a:p>
          <a:p>
            <a:pPr marL="457200" indent="-457200">
              <a:buFont typeface="+mj-lt"/>
              <a:buAutoNum type="arabicPeriod"/>
            </a:pPr>
            <a:r>
              <a:rPr lang="en-US" sz="1700" dirty="0">
                <a:latin typeface="Berlin Sans FB Demi" panose="020E0802020502020306" pitchFamily="34" charset="0"/>
              </a:rPr>
              <a:t>What genre of music evolves around a ground ‘bassline’ and ‘drum groove’?</a:t>
            </a:r>
          </a:p>
          <a:p>
            <a:pPr marL="457200" indent="-457200">
              <a:buFont typeface="+mj-lt"/>
              <a:buAutoNum type="arabicPeriod"/>
            </a:pPr>
            <a:r>
              <a:rPr lang="en-US" sz="1700" dirty="0">
                <a:latin typeface="Berlin Sans FB Demi" panose="020E0802020502020306" pitchFamily="34" charset="0"/>
              </a:rPr>
              <a:t>Which genre of music is performed within an ‘orchestra’? </a:t>
            </a:r>
          </a:p>
          <a:p>
            <a:pPr marL="457200" indent="-457200">
              <a:buFont typeface="+mj-lt"/>
              <a:buAutoNum type="arabicPeriod"/>
            </a:pPr>
            <a:r>
              <a:rPr lang="en-US" sz="1700" dirty="0">
                <a:latin typeface="Berlin Sans FB Demi" panose="020E0802020502020306" pitchFamily="34" charset="0"/>
              </a:rPr>
              <a:t> Which genre of music incorporates ‘rhymes’ and ‘vocal rhythmic phrasing’?</a:t>
            </a:r>
          </a:p>
          <a:p>
            <a:pPr marL="457200" indent="-457200">
              <a:buFont typeface="+mj-lt"/>
              <a:buAutoNum type="arabicPeriod"/>
            </a:pPr>
            <a:r>
              <a:rPr lang="en-US" sz="1700" dirty="0">
                <a:latin typeface="Berlin Sans FB Demi" panose="020E0802020502020306" pitchFamily="34" charset="0"/>
              </a:rPr>
              <a:t>Which genre of music uses ‘improvisation’ and ‘rhythmic syncopation’? </a:t>
            </a:r>
          </a:p>
          <a:p>
            <a:endParaRPr lang="en-GB" sz="1700" dirty="0">
              <a:latin typeface="Berlin Sans FB Demi" panose="020E0802020502020306" pitchFamily="34" charset="0"/>
            </a:endParaRPr>
          </a:p>
        </p:txBody>
      </p:sp>
    </p:spTree>
    <p:extLst>
      <p:ext uri="{BB962C8B-B14F-4D97-AF65-F5344CB8AC3E}">
        <p14:creationId xmlns:p14="http://schemas.microsoft.com/office/powerpoint/2010/main" val="40472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D678B-61BB-4984-A31C-0BBFF499804A}"/>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Task 2 – Listening test</a:t>
            </a:r>
            <a:endParaRPr lang="en-GB" dirty="0">
              <a:latin typeface="Berlin Sans FB Demi" panose="020E0802020502020306" pitchFamily="34" charset="0"/>
            </a:endParaRPr>
          </a:p>
        </p:txBody>
      </p:sp>
      <p:pic>
        <p:nvPicPr>
          <p:cNvPr id="2052" name="Picture 4" descr="Related image">
            <a:extLst>
              <a:ext uri="{FF2B5EF4-FFF2-40B4-BE49-F238E27FC236}">
                <a16:creationId xmlns:a16="http://schemas.microsoft.com/office/drawing/2014/main" id="{F314EDB4-AA73-4369-877A-5770BB0837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696" r="-2" b="1359"/>
          <a:stretch/>
        </p:blipFill>
        <p:spPr bwMode="auto">
          <a:xfrm>
            <a:off x="20" y="10"/>
            <a:ext cx="4854784"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AC404C-873A-49BF-9912-1CC1387B3EA6}"/>
              </a:ext>
            </a:extLst>
          </p:cNvPr>
          <p:cNvSpPr>
            <a:spLocks noGrp="1"/>
          </p:cNvSpPr>
          <p:nvPr>
            <p:ph idx="1"/>
          </p:nvPr>
        </p:nvSpPr>
        <p:spPr>
          <a:xfrm>
            <a:off x="4965431" y="2438400"/>
            <a:ext cx="6586489" cy="3785419"/>
          </a:xfrm>
        </p:spPr>
        <p:txBody>
          <a:bodyPr>
            <a:normAutofit/>
          </a:bodyPr>
          <a:lstStyle/>
          <a:p>
            <a:r>
              <a:rPr lang="en-US" sz="2000" dirty="0">
                <a:latin typeface="Berlin Sans FB Demi" panose="020E0802020502020306" pitchFamily="34" charset="0"/>
              </a:rPr>
              <a:t>Identify an array of music genres by using ‘Aural Perception’ skills, you must work individually. </a:t>
            </a:r>
          </a:p>
          <a:p>
            <a:endParaRPr lang="en-US" sz="2000" dirty="0">
              <a:latin typeface="Berlin Sans FB Demi" panose="020E0802020502020306" pitchFamily="34" charset="0"/>
            </a:endParaRPr>
          </a:p>
          <a:p>
            <a:r>
              <a:rPr lang="en-US" sz="2000" dirty="0">
                <a:latin typeface="Berlin Sans FB Demi" panose="020E0802020502020306" pitchFamily="34" charset="0"/>
              </a:rPr>
              <a:t>The will be five different extracts of music played. </a:t>
            </a:r>
          </a:p>
          <a:p>
            <a:endParaRPr lang="en-US" sz="2000" dirty="0">
              <a:latin typeface="Berlin Sans FB Demi" panose="020E0802020502020306" pitchFamily="34" charset="0"/>
            </a:endParaRPr>
          </a:p>
          <a:p>
            <a:r>
              <a:rPr lang="en-US" sz="2000" dirty="0">
                <a:latin typeface="Berlin Sans FB Demi" panose="020E0802020502020306" pitchFamily="34" charset="0"/>
              </a:rPr>
              <a:t>Kahoot: </a:t>
            </a:r>
            <a:r>
              <a:rPr lang="en-US" sz="2000" dirty="0">
                <a:latin typeface="Berlin Sans FB Demi" panose="020E0802020502020306" pitchFamily="34" charset="0"/>
                <a:hlinkClick r:id="rId3"/>
              </a:rPr>
              <a:t>https://kahoot.com/welcomeback/</a:t>
            </a:r>
            <a:endParaRPr lang="en-US" sz="2000" dirty="0">
              <a:latin typeface="Berlin Sans FB Demi" panose="020E0802020502020306" pitchFamily="34" charset="0"/>
            </a:endParaRPr>
          </a:p>
          <a:p>
            <a:pPr marL="0" indent="0">
              <a:buNone/>
            </a:pPr>
            <a:endParaRPr lang="en-GB" sz="2000" dirty="0">
              <a:latin typeface="Berlin Sans FB Demi" panose="020E0802020502020306" pitchFamily="34" charset="0"/>
            </a:endParaRPr>
          </a:p>
        </p:txBody>
      </p:sp>
    </p:spTree>
    <p:extLst>
      <p:ext uri="{BB962C8B-B14F-4D97-AF65-F5344CB8AC3E}">
        <p14:creationId xmlns:p14="http://schemas.microsoft.com/office/powerpoint/2010/main" val="2642812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1" name="Picture 2" descr="13604923053_85d441d890_z">
            <a:extLst>
              <a:ext uri="{FF2B5EF4-FFF2-40B4-BE49-F238E27FC236}">
                <a16:creationId xmlns:a16="http://schemas.microsoft.com/office/drawing/2014/main" id="{B5BD2B0E-15E0-425D-9C58-F710169F8CA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0456" b="1454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2" name="Rectangle 7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29736-F2C4-4745-99AF-6087F6F0F8C8}"/>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9600" dirty="0">
                <a:solidFill>
                  <a:schemeClr val="tx1">
                    <a:lumMod val="85000"/>
                    <a:lumOff val="15000"/>
                  </a:schemeClr>
                </a:solidFill>
                <a:latin typeface="Berlin Sans FB Demi" panose="020E0802020502020306" pitchFamily="34" charset="0"/>
              </a:rPr>
              <a:t>Class Discussion </a:t>
            </a:r>
          </a:p>
        </p:txBody>
      </p:sp>
      <p:cxnSp>
        <p:nvCxnSpPr>
          <p:cNvPr id="74" name="Straight Connector 7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019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4" name="Title 1">
            <a:extLst>
              <a:ext uri="{FF2B5EF4-FFF2-40B4-BE49-F238E27FC236}">
                <a16:creationId xmlns:a16="http://schemas.microsoft.com/office/drawing/2014/main" id="{E8AC8721-1C4A-4986-A399-5C3587E7DAFE}"/>
              </a:ext>
            </a:extLst>
          </p:cNvPr>
          <p:cNvSpPr>
            <a:spLocks noGrp="1"/>
          </p:cNvSpPr>
          <p:nvPr>
            <p:ph type="title"/>
          </p:nvPr>
        </p:nvSpPr>
        <p:spPr>
          <a:xfrm>
            <a:off x="4965430" y="629268"/>
            <a:ext cx="6586491" cy="1286160"/>
          </a:xfrm>
        </p:spPr>
        <p:txBody>
          <a:bodyPr anchor="b">
            <a:normAutofit/>
          </a:bodyPr>
          <a:lstStyle/>
          <a:p>
            <a:r>
              <a:rPr lang="en-US" sz="4100">
                <a:latin typeface="Berlin Sans FB Demi" panose="020E0802020502020306" pitchFamily="34" charset="0"/>
              </a:rPr>
              <a:t>Cross-cutting enhancement theme used:</a:t>
            </a:r>
            <a:endParaRPr lang="en-GB" sz="4100">
              <a:latin typeface="Berlin Sans FB Demi" panose="020E0802020502020306" pitchFamily="34" charset="0"/>
            </a:endParaRPr>
          </a:p>
        </p:txBody>
      </p:sp>
      <p:pic>
        <p:nvPicPr>
          <p:cNvPr id="3078" name="Picture 6" descr="Related image">
            <a:extLst>
              <a:ext uri="{FF2B5EF4-FFF2-40B4-BE49-F238E27FC236}">
                <a16:creationId xmlns:a16="http://schemas.microsoft.com/office/drawing/2014/main" id="{2C225992-DF15-48C4-B82D-4773F93617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236" r="20715"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46" name="Straight Connector 14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85" name="Content Placeholder 2">
            <a:extLst>
              <a:ext uri="{FF2B5EF4-FFF2-40B4-BE49-F238E27FC236}">
                <a16:creationId xmlns:a16="http://schemas.microsoft.com/office/drawing/2014/main" id="{66036EF2-4AE1-4A04-A23C-FA5C73F78501}"/>
              </a:ext>
            </a:extLst>
          </p:cNvPr>
          <p:cNvSpPr>
            <a:spLocks noGrp="1"/>
          </p:cNvSpPr>
          <p:nvPr>
            <p:ph idx="1"/>
          </p:nvPr>
        </p:nvSpPr>
        <p:spPr>
          <a:xfrm>
            <a:off x="4965431" y="2438400"/>
            <a:ext cx="6586489" cy="3785419"/>
          </a:xfrm>
        </p:spPr>
        <p:txBody>
          <a:bodyPr>
            <a:normAutofit/>
          </a:bodyPr>
          <a:lstStyle/>
          <a:p>
            <a:r>
              <a:rPr lang="en-US" sz="2000" u="sng" dirty="0">
                <a:latin typeface="Berlin Sans FB Demi" panose="020E0802020502020306" pitchFamily="34" charset="0"/>
              </a:rPr>
              <a:t>Employability Skills cross–cutting theme</a:t>
            </a:r>
            <a:r>
              <a:rPr lang="en-US" sz="2000" dirty="0">
                <a:latin typeface="Berlin Sans FB Demi" panose="020E0802020502020306" pitchFamily="34" charset="0"/>
              </a:rPr>
              <a:t>: To nurture the skills that an employer would look for: </a:t>
            </a:r>
          </a:p>
          <a:p>
            <a:r>
              <a:rPr lang="en-US" sz="2000" dirty="0">
                <a:latin typeface="Berlin Sans FB Demi" panose="020E0802020502020306" pitchFamily="34" charset="0"/>
              </a:rPr>
              <a:t>Communication </a:t>
            </a:r>
          </a:p>
          <a:p>
            <a:pPr marL="0" indent="0">
              <a:buNone/>
            </a:pPr>
            <a:endParaRPr lang="en-US" sz="2000" dirty="0">
              <a:latin typeface="Berlin Sans FB Demi" panose="020E0802020502020306" pitchFamily="34" charset="0"/>
            </a:endParaRPr>
          </a:p>
          <a:p>
            <a:r>
              <a:rPr lang="en-US" sz="2000" dirty="0">
                <a:latin typeface="Berlin Sans FB Demi" panose="020E0802020502020306" pitchFamily="34" charset="0"/>
              </a:rPr>
              <a:t>Team work</a:t>
            </a:r>
          </a:p>
          <a:p>
            <a:pPr marL="0" indent="0">
              <a:buNone/>
            </a:pPr>
            <a:endParaRPr lang="en-US" sz="2000" dirty="0">
              <a:latin typeface="Berlin Sans FB Demi" panose="020E0802020502020306" pitchFamily="34" charset="0"/>
            </a:endParaRPr>
          </a:p>
          <a:p>
            <a:r>
              <a:rPr lang="en-US" sz="2000" dirty="0">
                <a:latin typeface="Berlin Sans FB Demi" panose="020E0802020502020306" pitchFamily="34" charset="0"/>
              </a:rPr>
              <a:t>Leadership </a:t>
            </a:r>
          </a:p>
          <a:p>
            <a:pPr marL="0" indent="0">
              <a:buNone/>
            </a:pPr>
            <a:endParaRPr lang="en-US" sz="2000" dirty="0">
              <a:latin typeface="Berlin Sans FB Demi" panose="020E0802020502020306" pitchFamily="34" charset="0"/>
            </a:endParaRPr>
          </a:p>
          <a:p>
            <a:r>
              <a:rPr lang="en-US" sz="2000" dirty="0">
                <a:latin typeface="Berlin Sans FB Demi" panose="020E0802020502020306" pitchFamily="34" charset="0"/>
              </a:rPr>
              <a:t>Critical thinking </a:t>
            </a:r>
          </a:p>
        </p:txBody>
      </p:sp>
    </p:spTree>
    <p:extLst>
      <p:ext uri="{BB962C8B-B14F-4D97-AF65-F5344CB8AC3E}">
        <p14:creationId xmlns:p14="http://schemas.microsoft.com/office/powerpoint/2010/main" val="4520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17D35-17B3-46E0-B7CE-B4B2AFBCB85A}"/>
              </a:ext>
            </a:extLst>
          </p:cNvPr>
          <p:cNvSpPr>
            <a:spLocks noGrp="1"/>
          </p:cNvSpPr>
          <p:nvPr>
            <p:ph type="title"/>
          </p:nvPr>
        </p:nvSpPr>
        <p:spPr>
          <a:xfrm>
            <a:off x="4965430" y="629268"/>
            <a:ext cx="6586491" cy="1286160"/>
          </a:xfrm>
        </p:spPr>
        <p:txBody>
          <a:bodyPr anchor="b">
            <a:normAutofit fontScale="90000"/>
          </a:bodyPr>
          <a:lstStyle/>
          <a:p>
            <a:r>
              <a:rPr lang="en-US" dirty="0">
                <a:latin typeface="Berlin Sans FB Demi" panose="020E0802020502020306" pitchFamily="34" charset="0"/>
              </a:rPr>
              <a:t>Contemporary teaching pedagogies used:</a:t>
            </a:r>
            <a:endParaRPr lang="en-GB" dirty="0">
              <a:latin typeface="Berlin Sans FB Demi" panose="020E0802020502020306" pitchFamily="34" charset="0"/>
            </a:endParaRPr>
          </a:p>
        </p:txBody>
      </p:sp>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5B4CEF-6ECA-4C17-A2E6-74B76A301B7A}"/>
              </a:ext>
            </a:extLst>
          </p:cNvPr>
          <p:cNvSpPr>
            <a:spLocks noGrp="1"/>
          </p:cNvSpPr>
          <p:nvPr>
            <p:ph idx="1"/>
          </p:nvPr>
        </p:nvSpPr>
        <p:spPr>
          <a:xfrm>
            <a:off x="4965431" y="2438400"/>
            <a:ext cx="6586489" cy="3785419"/>
          </a:xfrm>
        </p:spPr>
        <p:txBody>
          <a:bodyPr>
            <a:normAutofit/>
          </a:bodyPr>
          <a:lstStyle/>
          <a:p>
            <a:r>
              <a:rPr lang="en-US" sz="2000" u="sng" dirty="0">
                <a:latin typeface="Berlin Sans FB Demi" panose="020E0802020502020306" pitchFamily="34" charset="0"/>
              </a:rPr>
              <a:t>Programmed instruction strategy </a:t>
            </a:r>
            <a:r>
              <a:rPr lang="en-US" sz="2000" dirty="0">
                <a:latin typeface="Berlin Sans FB Demi" panose="020E0802020502020306" pitchFamily="34" charset="0"/>
              </a:rPr>
              <a:t>– Step by step teaching method, delivering learning material with frequent testing throughout the session </a:t>
            </a:r>
          </a:p>
          <a:p>
            <a:pPr marL="0" indent="0">
              <a:buNone/>
            </a:pPr>
            <a:r>
              <a:rPr lang="en-US" sz="1000" dirty="0">
                <a:latin typeface="Berlin Sans FB Demi" panose="020E0802020502020306" pitchFamily="34" charset="0"/>
              </a:rPr>
              <a:t>(Bullock 1978 pp.18-20) </a:t>
            </a:r>
          </a:p>
          <a:p>
            <a:endParaRPr lang="en-US" sz="2000" dirty="0">
              <a:latin typeface="Berlin Sans FB Demi" panose="020E0802020502020306" pitchFamily="34" charset="0"/>
            </a:endParaRPr>
          </a:p>
          <a:p>
            <a:r>
              <a:rPr lang="en-US" sz="2000" u="sng" dirty="0">
                <a:latin typeface="Berlin Sans FB Demi" panose="020E0802020502020306" pitchFamily="34" charset="0"/>
              </a:rPr>
              <a:t>Productive Failure Strategy – </a:t>
            </a:r>
            <a:r>
              <a:rPr lang="en-US" sz="2000" dirty="0">
                <a:latin typeface="Berlin Sans FB Demi" panose="020E0802020502020306" pitchFamily="34" charset="0"/>
              </a:rPr>
              <a:t>A method that lets the student make mistakes and fail questions in the short term, but will benefit in the longer term as the students can have the chance to learn from mistakes. Learning by doing, through repetition. </a:t>
            </a:r>
          </a:p>
          <a:p>
            <a:pPr marL="0" indent="0">
              <a:buNone/>
            </a:pPr>
            <a:r>
              <a:rPr lang="en-US" sz="1000" dirty="0">
                <a:latin typeface="Berlin Sans FB Demi" panose="020E0802020502020306" pitchFamily="34" charset="0"/>
              </a:rPr>
              <a:t>(</a:t>
            </a:r>
            <a:r>
              <a:rPr lang="en-US" sz="1000" dirty="0" err="1">
                <a:latin typeface="Berlin Sans FB Demi" panose="020E0802020502020306" pitchFamily="34" charset="0"/>
              </a:rPr>
              <a:t>Kapur</a:t>
            </a:r>
            <a:r>
              <a:rPr lang="en-US" sz="1000" dirty="0">
                <a:latin typeface="Berlin Sans FB Demi" panose="020E0802020502020306" pitchFamily="34" charset="0"/>
              </a:rPr>
              <a:t> et al 2015 pp. 13 – 14) </a:t>
            </a:r>
          </a:p>
          <a:p>
            <a:endParaRPr lang="en-GB" sz="2000" dirty="0">
              <a:latin typeface="Berlin Sans FB Demi" panose="020E0802020502020306" pitchFamily="34" charset="0"/>
            </a:endParaRPr>
          </a:p>
        </p:txBody>
      </p:sp>
      <p:pic>
        <p:nvPicPr>
          <p:cNvPr id="5126" name="Picture 6" descr="Related image">
            <a:extLst>
              <a:ext uri="{FF2B5EF4-FFF2-40B4-BE49-F238E27FC236}">
                <a16:creationId xmlns:a16="http://schemas.microsoft.com/office/drawing/2014/main" id="{4ACBFB89-F6A7-48A0-9436-8B08CC2DC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830" y="1266695"/>
            <a:ext cx="4692052" cy="4765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70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16421-7450-49F1-9FE1-CBF3DBEC8119}"/>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Conclusion</a:t>
            </a:r>
            <a:endParaRPr lang="en-GB" dirty="0">
              <a:latin typeface="Berlin Sans FB Demi" panose="020E0802020502020306" pitchFamily="34" charset="0"/>
            </a:endParaRPr>
          </a:p>
        </p:txBody>
      </p:sp>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519F44-E36F-4084-B7EF-F25E8944497C}"/>
              </a:ext>
            </a:extLst>
          </p:cNvPr>
          <p:cNvSpPr>
            <a:spLocks noGrp="1"/>
          </p:cNvSpPr>
          <p:nvPr>
            <p:ph idx="1"/>
          </p:nvPr>
        </p:nvSpPr>
        <p:spPr>
          <a:xfrm>
            <a:off x="4965431" y="2438400"/>
            <a:ext cx="6586489" cy="3785419"/>
          </a:xfrm>
        </p:spPr>
        <p:txBody>
          <a:bodyPr>
            <a:normAutofit/>
          </a:bodyPr>
          <a:lstStyle/>
          <a:p>
            <a:r>
              <a:rPr lang="en-US" sz="2000" dirty="0">
                <a:latin typeface="Berlin Sans FB Demi" panose="020E0802020502020306" pitchFamily="34" charset="0"/>
              </a:rPr>
              <a:t>Music is a part of everyday life, but so many people are unaware of what they listen to. </a:t>
            </a:r>
          </a:p>
          <a:p>
            <a:pPr marL="0" indent="0">
              <a:buNone/>
            </a:pPr>
            <a:endParaRPr lang="en-US" sz="2000" dirty="0">
              <a:latin typeface="Berlin Sans FB Demi" panose="020E0802020502020306" pitchFamily="34" charset="0"/>
            </a:endParaRPr>
          </a:p>
          <a:p>
            <a:r>
              <a:rPr lang="en-US" sz="2000" dirty="0">
                <a:latin typeface="Berlin Sans FB Demi" panose="020E0802020502020306" pitchFamily="34" charset="0"/>
              </a:rPr>
              <a:t>By understanding the musical content within the music you listen to should make music even more significant to you. </a:t>
            </a:r>
          </a:p>
          <a:p>
            <a:endParaRPr lang="en-US" sz="2000" dirty="0">
              <a:latin typeface="Berlin Sans FB Demi" panose="020E0802020502020306" pitchFamily="34" charset="0"/>
            </a:endParaRPr>
          </a:p>
          <a:p>
            <a:r>
              <a:rPr lang="en-US" sz="2000" dirty="0">
                <a:latin typeface="Berlin Sans FB Demi" panose="020E0802020502020306" pitchFamily="34" charset="0"/>
              </a:rPr>
              <a:t>By having the connection with the musical content can even inspire you to become a musician or learn an instrument. </a:t>
            </a:r>
          </a:p>
          <a:p>
            <a:endParaRPr lang="en-GB" sz="2000" dirty="0">
              <a:latin typeface="Berlin Sans FB Demi" panose="020E0802020502020306" pitchFamily="34" charset="0"/>
            </a:endParaRPr>
          </a:p>
        </p:txBody>
      </p:sp>
      <p:pic>
        <p:nvPicPr>
          <p:cNvPr id="6148" name="Picture 4" descr="Image result for Music drawing">
            <a:extLst>
              <a:ext uri="{FF2B5EF4-FFF2-40B4-BE49-F238E27FC236}">
                <a16:creationId xmlns:a16="http://schemas.microsoft.com/office/drawing/2014/main" id="{A6EEB019-6E4F-4C21-8B96-E1D6A61FD6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445" y="339367"/>
            <a:ext cx="4613916" cy="5288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939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4CE9F-FB4A-4717-B1AB-5D8511F93434}"/>
              </a:ext>
            </a:extLst>
          </p:cNvPr>
          <p:cNvSpPr>
            <a:spLocks noGrp="1"/>
          </p:cNvSpPr>
          <p:nvPr>
            <p:ph type="title"/>
          </p:nvPr>
        </p:nvSpPr>
        <p:spPr>
          <a:xfrm>
            <a:off x="4965430" y="629268"/>
            <a:ext cx="6586491" cy="1286160"/>
          </a:xfrm>
        </p:spPr>
        <p:txBody>
          <a:bodyPr anchor="b">
            <a:normAutofit/>
          </a:bodyPr>
          <a:lstStyle/>
          <a:p>
            <a:r>
              <a:rPr lang="en-US" u="sng" dirty="0">
                <a:latin typeface="Berlin Sans FB Demi" panose="020E0802020502020306" pitchFamily="34" charset="0"/>
              </a:rPr>
              <a:t>Learning Outcomes  </a:t>
            </a:r>
            <a:endParaRPr lang="en-GB" u="sng" dirty="0">
              <a:latin typeface="Berlin Sans FB Demi" panose="020E0802020502020306" pitchFamily="34" charset="0"/>
            </a:endParaRPr>
          </a:p>
        </p:txBody>
      </p:sp>
      <p:pic>
        <p:nvPicPr>
          <p:cNvPr id="5" name="Picture 6" descr="Image result for Drawings of music ">
            <a:extLst>
              <a:ext uri="{FF2B5EF4-FFF2-40B4-BE49-F238E27FC236}">
                <a16:creationId xmlns:a16="http://schemas.microsoft.com/office/drawing/2014/main" id="{70C73E34-68CD-4674-8FBB-B64E743CE3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910" r="1" b="10120"/>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3AE202-0623-4CAF-9EE0-046124F0BBFB}"/>
              </a:ext>
            </a:extLst>
          </p:cNvPr>
          <p:cNvSpPr>
            <a:spLocks noGrp="1"/>
          </p:cNvSpPr>
          <p:nvPr>
            <p:ph idx="1"/>
          </p:nvPr>
        </p:nvSpPr>
        <p:spPr>
          <a:xfrm>
            <a:off x="4965431" y="2438400"/>
            <a:ext cx="6586489" cy="3785419"/>
          </a:xfrm>
        </p:spPr>
        <p:txBody>
          <a:bodyPr>
            <a:normAutofit/>
          </a:bodyPr>
          <a:lstStyle/>
          <a:p>
            <a:pPr marL="457200" indent="-457200">
              <a:buFont typeface="+mj-lt"/>
              <a:buAutoNum type="arabicPeriod"/>
            </a:pPr>
            <a:r>
              <a:rPr lang="en-US" sz="2000" dirty="0">
                <a:latin typeface="Berlin Sans FB Demi" panose="020E0802020502020306" pitchFamily="34" charset="0"/>
              </a:rPr>
              <a:t>The learners should now be able to identify different genres of music by knowing fundamental and stylistic facts about them. </a:t>
            </a:r>
          </a:p>
          <a:p>
            <a:pPr marL="457200" indent="-457200">
              <a:buFont typeface="+mj-lt"/>
              <a:buAutoNum type="arabicPeriod"/>
            </a:pPr>
            <a:endParaRPr lang="en-US" sz="2000" dirty="0">
              <a:latin typeface="Berlin Sans FB Demi" panose="020E0802020502020306" pitchFamily="34" charset="0"/>
            </a:endParaRPr>
          </a:p>
          <a:p>
            <a:pPr marL="457200" indent="-457200">
              <a:buFont typeface="+mj-lt"/>
              <a:buAutoNum type="arabicPeriod"/>
            </a:pPr>
            <a:r>
              <a:rPr lang="en-US" sz="2000" dirty="0">
                <a:latin typeface="Berlin Sans FB Demi" panose="020E0802020502020306" pitchFamily="34" charset="0"/>
              </a:rPr>
              <a:t> The learners should now be able to identify the                         different genres of music by using ‘Aural perception’ skills. </a:t>
            </a:r>
          </a:p>
          <a:p>
            <a:pPr marL="0" indent="0">
              <a:buNone/>
            </a:pPr>
            <a:r>
              <a:rPr lang="en-US" sz="2000" dirty="0">
                <a:latin typeface="Berlin Sans FB Demi" panose="020E0802020502020306" pitchFamily="34" charset="0"/>
              </a:rPr>
              <a:t>The next lesson will cover….</a:t>
            </a:r>
          </a:p>
        </p:txBody>
      </p:sp>
    </p:spTree>
    <p:extLst>
      <p:ext uri="{BB962C8B-B14F-4D97-AF65-F5344CB8AC3E}">
        <p14:creationId xmlns:p14="http://schemas.microsoft.com/office/powerpoint/2010/main" val="3906694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E3BB8-0FD5-40FC-88C2-930CD251E8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6786A0-65A6-4F77-A440-7244474EF767}"/>
              </a:ext>
            </a:extLst>
          </p:cNvPr>
          <p:cNvSpPr>
            <a:spLocks noGrp="1"/>
          </p:cNvSpPr>
          <p:nvPr>
            <p:ph idx="1"/>
          </p:nvPr>
        </p:nvSpPr>
        <p:spPr/>
        <p:txBody>
          <a:bodyPr/>
          <a:lstStyle/>
          <a:p>
            <a:endParaRPr lang="en-GB"/>
          </a:p>
        </p:txBody>
      </p:sp>
      <p:pic>
        <p:nvPicPr>
          <p:cNvPr id="4" name="Picture 2" descr="Related image">
            <a:extLst>
              <a:ext uri="{FF2B5EF4-FFF2-40B4-BE49-F238E27FC236}">
                <a16:creationId xmlns:a16="http://schemas.microsoft.com/office/drawing/2014/main" id="{44EE4650-1B22-4B9A-BC14-607F870D9D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1477" b="23085"/>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9D8E5D-4622-4ED7-A74F-A27D99041478}"/>
              </a:ext>
            </a:extLst>
          </p:cNvPr>
          <p:cNvSpPr txBox="1"/>
          <p:nvPr/>
        </p:nvSpPr>
        <p:spPr>
          <a:xfrm>
            <a:off x="172995" y="238722"/>
            <a:ext cx="3696271"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9600" dirty="0">
                <a:solidFill>
                  <a:schemeClr val="bg1"/>
                </a:solidFill>
                <a:latin typeface="Berlin Sans FB Demi" panose="020E0802020502020306" pitchFamily="34" charset="0"/>
              </a:rPr>
              <a:t>Recap</a:t>
            </a:r>
            <a:r>
              <a:rPr lang="en-US" sz="8800" dirty="0">
                <a:latin typeface="Abadi" panose="020B0604020202020204" pitchFamily="34" charset="0"/>
              </a:rPr>
              <a:t> </a:t>
            </a:r>
            <a:r>
              <a:rPr lang="en-US" dirty="0">
                <a:latin typeface="Abadi" panose="020B0604020202020204" pitchFamily="34" charset="0"/>
              </a:rPr>
              <a:t> </a:t>
            </a:r>
            <a:endParaRPr lang="en-GB" dirty="0">
              <a:latin typeface="Abadi" panose="020B0604020202020204" pitchFamily="34" charset="0"/>
            </a:endParaRPr>
          </a:p>
        </p:txBody>
      </p:sp>
      <p:sp>
        <p:nvSpPr>
          <p:cNvPr id="6" name="TextBox 5">
            <a:extLst>
              <a:ext uri="{FF2B5EF4-FFF2-40B4-BE49-F238E27FC236}">
                <a16:creationId xmlns:a16="http://schemas.microsoft.com/office/drawing/2014/main" id="{9DD279C2-66EA-4134-A0C8-B8440B916BA5}"/>
              </a:ext>
            </a:extLst>
          </p:cNvPr>
          <p:cNvSpPr txBox="1"/>
          <p:nvPr/>
        </p:nvSpPr>
        <p:spPr>
          <a:xfrm>
            <a:off x="8349049" y="5111403"/>
            <a:ext cx="3696271"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9600" dirty="0">
                <a:solidFill>
                  <a:schemeClr val="bg1"/>
                </a:solidFill>
                <a:latin typeface="Berlin Sans FB Demi" panose="020E0802020502020306" pitchFamily="34" charset="0"/>
              </a:rPr>
              <a:t>Recap</a:t>
            </a:r>
            <a:r>
              <a:rPr lang="en-US" sz="8800" dirty="0">
                <a:latin typeface="Abadi" panose="020B0604020202020204" pitchFamily="34" charset="0"/>
              </a:rPr>
              <a:t> </a:t>
            </a:r>
            <a:r>
              <a:rPr lang="en-US" dirty="0">
                <a:latin typeface="Abadi" panose="020B0604020202020204" pitchFamily="34" charset="0"/>
              </a:rPr>
              <a:t> </a:t>
            </a:r>
            <a:endParaRPr lang="en-GB" dirty="0">
              <a:latin typeface="Abadi" panose="020B0604020202020204" pitchFamily="34" charset="0"/>
            </a:endParaRPr>
          </a:p>
        </p:txBody>
      </p:sp>
      <p:sp>
        <p:nvSpPr>
          <p:cNvPr id="7" name="TextBox 6">
            <a:extLst>
              <a:ext uri="{FF2B5EF4-FFF2-40B4-BE49-F238E27FC236}">
                <a16:creationId xmlns:a16="http://schemas.microsoft.com/office/drawing/2014/main" id="{8748EC7E-EB53-4621-B9C2-25BA03289998}"/>
              </a:ext>
            </a:extLst>
          </p:cNvPr>
          <p:cNvSpPr txBox="1"/>
          <p:nvPr/>
        </p:nvSpPr>
        <p:spPr>
          <a:xfrm>
            <a:off x="3869266" y="2644170"/>
            <a:ext cx="3696271"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9600" dirty="0">
                <a:solidFill>
                  <a:schemeClr val="bg1"/>
                </a:solidFill>
                <a:latin typeface="Berlin Sans FB Demi" panose="020E0802020502020306" pitchFamily="34" charset="0"/>
              </a:rPr>
              <a:t>Recap</a:t>
            </a:r>
            <a:r>
              <a:rPr lang="en-US" sz="8800" dirty="0">
                <a:latin typeface="Abadi" panose="020B0604020202020204" pitchFamily="34" charset="0"/>
              </a:rPr>
              <a:t> </a:t>
            </a:r>
            <a:r>
              <a:rPr lang="en-US" dirty="0">
                <a:latin typeface="Abadi" panose="020B0604020202020204" pitchFamily="34" charset="0"/>
              </a:rPr>
              <a:t> </a:t>
            </a:r>
            <a:endParaRPr lang="en-GB" dirty="0">
              <a:latin typeface="Abadi" panose="020B0604020202020204" pitchFamily="34" charset="0"/>
            </a:endParaRPr>
          </a:p>
        </p:txBody>
      </p:sp>
    </p:spTree>
    <p:extLst>
      <p:ext uri="{BB962C8B-B14F-4D97-AF65-F5344CB8AC3E}">
        <p14:creationId xmlns:p14="http://schemas.microsoft.com/office/powerpoint/2010/main" val="2588394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640C9-7628-45DB-B926-B2619A5F49AD}"/>
              </a:ext>
            </a:extLst>
          </p:cNvPr>
          <p:cNvSpPr>
            <a:spLocks noGrp="1"/>
          </p:cNvSpPr>
          <p:nvPr>
            <p:ph type="title"/>
          </p:nvPr>
        </p:nvSpPr>
        <p:spPr>
          <a:xfrm>
            <a:off x="4965430" y="629268"/>
            <a:ext cx="6586491" cy="1286160"/>
          </a:xfrm>
        </p:spPr>
        <p:txBody>
          <a:bodyPr anchor="b">
            <a:normAutofit/>
          </a:bodyPr>
          <a:lstStyle/>
          <a:p>
            <a:r>
              <a:rPr lang="en-US" dirty="0">
                <a:latin typeface="Berlin Sans FB Demi" panose="020E0802020502020306" pitchFamily="34" charset="0"/>
              </a:rPr>
              <a:t>References </a:t>
            </a:r>
            <a:endParaRPr lang="en-GB" dirty="0">
              <a:latin typeface="Berlin Sans FB Demi" panose="020E0802020502020306" pitchFamily="34" charset="0"/>
            </a:endParaRPr>
          </a:p>
        </p:txBody>
      </p:sp>
      <p:pic>
        <p:nvPicPr>
          <p:cNvPr id="7172" name="Picture 4" descr="Related image">
            <a:extLst>
              <a:ext uri="{FF2B5EF4-FFF2-40B4-BE49-F238E27FC236}">
                <a16:creationId xmlns:a16="http://schemas.microsoft.com/office/drawing/2014/main" id="{42ED87AB-FF38-4CD3-B22E-A895D96C12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92" r="13835"/>
          <a:stretch/>
        </p:blipFill>
        <p:spPr bwMode="auto">
          <a:xfrm>
            <a:off x="0" y="0"/>
            <a:ext cx="4635571"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cxnSp>
        <p:nvCxnSpPr>
          <p:cNvPr id="74" name="Straight Connector 7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246510-C903-4974-B5DC-965375610F52}"/>
              </a:ext>
            </a:extLst>
          </p:cNvPr>
          <p:cNvSpPr>
            <a:spLocks noGrp="1"/>
          </p:cNvSpPr>
          <p:nvPr>
            <p:ph idx="1"/>
          </p:nvPr>
        </p:nvSpPr>
        <p:spPr>
          <a:xfrm>
            <a:off x="4965431" y="2438400"/>
            <a:ext cx="6586489" cy="3785419"/>
          </a:xfrm>
        </p:spPr>
        <p:txBody>
          <a:bodyPr>
            <a:normAutofit fontScale="47500" lnSpcReduction="20000"/>
          </a:bodyPr>
          <a:lstStyle/>
          <a:p>
            <a:r>
              <a:rPr lang="en-US" sz="2500" dirty="0">
                <a:latin typeface="Abadi" panose="020B0604020104020204" pitchFamily="34" charset="0"/>
              </a:rPr>
              <a:t>Bullock, H, D (1978) </a:t>
            </a:r>
            <a:r>
              <a:rPr lang="en-US" sz="2500" i="1" dirty="0">
                <a:latin typeface="Abadi" panose="020B0604020104020204" pitchFamily="34" charset="0"/>
              </a:rPr>
              <a:t>Programmed Instruction. Educational technology. Englewood cliffs, New Jersey. </a:t>
            </a:r>
            <a:r>
              <a:rPr lang="en-US" sz="2500" dirty="0">
                <a:latin typeface="Abadi" panose="020B0604020104020204" pitchFamily="34" charset="0"/>
              </a:rPr>
              <a:t>[Accessed 25/10/18] </a:t>
            </a:r>
            <a:endParaRPr lang="en-GB" sz="2500" dirty="0">
              <a:latin typeface="Abadi" panose="020B0604020104020204" pitchFamily="34" charset="0"/>
            </a:endParaRPr>
          </a:p>
          <a:p>
            <a:r>
              <a:rPr lang="en-US" sz="2500" dirty="0">
                <a:latin typeface="Abadi" panose="020B0604020104020204" pitchFamily="34" charset="0"/>
              </a:rPr>
              <a:t>Estrella, E (2017) </a:t>
            </a:r>
            <a:r>
              <a:rPr lang="en-US" sz="2500" i="1" dirty="0">
                <a:latin typeface="Abadi" panose="020B0604020104020204" pitchFamily="34" charset="0"/>
              </a:rPr>
              <a:t>How did heavy metal music get its name?</a:t>
            </a:r>
            <a:r>
              <a:rPr lang="en-US" sz="2500" dirty="0">
                <a:latin typeface="Abadi" panose="020B0604020104020204" pitchFamily="34" charset="0"/>
              </a:rPr>
              <a:t> [Online] Available From: </a:t>
            </a:r>
            <a:r>
              <a:rPr lang="en-US" sz="2500" u="sng" dirty="0">
                <a:latin typeface="Abadi" panose="020B0604020104020204" pitchFamily="34" charset="0"/>
                <a:hlinkClick r:id="rId3"/>
              </a:rPr>
              <a:t>https://www.thoughtco.com/what-is-heavy-metal-p2-2456255</a:t>
            </a:r>
            <a:r>
              <a:rPr lang="en-US" sz="2500" dirty="0">
                <a:latin typeface="Abadi" panose="020B0604020104020204" pitchFamily="34" charset="0"/>
              </a:rPr>
              <a:t> [Accessed 23/10/18] </a:t>
            </a:r>
            <a:endParaRPr lang="en-GB" sz="2500" dirty="0">
              <a:latin typeface="Abadi" panose="020B0604020104020204" pitchFamily="34" charset="0"/>
            </a:endParaRPr>
          </a:p>
          <a:p>
            <a:r>
              <a:rPr lang="en-US" sz="2500" dirty="0">
                <a:latin typeface="Abadi" panose="020B0604020104020204" pitchFamily="34" charset="0"/>
              </a:rPr>
              <a:t>Gabler, J (2013) </a:t>
            </a:r>
            <a:r>
              <a:rPr lang="en-US" sz="2500" i="1" dirty="0">
                <a:latin typeface="Abadi" panose="020B0604020104020204" pitchFamily="34" charset="0"/>
              </a:rPr>
              <a:t>What is classical Music? </a:t>
            </a:r>
            <a:r>
              <a:rPr lang="en-US" sz="2500" dirty="0">
                <a:latin typeface="Abadi" panose="020B0604020104020204" pitchFamily="34" charset="0"/>
              </a:rPr>
              <a:t>[Online] Available From: </a:t>
            </a:r>
            <a:r>
              <a:rPr lang="en-US" sz="2500" i="1" u="sng" dirty="0">
                <a:latin typeface="Abadi" panose="020B0604020104020204" pitchFamily="34" charset="0"/>
                <a:hlinkClick r:id="rId4"/>
              </a:rPr>
              <a:t>https://www.classicalmpr.org/story/2013/10/15/what-is-classical-music</a:t>
            </a:r>
            <a:r>
              <a:rPr lang="en-GB" sz="2500" i="1" dirty="0">
                <a:latin typeface="Abadi" panose="020B0604020104020204" pitchFamily="34" charset="0"/>
              </a:rPr>
              <a:t> </a:t>
            </a:r>
            <a:r>
              <a:rPr lang="en-US" sz="2500" dirty="0">
                <a:latin typeface="Abadi" panose="020B0604020104020204" pitchFamily="34" charset="0"/>
              </a:rPr>
              <a:t>[Accessed 23/10/18]</a:t>
            </a:r>
            <a:endParaRPr lang="en-GB" sz="2500" dirty="0">
              <a:latin typeface="Abadi" panose="020B0604020104020204" pitchFamily="34" charset="0"/>
            </a:endParaRPr>
          </a:p>
          <a:p>
            <a:r>
              <a:rPr lang="en-US" sz="2500" dirty="0" err="1">
                <a:latin typeface="Abadi" panose="020B0604020104020204" pitchFamily="34" charset="0"/>
              </a:rPr>
              <a:t>Kapur</a:t>
            </a:r>
            <a:r>
              <a:rPr lang="en-US" sz="2500" dirty="0">
                <a:latin typeface="Abadi" panose="020B0604020104020204" pitchFamily="34" charset="0"/>
              </a:rPr>
              <a:t>, M. </a:t>
            </a:r>
            <a:r>
              <a:rPr lang="en-US" sz="2500" dirty="0" err="1">
                <a:latin typeface="Abadi" panose="020B0604020104020204" pitchFamily="34" charset="0"/>
              </a:rPr>
              <a:t>Caleon</a:t>
            </a:r>
            <a:r>
              <a:rPr lang="en-US" sz="2500" dirty="0">
                <a:latin typeface="Abadi" panose="020B0604020104020204" pitchFamily="34" charset="0"/>
              </a:rPr>
              <a:t>, S, I. Young, H, C (2015) </a:t>
            </a:r>
            <a:r>
              <a:rPr lang="en-US" sz="2500" i="1" dirty="0">
                <a:latin typeface="Abadi" panose="020B0604020104020204" pitchFamily="34" charset="0"/>
              </a:rPr>
              <a:t>Authentic Problem Solving and Learning in the 21st Century: Perspectives. Springer publishing. Singapore, New York, London. </a:t>
            </a:r>
            <a:r>
              <a:rPr lang="en-US" sz="2500" dirty="0">
                <a:latin typeface="Abadi" panose="020B0604020104020204" pitchFamily="34" charset="0"/>
              </a:rPr>
              <a:t>[Accessed 25/10/18] </a:t>
            </a:r>
            <a:endParaRPr lang="en-GB" sz="2500" dirty="0">
              <a:latin typeface="Abadi" panose="020B0604020104020204" pitchFamily="34" charset="0"/>
            </a:endParaRPr>
          </a:p>
          <a:p>
            <a:r>
              <a:rPr lang="en-US" sz="2500" dirty="0">
                <a:latin typeface="Abadi" panose="020B0604020104020204" pitchFamily="34" charset="0"/>
              </a:rPr>
              <a:t>Keyes, C, L (2004) </a:t>
            </a:r>
            <a:r>
              <a:rPr lang="en-US" sz="2500" i="1" dirty="0">
                <a:latin typeface="Abadi" panose="020B0604020104020204" pitchFamily="34" charset="0"/>
              </a:rPr>
              <a:t>Rap Music and Street Consciousness. University of Illinois Press. Urbana and Chicago. </a:t>
            </a:r>
            <a:r>
              <a:rPr lang="en-US" sz="2500" dirty="0">
                <a:latin typeface="Abadi" panose="020B0604020104020204" pitchFamily="34" charset="0"/>
              </a:rPr>
              <a:t>[Accessed 23/10/18] </a:t>
            </a:r>
            <a:endParaRPr lang="en-GB" sz="2500" dirty="0">
              <a:latin typeface="Abadi" panose="020B0604020104020204" pitchFamily="34" charset="0"/>
            </a:endParaRPr>
          </a:p>
          <a:p>
            <a:r>
              <a:rPr lang="en-US" sz="2500" dirty="0">
                <a:latin typeface="Abadi" panose="020B0604020104020204" pitchFamily="34" charset="0"/>
              </a:rPr>
              <a:t>Porter, E (2002) </a:t>
            </a:r>
            <a:r>
              <a:rPr lang="en-US" sz="2500" i="1" dirty="0">
                <a:latin typeface="Abadi" panose="020B0604020104020204" pitchFamily="34" charset="0"/>
              </a:rPr>
              <a:t>What Is This Thing Called Jazz? African American Musicians as Artists. African American Musicians as Artists, Critics and Activists. </a:t>
            </a:r>
            <a:r>
              <a:rPr lang="en-GB" sz="2500" i="1" dirty="0">
                <a:latin typeface="Abadi" panose="020B0604020104020204" pitchFamily="34" charset="0"/>
              </a:rPr>
              <a:t>University of California Press. Berkley, los Angles, London. </a:t>
            </a:r>
            <a:r>
              <a:rPr lang="en-GB" sz="2500" dirty="0">
                <a:latin typeface="Abadi" panose="020B0604020104020204" pitchFamily="34" charset="0"/>
              </a:rPr>
              <a:t>[Accessed 23/10/18] </a:t>
            </a:r>
          </a:p>
          <a:p>
            <a:r>
              <a:rPr lang="en-US" sz="2500" dirty="0" err="1">
                <a:latin typeface="Abadi" panose="020B0604020104020204" pitchFamily="34" charset="0"/>
              </a:rPr>
              <a:t>Santas</a:t>
            </a:r>
            <a:r>
              <a:rPr lang="en-US" sz="2500" dirty="0">
                <a:latin typeface="Abadi" panose="020B0604020104020204" pitchFamily="34" charset="0"/>
              </a:rPr>
              <a:t>, C (2001) </a:t>
            </a:r>
            <a:r>
              <a:rPr lang="en-US" sz="2500" i="1" dirty="0">
                <a:latin typeface="Abadi" panose="020B0604020104020204" pitchFamily="34" charset="0"/>
              </a:rPr>
              <a:t>Responding to Film: A Text Guide for Students of Cinema Art. </a:t>
            </a:r>
            <a:r>
              <a:rPr lang="en-GB" sz="2500" i="1" dirty="0">
                <a:latin typeface="Abadi" panose="020B0604020104020204" pitchFamily="34" charset="0"/>
              </a:rPr>
              <a:t>Rowman &amp; Littlefield Publishing. St. Augustine, Florida. </a:t>
            </a:r>
            <a:r>
              <a:rPr lang="en-GB" sz="2500" dirty="0">
                <a:latin typeface="Abadi" panose="020B0604020104020204" pitchFamily="34" charset="0"/>
              </a:rPr>
              <a:t>[Accessed 23/10/18] </a:t>
            </a:r>
          </a:p>
          <a:p>
            <a:r>
              <a:rPr lang="en-US" sz="2500" dirty="0">
                <a:latin typeface="Abadi" panose="020B0604020104020204" pitchFamily="34" charset="0"/>
              </a:rPr>
              <a:t>S</a:t>
            </a:r>
            <a:r>
              <a:rPr lang="en-GB" sz="2500" dirty="0" err="1">
                <a:latin typeface="Abadi" panose="020B0604020104020204" pitchFamily="34" charset="0"/>
              </a:rPr>
              <a:t>fetcu</a:t>
            </a:r>
            <a:r>
              <a:rPr lang="en-GB" sz="2500" dirty="0">
                <a:latin typeface="Abadi" panose="020B0604020104020204" pitchFamily="34" charset="0"/>
              </a:rPr>
              <a:t>, N (2014) </a:t>
            </a:r>
            <a:r>
              <a:rPr lang="en-GB" sz="2500" i="1" dirty="0">
                <a:latin typeface="Abadi" panose="020B0604020104020204" pitchFamily="34" charset="0"/>
              </a:rPr>
              <a:t>The Music Sound. Nicolae </a:t>
            </a:r>
            <a:r>
              <a:rPr lang="en-GB" sz="2500" i="1" dirty="0" err="1">
                <a:latin typeface="Abadi" panose="020B0604020104020204" pitchFamily="34" charset="0"/>
              </a:rPr>
              <a:t>Sfetcu</a:t>
            </a:r>
            <a:r>
              <a:rPr lang="en-GB" sz="2500" i="1" dirty="0">
                <a:latin typeface="Abadi" panose="020B0604020104020204" pitchFamily="34" charset="0"/>
              </a:rPr>
              <a:t> publishing. eBook, published online. </a:t>
            </a:r>
            <a:r>
              <a:rPr lang="en-GB" sz="2500" dirty="0">
                <a:latin typeface="Abadi" panose="020B0604020104020204" pitchFamily="34" charset="0"/>
              </a:rPr>
              <a:t>[Accessed 23/10/18] </a:t>
            </a:r>
          </a:p>
          <a:p>
            <a:pPr marL="0" indent="0">
              <a:buNone/>
            </a:pPr>
            <a:endParaRPr lang="en-GB" sz="1000" dirty="0"/>
          </a:p>
        </p:txBody>
      </p:sp>
    </p:spTree>
    <p:extLst>
      <p:ext uri="{BB962C8B-B14F-4D97-AF65-F5344CB8AC3E}">
        <p14:creationId xmlns:p14="http://schemas.microsoft.com/office/powerpoint/2010/main" val="403665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4" name="Picture 6" descr="Related image">
            <a:extLst>
              <a:ext uri="{FF2B5EF4-FFF2-40B4-BE49-F238E27FC236}">
                <a16:creationId xmlns:a16="http://schemas.microsoft.com/office/drawing/2014/main" id="{6E4A426D-CA95-46F5-A065-D0FEF295A9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233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111363A0-DE10-4C5C-827C-9CE8FB380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chemeClr val="bg1">
              <a:alpha val="89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8EFD5-9155-4024-9CF6-25D56C8833F4}"/>
              </a:ext>
            </a:extLst>
          </p:cNvPr>
          <p:cNvSpPr>
            <a:spLocks noGrp="1"/>
          </p:cNvSpPr>
          <p:nvPr>
            <p:ph type="ctrTitle"/>
          </p:nvPr>
        </p:nvSpPr>
        <p:spPr>
          <a:xfrm>
            <a:off x="674237" y="758284"/>
            <a:ext cx="3657600" cy="3196570"/>
          </a:xfrm>
        </p:spPr>
        <p:txBody>
          <a:bodyPr>
            <a:normAutofit/>
          </a:bodyPr>
          <a:lstStyle/>
          <a:p>
            <a:r>
              <a:rPr lang="en-US" sz="4800">
                <a:latin typeface="Berlin Sans FB Demi" panose="020E0802020502020306" pitchFamily="34" charset="0"/>
              </a:rPr>
              <a:t>Thanks for listening!</a:t>
            </a:r>
            <a:endParaRPr lang="en-GB" sz="4800">
              <a:latin typeface="Berlin Sans FB Demi" panose="020E0802020502020306" pitchFamily="34" charset="0"/>
            </a:endParaRPr>
          </a:p>
        </p:txBody>
      </p:sp>
      <p:sp>
        <p:nvSpPr>
          <p:cNvPr id="3" name="Subtitle 2">
            <a:extLst>
              <a:ext uri="{FF2B5EF4-FFF2-40B4-BE49-F238E27FC236}">
                <a16:creationId xmlns:a16="http://schemas.microsoft.com/office/drawing/2014/main" id="{39727957-F421-4362-BEEE-4058D2949B83}"/>
              </a:ext>
            </a:extLst>
          </p:cNvPr>
          <p:cNvSpPr>
            <a:spLocks noGrp="1"/>
          </p:cNvSpPr>
          <p:nvPr>
            <p:ph type="subTitle" idx="1"/>
          </p:nvPr>
        </p:nvSpPr>
        <p:spPr>
          <a:xfrm>
            <a:off x="674237" y="4323376"/>
            <a:ext cx="3657600" cy="1241432"/>
          </a:xfrm>
        </p:spPr>
        <p:txBody>
          <a:bodyPr>
            <a:normAutofit/>
          </a:bodyPr>
          <a:lstStyle/>
          <a:p>
            <a:r>
              <a:rPr lang="en-US" sz="2000">
                <a:solidFill>
                  <a:schemeClr val="tx2"/>
                </a:solidFill>
                <a:latin typeface="Berlin Sans FB Demi" panose="020E0802020502020306" pitchFamily="34" charset="0"/>
              </a:rPr>
              <a:t>‘Exploring the genres of music’ by Kierran Tomkins </a:t>
            </a:r>
            <a:endParaRPr lang="en-GB" sz="2000">
              <a:solidFill>
                <a:schemeClr val="tx2"/>
              </a:solidFill>
              <a:latin typeface="Berlin Sans FB Demi" panose="020E0802020502020306" pitchFamily="34" charset="0"/>
            </a:endParaRPr>
          </a:p>
        </p:txBody>
      </p:sp>
      <p:cxnSp>
        <p:nvCxnSpPr>
          <p:cNvPr id="78" name="Straight Connector 77">
            <a:extLst>
              <a:ext uri="{FF2B5EF4-FFF2-40B4-BE49-F238E27FC236}">
                <a16:creationId xmlns:a16="http://schemas.microsoft.com/office/drawing/2014/main" id="{35A1A9B2-DA9A-487B-8B22-CFE8E073CC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4063141"/>
            <a:ext cx="2586790" cy="0"/>
          </a:xfrm>
          <a:prstGeom prst="line">
            <a:avLst/>
          </a:prstGeom>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3554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1257</Words>
  <Application>Microsoft Office PowerPoint</Application>
  <PresentationFormat>Widescreen</PresentationFormat>
  <Paragraphs>119</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Abadi</vt:lpstr>
      <vt:lpstr>Arial</vt:lpstr>
      <vt:lpstr>Berlin Sans FB Demi</vt:lpstr>
      <vt:lpstr>Calibri</vt:lpstr>
      <vt:lpstr>Calibri Light</vt:lpstr>
      <vt:lpstr>Office Theme</vt:lpstr>
      <vt:lpstr>Exploring the Genres of Music </vt:lpstr>
      <vt:lpstr>PowerPoint Presentation</vt:lpstr>
      <vt:lpstr>Learning Objectives </vt:lpstr>
      <vt:lpstr>What does ‘Genre’ mean?</vt:lpstr>
      <vt:lpstr>Jazz </vt:lpstr>
      <vt:lpstr>Funk</vt:lpstr>
      <vt:lpstr>Classical </vt:lpstr>
      <vt:lpstr>Heavy Metal </vt:lpstr>
      <vt:lpstr>Rap</vt:lpstr>
      <vt:lpstr>Task 1</vt:lpstr>
      <vt:lpstr>Task 2 – Listening test</vt:lpstr>
      <vt:lpstr>Class Discussion </vt:lpstr>
      <vt:lpstr>Cross-cutting enhancement theme used:</vt:lpstr>
      <vt:lpstr>Contemporary teaching pedagogies used:</vt:lpstr>
      <vt:lpstr>Conclusion</vt:lpstr>
      <vt:lpstr>Learning Outcomes  </vt:lpstr>
      <vt:lpstr>PowerPoint Presentation</vt:lpstr>
      <vt:lpstr>References </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Genres of Music </dc:title>
  <dc:creator>kierrantomkinsbass@outlook.com</dc:creator>
  <cp:lastModifiedBy>kierrantomkinsbass@outlook.com</cp:lastModifiedBy>
  <cp:revision>11</cp:revision>
  <dcterms:created xsi:type="dcterms:W3CDTF">2018-10-24T18:05:28Z</dcterms:created>
  <dcterms:modified xsi:type="dcterms:W3CDTF">2018-10-25T13:35:56Z</dcterms:modified>
</cp:coreProperties>
</file>