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60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448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004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45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828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972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88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27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1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343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91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BC091-580F-4418-AB2E-81567ADBAA69}" type="datetimeFigureOut">
              <a:rPr lang="en-GB" smtClean="0"/>
              <a:t>19/03/2017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B5DD0-CA3E-4A8E-B537-4D63DCCF3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491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 txBox="1">
            <a:spLocks noChangeArrowheads="1"/>
          </p:cNvSpPr>
          <p:nvPr/>
        </p:nvSpPr>
        <p:spPr>
          <a:xfrm>
            <a:off x="250825" y="0"/>
            <a:ext cx="8642350" cy="9810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mtClean="0"/>
              <a:t>Porter’s Five Forces</a:t>
            </a:r>
            <a:endParaRPr lang="en-US" altLang="en-US"/>
          </a:p>
        </p:txBody>
      </p:sp>
      <p:grpSp>
        <p:nvGrpSpPr>
          <p:cNvPr id="3" name="Group 40"/>
          <p:cNvGrpSpPr>
            <a:grpSpLocks/>
          </p:cNvGrpSpPr>
          <p:nvPr/>
        </p:nvGrpSpPr>
        <p:grpSpPr bwMode="auto">
          <a:xfrm>
            <a:off x="3230563" y="1196975"/>
            <a:ext cx="2635250" cy="1546225"/>
            <a:chOff x="1899" y="754"/>
            <a:chExt cx="1934" cy="974"/>
          </a:xfrm>
        </p:grpSpPr>
        <p:sp>
          <p:nvSpPr>
            <p:cNvPr id="4" name="Text Box 4"/>
            <p:cNvSpPr txBox="1">
              <a:spLocks noChangeArrowheads="1"/>
            </p:cNvSpPr>
            <p:nvPr/>
          </p:nvSpPr>
          <p:spPr bwMode="blackWhite">
            <a:xfrm>
              <a:off x="1899" y="754"/>
              <a:ext cx="1933" cy="201"/>
            </a:xfrm>
            <a:prstGeom prst="rect">
              <a:avLst/>
            </a:prstGeom>
            <a:solidFill>
              <a:schemeClr val="accent1"/>
            </a:solidFill>
            <a:ln w="6350" algn="ctr">
              <a:solidFill>
                <a:schemeClr val="bg2"/>
              </a:solidFill>
              <a:miter lim="800000"/>
              <a:headEnd/>
              <a:tailEnd/>
            </a:ln>
          </p:spPr>
          <p:txBody>
            <a:bodyPr lIns="72000" tIns="72000" rIns="72000" bIns="72000" anchor="ctr"/>
            <a:lstStyle>
              <a:lvl1pPr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spcBef>
                  <a:spcPct val="10000"/>
                </a:spcBef>
              </a:pPr>
              <a:r>
                <a:rPr lang="en-GB" altLang="en-US" sz="800" b="1" i="1" dirty="0">
                  <a:solidFill>
                    <a:schemeClr val="bg1"/>
                  </a:solidFill>
                  <a:cs typeface="Arial" charset="0"/>
                </a:rPr>
                <a:t>BARRIERS TO ENTRY</a:t>
              </a:r>
            </a:p>
          </p:txBody>
        </p:sp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900" y="957"/>
              <a:ext cx="1933" cy="77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lIns="36000" tIns="36000" rIns="1440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Economies of scale.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Proprietary product differences.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Brand identity.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Switching costs.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Capital requirements.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Access to distribution channels.</a:t>
              </a:r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2888" y="957"/>
              <a:ext cx="945" cy="7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361950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Absolute cost advantages:</a:t>
              </a:r>
            </a:p>
            <a:p>
              <a:pPr lvl="2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 typeface="Verdana" pitchFamily="34" charset="0"/>
                <a:buChar char="–"/>
              </a:pPr>
              <a:r>
                <a:rPr lang="en-GB" altLang="en-US" sz="700"/>
                <a:t>Proprietary learning curve.</a:t>
              </a:r>
            </a:p>
            <a:p>
              <a:pPr lvl="2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 typeface="Verdana" pitchFamily="34" charset="0"/>
                <a:buChar char="–"/>
              </a:pPr>
              <a:r>
                <a:rPr lang="en-GB" altLang="en-US" sz="700"/>
                <a:t>Access to necessary inputs.</a:t>
              </a:r>
            </a:p>
            <a:p>
              <a:pPr lvl="2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 typeface="Verdana" pitchFamily="34" charset="0"/>
                <a:buChar char="–"/>
              </a:pPr>
              <a:r>
                <a:rPr lang="en-GB" altLang="en-US" sz="700"/>
                <a:t>Proprietary low-cost product design.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Government policy.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Expected retaliation.</a:t>
              </a:r>
            </a:p>
          </p:txBody>
        </p:sp>
      </p:grpSp>
      <p:grpSp>
        <p:nvGrpSpPr>
          <p:cNvPr id="7" name="Group 43"/>
          <p:cNvGrpSpPr>
            <a:grpSpLocks/>
          </p:cNvGrpSpPr>
          <p:nvPr/>
        </p:nvGrpSpPr>
        <p:grpSpPr bwMode="auto">
          <a:xfrm>
            <a:off x="3230563" y="5049838"/>
            <a:ext cx="2635250" cy="1042987"/>
            <a:chOff x="1899" y="3181"/>
            <a:chExt cx="1934" cy="657"/>
          </a:xfrm>
        </p:grpSpPr>
        <p:sp>
          <p:nvSpPr>
            <p:cNvPr id="8" name="Text Box 4"/>
            <p:cNvSpPr txBox="1">
              <a:spLocks noChangeArrowheads="1"/>
            </p:cNvSpPr>
            <p:nvPr/>
          </p:nvSpPr>
          <p:spPr bwMode="blackWhite">
            <a:xfrm>
              <a:off x="1899" y="3181"/>
              <a:ext cx="1933" cy="201"/>
            </a:xfrm>
            <a:prstGeom prst="rect">
              <a:avLst/>
            </a:prstGeom>
            <a:solidFill>
              <a:schemeClr val="accent1"/>
            </a:solidFill>
            <a:ln w="6350" algn="ctr">
              <a:solidFill>
                <a:schemeClr val="bg2"/>
              </a:solidFill>
              <a:miter lim="800000"/>
              <a:headEnd/>
              <a:tailEnd/>
            </a:ln>
          </p:spPr>
          <p:txBody>
            <a:bodyPr lIns="72000" tIns="72000" rIns="72000" bIns="72000" anchor="ctr"/>
            <a:lstStyle>
              <a:lvl1pPr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spcBef>
                  <a:spcPct val="10000"/>
                </a:spcBef>
              </a:pPr>
              <a:r>
                <a:rPr lang="en-GB" altLang="en-US" sz="800" b="1" i="1">
                  <a:solidFill>
                    <a:schemeClr val="bg1"/>
                  </a:solidFill>
                  <a:cs typeface="Arial" charset="0"/>
                </a:rPr>
                <a:t>SUBSTITUTE PRODUCTS</a:t>
              </a:r>
            </a:p>
          </p:txBody>
        </p:sp>
        <p:sp>
          <p:nvSpPr>
            <p:cNvPr id="9" name="Rectangle 5"/>
            <p:cNvSpPr>
              <a:spLocks noChangeArrowheads="1"/>
            </p:cNvSpPr>
            <p:nvPr/>
          </p:nvSpPr>
          <p:spPr bwMode="auto">
            <a:xfrm>
              <a:off x="1900" y="3384"/>
              <a:ext cx="1933" cy="45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lIns="36000" tIns="36000" rIns="1440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Relative price </a:t>
              </a:r>
              <a:r>
                <a:rPr lang="en-GB" altLang="en-US" sz="700" dirty="0" smtClean="0"/>
                <a:t>performance of </a:t>
              </a:r>
              <a:r>
                <a:rPr lang="en-GB" altLang="en-US" sz="700" dirty="0"/>
                <a:t>substitutes.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Switching costs.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Buyer propensity to substitute.</a:t>
              </a:r>
            </a:p>
          </p:txBody>
        </p:sp>
        <p:sp>
          <p:nvSpPr>
            <p:cNvPr id="10" name="Rectangle 5"/>
            <p:cNvSpPr>
              <a:spLocks noChangeArrowheads="1"/>
            </p:cNvSpPr>
            <p:nvPr/>
          </p:nvSpPr>
          <p:spPr bwMode="auto">
            <a:xfrm>
              <a:off x="2888" y="3384"/>
              <a:ext cx="945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361950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endParaRPr lang="en-GB" altLang="en-US" sz="700"/>
            </a:p>
            <a:p>
              <a:pPr lvl="2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 typeface="Symbol" pitchFamily="18" charset="2"/>
                <a:buChar char="-"/>
              </a:pPr>
              <a:endParaRPr lang="en-GB" altLang="en-US" sz="700"/>
            </a:p>
          </p:txBody>
        </p:sp>
      </p:grpSp>
      <p:grpSp>
        <p:nvGrpSpPr>
          <p:cNvPr id="11" name="Group 41"/>
          <p:cNvGrpSpPr>
            <a:grpSpLocks/>
          </p:cNvGrpSpPr>
          <p:nvPr/>
        </p:nvGrpSpPr>
        <p:grpSpPr bwMode="auto">
          <a:xfrm>
            <a:off x="250825" y="3125788"/>
            <a:ext cx="2635250" cy="1546225"/>
            <a:chOff x="158" y="1806"/>
            <a:chExt cx="1934" cy="974"/>
          </a:xfrm>
        </p:grpSpPr>
        <p:sp>
          <p:nvSpPr>
            <p:cNvPr id="12" name="Text Box 4"/>
            <p:cNvSpPr txBox="1">
              <a:spLocks noChangeArrowheads="1"/>
            </p:cNvSpPr>
            <p:nvPr/>
          </p:nvSpPr>
          <p:spPr bwMode="blackWhite">
            <a:xfrm>
              <a:off x="158" y="1806"/>
              <a:ext cx="1933" cy="201"/>
            </a:xfrm>
            <a:prstGeom prst="rect">
              <a:avLst/>
            </a:prstGeom>
            <a:solidFill>
              <a:schemeClr val="accent1"/>
            </a:solidFill>
            <a:ln w="6350" algn="ctr">
              <a:solidFill>
                <a:schemeClr val="bg2"/>
              </a:solidFill>
              <a:miter lim="800000"/>
              <a:headEnd/>
              <a:tailEnd/>
            </a:ln>
          </p:spPr>
          <p:txBody>
            <a:bodyPr lIns="72000" tIns="72000" rIns="72000" bIns="72000" anchor="ctr"/>
            <a:lstStyle>
              <a:lvl1pPr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spcBef>
                  <a:spcPct val="10000"/>
                </a:spcBef>
              </a:pPr>
              <a:r>
                <a:rPr lang="en-GB" altLang="en-US" sz="800" b="1" i="1">
                  <a:solidFill>
                    <a:schemeClr val="bg1"/>
                  </a:solidFill>
                  <a:cs typeface="Arial" charset="0"/>
                </a:rPr>
                <a:t>IMPACT OF SUPPLIERS</a:t>
              </a:r>
            </a:p>
          </p:txBody>
        </p:sp>
        <p:sp>
          <p:nvSpPr>
            <p:cNvPr id="13" name="Rectangle 5"/>
            <p:cNvSpPr>
              <a:spLocks noChangeArrowheads="1"/>
            </p:cNvSpPr>
            <p:nvPr/>
          </p:nvSpPr>
          <p:spPr bwMode="auto">
            <a:xfrm>
              <a:off x="159" y="2009"/>
              <a:ext cx="1933" cy="77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lIns="36000" tIns="36000" rIns="1440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Differentiation of inputs.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Switching costs of suppliers and firms in the industry.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Presence of substitute inputs.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Supplier concentration.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Importance of volume to supplier.</a:t>
              </a:r>
            </a:p>
          </p:txBody>
        </p:sp>
        <p:sp>
          <p:nvSpPr>
            <p:cNvPr id="14" name="Rectangle 5"/>
            <p:cNvSpPr>
              <a:spLocks noChangeArrowheads="1"/>
            </p:cNvSpPr>
            <p:nvPr/>
          </p:nvSpPr>
          <p:spPr bwMode="auto">
            <a:xfrm>
              <a:off x="1147" y="2009"/>
              <a:ext cx="945" cy="7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Cost relative to total purchases in the industry.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Impact of inputs on cost or differentiation.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Threat of forward integration relative to threat of backward integration by firms in the industry.</a:t>
              </a:r>
            </a:p>
          </p:txBody>
        </p:sp>
      </p:grpSp>
      <p:grpSp>
        <p:nvGrpSpPr>
          <p:cNvPr id="15" name="Group 42"/>
          <p:cNvGrpSpPr>
            <a:grpSpLocks/>
          </p:cNvGrpSpPr>
          <p:nvPr/>
        </p:nvGrpSpPr>
        <p:grpSpPr bwMode="auto">
          <a:xfrm>
            <a:off x="6257925" y="3125788"/>
            <a:ext cx="2635250" cy="1546225"/>
            <a:chOff x="3668" y="1806"/>
            <a:chExt cx="1934" cy="974"/>
          </a:xfrm>
        </p:grpSpPr>
        <p:sp>
          <p:nvSpPr>
            <p:cNvPr id="16" name="Text Box 4"/>
            <p:cNvSpPr txBox="1">
              <a:spLocks noChangeArrowheads="1"/>
            </p:cNvSpPr>
            <p:nvPr/>
          </p:nvSpPr>
          <p:spPr bwMode="blackWhite">
            <a:xfrm>
              <a:off x="3668" y="1806"/>
              <a:ext cx="1933" cy="201"/>
            </a:xfrm>
            <a:prstGeom prst="rect">
              <a:avLst/>
            </a:prstGeom>
            <a:solidFill>
              <a:schemeClr val="accent1"/>
            </a:solidFill>
            <a:ln w="6350" algn="ctr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lIns="72000" tIns="72000" rIns="72000" bIns="72000" anchor="ctr"/>
            <a:lstStyle>
              <a:lvl1pPr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spcBef>
                  <a:spcPct val="10000"/>
                </a:spcBef>
              </a:pPr>
              <a:r>
                <a:rPr lang="en-GB" altLang="en-US" sz="800" b="1" i="1" dirty="0">
                  <a:solidFill>
                    <a:schemeClr val="bg1"/>
                  </a:solidFill>
                  <a:cs typeface="Arial" charset="0"/>
                </a:rPr>
                <a:t>IMPACT OF BUYERS</a:t>
              </a:r>
            </a:p>
          </p:txBody>
        </p:sp>
        <p:sp>
          <p:nvSpPr>
            <p:cNvPr id="17" name="Rectangle 5"/>
            <p:cNvSpPr>
              <a:spLocks noChangeArrowheads="1"/>
            </p:cNvSpPr>
            <p:nvPr/>
          </p:nvSpPr>
          <p:spPr bwMode="auto">
            <a:xfrm>
              <a:off x="3669" y="2009"/>
              <a:ext cx="1933" cy="771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lIns="36000" tIns="36000" rIns="1440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Bargaining leverage.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Buyer concentration vs. firm concentration.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Buyer volume.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Buyer switching costs relative to firm switching costs.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Buyer information.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 dirty="0"/>
                <a:t>Ability to backward integrate.</a:t>
              </a:r>
            </a:p>
          </p:txBody>
        </p:sp>
        <p:sp>
          <p:nvSpPr>
            <p:cNvPr id="18" name="Rectangle 5"/>
            <p:cNvSpPr>
              <a:spLocks noChangeArrowheads="1"/>
            </p:cNvSpPr>
            <p:nvPr/>
          </p:nvSpPr>
          <p:spPr bwMode="auto">
            <a:xfrm>
              <a:off x="4657" y="2009"/>
              <a:ext cx="945" cy="771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lIns="36000" tIns="36000" rIns="36000" bIns="36000"/>
            <a:lstStyle>
              <a:lvl1pPr marL="342900" indent="-3429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1pPr>
              <a:lvl2pPr marL="180975" indent="-179388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Substitute products.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Pull-through.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Price sensitivity.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Price / total purchases.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Product differences.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Brand identity.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Impact on quality / performance.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Buyer profits.</a:t>
              </a:r>
            </a:p>
            <a:p>
              <a:pPr lvl="1" algn="l" eaLnBrk="1" hangingPunct="1">
                <a:lnSpc>
                  <a:spcPct val="90000"/>
                </a:lnSpc>
                <a:spcBef>
                  <a:spcPct val="10000"/>
                </a:spcBef>
                <a:buClr>
                  <a:srgbClr val="D46227"/>
                </a:buClr>
                <a:buSzPct val="120000"/>
                <a:buFontTx/>
                <a:buChar char="•"/>
              </a:pPr>
              <a:r>
                <a:rPr lang="en-GB" altLang="en-US" sz="700"/>
                <a:t>Decision-makers incentives.</a:t>
              </a:r>
            </a:p>
          </p:txBody>
        </p:sp>
      </p:grpSp>
      <p:sp>
        <p:nvSpPr>
          <p:cNvPr id="19" name="AutoShape 46"/>
          <p:cNvSpPr>
            <a:spLocks noChangeArrowheads="1"/>
          </p:cNvSpPr>
          <p:nvPr/>
        </p:nvSpPr>
        <p:spPr bwMode="auto">
          <a:xfrm rot="10800000">
            <a:off x="3255963" y="2782888"/>
            <a:ext cx="2586037" cy="27146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0" name="AutoShape 47"/>
          <p:cNvSpPr>
            <a:spLocks noChangeArrowheads="1"/>
          </p:cNvSpPr>
          <p:nvPr/>
        </p:nvSpPr>
        <p:spPr bwMode="auto">
          <a:xfrm>
            <a:off x="3254375" y="4737100"/>
            <a:ext cx="2586038" cy="271463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1" name="AutoShape 49"/>
          <p:cNvSpPr>
            <a:spLocks noChangeArrowheads="1"/>
          </p:cNvSpPr>
          <p:nvPr/>
        </p:nvSpPr>
        <p:spPr bwMode="auto">
          <a:xfrm rot="5400000">
            <a:off x="2305844" y="3767932"/>
            <a:ext cx="1524000" cy="27146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2" name="AutoShape 50"/>
          <p:cNvSpPr>
            <a:spLocks noChangeArrowheads="1"/>
          </p:cNvSpPr>
          <p:nvPr/>
        </p:nvSpPr>
        <p:spPr bwMode="auto">
          <a:xfrm rot="16200000">
            <a:off x="5314157" y="3767931"/>
            <a:ext cx="1524000" cy="271463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3" name="Text Box 23"/>
          <p:cNvSpPr txBox="1">
            <a:spLocks noChangeArrowheads="1"/>
          </p:cNvSpPr>
          <p:nvPr/>
        </p:nvSpPr>
        <p:spPr bwMode="auto">
          <a:xfrm>
            <a:off x="6311900" y="1484313"/>
            <a:ext cx="2436813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36000" rIns="36000" bIns="36000">
            <a:spAutoFit/>
          </a:bodyPr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lnSpc>
                <a:spcPct val="120000"/>
              </a:lnSpc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GB" altLang="en-US" sz="900" i="1">
                <a:solidFill>
                  <a:srgbClr val="D46227"/>
                </a:solidFill>
                <a:latin typeface="Arial" charset="0"/>
                <a:cs typeface="Arial" charset="0"/>
              </a:rPr>
              <a:t>“The goal of competitive strategy for a business unit in an industry is to find a position in the industry where the company can best defend itself against these competitive forces or can influence them in its favour.”</a:t>
            </a:r>
          </a:p>
          <a:p>
            <a:pPr>
              <a:lnSpc>
                <a:spcPct val="120000"/>
              </a:lnSpc>
              <a:buClr>
                <a:schemeClr val="accent1"/>
              </a:buClr>
              <a:buSzPct val="85000"/>
              <a:buFont typeface="Wingdings" pitchFamily="2" charset="2"/>
              <a:buNone/>
            </a:pPr>
            <a:r>
              <a:rPr lang="en-GB" altLang="en-US" sz="900" b="1" i="1">
                <a:solidFill>
                  <a:srgbClr val="D46227"/>
                </a:solidFill>
                <a:latin typeface="Arial" charset="0"/>
                <a:cs typeface="Arial" charset="0"/>
              </a:rPr>
              <a:t>Micheal Porter</a:t>
            </a: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blackWhite">
          <a:xfrm>
            <a:off x="3275013" y="3121025"/>
            <a:ext cx="2592387" cy="319088"/>
          </a:xfrm>
          <a:prstGeom prst="rect">
            <a:avLst/>
          </a:prstGeom>
          <a:solidFill>
            <a:schemeClr val="accent2"/>
          </a:solidFill>
          <a:ln w="6350" algn="ctr">
            <a:solidFill>
              <a:schemeClr val="accent2"/>
            </a:solidFill>
            <a:miter lim="800000"/>
            <a:headEnd/>
            <a:tailEnd/>
          </a:ln>
        </p:spPr>
        <p:txBody>
          <a:bodyPr lIns="72000" tIns="72000" rIns="72000" bIns="72000" anchor="ctr"/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/>
            <a:r>
              <a:rPr lang="en-GB" altLang="en-US" sz="800" b="1" i="1">
                <a:solidFill>
                  <a:schemeClr val="bg1"/>
                </a:solidFill>
                <a:cs typeface="Arial" charset="0"/>
              </a:rPr>
              <a:t>INTERNAL INDUSTRY RIVALRY</a:t>
            </a:r>
          </a:p>
        </p:txBody>
      </p:sp>
      <p:sp>
        <p:nvSpPr>
          <p:cNvPr id="25" name="Rectangle 5"/>
          <p:cNvSpPr>
            <a:spLocks noChangeArrowheads="1"/>
          </p:cNvSpPr>
          <p:nvPr/>
        </p:nvSpPr>
        <p:spPr bwMode="auto">
          <a:xfrm>
            <a:off x="3271838" y="3444875"/>
            <a:ext cx="2601912" cy="1223963"/>
          </a:xfrm>
          <a:prstGeom prst="rect">
            <a:avLst/>
          </a:prstGeom>
          <a:solidFill>
            <a:srgbClr val="F0C4AE"/>
          </a:solidFill>
          <a:ln w="9525">
            <a:solidFill>
              <a:schemeClr val="accent2"/>
            </a:solidFill>
            <a:miter lim="800000"/>
            <a:headEnd/>
            <a:tailEnd/>
          </a:ln>
        </p:spPr>
        <p:txBody>
          <a:bodyPr lIns="36000" tIns="36000" rIns="1260000" bIns="36000"/>
          <a:lstStyle>
            <a:lvl1pPr marL="342900" indent="-3429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Industry growth.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Fixed (or storage) </a:t>
            </a:r>
            <a:br>
              <a:rPr lang="en-GB" altLang="en-US" sz="700"/>
            </a:br>
            <a:r>
              <a:rPr lang="en-GB" altLang="en-US" sz="700"/>
              <a:t>costs/ value added.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Intermittent overcapacity.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Product differences.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Brand identity.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Switching costs.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Concentration and balance.</a:t>
            </a:r>
          </a:p>
        </p:txBody>
      </p:sp>
      <p:sp>
        <p:nvSpPr>
          <p:cNvPr id="26" name="Rectangle 5"/>
          <p:cNvSpPr>
            <a:spLocks noChangeArrowheads="1"/>
          </p:cNvSpPr>
          <p:nvPr/>
        </p:nvSpPr>
        <p:spPr bwMode="auto">
          <a:xfrm>
            <a:off x="4624388" y="3444875"/>
            <a:ext cx="1243012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36000" tIns="36000" rIns="36000" bIns="36000"/>
          <a:lstStyle>
            <a:lvl1pPr marL="342900" indent="-3429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Informational complexity.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Diversity of competitors.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Corporate stakes.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/>
              <a:t>Exit barriers.</a:t>
            </a:r>
          </a:p>
        </p:txBody>
      </p:sp>
    </p:spTree>
    <p:extLst>
      <p:ext uri="{BB962C8B-B14F-4D97-AF65-F5344CB8AC3E}">
        <p14:creationId xmlns:p14="http://schemas.microsoft.com/office/powerpoint/2010/main" val="22836449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46"/>
          <p:cNvSpPr>
            <a:spLocks noChangeArrowheads="1"/>
          </p:cNvSpPr>
          <p:nvPr/>
        </p:nvSpPr>
        <p:spPr bwMode="auto">
          <a:xfrm rot="5400000">
            <a:off x="1366837" y="2530476"/>
            <a:ext cx="766763" cy="2995612"/>
          </a:xfrm>
          <a:prstGeom prst="upArrow">
            <a:avLst>
              <a:gd name="adj1" fmla="val 61491"/>
              <a:gd name="adj2" fmla="val 36844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3" name="AutoShape 48"/>
          <p:cNvSpPr>
            <a:spLocks noChangeArrowheads="1"/>
          </p:cNvSpPr>
          <p:nvPr/>
        </p:nvSpPr>
        <p:spPr bwMode="auto">
          <a:xfrm rot="16200000">
            <a:off x="7011988" y="2484438"/>
            <a:ext cx="766762" cy="2995612"/>
          </a:xfrm>
          <a:prstGeom prst="upArrow">
            <a:avLst>
              <a:gd name="adj1" fmla="val 61083"/>
              <a:gd name="adj2" fmla="val 37043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4" name="AutoShape 44"/>
          <p:cNvSpPr>
            <a:spLocks noChangeArrowheads="1"/>
          </p:cNvSpPr>
          <p:nvPr/>
        </p:nvSpPr>
        <p:spPr bwMode="auto">
          <a:xfrm rot="10800000">
            <a:off x="4167188" y="1196975"/>
            <a:ext cx="765175" cy="2130425"/>
          </a:xfrm>
          <a:prstGeom prst="upArrow">
            <a:avLst>
              <a:gd name="adj1" fmla="val 63074"/>
              <a:gd name="adj2" fmla="val 38167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5" name="AutoShape 43"/>
          <p:cNvSpPr>
            <a:spLocks noChangeArrowheads="1"/>
          </p:cNvSpPr>
          <p:nvPr/>
        </p:nvSpPr>
        <p:spPr bwMode="auto">
          <a:xfrm>
            <a:off x="4167188" y="4941888"/>
            <a:ext cx="765175" cy="1150937"/>
          </a:xfrm>
          <a:prstGeom prst="upArrow">
            <a:avLst>
              <a:gd name="adj1" fmla="val 68046"/>
              <a:gd name="adj2" fmla="val 38795"/>
            </a:avLst>
          </a:prstGeom>
          <a:gradFill rotWithShape="1">
            <a:gsLst>
              <a:gs pos="0">
                <a:schemeClr val="folHlink"/>
              </a:gs>
              <a:gs pos="100000">
                <a:schemeClr val="folHlink">
                  <a:gamma/>
                  <a:tint val="20000"/>
                  <a:invGamma/>
                </a:schemeClr>
              </a:gs>
            </a:gsLst>
            <a:lin ang="5400000" scaled="1"/>
          </a:gradFill>
          <a:ln w="9525" algn="ctr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Rectangle 8"/>
          <p:cNvSpPr txBox="1">
            <a:spLocks noChangeArrowheads="1"/>
          </p:cNvSpPr>
          <p:nvPr/>
        </p:nvSpPr>
        <p:spPr>
          <a:xfrm>
            <a:off x="250825" y="0"/>
            <a:ext cx="8642350" cy="9810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mtClean="0"/>
              <a:t>Porter’s Five Forces</a:t>
            </a:r>
            <a:endParaRPr lang="en-US" altLang="en-US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3252788" y="1196975"/>
            <a:ext cx="2590800" cy="1677988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36000" tIns="36000" rIns="36000" bIns="36000"/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361950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</a:pPr>
            <a:r>
              <a:rPr lang="en-GB" altLang="en-US" sz="800" b="1" dirty="0">
                <a:solidFill>
                  <a:srgbClr val="D46227"/>
                </a:solidFill>
              </a:rPr>
              <a:t>BARRIERS TO ENTRY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800" dirty="0" smtClean="0"/>
              <a:t>Economies</a:t>
            </a:r>
            <a:endParaRPr lang="en-GB" altLang="en-US" sz="800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3252788" y="5372100"/>
            <a:ext cx="2590800" cy="720725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36000" tIns="36000" rIns="36000" bIns="36000"/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</a:pPr>
            <a:r>
              <a:rPr lang="en-GB" altLang="en-US" sz="800" b="1" dirty="0">
                <a:solidFill>
                  <a:srgbClr val="D46227"/>
                </a:solidFill>
              </a:rPr>
              <a:t>SUBSTITUTE </a:t>
            </a:r>
            <a:r>
              <a:rPr lang="en-GB" altLang="en-US" sz="800" b="1" dirty="0" smtClean="0">
                <a:solidFill>
                  <a:srgbClr val="D46227"/>
                </a:solidFill>
              </a:rPr>
              <a:t>PRODUCTS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800" dirty="0" smtClean="0"/>
              <a:t>R</a:t>
            </a:r>
            <a:endParaRPr lang="en-GB" altLang="en-US" sz="800" dirty="0"/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252413" y="2852738"/>
            <a:ext cx="2590800" cy="2159000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36000" tIns="36000" rIns="36000" bIns="36000"/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</a:pPr>
            <a:r>
              <a:rPr lang="en-GB" altLang="en-US" sz="800" b="1" dirty="0">
                <a:solidFill>
                  <a:srgbClr val="D46227"/>
                </a:solidFill>
              </a:rPr>
              <a:t>IMPACT OF </a:t>
            </a:r>
            <a:r>
              <a:rPr lang="en-GB" altLang="en-US" sz="800" b="1" dirty="0" smtClean="0">
                <a:solidFill>
                  <a:srgbClr val="D46227"/>
                </a:solidFill>
              </a:rPr>
              <a:t>SUPPLIERS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800" dirty="0" smtClean="0"/>
              <a:t>Differentiation </a:t>
            </a:r>
          </a:p>
        </p:txBody>
      </p:sp>
      <p:sp>
        <p:nvSpPr>
          <p:cNvPr id="10" name="Rectangle 5"/>
          <p:cNvSpPr>
            <a:spLocks noChangeArrowheads="1"/>
          </p:cNvSpPr>
          <p:nvPr/>
        </p:nvSpPr>
        <p:spPr bwMode="auto">
          <a:xfrm>
            <a:off x="6300788" y="2852738"/>
            <a:ext cx="2590800" cy="2159000"/>
          </a:xfrm>
          <a:prstGeom prst="rect">
            <a:avLst/>
          </a:prstGeom>
          <a:noFill/>
          <a:ln w="1270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36000" tIns="36000" rIns="36000" bIns="36000"/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</a:pPr>
            <a:r>
              <a:rPr lang="en-GB" altLang="en-US" sz="800" b="1" dirty="0">
                <a:solidFill>
                  <a:srgbClr val="D46227"/>
                </a:solidFill>
              </a:rPr>
              <a:t>IMPACT OF </a:t>
            </a:r>
            <a:r>
              <a:rPr lang="en-GB" altLang="en-US" sz="800" b="1" dirty="0" smtClean="0">
                <a:solidFill>
                  <a:srgbClr val="D46227"/>
                </a:solidFill>
              </a:rPr>
              <a:t>BUYERS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700" dirty="0" smtClean="0"/>
              <a:t>Bargaining</a:t>
            </a:r>
            <a:endParaRPr lang="en-GB" altLang="en-US" sz="800" dirty="0"/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3254375" y="3328988"/>
            <a:ext cx="2590800" cy="1587500"/>
          </a:xfrm>
          <a:prstGeom prst="rect">
            <a:avLst/>
          </a:prstGeom>
          <a:solidFill>
            <a:srgbClr val="DDDDDD"/>
          </a:solidFill>
          <a:ln w="12700">
            <a:solidFill>
              <a:schemeClr val="bg2"/>
            </a:solidFill>
            <a:miter lim="800000"/>
            <a:headEnd/>
            <a:tailEnd/>
          </a:ln>
        </p:spPr>
        <p:txBody>
          <a:bodyPr lIns="36000" tIns="36000" rIns="36000" bIns="36000"/>
          <a:lstStyle>
            <a:lvl1pPr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1pPr>
            <a:lvl2pPr marL="180975" indent="-179388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</a:pPr>
            <a:r>
              <a:rPr lang="en-GB" altLang="en-US" sz="800" b="1" dirty="0">
                <a:solidFill>
                  <a:srgbClr val="D46227"/>
                </a:solidFill>
              </a:rPr>
              <a:t>INTERNAL INDUSTRY </a:t>
            </a:r>
            <a:r>
              <a:rPr lang="en-GB" altLang="en-US" sz="800" b="1" dirty="0" smtClean="0">
                <a:solidFill>
                  <a:srgbClr val="D46227"/>
                </a:solidFill>
              </a:rPr>
              <a:t>RIVALRY</a:t>
            </a:r>
          </a:p>
          <a:p>
            <a:pPr lvl="1" algn="l" eaLnBrk="1" hangingPunct="1">
              <a:lnSpc>
                <a:spcPct val="90000"/>
              </a:lnSpc>
              <a:spcBef>
                <a:spcPct val="10000"/>
              </a:spcBef>
              <a:buClr>
                <a:srgbClr val="D46227"/>
              </a:buClr>
              <a:buSzPct val="120000"/>
              <a:buFontTx/>
              <a:buChar char="•"/>
            </a:pPr>
            <a:r>
              <a:rPr lang="en-GB" altLang="en-US" sz="800" dirty="0" smtClean="0"/>
              <a:t>I.</a:t>
            </a: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677451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285</Words>
  <Application>Microsoft Office PowerPoint</Application>
  <PresentationFormat>On-screen Show (4:3)</PresentationFormat>
  <Paragraphs>68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 John R. Thomas</dc:creator>
  <cp:lastModifiedBy>Dr. John R. Thomas</cp:lastModifiedBy>
  <cp:revision>1</cp:revision>
  <dcterms:created xsi:type="dcterms:W3CDTF">2017-03-19T19:49:06Z</dcterms:created>
  <dcterms:modified xsi:type="dcterms:W3CDTF">2017-03-19T19:56:17Z</dcterms:modified>
</cp:coreProperties>
</file>