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68" r:id="rId3"/>
    <p:sldId id="257" r:id="rId4"/>
    <p:sldId id="258" r:id="rId5"/>
    <p:sldId id="259" r:id="rId6"/>
    <p:sldId id="260" r:id="rId7"/>
    <p:sldId id="261" r:id="rId8"/>
    <p:sldId id="262" r:id="rId9"/>
    <p:sldId id="263" r:id="rId10"/>
    <p:sldId id="264" r:id="rId11"/>
    <p:sldId id="267" r:id="rId12"/>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751" autoAdjust="0"/>
    <p:restoredTop sz="94557" autoAdjust="0"/>
  </p:normalViewPr>
  <p:slideViewPr>
    <p:cSldViewPr>
      <p:cViewPr varScale="1">
        <p:scale>
          <a:sx n="49" d="100"/>
          <a:sy n="49" d="100"/>
        </p:scale>
        <p:origin x="272" y="10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1E85A8-7512-48AC-9A1F-21AD43E729AA}"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C25AB3-2B36-4A0A-8BCA-8FCE035D4EB4}" type="slidenum">
              <a:rPr lang="en-GB" smtClean="0"/>
              <a:t>‹#›</a:t>
            </a:fld>
            <a:endParaRPr lang="en-GB"/>
          </a:p>
        </p:txBody>
      </p:sp>
    </p:spTree>
    <p:extLst>
      <p:ext uri="{BB962C8B-B14F-4D97-AF65-F5344CB8AC3E}">
        <p14:creationId xmlns:p14="http://schemas.microsoft.com/office/powerpoint/2010/main" val="3980868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Karma Care will be developed to offer home care services to elderly patients and those who need extra assistance at home. Balancing between a family and the work becomes a challenge to many families. Consequently, home care services have gained importance among the professionals (</a:t>
            </a:r>
            <a:r>
              <a:rPr lang="en-GB" sz="1200" kern="1200" dirty="0" err="1">
                <a:solidFill>
                  <a:schemeClr val="tx1"/>
                </a:solidFill>
                <a:effectLst/>
                <a:latin typeface="+mn-lt"/>
                <a:ea typeface="+mn-ea"/>
                <a:cs typeface="+mn-cs"/>
              </a:rPr>
              <a:t>Shahriari</a:t>
            </a:r>
            <a:r>
              <a:rPr lang="en-GB" sz="1200" kern="1200" dirty="0">
                <a:solidFill>
                  <a:schemeClr val="tx1"/>
                </a:solidFill>
                <a:effectLst/>
                <a:latin typeface="+mn-lt"/>
                <a:ea typeface="+mn-ea"/>
                <a:cs typeface="+mn-cs"/>
              </a:rPr>
              <a:t> et al., 2024). The business is targeted at offering personalised and caring care and being able to stay in the comfort of their homes. The services that it provides are personal care assistance, dementia services, physiotherapy services, and the flexibility of 24-hour care services. These services have been chosen depending on the research about customer needs and preferences.</a:t>
            </a:r>
            <a:endParaRPr lang="en-GB" dirty="0"/>
          </a:p>
        </p:txBody>
      </p:sp>
      <p:sp>
        <p:nvSpPr>
          <p:cNvPr id="4" name="Slide Number Placeholder 3"/>
          <p:cNvSpPr>
            <a:spLocks noGrp="1"/>
          </p:cNvSpPr>
          <p:nvPr>
            <p:ph type="sldNum" sz="quarter" idx="10"/>
          </p:nvPr>
        </p:nvSpPr>
        <p:spPr/>
        <p:txBody>
          <a:bodyPr/>
          <a:lstStyle/>
          <a:p>
            <a:fld id="{FDC25AB3-2B36-4A0A-8BCA-8FCE035D4EB4}" type="slidenum">
              <a:rPr lang="en-GB" smtClean="0"/>
              <a:t>3</a:t>
            </a:fld>
            <a:endParaRPr lang="en-GB"/>
          </a:p>
        </p:txBody>
      </p:sp>
    </p:spTree>
    <p:extLst>
      <p:ext uri="{BB962C8B-B14F-4D97-AF65-F5344CB8AC3E}">
        <p14:creationId xmlns:p14="http://schemas.microsoft.com/office/powerpoint/2010/main" val="2875277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questionnaire was created with the help of Google Forms to comprehend the needs of customers better. The questionnaire has ten items, which aimed to obtain information concerning home care services. Some of the significant issues that were targeted by the questions included the knowledge of having home care services, prior experience of receiving home care services, the contributing factors to the selection of a home care provider, and what services customers place the most value on. Other questions included the expectation of prices and the way people would like to gain knowledge on the providers of the home cares (Sun et al., 2023). The questionnaire was distributed amongst the respondents online and the data obtained was utilized to inform the business decision making and marketing approaches.</a:t>
            </a:r>
          </a:p>
          <a:p>
            <a:endParaRPr lang="en-GB" dirty="0"/>
          </a:p>
        </p:txBody>
      </p:sp>
      <p:sp>
        <p:nvSpPr>
          <p:cNvPr id="4" name="Slide Number Placeholder 3"/>
          <p:cNvSpPr>
            <a:spLocks noGrp="1"/>
          </p:cNvSpPr>
          <p:nvPr>
            <p:ph type="sldNum" sz="quarter" idx="10"/>
          </p:nvPr>
        </p:nvSpPr>
        <p:spPr/>
        <p:txBody>
          <a:bodyPr/>
          <a:lstStyle/>
          <a:p>
            <a:fld id="{FDC25AB3-2B36-4A0A-8BCA-8FCE035D4EB4}" type="slidenum">
              <a:rPr lang="en-GB" smtClean="0"/>
              <a:t>4</a:t>
            </a:fld>
            <a:endParaRPr lang="en-GB"/>
          </a:p>
        </p:txBody>
      </p:sp>
    </p:spTree>
    <p:extLst>
      <p:ext uri="{BB962C8B-B14F-4D97-AF65-F5344CB8AC3E}">
        <p14:creationId xmlns:p14="http://schemas.microsoft.com/office/powerpoint/2010/main" val="3646793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Answers to the surveys were analysed, and various valuable insights were gained. Among the major observations is the fact that quality of care and reputation were critical elements that affected customers in choosing a home care provider. Dementia care and physiotherapy support are considered strong specialised service to which the respondents would be interested too (Quick et al., 2022). The survey further revealed that the reputation of the care providers can be checked online by majority of the individuals and then a decision is made. The findings were significant to the business idea and creating the website and marketing publications.</a:t>
            </a:r>
          </a:p>
          <a:p>
            <a:endParaRPr lang="en-GB" dirty="0"/>
          </a:p>
        </p:txBody>
      </p:sp>
      <p:sp>
        <p:nvSpPr>
          <p:cNvPr id="4" name="Slide Number Placeholder 3"/>
          <p:cNvSpPr>
            <a:spLocks noGrp="1"/>
          </p:cNvSpPr>
          <p:nvPr>
            <p:ph type="sldNum" sz="quarter" idx="10"/>
          </p:nvPr>
        </p:nvSpPr>
        <p:spPr/>
        <p:txBody>
          <a:bodyPr/>
          <a:lstStyle/>
          <a:p>
            <a:fld id="{FDC25AB3-2B36-4A0A-8BCA-8FCE035D4EB4}" type="slidenum">
              <a:rPr lang="en-GB" smtClean="0"/>
              <a:t>5</a:t>
            </a:fld>
            <a:endParaRPr lang="en-GB"/>
          </a:p>
        </p:txBody>
      </p:sp>
    </p:spTree>
    <p:extLst>
      <p:ext uri="{BB962C8B-B14F-4D97-AF65-F5344CB8AC3E}">
        <p14:creationId xmlns:p14="http://schemas.microsoft.com/office/powerpoint/2010/main" val="1511586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results of the research, the site was designed in Google Sites within two pages. The site has home page where the brand Good Karma Care is introduced and features of home care are discussed. There is a services page that gives details regarding the various types of care that are offered such as personal care services, dementia overhead, and physiotherapy services (</a:t>
            </a:r>
            <a:r>
              <a:rPr lang="en-GB" sz="1200" kern="1200" dirty="0" err="1">
                <a:solidFill>
                  <a:schemeClr val="tx1"/>
                </a:solidFill>
                <a:effectLst/>
                <a:latin typeface="+mn-lt"/>
                <a:ea typeface="+mn-ea"/>
                <a:cs typeface="+mn-cs"/>
              </a:rPr>
              <a:t>Gavarskhar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Gharibi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Dadgar</a:t>
            </a:r>
            <a:r>
              <a:rPr lang="en-GB" sz="1200" kern="1200" dirty="0">
                <a:solidFill>
                  <a:schemeClr val="tx1"/>
                </a:solidFill>
                <a:effectLst/>
                <a:latin typeface="+mn-lt"/>
                <a:ea typeface="+mn-ea"/>
                <a:cs typeface="+mn-cs"/>
              </a:rPr>
              <a:t>, 2022). The web site has been built in a simple and user-friendly design such that the visitors are able to find information on the business and communicate with the service provider easily.</a:t>
            </a:r>
          </a:p>
          <a:p>
            <a:endParaRPr lang="en-GB" dirty="0"/>
          </a:p>
        </p:txBody>
      </p:sp>
      <p:sp>
        <p:nvSpPr>
          <p:cNvPr id="4" name="Slide Number Placeholder 3"/>
          <p:cNvSpPr>
            <a:spLocks noGrp="1"/>
          </p:cNvSpPr>
          <p:nvPr>
            <p:ph type="sldNum" sz="quarter" idx="10"/>
          </p:nvPr>
        </p:nvSpPr>
        <p:spPr/>
        <p:txBody>
          <a:bodyPr/>
          <a:lstStyle/>
          <a:p>
            <a:fld id="{FDC25AB3-2B36-4A0A-8BCA-8FCE035D4EB4}" type="slidenum">
              <a:rPr lang="en-GB" smtClean="0"/>
              <a:t>6</a:t>
            </a:fld>
            <a:endParaRPr lang="en-GB"/>
          </a:p>
        </p:txBody>
      </p:sp>
    </p:spTree>
    <p:extLst>
      <p:ext uri="{BB962C8B-B14F-4D97-AF65-F5344CB8AC3E}">
        <p14:creationId xmlns:p14="http://schemas.microsoft.com/office/powerpoint/2010/main" val="3556818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advertise the business, marketing tools were designed in </a:t>
            </a:r>
            <a:r>
              <a:rPr lang="en-GB" sz="1200" kern="1200" dirty="0" err="1">
                <a:solidFill>
                  <a:schemeClr val="tx1"/>
                </a:solidFill>
                <a:effectLst/>
                <a:latin typeface="+mn-lt"/>
                <a:ea typeface="+mn-ea"/>
                <a:cs typeface="+mn-cs"/>
              </a:rPr>
              <a:t>Canva</a:t>
            </a:r>
            <a:r>
              <a:rPr lang="en-GB" sz="1200" kern="1200" dirty="0">
                <a:solidFill>
                  <a:schemeClr val="tx1"/>
                </a:solidFill>
                <a:effectLst/>
                <a:latin typeface="+mn-lt"/>
                <a:ea typeface="+mn-ea"/>
                <a:cs typeface="+mn-cs"/>
              </a:rPr>
              <a:t>. These comprised a promotional flyer and a social media advertisement that was meant to inform the target audience about the major services of Good Karma care. The materials emphasize the advantages of professional home care services, such as individual assistance and quality of life (</a:t>
            </a:r>
            <a:r>
              <a:rPr lang="en-GB" sz="1200" kern="1200" dirty="0" err="1">
                <a:solidFill>
                  <a:schemeClr val="tx1"/>
                </a:solidFill>
                <a:effectLst/>
                <a:latin typeface="+mn-lt"/>
                <a:ea typeface="+mn-ea"/>
                <a:cs typeface="+mn-cs"/>
              </a:rPr>
              <a:t>Alonazi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Alshowkan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Shdaifat</a:t>
            </a:r>
            <a:r>
              <a:rPr lang="en-GB" sz="1200" kern="1200" dirty="0">
                <a:solidFill>
                  <a:schemeClr val="tx1"/>
                </a:solidFill>
                <a:effectLst/>
                <a:latin typeface="+mn-lt"/>
                <a:ea typeface="+mn-ea"/>
                <a:cs typeface="+mn-cs"/>
              </a:rPr>
              <a:t>, 2023). The design is based on simple messaging and the colours predominantly healthcare themed in order to develop a professional and trustworthy brand image.</a:t>
            </a:r>
          </a:p>
          <a:p>
            <a:endParaRPr lang="en-GB" dirty="0"/>
          </a:p>
        </p:txBody>
      </p:sp>
      <p:sp>
        <p:nvSpPr>
          <p:cNvPr id="4" name="Slide Number Placeholder 3"/>
          <p:cNvSpPr>
            <a:spLocks noGrp="1"/>
          </p:cNvSpPr>
          <p:nvPr>
            <p:ph type="sldNum" sz="quarter" idx="10"/>
          </p:nvPr>
        </p:nvSpPr>
        <p:spPr/>
        <p:txBody>
          <a:bodyPr/>
          <a:lstStyle/>
          <a:p>
            <a:fld id="{FDC25AB3-2B36-4A0A-8BCA-8FCE035D4EB4}" type="slidenum">
              <a:rPr lang="en-GB" smtClean="0"/>
              <a:t>7</a:t>
            </a:fld>
            <a:endParaRPr lang="en-GB"/>
          </a:p>
        </p:txBody>
      </p:sp>
    </p:spTree>
    <p:extLst>
      <p:ext uri="{BB962C8B-B14F-4D97-AF65-F5344CB8AC3E}">
        <p14:creationId xmlns:p14="http://schemas.microsoft.com/office/powerpoint/2010/main" val="1454562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two-minute video advertisement was designed within a project that will promote the Good Karma Care brand. The video presents the business, elaborates on services provided, and how professional home care assistance is beneficial. The video is supposed to convey the brand message in a clear and systematic manner and attract the attention of potential customers through the fact that Good Karma Care can help elderly people and their families.</a:t>
            </a:r>
          </a:p>
          <a:p>
            <a:endParaRPr lang="en-GB" dirty="0"/>
          </a:p>
        </p:txBody>
      </p:sp>
      <p:sp>
        <p:nvSpPr>
          <p:cNvPr id="4" name="Slide Number Placeholder 3"/>
          <p:cNvSpPr>
            <a:spLocks noGrp="1"/>
          </p:cNvSpPr>
          <p:nvPr>
            <p:ph type="sldNum" sz="quarter" idx="10"/>
          </p:nvPr>
        </p:nvSpPr>
        <p:spPr/>
        <p:txBody>
          <a:bodyPr/>
          <a:lstStyle/>
          <a:p>
            <a:fld id="{FDC25AB3-2B36-4A0A-8BCA-8FCE035D4EB4}" type="slidenum">
              <a:rPr lang="en-GB" smtClean="0"/>
              <a:t>8</a:t>
            </a:fld>
            <a:endParaRPr lang="en-GB"/>
          </a:p>
        </p:txBody>
      </p:sp>
    </p:spTree>
    <p:extLst>
      <p:ext uri="{BB962C8B-B14F-4D97-AF65-F5344CB8AC3E}">
        <p14:creationId xmlns:p14="http://schemas.microsoft.com/office/powerpoint/2010/main" val="2653733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given project offered effective learning experience in a number of significant spheres of business and entrepreneurship. Market research was one of the essential skills that have been developed mainly by the process of designing and analysing a questionnaire to get insights into the customer needs and their different preferences. This aided in the determination of critical variables that affected home care services. The project also enhanced digital marketing by building of a business site and promotion material, which assisted in illustrating how businesses can relay their services to the prospective customers over the Internet. Besides, the business varied its financial planning skills with the application of Microsoft Excel to make financial projections and track income, expenses, and the profit the business may receive. Application of Excel formula and chart enhanced better insights of how financial information can be used to make business decisions. On the whole, the project showed that market research, digital tools, and financial planning can be combined to facilitate the formation of the realistic and practical business idea.</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FDC25AB3-2B36-4A0A-8BCA-8FCE035D4EB4}" type="slidenum">
              <a:rPr lang="en-GB" smtClean="0"/>
              <a:t>9</a:t>
            </a:fld>
            <a:endParaRPr lang="en-GB"/>
          </a:p>
        </p:txBody>
      </p:sp>
    </p:spTree>
    <p:extLst>
      <p:ext uri="{BB962C8B-B14F-4D97-AF65-F5344CB8AC3E}">
        <p14:creationId xmlns:p14="http://schemas.microsoft.com/office/powerpoint/2010/main" val="3860522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3/18/26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8.png"/><Relationship Id="rId7"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9.sv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16.png"/><Relationship Id="rId7"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Freeform 2"/>
          <p:cNvSpPr/>
          <p:nvPr/>
        </p:nvSpPr>
        <p:spPr>
          <a:xfrm rot="-3900000">
            <a:off x="-2636533" y="-3185942"/>
            <a:ext cx="7273962" cy="6996229"/>
          </a:xfrm>
          <a:custGeom>
            <a:avLst/>
            <a:gdLst/>
            <a:ahLst/>
            <a:cxnLst/>
            <a:rect l="l" t="t" r="r" b="b"/>
            <a:pathLst>
              <a:path w="7273962" h="6996229">
                <a:moveTo>
                  <a:pt x="0" y="0"/>
                </a:moveTo>
                <a:lnTo>
                  <a:pt x="7273961" y="0"/>
                </a:lnTo>
                <a:lnTo>
                  <a:pt x="7273961" y="6996229"/>
                </a:lnTo>
                <a:lnTo>
                  <a:pt x="0" y="699622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353143" y="2680250"/>
            <a:ext cx="10867464" cy="8180236"/>
          </a:xfrm>
          <a:custGeom>
            <a:avLst/>
            <a:gdLst/>
            <a:ahLst/>
            <a:cxnLst/>
            <a:rect l="l" t="t" r="r" b="b"/>
            <a:pathLst>
              <a:path w="10867464" h="8180236">
                <a:moveTo>
                  <a:pt x="0" y="0"/>
                </a:moveTo>
                <a:lnTo>
                  <a:pt x="10867464" y="0"/>
                </a:lnTo>
                <a:lnTo>
                  <a:pt x="10867464" y="8180236"/>
                </a:lnTo>
                <a:lnTo>
                  <a:pt x="0" y="81802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rot="-4200000">
            <a:off x="13133808" y="6389050"/>
            <a:ext cx="6462252" cy="6286009"/>
          </a:xfrm>
          <a:custGeom>
            <a:avLst/>
            <a:gdLst/>
            <a:ahLst/>
            <a:cxnLst/>
            <a:rect l="l" t="t" r="r" b="b"/>
            <a:pathLst>
              <a:path w="6462252" h="6286009">
                <a:moveTo>
                  <a:pt x="0" y="0"/>
                </a:moveTo>
                <a:lnTo>
                  <a:pt x="6462252" y="0"/>
                </a:lnTo>
                <a:lnTo>
                  <a:pt x="6462252" y="6286008"/>
                </a:lnTo>
                <a:lnTo>
                  <a:pt x="0" y="62860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5" name="TextBox 5"/>
          <p:cNvSpPr txBox="1"/>
          <p:nvPr/>
        </p:nvSpPr>
        <p:spPr>
          <a:xfrm>
            <a:off x="5334000" y="350272"/>
            <a:ext cx="8371011" cy="2410916"/>
          </a:xfrm>
          <a:prstGeom prst="rect">
            <a:avLst/>
          </a:prstGeom>
        </p:spPr>
        <p:txBody>
          <a:bodyPr wrap="square" lIns="0" tIns="0" rIns="0" bIns="0" rtlCol="0" anchor="t">
            <a:spAutoFit/>
          </a:bodyPr>
          <a:lstStyle/>
          <a:p>
            <a:pPr>
              <a:lnSpc>
                <a:spcPts val="9374"/>
              </a:lnSpc>
            </a:pPr>
            <a:r>
              <a:rPr lang="en-US" sz="7499" b="1" spc="74" dirty="0">
                <a:solidFill>
                  <a:srgbClr val="1C7378"/>
                </a:solidFill>
                <a:latin typeface="Times New Roman" panose="02020603050405020304" pitchFamily="18" charset="0"/>
                <a:ea typeface="Proxima Nova Bold"/>
                <a:cs typeface="Times New Roman" panose="02020603050405020304" pitchFamily="18" charset="0"/>
                <a:sym typeface="Proxima Nova Bold"/>
              </a:rPr>
              <a:t>Good Karma Care</a:t>
            </a:r>
          </a:p>
          <a:p>
            <a:pPr algn="ctr">
              <a:lnSpc>
                <a:spcPts val="9374"/>
              </a:lnSpc>
            </a:pPr>
            <a:r>
              <a:rPr lang="en-US" sz="3200" b="1" spc="74" dirty="0">
                <a:solidFill>
                  <a:srgbClr val="1C7378"/>
                </a:solidFill>
                <a:latin typeface="Times New Roman" panose="02020603050405020304" pitchFamily="18" charset="0"/>
                <a:ea typeface="Proxima Nova Bold"/>
                <a:cs typeface="Times New Roman" panose="02020603050405020304" pitchFamily="18" charset="0"/>
                <a:sym typeface="Proxima Nova Bold"/>
              </a:rPr>
              <a:t>Compassionate Home Care Services</a:t>
            </a:r>
          </a:p>
        </p:txBody>
      </p:sp>
      <p:sp>
        <p:nvSpPr>
          <p:cNvPr id="6" name="TextBox 6"/>
          <p:cNvSpPr txBox="1"/>
          <p:nvPr/>
        </p:nvSpPr>
        <p:spPr>
          <a:xfrm>
            <a:off x="9372600" y="3336495"/>
            <a:ext cx="7342311" cy="4213461"/>
          </a:xfrm>
          <a:prstGeom prst="rect">
            <a:avLst/>
          </a:prstGeom>
        </p:spPr>
        <p:txBody>
          <a:bodyPr lIns="0" tIns="0" rIns="0" bIns="0" rtlCol="0" anchor="t">
            <a:spAutoFit/>
          </a:bodyPr>
          <a:lstStyle/>
          <a:p>
            <a:pPr algn="ctr">
              <a:lnSpc>
                <a:spcPts val="5624"/>
              </a:lnSpc>
            </a:pPr>
            <a:endParaRPr lang="en-US" sz="2800" dirty="0">
              <a:solidFill>
                <a:srgbClr val="1C7378"/>
              </a:solidFill>
              <a:latin typeface="Times New Roman" panose="02020603050405020304" pitchFamily="18" charset="0"/>
              <a:ea typeface="Proxima Nova"/>
              <a:cs typeface="Times New Roman" panose="02020603050405020304" pitchFamily="18" charset="0"/>
              <a:sym typeface="Proxima Nova"/>
            </a:endParaRPr>
          </a:p>
          <a:p>
            <a:pPr algn="ctr">
              <a:lnSpc>
                <a:spcPts val="5624"/>
              </a:lnSpc>
            </a:pPr>
            <a:r>
              <a:rPr lang="en-US" sz="2800" dirty="0">
                <a:solidFill>
                  <a:srgbClr val="1C7378"/>
                </a:solidFill>
                <a:latin typeface="Times New Roman" panose="02020603050405020304" pitchFamily="18" charset="0"/>
                <a:ea typeface="Proxima Nova"/>
                <a:cs typeface="Times New Roman" panose="02020603050405020304" pitchFamily="18" charset="0"/>
                <a:sym typeface="Proxima Nova"/>
              </a:rPr>
              <a:t>Module Name: Digital Skills for Professional</a:t>
            </a:r>
          </a:p>
          <a:p>
            <a:pPr algn="ctr">
              <a:lnSpc>
                <a:spcPts val="5624"/>
              </a:lnSpc>
            </a:pPr>
            <a:r>
              <a:rPr lang="en-US" sz="2800" dirty="0">
                <a:solidFill>
                  <a:srgbClr val="1C7378"/>
                </a:solidFill>
                <a:latin typeface="Times New Roman" panose="02020603050405020304" pitchFamily="18" charset="0"/>
                <a:ea typeface="Proxima Nova"/>
                <a:cs typeface="Times New Roman" panose="02020603050405020304" pitchFamily="18" charset="0"/>
                <a:sym typeface="Proxima Nova"/>
              </a:rPr>
              <a:t> Growth (BMSW4008) </a:t>
            </a:r>
          </a:p>
          <a:p>
            <a:pPr algn="ctr">
              <a:lnSpc>
                <a:spcPts val="5624"/>
              </a:lnSpc>
            </a:pPr>
            <a:r>
              <a:rPr lang="en-US" sz="2800" dirty="0">
                <a:solidFill>
                  <a:srgbClr val="1C7378"/>
                </a:solidFill>
                <a:latin typeface="Times New Roman" panose="02020603050405020304" pitchFamily="18" charset="0"/>
                <a:ea typeface="Proxima Nova"/>
                <a:cs typeface="Times New Roman" panose="02020603050405020304" pitchFamily="18" charset="0"/>
                <a:sym typeface="Proxima Nova"/>
              </a:rPr>
              <a:t>Student Name: Kailash Doolar </a:t>
            </a:r>
          </a:p>
          <a:p>
            <a:pPr algn="ctr">
              <a:lnSpc>
                <a:spcPts val="5624"/>
              </a:lnSpc>
            </a:pPr>
            <a:r>
              <a:rPr lang="en-US" sz="2800" dirty="0">
                <a:solidFill>
                  <a:srgbClr val="1C7378"/>
                </a:solidFill>
                <a:latin typeface="Times New Roman" panose="02020603050405020304" pitchFamily="18" charset="0"/>
                <a:ea typeface="Proxima Nova"/>
                <a:cs typeface="Times New Roman" panose="02020603050405020304" pitchFamily="18" charset="0"/>
                <a:sym typeface="Proxima Nova"/>
              </a:rPr>
              <a:t>Student nr: 2434709</a:t>
            </a:r>
          </a:p>
          <a:p>
            <a:pPr algn="ctr">
              <a:lnSpc>
                <a:spcPts val="5624"/>
              </a:lnSpc>
            </a:pPr>
            <a:r>
              <a:rPr lang="en-US" sz="2800" dirty="0">
                <a:solidFill>
                  <a:srgbClr val="1C7378"/>
                </a:solidFill>
                <a:latin typeface="Times New Roman" panose="02020603050405020304" pitchFamily="18" charset="0"/>
                <a:ea typeface="Proxima Nova"/>
                <a:cs typeface="Times New Roman" panose="02020603050405020304" pitchFamily="18" charset="0"/>
                <a:sym typeface="Proxima Nova"/>
              </a:rPr>
              <a:t>Date: 16th March 2026 09.00 am </a:t>
            </a:r>
          </a:p>
        </p:txBody>
      </p:sp>
      <p:pic>
        <p:nvPicPr>
          <p:cNvPr id="8" name="Picture 7" descr="A black and yellow logo&#10;&#10;AI-generated content may be incorrect.">
            <a:extLst>
              <a:ext uri="{FF2B5EF4-FFF2-40B4-BE49-F238E27FC236}">
                <a16:creationId xmlns:a16="http://schemas.microsoft.com/office/drawing/2014/main" id="{66030A9D-7801-2C13-7B40-6B25AD162C2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3705011" y="748976"/>
            <a:ext cx="4316354" cy="239797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3"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3" cy="10287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393"/>
            <a:ext cx="18283428" cy="5236434"/>
            <a:chOff x="651279" y="598259"/>
            <a:chExt cx="10889442" cy="5680742"/>
          </a:xfrm>
        </p:grpSpPr>
        <p:sp>
          <p:nvSpPr>
            <p:cNvPr id="32"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6" name="Picture 5" descr="A black and yellow logo&#10;&#10;AI-generated content may be incorrect.">
            <a:extLst>
              <a:ext uri="{FF2B5EF4-FFF2-40B4-BE49-F238E27FC236}">
                <a16:creationId xmlns:a16="http://schemas.microsoft.com/office/drawing/2014/main" id="{97B3B4CB-AAD0-99E2-1B53-A6EF2C6382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05470" y="3172577"/>
            <a:ext cx="7095321" cy="3941845"/>
          </a:xfrm>
          <a:prstGeom prst="rect">
            <a:avLst/>
          </a:prstGeom>
        </p:spPr>
      </p:pic>
      <p:grpSp>
        <p:nvGrpSpPr>
          <p:cNvPr id="35" name="Group 3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6" y="0"/>
            <a:ext cx="18283431" cy="10287003"/>
            <a:chOff x="0" y="0"/>
            <a:chExt cx="12188952" cy="6858000"/>
          </a:xfrm>
        </p:grpSpPr>
        <p:sp>
          <p:nvSpPr>
            <p:cNvPr id="36" name="Freeform: Shape 3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itle 2">
            <a:extLst>
              <a:ext uri="{FF2B5EF4-FFF2-40B4-BE49-F238E27FC236}">
                <a16:creationId xmlns:a16="http://schemas.microsoft.com/office/drawing/2014/main" id="{D23F4DA6-0B6A-1F33-3F4F-422B7B4B881E}"/>
              </a:ext>
            </a:extLst>
          </p:cNvPr>
          <p:cNvSpPr>
            <a:spLocks noGrp="1"/>
          </p:cNvSpPr>
          <p:nvPr>
            <p:ph type="title"/>
          </p:nvPr>
        </p:nvSpPr>
        <p:spPr>
          <a:xfrm>
            <a:off x="1179576" y="1261873"/>
            <a:ext cx="8539429" cy="3880697"/>
          </a:xfrm>
        </p:spPr>
        <p:txBody>
          <a:bodyPr vert="horz" lIns="91440" tIns="45720" rIns="91440" bIns="45720" rtlCol="0" anchor="b">
            <a:normAutofit/>
          </a:bodyPr>
          <a:lstStyle/>
          <a:p>
            <a:pPr algn="l">
              <a:lnSpc>
                <a:spcPct val="90000"/>
              </a:lnSpc>
            </a:pPr>
            <a:r>
              <a:rPr lang="en-US" sz="7200" kern="1200" dirty="0">
                <a:solidFill>
                  <a:schemeClr val="bg1"/>
                </a:solidFill>
                <a:latin typeface="+mj-lt"/>
                <a:ea typeface="+mj-ea"/>
                <a:cs typeface="+mj-cs"/>
              </a:rPr>
              <a:t>Presentation Overview </a:t>
            </a:r>
            <a:endParaRPr lang="en-US" sz="7200" kern="1200">
              <a:solidFill>
                <a:schemeClr val="bg1"/>
              </a:solidFill>
              <a:latin typeface="+mj-lt"/>
              <a:ea typeface="+mj-ea"/>
              <a:cs typeface="+mj-cs"/>
            </a:endParaRPr>
          </a:p>
        </p:txBody>
      </p:sp>
      <p:sp>
        <p:nvSpPr>
          <p:cNvPr id="4" name="TextBox 3">
            <a:extLst>
              <a:ext uri="{FF2B5EF4-FFF2-40B4-BE49-F238E27FC236}">
                <a16:creationId xmlns:a16="http://schemas.microsoft.com/office/drawing/2014/main" id="{D4386BF9-9E55-364D-8446-23AD0CD0EBD3}"/>
              </a:ext>
            </a:extLst>
          </p:cNvPr>
          <p:cNvSpPr txBox="1"/>
          <p:nvPr/>
        </p:nvSpPr>
        <p:spPr>
          <a:xfrm>
            <a:off x="1179574" y="5350215"/>
            <a:ext cx="8539430" cy="3976665"/>
          </a:xfrm>
          <a:prstGeom prst="rect">
            <a:avLst/>
          </a:prstGeom>
        </p:spPr>
        <p:txBody>
          <a:bodyPr vert="horz" lIns="91440" tIns="45720" rIns="91440" bIns="45720" rtlCol="0" anchor="ctr">
            <a:normAutofit/>
          </a:bodyPr>
          <a:lstStyle/>
          <a:p>
            <a:pPr marL="342900" indent="-228600">
              <a:lnSpc>
                <a:spcPct val="90000"/>
              </a:lnSpc>
              <a:spcAft>
                <a:spcPts val="600"/>
              </a:spcAft>
              <a:buFont typeface="Arial" panose="020B0604020202020204" pitchFamily="34" charset="0"/>
              <a:buChar char="•"/>
            </a:pPr>
            <a:r>
              <a:rPr lang="en-US" sz="2300">
                <a:solidFill>
                  <a:schemeClr val="tx2"/>
                </a:solidFill>
              </a:rPr>
              <a:t>Academic page</a:t>
            </a:r>
          </a:p>
          <a:p>
            <a:pPr marL="342900" indent="-228600">
              <a:lnSpc>
                <a:spcPct val="90000"/>
              </a:lnSpc>
              <a:spcAft>
                <a:spcPts val="600"/>
              </a:spcAft>
              <a:buFont typeface="Arial" panose="020B0604020202020204" pitchFamily="34" charset="0"/>
              <a:buChar char="•"/>
            </a:pPr>
            <a:r>
              <a:rPr lang="en-US" sz="2300">
                <a:solidFill>
                  <a:schemeClr val="tx2"/>
                </a:solidFill>
              </a:rPr>
              <a:t>Presentation overview</a:t>
            </a:r>
          </a:p>
          <a:p>
            <a:pPr marL="342900" indent="-228600">
              <a:lnSpc>
                <a:spcPct val="90000"/>
              </a:lnSpc>
              <a:spcAft>
                <a:spcPts val="600"/>
              </a:spcAft>
              <a:buFont typeface="Arial" panose="020B0604020202020204" pitchFamily="34" charset="0"/>
              <a:buChar char="•"/>
            </a:pPr>
            <a:r>
              <a:rPr lang="en-US" sz="2300">
                <a:solidFill>
                  <a:schemeClr val="tx2"/>
                </a:solidFill>
              </a:rPr>
              <a:t>Business idea</a:t>
            </a:r>
          </a:p>
          <a:p>
            <a:pPr marL="342900" indent="-228600">
              <a:lnSpc>
                <a:spcPct val="90000"/>
              </a:lnSpc>
              <a:spcAft>
                <a:spcPts val="600"/>
              </a:spcAft>
              <a:buFont typeface="Arial" panose="020B0604020202020204" pitchFamily="34" charset="0"/>
              <a:buChar char="•"/>
            </a:pPr>
            <a:r>
              <a:rPr lang="en-US" sz="2300">
                <a:solidFill>
                  <a:schemeClr val="tx2"/>
                </a:solidFill>
              </a:rPr>
              <a:t>Questionnaire Design</a:t>
            </a:r>
          </a:p>
          <a:p>
            <a:pPr marL="342900" indent="-228600">
              <a:lnSpc>
                <a:spcPct val="90000"/>
              </a:lnSpc>
              <a:spcAft>
                <a:spcPts val="600"/>
              </a:spcAft>
              <a:buFont typeface="Arial" panose="020B0604020202020204" pitchFamily="34" charset="0"/>
              <a:buChar char="•"/>
            </a:pPr>
            <a:r>
              <a:rPr lang="en-US" sz="2300">
                <a:solidFill>
                  <a:schemeClr val="tx2"/>
                </a:solidFill>
              </a:rPr>
              <a:t>Survey results</a:t>
            </a:r>
          </a:p>
          <a:p>
            <a:pPr marL="342900" indent="-228600">
              <a:lnSpc>
                <a:spcPct val="90000"/>
              </a:lnSpc>
              <a:spcAft>
                <a:spcPts val="600"/>
              </a:spcAft>
              <a:buFont typeface="Arial" panose="020B0604020202020204" pitchFamily="34" charset="0"/>
              <a:buChar char="•"/>
            </a:pPr>
            <a:r>
              <a:rPr lang="en-US" sz="2300">
                <a:solidFill>
                  <a:schemeClr val="tx2"/>
                </a:solidFill>
              </a:rPr>
              <a:t>Website</a:t>
            </a:r>
          </a:p>
          <a:p>
            <a:pPr marL="342900" indent="-228600">
              <a:lnSpc>
                <a:spcPct val="90000"/>
              </a:lnSpc>
              <a:spcAft>
                <a:spcPts val="600"/>
              </a:spcAft>
              <a:buFont typeface="Arial" panose="020B0604020202020204" pitchFamily="34" charset="0"/>
              <a:buChar char="•"/>
            </a:pPr>
            <a:r>
              <a:rPr lang="en-US" sz="2300">
                <a:solidFill>
                  <a:schemeClr val="tx2"/>
                </a:solidFill>
              </a:rPr>
              <a:t>Marketing materials</a:t>
            </a:r>
          </a:p>
          <a:p>
            <a:pPr marL="342900" indent="-228600">
              <a:lnSpc>
                <a:spcPct val="90000"/>
              </a:lnSpc>
              <a:spcAft>
                <a:spcPts val="600"/>
              </a:spcAft>
              <a:buFont typeface="Arial" panose="020B0604020202020204" pitchFamily="34" charset="0"/>
              <a:buChar char="•"/>
            </a:pPr>
            <a:r>
              <a:rPr lang="en-US" sz="2300">
                <a:solidFill>
                  <a:schemeClr val="tx2"/>
                </a:solidFill>
              </a:rPr>
              <a:t>Video advertisement</a:t>
            </a:r>
          </a:p>
          <a:p>
            <a:pPr marL="342900" indent="-228600">
              <a:lnSpc>
                <a:spcPct val="90000"/>
              </a:lnSpc>
              <a:spcAft>
                <a:spcPts val="600"/>
              </a:spcAft>
              <a:buFont typeface="Arial" panose="020B0604020202020204" pitchFamily="34" charset="0"/>
              <a:buChar char="•"/>
            </a:pPr>
            <a:r>
              <a:rPr lang="en-US" sz="2300">
                <a:solidFill>
                  <a:schemeClr val="tx2"/>
                </a:solidFill>
              </a:rPr>
              <a:t>Reflection</a:t>
            </a:r>
          </a:p>
          <a:p>
            <a:pPr marL="342900" indent="-228600">
              <a:lnSpc>
                <a:spcPct val="90000"/>
              </a:lnSpc>
              <a:spcAft>
                <a:spcPts val="600"/>
              </a:spcAft>
              <a:buFont typeface="Arial" panose="020B0604020202020204" pitchFamily="34" charset="0"/>
              <a:buChar char="•"/>
            </a:pPr>
            <a:r>
              <a:rPr lang="en-US" sz="2300">
                <a:solidFill>
                  <a:schemeClr val="tx2"/>
                </a:solidFill>
              </a:rPr>
              <a:t>References and AI statement </a:t>
            </a:r>
          </a:p>
        </p:txBody>
      </p:sp>
    </p:spTree>
    <p:extLst>
      <p:ext uri="{BB962C8B-B14F-4D97-AF65-F5344CB8AC3E}">
        <p14:creationId xmlns:p14="http://schemas.microsoft.com/office/powerpoint/2010/main" val="1100131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Freeform 2"/>
          <p:cNvSpPr/>
          <p:nvPr/>
        </p:nvSpPr>
        <p:spPr>
          <a:xfrm flipH="1">
            <a:off x="10210800" y="613452"/>
            <a:ext cx="6364003" cy="9186881"/>
          </a:xfrm>
          <a:custGeom>
            <a:avLst/>
            <a:gdLst/>
            <a:ahLst/>
            <a:cxnLst/>
            <a:rect l="l" t="t" r="r" b="b"/>
            <a:pathLst>
              <a:path w="6364003" h="9186881">
                <a:moveTo>
                  <a:pt x="6364003" y="0"/>
                </a:moveTo>
                <a:lnTo>
                  <a:pt x="0" y="0"/>
                </a:lnTo>
                <a:lnTo>
                  <a:pt x="0" y="9186881"/>
                </a:lnTo>
                <a:lnTo>
                  <a:pt x="6364003" y="9186881"/>
                </a:lnTo>
                <a:lnTo>
                  <a:pt x="6364003"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p:cNvGrpSpPr/>
          <p:nvPr/>
        </p:nvGrpSpPr>
        <p:grpSpPr>
          <a:xfrm>
            <a:off x="-194389" y="-194389"/>
            <a:ext cx="9851465" cy="10648009"/>
            <a:chOff x="0" y="0"/>
            <a:chExt cx="4270789" cy="4616105"/>
          </a:xfrm>
        </p:grpSpPr>
        <p:sp>
          <p:nvSpPr>
            <p:cNvPr id="4" name="Freeform 4"/>
            <p:cNvSpPr/>
            <p:nvPr/>
          </p:nvSpPr>
          <p:spPr>
            <a:xfrm>
              <a:off x="0" y="0"/>
              <a:ext cx="4270789" cy="4616105"/>
            </a:xfrm>
            <a:custGeom>
              <a:avLst/>
              <a:gdLst/>
              <a:ahLst/>
              <a:cxnLst/>
              <a:rect l="l" t="t" r="r" b="b"/>
              <a:pathLst>
                <a:path w="4270789" h="4616105">
                  <a:moveTo>
                    <a:pt x="0" y="0"/>
                  </a:moveTo>
                  <a:lnTo>
                    <a:pt x="4270789" y="0"/>
                  </a:lnTo>
                  <a:lnTo>
                    <a:pt x="4270789" y="4616105"/>
                  </a:lnTo>
                  <a:lnTo>
                    <a:pt x="0" y="4616105"/>
                  </a:lnTo>
                  <a:close/>
                </a:path>
              </a:pathLst>
            </a:custGeom>
            <a:solidFill>
              <a:srgbClr val="CAE7E4"/>
            </a:solidFill>
          </p:spPr>
          <p:txBody>
            <a:bodyPr/>
            <a:lstStyle/>
            <a:p>
              <a:endParaRPr lang="en-US"/>
            </a:p>
          </p:txBody>
        </p:sp>
      </p:grpSp>
      <p:sp>
        <p:nvSpPr>
          <p:cNvPr id="5" name="TextBox 5"/>
          <p:cNvSpPr txBox="1"/>
          <p:nvPr/>
        </p:nvSpPr>
        <p:spPr>
          <a:xfrm>
            <a:off x="660645" y="1200124"/>
            <a:ext cx="8335786" cy="96782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Business Idea</a:t>
            </a:r>
          </a:p>
        </p:txBody>
      </p:sp>
      <p:sp>
        <p:nvSpPr>
          <p:cNvPr id="6" name="TextBox 6"/>
          <p:cNvSpPr txBox="1"/>
          <p:nvPr/>
        </p:nvSpPr>
        <p:spPr>
          <a:xfrm>
            <a:off x="563450" y="3314700"/>
            <a:ext cx="8335786" cy="4102598"/>
          </a:xfrm>
          <a:prstGeom prst="rect">
            <a:avLst/>
          </a:prstGeom>
        </p:spPr>
        <p:txBody>
          <a:bodyPr lIns="0" tIns="0" rIns="0" bIns="0" rtlCol="0" anchor="t">
            <a:spAutoFit/>
          </a:bodyPr>
          <a:lstStyle/>
          <a:p>
            <a:pPr marL="410210" lvl="1">
              <a:lnSpc>
                <a:spcPct val="150000"/>
              </a:lnSpc>
            </a:pPr>
            <a:r>
              <a:rPr lang="en-US" b="1" dirty="0">
                <a:solidFill>
                  <a:srgbClr val="1C7378"/>
                </a:solidFill>
                <a:latin typeface="Times New Roman" panose="02020603050405020304" pitchFamily="18" charset="0"/>
                <a:ea typeface="Proxima Nova"/>
                <a:cs typeface="Times New Roman" panose="02020603050405020304" pitchFamily="18" charset="0"/>
                <a:sym typeface="Proxima Nova"/>
              </a:rPr>
              <a:t>About Good Karma Care</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Home care service for elderly individuals</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•Supports independence and wellbeing</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a:t>
            </a:r>
            <a:r>
              <a:rPr lang="en-US" dirty="0" err="1">
                <a:solidFill>
                  <a:srgbClr val="1C7378"/>
                </a:solidFill>
                <a:latin typeface="Times New Roman" panose="02020603050405020304" pitchFamily="18" charset="0"/>
                <a:ea typeface="Proxima Nova"/>
                <a:cs typeface="Times New Roman" panose="02020603050405020304" pitchFamily="18" charset="0"/>
                <a:sym typeface="Proxima Nova"/>
              </a:rPr>
              <a:t>Personalised</a:t>
            </a: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and professional care (</a:t>
            </a:r>
            <a:r>
              <a:rPr lang="en-US" dirty="0" err="1">
                <a:solidFill>
                  <a:srgbClr val="1C7378"/>
                </a:solidFill>
                <a:latin typeface="Times New Roman" panose="02020603050405020304" pitchFamily="18" charset="0"/>
                <a:ea typeface="Proxima Nova"/>
                <a:cs typeface="Times New Roman" panose="02020603050405020304" pitchFamily="18" charset="0"/>
                <a:sym typeface="Proxima Nova"/>
              </a:rPr>
              <a:t>Ghoshal</a:t>
            </a: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and </a:t>
            </a:r>
            <a:r>
              <a:rPr lang="en-US" dirty="0" err="1">
                <a:solidFill>
                  <a:srgbClr val="1C7378"/>
                </a:solidFill>
                <a:latin typeface="Times New Roman" panose="02020603050405020304" pitchFamily="18" charset="0"/>
                <a:ea typeface="Proxima Nova"/>
                <a:cs typeface="Times New Roman" panose="02020603050405020304" pitchFamily="18" charset="0"/>
                <a:sym typeface="Proxima Nova"/>
              </a:rPr>
              <a:t>Damani</a:t>
            </a: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2025)</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Focus on comfort and dignity</a:t>
            </a:r>
          </a:p>
          <a:p>
            <a:pPr marL="410210" lvl="1">
              <a:lnSpc>
                <a:spcPct val="150000"/>
              </a:lnSpc>
            </a:pPr>
            <a:r>
              <a:rPr lang="en-US" b="1" dirty="0">
                <a:solidFill>
                  <a:srgbClr val="1C7378"/>
                </a:solidFill>
                <a:latin typeface="Times New Roman" panose="02020603050405020304" pitchFamily="18" charset="0"/>
                <a:ea typeface="Proxima Nova"/>
                <a:cs typeface="Times New Roman" panose="02020603050405020304" pitchFamily="18" charset="0"/>
                <a:sym typeface="Proxima Nova"/>
              </a:rPr>
              <a:t>Services:</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Personal Care Assistance</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Dementia Care</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Physiotherapy Support</a:t>
            </a:r>
          </a:p>
          <a:p>
            <a:pPr marL="820419" lvl="1" indent="-410209">
              <a:lnSpc>
                <a:spcPct val="150000"/>
              </a:lnSpc>
              <a:buFont typeface="Arial"/>
              <a:buChar char="•"/>
            </a:pPr>
            <a:r>
              <a:rPr lang="en-US" dirty="0">
                <a:solidFill>
                  <a:srgbClr val="1C7378"/>
                </a:solidFill>
                <a:latin typeface="Times New Roman" panose="02020603050405020304" pitchFamily="18" charset="0"/>
                <a:ea typeface="Proxima Nova"/>
                <a:cs typeface="Times New Roman" panose="02020603050405020304" pitchFamily="18" charset="0"/>
                <a:sym typeface="Proxima Nova"/>
              </a:rPr>
              <a:t> 24/7 Care Services</a:t>
            </a:r>
          </a:p>
        </p:txBody>
      </p:sp>
      <p:sp>
        <p:nvSpPr>
          <p:cNvPr id="7" name="Freeform 7"/>
          <p:cNvSpPr/>
          <p:nvPr/>
        </p:nvSpPr>
        <p:spPr>
          <a:xfrm rot="10500000">
            <a:off x="-2524136" y="8477491"/>
            <a:ext cx="5893518" cy="5732786"/>
          </a:xfrm>
          <a:custGeom>
            <a:avLst/>
            <a:gdLst/>
            <a:ahLst/>
            <a:cxnLst/>
            <a:rect l="l" t="t" r="r" b="b"/>
            <a:pathLst>
              <a:path w="5893518" h="5732786">
                <a:moveTo>
                  <a:pt x="0" y="0"/>
                </a:moveTo>
                <a:lnTo>
                  <a:pt x="5893519" y="0"/>
                </a:lnTo>
                <a:lnTo>
                  <a:pt x="5893519" y="5732786"/>
                </a:lnTo>
                <a:lnTo>
                  <a:pt x="0" y="57327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rot="-5100000">
            <a:off x="14819493" y="-2463409"/>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pic>
        <p:nvPicPr>
          <p:cNvPr id="10" name="Picture 9" descr="A black and yellow logo&#10;&#10;AI-generated content may be incorrect.">
            <a:extLst>
              <a:ext uri="{FF2B5EF4-FFF2-40B4-BE49-F238E27FC236}">
                <a16:creationId xmlns:a16="http://schemas.microsoft.com/office/drawing/2014/main" id="{C5BEFFBB-A385-D675-8EA8-F744D701DBE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828538" y="278378"/>
            <a:ext cx="4500769" cy="250042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grpSp>
        <p:nvGrpSpPr>
          <p:cNvPr id="3" name="Group 3"/>
          <p:cNvGrpSpPr/>
          <p:nvPr/>
        </p:nvGrpSpPr>
        <p:grpSpPr>
          <a:xfrm>
            <a:off x="9473440" y="-263814"/>
            <a:ext cx="9092259" cy="10814628"/>
            <a:chOff x="0" y="0"/>
            <a:chExt cx="3941659" cy="4688338"/>
          </a:xfrm>
        </p:grpSpPr>
        <p:sp>
          <p:nvSpPr>
            <p:cNvPr id="4" name="Freeform 4"/>
            <p:cNvSpPr/>
            <p:nvPr/>
          </p:nvSpPr>
          <p:spPr>
            <a:xfrm>
              <a:off x="0" y="0"/>
              <a:ext cx="3941659" cy="4688337"/>
            </a:xfrm>
            <a:custGeom>
              <a:avLst/>
              <a:gdLst/>
              <a:ahLst/>
              <a:cxnLst/>
              <a:rect l="l" t="t" r="r" b="b"/>
              <a:pathLst>
                <a:path w="3941659" h="4688337">
                  <a:moveTo>
                    <a:pt x="0" y="0"/>
                  </a:moveTo>
                  <a:lnTo>
                    <a:pt x="3941659" y="0"/>
                  </a:lnTo>
                  <a:lnTo>
                    <a:pt x="3941659" y="4688337"/>
                  </a:lnTo>
                  <a:lnTo>
                    <a:pt x="0" y="4688337"/>
                  </a:lnTo>
                  <a:close/>
                </a:path>
              </a:pathLst>
            </a:custGeom>
            <a:solidFill>
              <a:srgbClr val="CAE7E4"/>
            </a:solidFill>
          </p:spPr>
          <p:txBody>
            <a:bodyPr/>
            <a:lstStyle/>
            <a:p>
              <a:endParaRPr lang="en-US"/>
            </a:p>
          </p:txBody>
        </p:sp>
      </p:grpSp>
      <p:sp>
        <p:nvSpPr>
          <p:cNvPr id="5" name="TextBox 5"/>
          <p:cNvSpPr txBox="1"/>
          <p:nvPr/>
        </p:nvSpPr>
        <p:spPr>
          <a:xfrm>
            <a:off x="10470275" y="1000125"/>
            <a:ext cx="6931969" cy="96051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Questionnaire Design</a:t>
            </a:r>
          </a:p>
        </p:txBody>
      </p:sp>
      <p:sp>
        <p:nvSpPr>
          <p:cNvPr id="7" name="Freeform 7"/>
          <p:cNvSpPr/>
          <p:nvPr/>
        </p:nvSpPr>
        <p:spPr>
          <a:xfrm rot="7920000">
            <a:off x="14275594" y="8369075"/>
            <a:ext cx="5893518" cy="5732786"/>
          </a:xfrm>
          <a:custGeom>
            <a:avLst/>
            <a:gdLst/>
            <a:ahLst/>
            <a:cxnLst/>
            <a:rect l="l" t="t" r="r" b="b"/>
            <a:pathLst>
              <a:path w="5893518" h="5732786">
                <a:moveTo>
                  <a:pt x="0" y="0"/>
                </a:moveTo>
                <a:lnTo>
                  <a:pt x="5893518" y="0"/>
                </a:lnTo>
                <a:lnTo>
                  <a:pt x="5893518" y="5732786"/>
                </a:lnTo>
                <a:lnTo>
                  <a:pt x="0" y="57327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rot="-3900000">
            <a:off x="-3214561" y="-2836555"/>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Rectangle 8"/>
          <p:cNvSpPr/>
          <p:nvPr/>
        </p:nvSpPr>
        <p:spPr>
          <a:xfrm>
            <a:off x="10591800" y="2773990"/>
            <a:ext cx="9144000" cy="4857740"/>
          </a:xfrm>
          <a:prstGeom prst="rect">
            <a:avLst/>
          </a:prstGeom>
        </p:spPr>
        <p:txBody>
          <a:bodyPr>
            <a:spAutoFit/>
          </a:bodyPr>
          <a:lstStyle/>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Market Research Questionnaire</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Created using Google Forms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10 structured questions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Hadiwijaya</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and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Yustini</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2024)</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Focus on customer needs and preferences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Key areas:</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Awareness of home care services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Service preferences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Pricing expectations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Website and communication preferences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 name="Picture 9"/>
          <p:cNvPicPr/>
          <p:nvPr/>
        </p:nvPicPr>
        <p:blipFill>
          <a:blip r:embed="rId7"/>
          <a:stretch>
            <a:fillRect/>
          </a:stretch>
        </p:blipFill>
        <p:spPr>
          <a:xfrm>
            <a:off x="124217" y="1254371"/>
            <a:ext cx="9287173" cy="789697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grpSp>
        <p:nvGrpSpPr>
          <p:cNvPr id="3" name="Group 3"/>
          <p:cNvGrpSpPr/>
          <p:nvPr/>
        </p:nvGrpSpPr>
        <p:grpSpPr>
          <a:xfrm>
            <a:off x="-194389" y="-222159"/>
            <a:ext cx="10041243" cy="10731318"/>
            <a:chOff x="0" y="0"/>
            <a:chExt cx="4353061" cy="4652221"/>
          </a:xfrm>
        </p:grpSpPr>
        <p:sp>
          <p:nvSpPr>
            <p:cNvPr id="4" name="Freeform 4"/>
            <p:cNvSpPr/>
            <p:nvPr/>
          </p:nvSpPr>
          <p:spPr>
            <a:xfrm>
              <a:off x="0" y="0"/>
              <a:ext cx="4353061" cy="4652221"/>
            </a:xfrm>
            <a:custGeom>
              <a:avLst/>
              <a:gdLst/>
              <a:ahLst/>
              <a:cxnLst/>
              <a:rect l="l" t="t" r="r" b="b"/>
              <a:pathLst>
                <a:path w="4353061" h="4652221">
                  <a:moveTo>
                    <a:pt x="0" y="0"/>
                  </a:moveTo>
                  <a:lnTo>
                    <a:pt x="4353061" y="0"/>
                  </a:lnTo>
                  <a:lnTo>
                    <a:pt x="4353061" y="4652221"/>
                  </a:lnTo>
                  <a:lnTo>
                    <a:pt x="0" y="4652221"/>
                  </a:lnTo>
                  <a:close/>
                </a:path>
              </a:pathLst>
            </a:custGeom>
            <a:solidFill>
              <a:srgbClr val="CAE7E4"/>
            </a:solidFill>
          </p:spPr>
          <p:txBody>
            <a:bodyPr/>
            <a:lstStyle/>
            <a:p>
              <a:endParaRPr lang="en-US"/>
            </a:p>
          </p:txBody>
        </p:sp>
      </p:grpSp>
      <p:sp>
        <p:nvSpPr>
          <p:cNvPr id="5" name="TextBox 5"/>
          <p:cNvSpPr txBox="1"/>
          <p:nvPr/>
        </p:nvSpPr>
        <p:spPr>
          <a:xfrm>
            <a:off x="740061" y="1000125"/>
            <a:ext cx="8403939" cy="96051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Survey Results</a:t>
            </a:r>
          </a:p>
        </p:txBody>
      </p:sp>
      <p:sp>
        <p:nvSpPr>
          <p:cNvPr id="7" name="Freeform 7"/>
          <p:cNvSpPr/>
          <p:nvPr/>
        </p:nvSpPr>
        <p:spPr>
          <a:xfrm rot="10500000">
            <a:off x="-2524136" y="8477491"/>
            <a:ext cx="5893518" cy="5732786"/>
          </a:xfrm>
          <a:custGeom>
            <a:avLst/>
            <a:gdLst/>
            <a:ahLst/>
            <a:cxnLst/>
            <a:rect l="l" t="t" r="r" b="b"/>
            <a:pathLst>
              <a:path w="5893518" h="5732786">
                <a:moveTo>
                  <a:pt x="0" y="0"/>
                </a:moveTo>
                <a:lnTo>
                  <a:pt x="5893519" y="0"/>
                </a:lnTo>
                <a:lnTo>
                  <a:pt x="5893519" y="5732786"/>
                </a:lnTo>
                <a:lnTo>
                  <a:pt x="0" y="57327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rot="-5100000">
            <a:off x="14819493" y="-2463409"/>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Rectangle 8"/>
          <p:cNvSpPr/>
          <p:nvPr/>
        </p:nvSpPr>
        <p:spPr>
          <a:xfrm>
            <a:off x="740061" y="3487078"/>
            <a:ext cx="9144000" cy="3226524"/>
          </a:xfrm>
          <a:prstGeom prst="rect">
            <a:avLst/>
          </a:prstGeom>
        </p:spPr>
        <p:txBody>
          <a:bodyPr>
            <a:spAutoFit/>
          </a:bodyPr>
          <a:lstStyle/>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Key Findings from Survey</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Survey responses highlighted:</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Quality of care is the most important factor</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Strong interest in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specialised</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services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Gugushvili</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2022)</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Moderate willingness to pay for services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Customers prefer online information</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 name="Picture 9"/>
          <p:cNvPicPr/>
          <p:nvPr/>
        </p:nvPicPr>
        <p:blipFill>
          <a:blip r:embed="rId7"/>
          <a:stretch>
            <a:fillRect/>
          </a:stretch>
        </p:blipFill>
        <p:spPr>
          <a:xfrm>
            <a:off x="9846854" y="1693025"/>
            <a:ext cx="8387006" cy="681463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grpSp>
        <p:nvGrpSpPr>
          <p:cNvPr id="3" name="Group 3"/>
          <p:cNvGrpSpPr/>
          <p:nvPr/>
        </p:nvGrpSpPr>
        <p:grpSpPr>
          <a:xfrm>
            <a:off x="9584519" y="-166619"/>
            <a:ext cx="8925640" cy="10648009"/>
            <a:chOff x="0" y="0"/>
            <a:chExt cx="3869427" cy="4616105"/>
          </a:xfrm>
        </p:grpSpPr>
        <p:sp>
          <p:nvSpPr>
            <p:cNvPr id="4" name="Freeform 4"/>
            <p:cNvSpPr/>
            <p:nvPr/>
          </p:nvSpPr>
          <p:spPr>
            <a:xfrm>
              <a:off x="0" y="0"/>
              <a:ext cx="3869427" cy="4616105"/>
            </a:xfrm>
            <a:custGeom>
              <a:avLst/>
              <a:gdLst/>
              <a:ahLst/>
              <a:cxnLst/>
              <a:rect l="l" t="t" r="r" b="b"/>
              <a:pathLst>
                <a:path w="3869427" h="4616105">
                  <a:moveTo>
                    <a:pt x="0" y="0"/>
                  </a:moveTo>
                  <a:lnTo>
                    <a:pt x="3869427" y="0"/>
                  </a:lnTo>
                  <a:lnTo>
                    <a:pt x="3869427" y="4616105"/>
                  </a:lnTo>
                  <a:lnTo>
                    <a:pt x="0" y="4616105"/>
                  </a:lnTo>
                  <a:close/>
                </a:path>
              </a:pathLst>
            </a:custGeom>
            <a:solidFill>
              <a:srgbClr val="CAE7E4"/>
            </a:solidFill>
          </p:spPr>
          <p:txBody>
            <a:bodyPr/>
            <a:lstStyle/>
            <a:p>
              <a:endParaRPr lang="en-US"/>
            </a:p>
          </p:txBody>
        </p:sp>
      </p:grpSp>
      <p:sp>
        <p:nvSpPr>
          <p:cNvPr id="5" name="TextBox 5"/>
          <p:cNvSpPr txBox="1"/>
          <p:nvPr/>
        </p:nvSpPr>
        <p:spPr>
          <a:xfrm>
            <a:off x="10054161" y="911029"/>
            <a:ext cx="7045060" cy="96051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Website</a:t>
            </a:r>
          </a:p>
        </p:txBody>
      </p:sp>
      <p:sp>
        <p:nvSpPr>
          <p:cNvPr id="7" name="Freeform 7"/>
          <p:cNvSpPr/>
          <p:nvPr/>
        </p:nvSpPr>
        <p:spPr>
          <a:xfrm rot="7920000">
            <a:off x="14275594" y="8369075"/>
            <a:ext cx="5893518" cy="5732786"/>
          </a:xfrm>
          <a:custGeom>
            <a:avLst/>
            <a:gdLst/>
            <a:ahLst/>
            <a:cxnLst/>
            <a:rect l="l" t="t" r="r" b="b"/>
            <a:pathLst>
              <a:path w="5893518" h="5732786">
                <a:moveTo>
                  <a:pt x="0" y="0"/>
                </a:moveTo>
                <a:lnTo>
                  <a:pt x="5893518" y="0"/>
                </a:lnTo>
                <a:lnTo>
                  <a:pt x="5893518" y="5732786"/>
                </a:lnTo>
                <a:lnTo>
                  <a:pt x="0" y="57327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rot="-3900000">
            <a:off x="-3214561" y="-2836555"/>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Rectangle 8"/>
          <p:cNvSpPr/>
          <p:nvPr/>
        </p:nvSpPr>
        <p:spPr>
          <a:xfrm>
            <a:off x="10054161" y="3140772"/>
            <a:ext cx="9144000" cy="4314001"/>
          </a:xfrm>
          <a:prstGeom prst="rect">
            <a:avLst/>
          </a:prstGeom>
        </p:spPr>
        <p:txBody>
          <a:bodyPr>
            <a:spAutoFit/>
          </a:bodyPr>
          <a:lstStyle/>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Business Website</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Platform used:</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Google Sites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Website includes: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Home page introducing the business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Services page explaining care options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Zalukhu</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et al., 2025)</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Contact information</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Clear and simple design</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 name="Picture 9"/>
          <p:cNvPicPr/>
          <p:nvPr/>
        </p:nvPicPr>
        <p:blipFill>
          <a:blip r:embed="rId7"/>
          <a:stretch>
            <a:fillRect/>
          </a:stretch>
        </p:blipFill>
        <p:spPr>
          <a:xfrm>
            <a:off x="81089" y="2032148"/>
            <a:ext cx="9355919" cy="6250474"/>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grpSp>
        <p:nvGrpSpPr>
          <p:cNvPr id="3" name="Group 3"/>
          <p:cNvGrpSpPr/>
          <p:nvPr/>
        </p:nvGrpSpPr>
        <p:grpSpPr>
          <a:xfrm>
            <a:off x="-249929" y="-194389"/>
            <a:ext cx="10549440" cy="10675779"/>
            <a:chOff x="0" y="0"/>
            <a:chExt cx="4573374" cy="4628144"/>
          </a:xfrm>
        </p:grpSpPr>
        <p:sp>
          <p:nvSpPr>
            <p:cNvPr id="4" name="Freeform 4"/>
            <p:cNvSpPr/>
            <p:nvPr/>
          </p:nvSpPr>
          <p:spPr>
            <a:xfrm>
              <a:off x="0" y="0"/>
              <a:ext cx="4573374" cy="4628144"/>
            </a:xfrm>
            <a:custGeom>
              <a:avLst/>
              <a:gdLst/>
              <a:ahLst/>
              <a:cxnLst/>
              <a:rect l="l" t="t" r="r" b="b"/>
              <a:pathLst>
                <a:path w="4573374" h="4628144">
                  <a:moveTo>
                    <a:pt x="0" y="0"/>
                  </a:moveTo>
                  <a:lnTo>
                    <a:pt x="4573374" y="0"/>
                  </a:lnTo>
                  <a:lnTo>
                    <a:pt x="4573374" y="4628144"/>
                  </a:lnTo>
                  <a:lnTo>
                    <a:pt x="0" y="4628144"/>
                  </a:lnTo>
                  <a:close/>
                </a:path>
              </a:pathLst>
            </a:custGeom>
            <a:solidFill>
              <a:srgbClr val="CAE7E4"/>
            </a:solidFill>
          </p:spPr>
          <p:txBody>
            <a:bodyPr/>
            <a:lstStyle/>
            <a:p>
              <a:endParaRPr lang="en-US"/>
            </a:p>
          </p:txBody>
        </p:sp>
      </p:grpSp>
      <p:sp>
        <p:nvSpPr>
          <p:cNvPr id="5" name="TextBox 5"/>
          <p:cNvSpPr txBox="1"/>
          <p:nvPr/>
        </p:nvSpPr>
        <p:spPr>
          <a:xfrm>
            <a:off x="814652" y="1000125"/>
            <a:ext cx="8699861" cy="96782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Marketing Materials</a:t>
            </a:r>
          </a:p>
        </p:txBody>
      </p:sp>
      <p:sp>
        <p:nvSpPr>
          <p:cNvPr id="7" name="Freeform 7"/>
          <p:cNvSpPr/>
          <p:nvPr/>
        </p:nvSpPr>
        <p:spPr>
          <a:xfrm rot="10500000">
            <a:off x="-2524136" y="8477491"/>
            <a:ext cx="5893518" cy="5732786"/>
          </a:xfrm>
          <a:custGeom>
            <a:avLst/>
            <a:gdLst/>
            <a:ahLst/>
            <a:cxnLst/>
            <a:rect l="l" t="t" r="r" b="b"/>
            <a:pathLst>
              <a:path w="5893518" h="5732786">
                <a:moveTo>
                  <a:pt x="0" y="0"/>
                </a:moveTo>
                <a:lnTo>
                  <a:pt x="5893519" y="0"/>
                </a:lnTo>
                <a:lnTo>
                  <a:pt x="5893519" y="5732786"/>
                </a:lnTo>
                <a:lnTo>
                  <a:pt x="0" y="57327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Freeform 8"/>
          <p:cNvSpPr/>
          <p:nvPr/>
        </p:nvSpPr>
        <p:spPr>
          <a:xfrm rot="-5100000">
            <a:off x="14819493" y="-2463409"/>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1" name="Rectangle 10"/>
          <p:cNvSpPr/>
          <p:nvPr/>
        </p:nvSpPr>
        <p:spPr>
          <a:xfrm>
            <a:off x="831585" y="2986499"/>
            <a:ext cx="6248400" cy="4314001"/>
          </a:xfrm>
          <a:prstGeom prst="rect">
            <a:avLst/>
          </a:prstGeom>
        </p:spPr>
        <p:txBody>
          <a:bodyPr wrap="square">
            <a:spAutoFit/>
          </a:bodyPr>
          <a:lstStyle/>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Promotional Materials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Created using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Canva</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Business flyer</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Social media advertisement</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Purpose:</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Promote services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Increase brand awareness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Jusuf</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2023)</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Communicate service benefits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2" name="Picture 11"/>
          <p:cNvPicPr/>
          <p:nvPr/>
        </p:nvPicPr>
        <p:blipFill rotWithShape="1">
          <a:blip r:embed="rId7" cstate="print">
            <a:extLst>
              <a:ext uri="{28A0092B-C50C-407E-A947-70E740481C1C}">
                <a14:useLocalDpi xmlns:a14="http://schemas.microsoft.com/office/drawing/2010/main" val="0"/>
              </a:ext>
            </a:extLst>
          </a:blip>
          <a:srcRect l="6571" t="7211" r="6891" b="7372"/>
          <a:stretch/>
        </p:blipFill>
        <p:spPr bwMode="auto">
          <a:xfrm>
            <a:off x="10304926" y="1718187"/>
            <a:ext cx="4368902" cy="4242346"/>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pic>
        <p:nvPicPr>
          <p:cNvPr id="13" name="Picture 12"/>
          <p:cNvPicPr/>
          <p:nvPr/>
        </p:nvPicPr>
        <p:blipFill rotWithShape="1">
          <a:blip r:embed="rId8" cstate="print">
            <a:extLst>
              <a:ext uri="{28A0092B-C50C-407E-A947-70E740481C1C}">
                <a14:useLocalDpi xmlns:a14="http://schemas.microsoft.com/office/drawing/2010/main" val="0"/>
              </a:ext>
            </a:extLst>
          </a:blip>
          <a:srcRect t="13194" b="12847"/>
          <a:stretch/>
        </p:blipFill>
        <p:spPr bwMode="auto">
          <a:xfrm>
            <a:off x="14672470" y="5956300"/>
            <a:ext cx="3615530" cy="4330700"/>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Freeform 2"/>
          <p:cNvSpPr/>
          <p:nvPr/>
        </p:nvSpPr>
        <p:spPr>
          <a:xfrm rot="-3900000">
            <a:off x="-3214561" y="-2836555"/>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4" name="Group 4"/>
          <p:cNvGrpSpPr/>
          <p:nvPr/>
        </p:nvGrpSpPr>
        <p:grpSpPr>
          <a:xfrm>
            <a:off x="9309814" y="-117387"/>
            <a:ext cx="9199540" cy="10521774"/>
            <a:chOff x="0" y="0"/>
            <a:chExt cx="3988167" cy="4561380"/>
          </a:xfrm>
        </p:grpSpPr>
        <p:sp>
          <p:nvSpPr>
            <p:cNvPr id="5" name="Freeform 5"/>
            <p:cNvSpPr/>
            <p:nvPr/>
          </p:nvSpPr>
          <p:spPr>
            <a:xfrm>
              <a:off x="0" y="0"/>
              <a:ext cx="3988167" cy="4561380"/>
            </a:xfrm>
            <a:custGeom>
              <a:avLst/>
              <a:gdLst/>
              <a:ahLst/>
              <a:cxnLst/>
              <a:rect l="l" t="t" r="r" b="b"/>
              <a:pathLst>
                <a:path w="3988167" h="4561380">
                  <a:moveTo>
                    <a:pt x="0" y="0"/>
                  </a:moveTo>
                  <a:lnTo>
                    <a:pt x="3988167" y="0"/>
                  </a:lnTo>
                  <a:lnTo>
                    <a:pt x="3988167" y="4561380"/>
                  </a:lnTo>
                  <a:lnTo>
                    <a:pt x="0" y="4561380"/>
                  </a:lnTo>
                  <a:close/>
                </a:path>
              </a:pathLst>
            </a:custGeom>
            <a:solidFill>
              <a:srgbClr val="CAE7E4"/>
            </a:solidFill>
          </p:spPr>
          <p:txBody>
            <a:bodyPr/>
            <a:lstStyle/>
            <a:p>
              <a:endParaRPr lang="en-US"/>
            </a:p>
          </p:txBody>
        </p:sp>
      </p:grpSp>
      <p:sp>
        <p:nvSpPr>
          <p:cNvPr id="6" name="TextBox 6"/>
          <p:cNvSpPr txBox="1"/>
          <p:nvPr/>
        </p:nvSpPr>
        <p:spPr>
          <a:xfrm>
            <a:off x="10262193" y="1000125"/>
            <a:ext cx="7294783" cy="96051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Video Advertisement</a:t>
            </a:r>
          </a:p>
        </p:txBody>
      </p:sp>
      <p:sp>
        <p:nvSpPr>
          <p:cNvPr id="8" name="Freeform 8"/>
          <p:cNvSpPr/>
          <p:nvPr/>
        </p:nvSpPr>
        <p:spPr>
          <a:xfrm rot="7920000">
            <a:off x="14275594" y="8369075"/>
            <a:ext cx="5893518" cy="5732786"/>
          </a:xfrm>
          <a:custGeom>
            <a:avLst/>
            <a:gdLst/>
            <a:ahLst/>
            <a:cxnLst/>
            <a:rect l="l" t="t" r="r" b="b"/>
            <a:pathLst>
              <a:path w="5893518" h="5732786">
                <a:moveTo>
                  <a:pt x="0" y="0"/>
                </a:moveTo>
                <a:lnTo>
                  <a:pt x="5893518" y="0"/>
                </a:lnTo>
                <a:lnTo>
                  <a:pt x="5893518" y="5732786"/>
                </a:lnTo>
                <a:lnTo>
                  <a:pt x="0" y="57327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Rectangle 8"/>
          <p:cNvSpPr/>
          <p:nvPr/>
        </p:nvSpPr>
        <p:spPr>
          <a:xfrm>
            <a:off x="10262193" y="2933700"/>
            <a:ext cx="4495800" cy="4857740"/>
          </a:xfrm>
          <a:prstGeom prst="rect">
            <a:avLst/>
          </a:prstGeom>
        </p:spPr>
        <p:txBody>
          <a:bodyPr wrap="square">
            <a:spAutoFit/>
          </a:bodyPr>
          <a:lstStyle/>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2-Minute Video Advertisement</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Objective:</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Introduce Good Karma Care</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Explain services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Highlight benefits (Chen et al., 2024)</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Video includes: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Brand introduction</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Services overview</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Closing message</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0" name="Picture 9"/>
          <p:cNvPicPr/>
          <p:nvPr/>
        </p:nvPicPr>
        <p:blipFill>
          <a:blip r:embed="rId7"/>
          <a:stretch>
            <a:fillRect/>
          </a:stretch>
        </p:blipFill>
        <p:spPr>
          <a:xfrm>
            <a:off x="914400" y="3086100"/>
            <a:ext cx="7663796" cy="420052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Freeform 2"/>
          <p:cNvSpPr/>
          <p:nvPr/>
        </p:nvSpPr>
        <p:spPr>
          <a:xfrm>
            <a:off x="9829963" y="559152"/>
            <a:ext cx="7328321" cy="13756234"/>
          </a:xfrm>
          <a:custGeom>
            <a:avLst/>
            <a:gdLst/>
            <a:ahLst/>
            <a:cxnLst/>
            <a:rect l="l" t="t" r="r" b="b"/>
            <a:pathLst>
              <a:path w="7328321" h="13756234">
                <a:moveTo>
                  <a:pt x="0" y="0"/>
                </a:moveTo>
                <a:lnTo>
                  <a:pt x="7328321" y="0"/>
                </a:lnTo>
                <a:lnTo>
                  <a:pt x="7328321" y="13756234"/>
                </a:lnTo>
                <a:lnTo>
                  <a:pt x="0" y="1375623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3" name="Group 3"/>
          <p:cNvGrpSpPr/>
          <p:nvPr/>
        </p:nvGrpSpPr>
        <p:grpSpPr>
          <a:xfrm>
            <a:off x="-249929" y="-194389"/>
            <a:ext cx="10079892" cy="10675779"/>
            <a:chOff x="0" y="0"/>
            <a:chExt cx="4369816" cy="4628144"/>
          </a:xfrm>
        </p:grpSpPr>
        <p:sp>
          <p:nvSpPr>
            <p:cNvPr id="4" name="Freeform 4"/>
            <p:cNvSpPr/>
            <p:nvPr/>
          </p:nvSpPr>
          <p:spPr>
            <a:xfrm>
              <a:off x="0" y="0"/>
              <a:ext cx="4369816" cy="4628144"/>
            </a:xfrm>
            <a:custGeom>
              <a:avLst/>
              <a:gdLst/>
              <a:ahLst/>
              <a:cxnLst/>
              <a:rect l="l" t="t" r="r" b="b"/>
              <a:pathLst>
                <a:path w="4369816" h="4628144">
                  <a:moveTo>
                    <a:pt x="0" y="0"/>
                  </a:moveTo>
                  <a:lnTo>
                    <a:pt x="4369816" y="0"/>
                  </a:lnTo>
                  <a:lnTo>
                    <a:pt x="4369816" y="4628144"/>
                  </a:lnTo>
                  <a:lnTo>
                    <a:pt x="0" y="4628144"/>
                  </a:lnTo>
                  <a:close/>
                </a:path>
              </a:pathLst>
            </a:custGeom>
            <a:solidFill>
              <a:srgbClr val="CAE7E4"/>
            </a:solidFill>
          </p:spPr>
          <p:txBody>
            <a:bodyPr/>
            <a:lstStyle/>
            <a:p>
              <a:endParaRPr lang="en-US"/>
            </a:p>
          </p:txBody>
        </p:sp>
      </p:grpSp>
      <p:sp>
        <p:nvSpPr>
          <p:cNvPr id="5" name="TextBox 5"/>
          <p:cNvSpPr txBox="1"/>
          <p:nvPr/>
        </p:nvSpPr>
        <p:spPr>
          <a:xfrm>
            <a:off x="1011767" y="1729474"/>
            <a:ext cx="8115300" cy="96051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Reflection</a:t>
            </a:r>
          </a:p>
        </p:txBody>
      </p:sp>
      <p:sp>
        <p:nvSpPr>
          <p:cNvPr id="7" name="Freeform 7"/>
          <p:cNvSpPr/>
          <p:nvPr/>
        </p:nvSpPr>
        <p:spPr>
          <a:xfrm rot="10500000">
            <a:off x="-2524136" y="8477491"/>
            <a:ext cx="5893518" cy="5732786"/>
          </a:xfrm>
          <a:custGeom>
            <a:avLst/>
            <a:gdLst/>
            <a:ahLst/>
            <a:cxnLst/>
            <a:rect l="l" t="t" r="r" b="b"/>
            <a:pathLst>
              <a:path w="5893518" h="5732786">
                <a:moveTo>
                  <a:pt x="0" y="0"/>
                </a:moveTo>
                <a:lnTo>
                  <a:pt x="5893519" y="0"/>
                </a:lnTo>
                <a:lnTo>
                  <a:pt x="5893519" y="5732786"/>
                </a:lnTo>
                <a:lnTo>
                  <a:pt x="0" y="57327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rot="-5100000">
            <a:off x="14819493" y="-2463409"/>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9" name="Rectangle 8"/>
          <p:cNvSpPr/>
          <p:nvPr/>
        </p:nvSpPr>
        <p:spPr>
          <a:xfrm>
            <a:off x="1011767" y="3461678"/>
            <a:ext cx="4876800" cy="3226524"/>
          </a:xfrm>
          <a:prstGeom prst="rect">
            <a:avLst/>
          </a:prstGeom>
        </p:spPr>
        <p:txBody>
          <a:bodyPr wrap="square">
            <a:spAutoFit/>
          </a:bodyPr>
          <a:lstStyle/>
          <a:p>
            <a:pPr algn="just">
              <a:lnSpc>
                <a:spcPct val="150000"/>
              </a:lnSpc>
              <a:spcAft>
                <a:spcPts val="1000"/>
              </a:spcAft>
            </a:pPr>
            <a:r>
              <a:rPr lang="en-US" b="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Skills Developed</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Market research and data analysis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Digital marketing skills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Website development (</a:t>
            </a:r>
            <a:r>
              <a:rPr lang="en-US"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Utami</a:t>
            </a: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et al., 2024)</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Financial planning using Excel</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1000"/>
              </a:spcAft>
            </a:pPr>
            <a:r>
              <a:rPr lang="en-US"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Communication and presentation skills</a:t>
            </a: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7" name="TextBox 7"/>
          <p:cNvSpPr txBox="1"/>
          <p:nvPr/>
        </p:nvSpPr>
        <p:spPr>
          <a:xfrm>
            <a:off x="7315200" y="0"/>
            <a:ext cx="7431677" cy="96051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References</a:t>
            </a:r>
          </a:p>
        </p:txBody>
      </p:sp>
      <p:sp>
        <p:nvSpPr>
          <p:cNvPr id="8" name="Freeform 8"/>
          <p:cNvSpPr/>
          <p:nvPr/>
        </p:nvSpPr>
        <p:spPr>
          <a:xfrm rot="7920000">
            <a:off x="14275594" y="8369075"/>
            <a:ext cx="5893518" cy="5732786"/>
          </a:xfrm>
          <a:custGeom>
            <a:avLst/>
            <a:gdLst/>
            <a:ahLst/>
            <a:cxnLst/>
            <a:rect l="l" t="t" r="r" b="b"/>
            <a:pathLst>
              <a:path w="5893518" h="5732786">
                <a:moveTo>
                  <a:pt x="0" y="0"/>
                </a:moveTo>
                <a:lnTo>
                  <a:pt x="5893518" y="0"/>
                </a:lnTo>
                <a:lnTo>
                  <a:pt x="5893518" y="5732786"/>
                </a:lnTo>
                <a:lnTo>
                  <a:pt x="0" y="57327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p:cNvSpPr/>
          <p:nvPr/>
        </p:nvSpPr>
        <p:spPr>
          <a:xfrm rot="-3900000">
            <a:off x="-3214561" y="-2836555"/>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Rectangle 9"/>
          <p:cNvSpPr/>
          <p:nvPr/>
        </p:nvSpPr>
        <p:spPr>
          <a:xfrm>
            <a:off x="381000" y="2247900"/>
            <a:ext cx="17602200" cy="6001643"/>
          </a:xfrm>
          <a:prstGeom prst="rect">
            <a:avLst/>
          </a:prstGeom>
        </p:spPr>
        <p:txBody>
          <a:bodyPr wrap="square">
            <a:spAutoFit/>
          </a:bodyPr>
          <a:lstStyle/>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Alonazi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O.,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Alshowkan</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 and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Shdaifat</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E. (2023). The relationship between psychological resilience and professional quality of life among mental health nurses: a cross-sectional study.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BMC Nursing</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[online] 22(1), pp.1–13.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://doi.org/10.1186/s12912-023-01346-1.</a:t>
            </a:r>
          </a:p>
          <a:p>
            <a:pPr marL="457200" marR="0" indent="-457200" algn="just">
              <a:lnSpc>
                <a:spcPct val="150000"/>
              </a:lnSpc>
              <a:spcBef>
                <a:spcPts val="0"/>
              </a:spcBef>
              <a:spcAft>
                <a:spcPts val="1200"/>
              </a:spcAft>
            </a:pP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Chen, Y., Yan, S.,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Guo</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Q.,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Jia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J., Li, Z. and Xiao, Y. (2024). HOTVCOM: Generating Buzzworthy Comments for Videos.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Findings of the Association for Computational Linguistics ACL 2024</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[online] pp.2198–2224.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://doi.org/10.18653/v1/2024.findings-acl.130.</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Gavarskhar</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F.,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Gharibi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F. and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Dadgar</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E. (2022). Care services for older persons: A scoping review.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Malaysian Family Physician</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17(2), pp.22–37.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://doi.org/10.51866/rv1221.</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Ghoshal</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 and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Damani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 (2025). Home-Based Care Services. pp.1–11.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://doi.org/10.1007/978-3-031-40858-8_535-1.</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Gugushvili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D. (2022). Determinants of the Willingness to Pay Higher Taxes for Better Public Healthcare Services: Cross-National Analysis.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Journal of Social Service Research</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pp.1–13.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://doi.org/10.1080/01488376.2022.2065407.</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Hadiwijaya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H. and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Yustini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T. (2024). Analysis of consumer preferences towards digital marketing and its implications on the competitive advantage of SMEs in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Banyuasin</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Regency.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Annals of Human Resource Management Research</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3(2), pp.83–96.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://doi.org/10.35912/ahrmr.v3i2.1838.</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Jusuf</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D.I. (2023). Integrated Marketing: A Powerful Strategy for Increasing Brand Awareness.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Best Journal of Administration and Management</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2(3), pp.104–109.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://doi.org/10.56403/bejam.v2i3.149.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7315200" y="0"/>
            <a:ext cx="7431677" cy="960519"/>
          </a:xfrm>
          <a:prstGeom prst="rect">
            <a:avLst/>
          </a:prstGeom>
        </p:spPr>
        <p:txBody>
          <a:bodyPr lIns="0" tIns="0" rIns="0" bIns="0" rtlCol="0" anchor="t">
            <a:spAutoFit/>
          </a:bodyPr>
          <a:lstStyle/>
          <a:p>
            <a:pPr>
              <a:lnSpc>
                <a:spcPts val="8499"/>
              </a:lnSpc>
            </a:pPr>
            <a:r>
              <a:rPr lang="en-US" sz="5000" b="1" spc="67" dirty="0">
                <a:solidFill>
                  <a:srgbClr val="1C7378"/>
                </a:solidFill>
                <a:latin typeface="Times New Roman" panose="02020603050405020304" pitchFamily="18" charset="0"/>
                <a:ea typeface="Proxima Nova Bold"/>
                <a:cs typeface="Times New Roman" panose="02020603050405020304" pitchFamily="18" charset="0"/>
                <a:sym typeface="Proxima Nova Bold"/>
              </a:rPr>
              <a:t>References</a:t>
            </a:r>
          </a:p>
        </p:txBody>
      </p:sp>
      <p:sp>
        <p:nvSpPr>
          <p:cNvPr id="8" name="Freeform 8"/>
          <p:cNvSpPr/>
          <p:nvPr/>
        </p:nvSpPr>
        <p:spPr>
          <a:xfrm rot="7920000">
            <a:off x="14275594" y="8369075"/>
            <a:ext cx="5893518" cy="5732786"/>
          </a:xfrm>
          <a:custGeom>
            <a:avLst/>
            <a:gdLst/>
            <a:ahLst/>
            <a:cxnLst/>
            <a:rect l="l" t="t" r="r" b="b"/>
            <a:pathLst>
              <a:path w="5893518" h="5732786">
                <a:moveTo>
                  <a:pt x="0" y="0"/>
                </a:moveTo>
                <a:lnTo>
                  <a:pt x="5893518" y="0"/>
                </a:lnTo>
                <a:lnTo>
                  <a:pt x="5893518" y="5732786"/>
                </a:lnTo>
                <a:lnTo>
                  <a:pt x="0" y="57327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9" name="Freeform 9"/>
          <p:cNvSpPr/>
          <p:nvPr/>
        </p:nvSpPr>
        <p:spPr>
          <a:xfrm rot="-3900000">
            <a:off x="-3214561" y="-2836555"/>
            <a:ext cx="6429122" cy="6183646"/>
          </a:xfrm>
          <a:custGeom>
            <a:avLst/>
            <a:gdLst/>
            <a:ahLst/>
            <a:cxnLst/>
            <a:rect l="l" t="t" r="r" b="b"/>
            <a:pathLst>
              <a:path w="6429122" h="6183646">
                <a:moveTo>
                  <a:pt x="0" y="0"/>
                </a:moveTo>
                <a:lnTo>
                  <a:pt x="6429122" y="0"/>
                </a:lnTo>
                <a:lnTo>
                  <a:pt x="6429122" y="6183647"/>
                </a:lnTo>
                <a:lnTo>
                  <a:pt x="0" y="61836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 name="Rectangle 1"/>
          <p:cNvSpPr/>
          <p:nvPr/>
        </p:nvSpPr>
        <p:spPr>
          <a:xfrm>
            <a:off x="763153" y="2247900"/>
            <a:ext cx="16459200" cy="8044703"/>
          </a:xfrm>
          <a:prstGeom prst="rect">
            <a:avLst/>
          </a:prstGeom>
        </p:spPr>
        <p:txBody>
          <a:bodyPr wrap="square">
            <a:spAutoFit/>
          </a:bodyPr>
          <a:lstStyle/>
          <a:p>
            <a:pPr marL="457200" marR="0" indent="-457200" algn="just">
              <a:lnSpc>
                <a:spcPct val="150000"/>
              </a:lnSpc>
              <a:spcBef>
                <a:spcPts val="0"/>
              </a:spcBef>
              <a:spcAft>
                <a:spcPts val="1200"/>
              </a:spcAft>
            </a:pP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Quick, S.M., Snowdon, D.A., Lawler, K., McGinley, J.L.,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Soh</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S.-E. and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Callisaya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M.L. (2022). Physical Therapist and Physical Therapist Student Knowledge, Confidence, Attitudes, and Beliefs about Providing Care for People Who Have Dementia: a Mixed-Methods Systematic Review.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Physical Therapy</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102(5).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://doi.org/10.1093/</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ptj</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/pzac010.</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Shahriari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M.,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Donya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Hafezi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Nia,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Fatemeh</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kalij</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and Maryam Sadat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Hashemi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(2024). Challenges of home care: a qualitative study.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BMC nursing (Online)</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23(1).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://doi.org/10.1186/s12912-024-01878-0.</a:t>
            </a:r>
          </a:p>
          <a:p>
            <a:pPr marL="457200" marR="0" indent="-457200" algn="just">
              <a:lnSpc>
                <a:spcPct val="150000"/>
              </a:lnSpc>
              <a:spcBef>
                <a:spcPts val="0"/>
              </a:spcBef>
              <a:spcAft>
                <a:spcPts val="1200"/>
              </a:spcAft>
            </a:pP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Sun, M., Qian, Y., Liu, L., Wang, J.,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Mengyao</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Zhuansun</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Xu, T. and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Ronnell</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Dela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Rosa (2023). Transition of care from hospital to home for older people with chronic diseases: a qualitative study of older patients’ and health care providers’ perspectives.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Frontiers in Public Health</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[online] 11.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://doi.org/10.3389/fpubh.2023.1128885.</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Utami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M.A.J.P.,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Priyana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I.P.O.,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Rahmanu</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I.W.E.D.,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Lasmini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N.N. and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Lastari</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N.K.H. (2024). An exploration of digital marketing, financial literacy, and website empowerment for small enterprises in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Melaya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Village, Bali. </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Journal of Community Service and Empowerment</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5(2), pp.392–403.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://doi.org/10.22219/jcse.v5i2.29630.</a:t>
            </a:r>
          </a:p>
          <a:p>
            <a:pPr marL="457200" marR="0" indent="-457200" algn="just">
              <a:lnSpc>
                <a:spcPct val="150000"/>
              </a:lnSpc>
              <a:spcBef>
                <a:spcPts val="0"/>
              </a:spcBef>
              <a:spcAft>
                <a:spcPts val="1200"/>
              </a:spcAft>
            </a:pP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Zalukhu</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H.B.,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Zalukhu</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T.S.,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Zega</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F.S. and Lase, F.S. (2025). Utilization of google sites as a web-based digital marketing platform web-based digital marketing platform for MSMEs as an innovative solution to improve competitiveness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competitiveness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in the digital era. </a:t>
            </a:r>
            <a:r>
              <a:rPr lang="en-GB" i="1"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EcoProfit</a:t>
            </a:r>
            <a:r>
              <a:rPr lang="en-GB" i="1"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Sustainable and Environment Business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 3(1), pp.51–62. </a:t>
            </a:r>
            <a:r>
              <a:rPr lang="en-GB" dirty="0" err="1">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://doi.org/10.61511/ecoprofit.v3i1.2025.1932.      </a:t>
            </a:r>
          </a:p>
          <a:p>
            <a:pPr>
              <a:lnSpc>
                <a:spcPct val="150000"/>
              </a:lnSpc>
              <a:spcAft>
                <a:spcPts val="800"/>
              </a:spcAft>
              <a:buNone/>
            </a:pPr>
            <a:r>
              <a:rPr lang="en-US" sz="1600" dirty="0">
                <a:effectLst/>
                <a:latin typeface="Arial" panose="020B0604020202020204" pitchFamily="34" charset="0"/>
                <a:ea typeface="Aptos" panose="020B0004020202020204" pitchFamily="34" charset="0"/>
                <a:cs typeface="Arial" panose="020B0604020202020204" pitchFamily="34" charset="0"/>
              </a:rPr>
              <a:t>AI statement: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buNone/>
            </a:pPr>
            <a:r>
              <a:rPr lang="en-US" sz="1600" dirty="0">
                <a:effectLst/>
                <a:latin typeface="Arial" panose="020B0604020202020204" pitchFamily="34" charset="0"/>
                <a:ea typeface="Aptos" panose="020B0004020202020204" pitchFamily="34" charset="0"/>
                <a:cs typeface="Arial" panose="020B0604020202020204" pitchFamily="34" charset="0"/>
              </a:rPr>
              <a:t>I confirm that I have not presented any AI-generated text as my own work.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US" sz="1600" dirty="0">
                <a:effectLst/>
                <a:latin typeface="Arial" panose="020B0604020202020204" pitchFamily="34" charset="0"/>
                <a:ea typeface="Aptos" panose="020B0004020202020204" pitchFamily="34" charset="0"/>
                <a:cs typeface="Arial" panose="020B0604020202020204" pitchFamily="34" charset="0"/>
              </a:rPr>
              <a:t>I confirm that I have used Grammarly for my grammar and spelling. </a:t>
            </a:r>
            <a:endParaRPr lang="en-GB" sz="1600" dirty="0">
              <a:effectLst/>
              <a:latin typeface="Arial" panose="020B0604020202020204" pitchFamily="34" charset="0"/>
              <a:ea typeface="Aptos" panose="020B0004020202020204" pitchFamily="34" charset="0"/>
              <a:cs typeface="Arial" panose="020B0604020202020204" pitchFamily="34" charset="0"/>
            </a:endParaRPr>
          </a:p>
          <a:p>
            <a:pPr marL="457200" marR="0" indent="-457200" algn="just">
              <a:lnSpc>
                <a:spcPct val="150000"/>
              </a:lnSpc>
              <a:spcBef>
                <a:spcPts val="0"/>
              </a:spcBef>
              <a:spcAft>
                <a:spcPts val="1200"/>
              </a:spcAft>
            </a:pPr>
            <a:endParaRPr lang="en-GB" dirty="0">
              <a:solidFill>
                <a:schemeClr val="accent5">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45031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687</TotalTime>
  <Words>1952</Words>
  <Application>Microsoft Macintosh PowerPoint</Application>
  <PresentationFormat>Custom</PresentationFormat>
  <Paragraphs>113</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Arial</vt:lpstr>
      <vt:lpstr>Times New Roman</vt:lpstr>
      <vt:lpstr>Office Theme</vt:lpstr>
      <vt:lpstr>PowerPoint Presentation</vt:lpstr>
      <vt:lpstr>Presentation Overview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Kaikash Doolar</dc:creator>
  <cp:keywords/>
  <dc:description/>
  <cp:lastModifiedBy>agnieszka doolar</cp:lastModifiedBy>
  <cp:revision>5</cp:revision>
  <cp:lastPrinted>2026-03-18T21:36:56Z</cp:lastPrinted>
  <dcterms:created xsi:type="dcterms:W3CDTF">2006-08-16T00:00:00Z</dcterms:created>
  <dcterms:modified xsi:type="dcterms:W3CDTF">2026-03-19T08:49:01Z</dcterms:modified>
  <cp:category/>
  <dc:identifier>DAHEGsjHJmc</dc:identifier>
</cp:coreProperties>
</file>