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5"/>
  </p:notesMasterIdLst>
  <p:handoutMasterIdLst>
    <p:handoutMasterId r:id="rId16"/>
  </p:handoutMasterIdLst>
  <p:sldIdLst>
    <p:sldId id="270" r:id="rId2"/>
    <p:sldId id="271" r:id="rId3"/>
    <p:sldId id="285" r:id="rId4"/>
    <p:sldId id="286" r:id="rId5"/>
    <p:sldId id="281" r:id="rId6"/>
    <p:sldId id="275" r:id="rId7"/>
    <p:sldId id="288" r:id="rId8"/>
    <p:sldId id="279" r:id="rId9"/>
    <p:sldId id="289" r:id="rId10"/>
    <p:sldId id="280" r:id="rId11"/>
    <p:sldId id="287" r:id="rId12"/>
    <p:sldId id="277" r:id="rId13"/>
    <p:sldId id="29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8799B23B-EC83-4686-B30A-512413B5E67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6" d="100"/>
          <a:sy n="76" d="100"/>
        </p:scale>
        <p:origin x="2538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700FC0-9E7A-4C53-8A3B-3C3C9A736C42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48944F-81ED-4843-A3E6-D41A6908762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7142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F122B6-E47E-4A80-A9F3-23FD10D674FE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F1C5CE-222C-4659-9A99-B99FC42AF6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527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09601"/>
            <a:ext cx="103632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953000"/>
            <a:ext cx="85344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49BF3EA-1A78-4F07-BDC0-C8A1BD461199}" type="datetimeFigureOut">
              <a:rPr lang="en-US" smtClean="0"/>
              <a:pPr/>
              <a:t>4/21/2021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82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buFont typeface="Arial" pitchFamily="34" charset="0"/>
              <a:buChar char="•"/>
              <a:defRPr>
                <a:solidFill>
                  <a:schemeClr val="tx1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106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59944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8" name="Oval 7"/>
          <p:cNvSpPr/>
          <p:nvPr/>
        </p:nvSpPr>
        <p:spPr>
          <a:xfrm>
            <a:off x="62611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9" name="Oval 8"/>
          <p:cNvSpPr/>
          <p:nvPr/>
        </p:nvSpPr>
        <p:spPr>
          <a:xfrm>
            <a:off x="5728971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371601"/>
            <a:ext cx="103632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068764"/>
            <a:ext cx="103632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689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87680" y="1600200"/>
            <a:ext cx="5388864" cy="4526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33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5386917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12848"/>
            <a:ext cx="5388864" cy="39136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1" y="1600200"/>
            <a:ext cx="5389033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230112" y="2212849"/>
            <a:ext cx="5388864" cy="3913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593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9625"/>
            <a:ext cx="10972800" cy="1600200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98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002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117" y="266700"/>
            <a:ext cx="4011084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8850" y="273051"/>
            <a:ext cx="66611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6117" y="2438401"/>
            <a:ext cx="4011084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85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9435" y="228600"/>
            <a:ext cx="7615765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2010835" y="1143000"/>
            <a:ext cx="8072965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9435" y="5810250"/>
            <a:ext cx="7615765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479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995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>
            <a:lvl1pPr>
              <a:defRPr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BF3EA-1A78-4F07-BDC0-C8A1BD461199}" type="datetimeFigureOut">
              <a:rPr lang="en-US" smtClean="0"/>
              <a:t>4/21/2021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CF334-2D5C-4859-84A6-CA7E6E43FAE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999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11277014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758826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Century Gothic" pitchFamily="34" charset="0"/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84463" y="6356351"/>
            <a:ext cx="2781300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/>
                </a:solidFill>
                <a:latin typeface="Century Gothic" pitchFamily="34" charset="0"/>
              </a:defRPr>
            </a:lvl1pPr>
          </a:lstStyle>
          <a:p>
            <a:fld id="{349BF3EA-1A78-4F07-BDC0-C8A1BD461199}" type="datetimeFigureOut">
              <a:rPr lang="en-US" smtClean="0"/>
              <a:pPr/>
              <a:t>4/21/2021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91038" y="6356351"/>
            <a:ext cx="749300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/>
                </a:solidFill>
                <a:latin typeface="Century Gothic" pitchFamily="34" charset="0"/>
              </a:defRPr>
            </a:lvl1pPr>
          </a:lstStyle>
          <a:p>
            <a:fld id="{401CF334-2D5C-4859-84A6-CA7E6E43FAE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251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ts val="4800"/>
        </a:lnSpc>
        <a:spcBef>
          <a:spcPct val="0"/>
        </a:spcBef>
        <a:buNone/>
        <a:defRPr sz="4800" kern="1200"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350819"/>
            <a:ext cx="10363200" cy="2333106"/>
          </a:xfrm>
        </p:spPr>
        <p:txBody>
          <a:bodyPr/>
          <a:lstStyle/>
          <a:p>
            <a:r>
              <a:rPr lang="en-US" dirty="0"/>
              <a:t>Storage Area Network (SAN)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828800" y="5064649"/>
            <a:ext cx="8534400" cy="1219200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STUDENT: CLAUDIU ALBUS</a:t>
            </a:r>
          </a:p>
          <a:p>
            <a:r>
              <a:rPr lang="en-US" dirty="0"/>
              <a:t>ID: 1809254	</a:t>
            </a:r>
          </a:p>
          <a:p>
            <a:r>
              <a:rPr lang="en-US" dirty="0"/>
              <a:t>TUTOR: KOUSHIK MODAK</a:t>
            </a:r>
          </a:p>
        </p:txBody>
      </p:sp>
    </p:spTree>
    <p:extLst>
      <p:ext uri="{BB962C8B-B14F-4D97-AF65-F5344CB8AC3E}">
        <p14:creationId xmlns:p14="http://schemas.microsoft.com/office/powerpoint/2010/main" val="1096358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67664-C2C4-4BCF-99A7-80A2F1690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20786"/>
            <a:ext cx="10972800" cy="979415"/>
          </a:xfrm>
        </p:spPr>
        <p:txBody>
          <a:bodyPr/>
          <a:lstStyle/>
          <a:p>
            <a:r>
              <a:rPr lang="en-GB" sz="54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91BC1-CA08-4D42-93DE-C572ED60F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16084"/>
            <a:ext cx="10972800" cy="4525963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800" dirty="0"/>
              <a:t>What is Storage Area Network?</a:t>
            </a:r>
          </a:p>
          <a:p>
            <a:endParaRPr lang="en-GB" sz="2800" dirty="0"/>
          </a:p>
          <a:p>
            <a:r>
              <a:rPr lang="en-GB" sz="2800" dirty="0"/>
              <a:t>Why Storage Area Network is needed?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How to access Storage Area Network [1]?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7FBB83-978B-4BBB-81AB-399D88E5A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4" y="2349443"/>
            <a:ext cx="2965704" cy="312115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76E3BB-C51D-4FE9-8349-4F31C8923CCF}"/>
              </a:ext>
            </a:extLst>
          </p:cNvPr>
          <p:cNvSpPr txBox="1"/>
          <p:nvPr/>
        </p:nvSpPr>
        <p:spPr>
          <a:xfrm>
            <a:off x="10203170" y="5470595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[8]</a:t>
            </a:r>
          </a:p>
        </p:txBody>
      </p:sp>
    </p:spTree>
    <p:extLst>
      <p:ext uri="{BB962C8B-B14F-4D97-AF65-F5344CB8AC3E}">
        <p14:creationId xmlns:p14="http://schemas.microsoft.com/office/powerpoint/2010/main" val="1044551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F197B-3125-4C29-90AB-DE5A09317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31837"/>
            <a:ext cx="10972800" cy="868364"/>
          </a:xfrm>
        </p:spPr>
        <p:txBody>
          <a:bodyPr/>
          <a:lstStyle/>
          <a:p>
            <a:r>
              <a:rPr lang="en-GB" sz="5400" dirty="0"/>
              <a:t>The main components of SAN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D8046-EE2A-4C7A-AA3E-665B52C9D0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sz="2800" dirty="0"/>
          </a:p>
          <a:p>
            <a:r>
              <a:rPr lang="en-GB" sz="2800" dirty="0"/>
              <a:t>SAN Servers </a:t>
            </a:r>
          </a:p>
          <a:p>
            <a:endParaRPr lang="en-GB" sz="2800" dirty="0"/>
          </a:p>
          <a:p>
            <a:r>
              <a:rPr lang="en-GB" sz="2800" dirty="0"/>
              <a:t>SAN Storage</a:t>
            </a:r>
          </a:p>
          <a:p>
            <a:endParaRPr lang="en-GB" sz="2800" dirty="0"/>
          </a:p>
          <a:p>
            <a:r>
              <a:rPr lang="en-GB" sz="2800" dirty="0"/>
              <a:t>SAN Network Infrastructure [2].</a:t>
            </a:r>
          </a:p>
          <a:p>
            <a:endParaRPr lang="en-GB" dirty="0"/>
          </a:p>
        </p:txBody>
      </p:sp>
      <p:pic>
        <p:nvPicPr>
          <p:cNvPr id="5" name="Picture 4" descr="A picture containing transport, wheel&#10;&#10;Description automatically generated">
            <a:extLst>
              <a:ext uri="{FF2B5EF4-FFF2-40B4-BE49-F238E27FC236}">
                <a16:creationId xmlns:a16="http://schemas.microsoft.com/office/drawing/2014/main" id="{49316FB1-1005-4398-9728-5D3E8C477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1522" y="2482770"/>
            <a:ext cx="4141237" cy="27608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951152-FB39-4C4D-A3F3-78E168007586}"/>
              </a:ext>
            </a:extLst>
          </p:cNvPr>
          <p:cNvSpPr txBox="1"/>
          <p:nvPr/>
        </p:nvSpPr>
        <p:spPr>
          <a:xfrm>
            <a:off x="9968278" y="5315547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[9]</a:t>
            </a:r>
          </a:p>
        </p:txBody>
      </p:sp>
    </p:spTree>
    <p:extLst>
      <p:ext uri="{BB962C8B-B14F-4D97-AF65-F5344CB8AC3E}">
        <p14:creationId xmlns:p14="http://schemas.microsoft.com/office/powerpoint/2010/main" val="3344869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17B4-C246-4571-8EEF-079E40FA6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32825"/>
            <a:ext cx="10972800" cy="1101436"/>
          </a:xfrm>
        </p:spPr>
        <p:txBody>
          <a:bodyPr/>
          <a:lstStyle/>
          <a:p>
            <a:r>
              <a:rPr lang="en-GB" sz="5400" dirty="0"/>
              <a:t>How is it interconnected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F468D-3DAC-4DAF-BA12-2060104C4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99212"/>
            <a:ext cx="10972800" cy="4525963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Node ports</a:t>
            </a:r>
          </a:p>
          <a:p>
            <a:endParaRPr lang="en-GB" sz="2800" dirty="0"/>
          </a:p>
          <a:p>
            <a:r>
              <a:rPr lang="en-GB" sz="2800" dirty="0"/>
              <a:t>Cables</a:t>
            </a:r>
          </a:p>
          <a:p>
            <a:endParaRPr lang="en-GB" sz="2800" dirty="0"/>
          </a:p>
          <a:p>
            <a:r>
              <a:rPr lang="en-GB" sz="2800" dirty="0"/>
              <a:t>Interconnection Devices</a:t>
            </a:r>
          </a:p>
          <a:p>
            <a:endParaRPr lang="en-GB" sz="2800" dirty="0"/>
          </a:p>
          <a:p>
            <a:r>
              <a:rPr lang="en-GB" sz="2800" dirty="0"/>
              <a:t>Storage Arrays</a:t>
            </a:r>
          </a:p>
          <a:p>
            <a:endParaRPr lang="en-GB" sz="2800" dirty="0"/>
          </a:p>
          <a:p>
            <a:r>
              <a:rPr lang="en-GB" sz="2800" dirty="0"/>
              <a:t>SAN Management Software [2].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02C3FF-C59D-40FB-93D8-85A514C8A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7204" y="2159051"/>
            <a:ext cx="5815196" cy="28644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C8968D5-55BC-4D12-A909-E802D48FA2D9}"/>
              </a:ext>
            </a:extLst>
          </p:cNvPr>
          <p:cNvSpPr txBox="1"/>
          <p:nvPr/>
        </p:nvSpPr>
        <p:spPr>
          <a:xfrm>
            <a:off x="10345782" y="5023549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[10]</a:t>
            </a:r>
          </a:p>
        </p:txBody>
      </p:sp>
    </p:spTree>
    <p:extLst>
      <p:ext uri="{BB962C8B-B14F-4D97-AF65-F5344CB8AC3E}">
        <p14:creationId xmlns:p14="http://schemas.microsoft.com/office/powerpoint/2010/main" val="30226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FFD5F-E0D8-4A97-ABAE-681066342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98833"/>
            <a:ext cx="10972800" cy="1051560"/>
          </a:xfrm>
        </p:spPr>
        <p:txBody>
          <a:bodyPr/>
          <a:lstStyle/>
          <a:p>
            <a:r>
              <a:rPr lang="en-GB" sz="5400" dirty="0"/>
              <a:t>Types of SAN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237ED-DF6F-4EA3-A482-F9728F615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082339"/>
            <a:ext cx="10972800" cy="4525963"/>
          </a:xfrm>
        </p:spPr>
        <p:txBody>
          <a:bodyPr/>
          <a:lstStyle/>
          <a:p>
            <a:endParaRPr lang="en-GB" dirty="0"/>
          </a:p>
          <a:p>
            <a:r>
              <a:rPr lang="en-GB" sz="2800" dirty="0"/>
              <a:t>Virtual SAN</a:t>
            </a:r>
          </a:p>
          <a:p>
            <a:endParaRPr lang="en-GB" sz="2800" dirty="0"/>
          </a:p>
          <a:p>
            <a:r>
              <a:rPr lang="en-GB" sz="2800" dirty="0"/>
              <a:t>Unified SAN</a:t>
            </a:r>
          </a:p>
          <a:p>
            <a:endParaRPr lang="en-GB" sz="2800" dirty="0"/>
          </a:p>
          <a:p>
            <a:r>
              <a:rPr lang="en-GB" sz="2800" dirty="0"/>
              <a:t>Converged SAN [3].</a:t>
            </a:r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0BEF5AC8-A915-4777-911D-8850F8D0B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247487"/>
            <a:ext cx="4215100" cy="27163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5C32E8-A0DC-4565-B9BD-611B56C50B8F}"/>
              </a:ext>
            </a:extLst>
          </p:cNvPr>
          <p:cNvSpPr txBox="1"/>
          <p:nvPr/>
        </p:nvSpPr>
        <p:spPr>
          <a:xfrm>
            <a:off x="9058157" y="4963885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[11]</a:t>
            </a:r>
          </a:p>
        </p:txBody>
      </p:sp>
    </p:spTree>
    <p:extLst>
      <p:ext uri="{BB962C8B-B14F-4D97-AF65-F5344CB8AC3E}">
        <p14:creationId xmlns:p14="http://schemas.microsoft.com/office/powerpoint/2010/main" val="4236842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D109A-A093-4D3D-84EA-EE58007DD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"/>
            <a:ext cx="10972800" cy="1600200"/>
          </a:xfrm>
        </p:spPr>
        <p:txBody>
          <a:bodyPr/>
          <a:lstStyle/>
          <a:p>
            <a:r>
              <a:rPr lang="en-GB" sz="5400" dirty="0"/>
              <a:t>SAN - Scalability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94A9D-F008-4C91-95BF-7ED9809A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43100"/>
            <a:ext cx="10972800" cy="4183064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When the numbers of switches grows means the switching capacity increases.</a:t>
            </a:r>
          </a:p>
          <a:p>
            <a:endParaRPr lang="en-GB" dirty="0"/>
          </a:p>
          <a:p>
            <a:r>
              <a:rPr lang="en-GB" dirty="0"/>
              <a:t>Advanced routing enables the SAN to expand considerably [4].</a:t>
            </a:r>
          </a:p>
        </p:txBody>
      </p:sp>
    </p:spTree>
    <p:extLst>
      <p:ext uri="{BB962C8B-B14F-4D97-AF65-F5344CB8AC3E}">
        <p14:creationId xmlns:p14="http://schemas.microsoft.com/office/powerpoint/2010/main" val="4862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5A741-F044-46EE-BAA6-D1D349B54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40872"/>
            <a:ext cx="10972800" cy="1159329"/>
          </a:xfrm>
        </p:spPr>
        <p:txBody>
          <a:bodyPr/>
          <a:lstStyle/>
          <a:p>
            <a:r>
              <a:rPr lang="en-GB" sz="5400" dirty="0"/>
              <a:t>Monitoring software's - SAN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7F366-EEAE-4B06-BD76-593D6D3D56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845129"/>
            <a:ext cx="10972800" cy="428103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SolarWinds Storage Resource Monitor [5].</a:t>
            </a:r>
          </a:p>
          <a:p>
            <a:endParaRPr lang="en-GB" dirty="0"/>
          </a:p>
          <a:p>
            <a:r>
              <a:rPr lang="en-GB" dirty="0"/>
              <a:t>ManageEngine </a:t>
            </a:r>
            <a:r>
              <a:rPr lang="en-GB" dirty="0" err="1"/>
              <a:t>OpManager</a:t>
            </a:r>
            <a:r>
              <a:rPr lang="en-GB" dirty="0"/>
              <a:t> [6].</a:t>
            </a:r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DA089A6D-DE77-43D2-B89B-C1340FDF60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5330" y="2318658"/>
            <a:ext cx="4095748" cy="12906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3305708-CCEA-47C1-B5EC-093E045BB205}"/>
              </a:ext>
            </a:extLst>
          </p:cNvPr>
          <p:cNvSpPr txBox="1"/>
          <p:nvPr/>
        </p:nvSpPr>
        <p:spPr>
          <a:xfrm>
            <a:off x="9973778" y="3669557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[12]</a:t>
            </a:r>
          </a:p>
        </p:txBody>
      </p:sp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D139359E-2BEF-46EE-8E4A-6B91CE056A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0077" y="4174395"/>
            <a:ext cx="3226254" cy="181626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1F470A6-11C8-4B07-8909-53C638DA96D2}"/>
              </a:ext>
            </a:extLst>
          </p:cNvPr>
          <p:cNvSpPr txBox="1"/>
          <p:nvPr/>
        </p:nvSpPr>
        <p:spPr>
          <a:xfrm>
            <a:off x="9668978" y="6047796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[13]</a:t>
            </a:r>
          </a:p>
        </p:txBody>
      </p:sp>
    </p:spTree>
    <p:extLst>
      <p:ext uri="{BB962C8B-B14F-4D97-AF65-F5344CB8AC3E}">
        <p14:creationId xmlns:p14="http://schemas.microsoft.com/office/powerpoint/2010/main" val="447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42953-1CC2-4DAA-A728-31E05CF0C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59229"/>
            <a:ext cx="10972800" cy="1061357"/>
          </a:xfrm>
        </p:spPr>
        <p:txBody>
          <a:bodyPr/>
          <a:lstStyle/>
          <a:p>
            <a:r>
              <a:rPr lang="en-GB" sz="5400" dirty="0"/>
              <a:t>Security of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3803A-1327-46E5-B6D9-20D603B765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714500"/>
            <a:ext cx="10972800" cy="4411664"/>
          </a:xfrm>
        </p:spPr>
        <p:txBody>
          <a:bodyPr/>
          <a:lstStyle/>
          <a:p>
            <a:endParaRPr lang="en-GB" dirty="0"/>
          </a:p>
          <a:p>
            <a:r>
              <a:rPr lang="en-GB" sz="3200" dirty="0"/>
              <a:t>Access Control Security</a:t>
            </a:r>
          </a:p>
          <a:p>
            <a:endParaRPr lang="en-GB" sz="3200" dirty="0"/>
          </a:p>
          <a:p>
            <a:r>
              <a:rPr lang="en-GB" sz="3200" dirty="0"/>
              <a:t>Data security</a:t>
            </a:r>
          </a:p>
          <a:p>
            <a:pPr lvl="1"/>
            <a:r>
              <a:rPr lang="en-GB" sz="2000" dirty="0"/>
              <a:t>Zoning</a:t>
            </a:r>
          </a:p>
          <a:p>
            <a:pPr lvl="1"/>
            <a:r>
              <a:rPr lang="en-GB" sz="2000" dirty="0"/>
              <a:t>LUN masking [2].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A45A9D3-ACA5-462F-BD34-ED94632805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0171" y="2237013"/>
            <a:ext cx="5312229" cy="29881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4568620-741F-4DC9-A9D6-E30C10DB1E04}"/>
              </a:ext>
            </a:extLst>
          </p:cNvPr>
          <p:cNvSpPr txBox="1"/>
          <p:nvPr/>
        </p:nvSpPr>
        <p:spPr>
          <a:xfrm>
            <a:off x="10205100" y="5378323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[14]</a:t>
            </a:r>
          </a:p>
        </p:txBody>
      </p:sp>
    </p:spTree>
    <p:extLst>
      <p:ext uri="{BB962C8B-B14F-4D97-AF65-F5344CB8AC3E}">
        <p14:creationId xmlns:p14="http://schemas.microsoft.com/office/powerpoint/2010/main" val="174182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54C22-4153-4E27-BC2B-A21695481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72607"/>
            <a:ext cx="10972800" cy="1012371"/>
          </a:xfrm>
        </p:spPr>
        <p:txBody>
          <a:bodyPr/>
          <a:lstStyle/>
          <a:p>
            <a:r>
              <a:rPr lang="en-GB" sz="5400" dirty="0"/>
              <a:t>SAN -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57BD0-E9E5-4237-8FBF-1C997DBE6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10443"/>
            <a:ext cx="10972800" cy="4215721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Infrastructure Simplification</a:t>
            </a:r>
          </a:p>
          <a:p>
            <a:endParaRPr lang="en-GB" sz="2800" dirty="0"/>
          </a:p>
          <a:p>
            <a:r>
              <a:rPr lang="en-GB" sz="2800" dirty="0"/>
              <a:t>Information lifecycle management</a:t>
            </a:r>
          </a:p>
          <a:p>
            <a:endParaRPr lang="en-GB" sz="2800" dirty="0"/>
          </a:p>
          <a:p>
            <a:r>
              <a:rPr lang="en-GB" sz="2800" dirty="0"/>
              <a:t>Business continuity [2].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6E950326-E307-42E1-AADD-E7CD9192AB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804" y="2040967"/>
            <a:ext cx="3810000" cy="3000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A81567-1B6D-48DF-BA70-60AFF0FC3E4F}"/>
              </a:ext>
            </a:extLst>
          </p:cNvPr>
          <p:cNvSpPr txBox="1"/>
          <p:nvPr/>
        </p:nvSpPr>
        <p:spPr>
          <a:xfrm>
            <a:off x="10074472" y="5171491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[15]</a:t>
            </a:r>
          </a:p>
        </p:txBody>
      </p:sp>
    </p:spTree>
    <p:extLst>
      <p:ext uri="{BB962C8B-B14F-4D97-AF65-F5344CB8AC3E}">
        <p14:creationId xmlns:p14="http://schemas.microsoft.com/office/powerpoint/2010/main" val="1169741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CEFD8-34DC-4657-BA06-79A6D598F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48145"/>
            <a:ext cx="10972800" cy="1018309"/>
          </a:xfrm>
        </p:spPr>
        <p:txBody>
          <a:bodyPr/>
          <a:lstStyle/>
          <a:p>
            <a:r>
              <a:rPr lang="en-GB" sz="5400" dirty="0"/>
              <a:t>SAN – Pros and Cons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344353D-82C2-4AE3-B9E2-84B8A824D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2106048"/>
              </p:ext>
            </p:extLst>
          </p:nvPr>
        </p:nvGraphicFramePr>
        <p:xfrm>
          <a:off x="1415934" y="2917998"/>
          <a:ext cx="9360132" cy="2019532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4680066">
                  <a:extLst>
                    <a:ext uri="{9D8B030D-6E8A-4147-A177-3AD203B41FA5}">
                      <a16:colId xmlns:a16="http://schemas.microsoft.com/office/drawing/2014/main" val="1520964565"/>
                    </a:ext>
                  </a:extLst>
                </a:gridCol>
                <a:gridCol w="4680066">
                  <a:extLst>
                    <a:ext uri="{9D8B030D-6E8A-4147-A177-3AD203B41FA5}">
                      <a16:colId xmlns:a16="http://schemas.microsoft.com/office/drawing/2014/main" val="707966864"/>
                    </a:ext>
                  </a:extLst>
                </a:gridCol>
              </a:tblGrid>
              <a:tr h="504883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5403173"/>
                  </a:ext>
                </a:extLst>
              </a:tr>
              <a:tr h="504883">
                <a:tc>
                  <a:txBody>
                    <a:bodyPr/>
                    <a:lstStyle/>
                    <a:p>
                      <a:r>
                        <a:rPr lang="en-GB" sz="2000" dirty="0"/>
                        <a:t>Data Sharing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0198116"/>
                  </a:ext>
                </a:extLst>
              </a:tr>
              <a:tr h="504883">
                <a:tc>
                  <a:txBody>
                    <a:bodyPr/>
                    <a:lstStyle/>
                    <a:p>
                      <a:r>
                        <a:rPr lang="en-GB" sz="2000" dirty="0"/>
                        <a:t>Expansion 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Interoperability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9786037"/>
                  </a:ext>
                </a:extLst>
              </a:tr>
              <a:tr h="504883">
                <a:tc>
                  <a:txBody>
                    <a:bodyPr/>
                    <a:lstStyle/>
                    <a:p>
                      <a:r>
                        <a:rPr lang="en-GB" sz="2000" dirty="0"/>
                        <a:t>Remote backup and recovery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Network 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407507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1441CCF-1BCA-4DA8-AC8B-941D2DAB6B20}"/>
              </a:ext>
            </a:extLst>
          </p:cNvPr>
          <p:cNvSpPr txBox="1"/>
          <p:nvPr/>
        </p:nvSpPr>
        <p:spPr>
          <a:xfrm>
            <a:off x="9514182" y="5091547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Source: [8]</a:t>
            </a:r>
          </a:p>
        </p:txBody>
      </p:sp>
    </p:spTree>
    <p:extLst>
      <p:ext uri="{BB962C8B-B14F-4D97-AF65-F5344CB8AC3E}">
        <p14:creationId xmlns:p14="http://schemas.microsoft.com/office/powerpoint/2010/main" val="80295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0F27D-8E55-4471-9A6F-BE5C7F5CE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08213"/>
            <a:ext cx="10972800" cy="996043"/>
          </a:xfrm>
        </p:spPr>
        <p:txBody>
          <a:bodyPr/>
          <a:lstStyle/>
          <a:p>
            <a:r>
              <a:rPr lang="en-GB" sz="5400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4FB90-4620-4870-BBD4-4B3E30155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Storage Area Networking has the potential to transform the way we store and retrieve data for everyday activities, especially in the corporate and business context. </a:t>
            </a:r>
          </a:p>
          <a:p>
            <a:endParaRPr lang="en-GB" dirty="0"/>
          </a:p>
          <a:p>
            <a:r>
              <a:rPr lang="en-GB" dirty="0"/>
              <a:t>Storage </a:t>
            </a:r>
            <a:r>
              <a:rPr lang="en-GB"/>
              <a:t>Area Network </a:t>
            </a:r>
            <a:r>
              <a:rPr lang="en-GB" dirty="0"/>
              <a:t>promises a lot for the near future and can be used in a huge variety of forms and network setups.</a:t>
            </a:r>
          </a:p>
        </p:txBody>
      </p:sp>
    </p:spTree>
    <p:extLst>
      <p:ext uri="{BB962C8B-B14F-4D97-AF65-F5344CB8AC3E}">
        <p14:creationId xmlns:p14="http://schemas.microsoft.com/office/powerpoint/2010/main" val="865750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18B32-D72A-45D4-8E05-B38B6BFF0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034935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DE387-8772-4C93-ADB2-A69F95FD9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49303"/>
            <a:ext cx="10972800" cy="5265797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[1]   Priyanka Malviya, “A Study Paper on Storage Area Network Problem-Solving Issues”, International Journal of Computer Science Trends and Technology (IJCST) – Volume 4 Issue 4, 2016.</a:t>
            </a:r>
          </a:p>
          <a:p>
            <a:pPr marL="0" indent="0">
              <a:buNone/>
            </a:pPr>
            <a:r>
              <a:rPr lang="en-GB" dirty="0"/>
              <a:t>[2]   Jon Tate, Pall Beck, Hector Hugo Ibarra, </a:t>
            </a:r>
            <a:r>
              <a:rPr lang="en-GB" dirty="0" err="1"/>
              <a:t>Shanmuganathan</a:t>
            </a:r>
            <a:r>
              <a:rPr lang="en-GB" dirty="0"/>
              <a:t> </a:t>
            </a:r>
            <a:r>
              <a:rPr lang="en-GB" dirty="0" err="1"/>
              <a:t>Kumaravel</a:t>
            </a:r>
            <a:r>
              <a:rPr lang="en-GB" dirty="0"/>
              <a:t>, Libor </a:t>
            </a:r>
            <a:r>
              <a:rPr lang="en-GB" dirty="0" err="1"/>
              <a:t>Miklas</a:t>
            </a:r>
            <a:r>
              <a:rPr lang="en-GB" dirty="0"/>
              <a:t>, “Introduction to Storage Area Networks”, 9</a:t>
            </a:r>
            <a:r>
              <a:rPr lang="en-GB" baseline="30000" dirty="0"/>
              <a:t>th</a:t>
            </a:r>
            <a:r>
              <a:rPr lang="en-GB" dirty="0"/>
              <a:t> Edition, 2017, pp. 35-51,  pp. 195-198 , pp. 209-233.</a:t>
            </a:r>
          </a:p>
          <a:p>
            <a:pPr marL="0" indent="0">
              <a:buNone/>
            </a:pPr>
            <a:r>
              <a:rPr lang="en-GB" dirty="0"/>
              <a:t>[3]   J. Saravanan, “The Storage Process in Virtualization for Cloud Computing”, JAC : A Journal Of Composition Theory, 2019, pp. 308-309.</a:t>
            </a:r>
          </a:p>
          <a:p>
            <a:pPr marL="0" indent="0">
              <a:buNone/>
            </a:pPr>
            <a:r>
              <a:rPr lang="en-GB" dirty="0"/>
              <a:t>[4]   Pooja </a:t>
            </a:r>
            <a:r>
              <a:rPr lang="en-GB" dirty="0" err="1"/>
              <a:t>Tanaji</a:t>
            </a:r>
            <a:r>
              <a:rPr lang="en-GB" dirty="0"/>
              <a:t> Patil, “A Study on Evolution of Storage Infrastructure”, International Journal of Advanced Research in Computer Science and Software Engineering, Volume 6, Issue 7, 2016.</a:t>
            </a:r>
          </a:p>
          <a:p>
            <a:pPr marL="0" indent="0">
              <a:buNone/>
            </a:pPr>
            <a:r>
              <a:rPr lang="en-GB" dirty="0"/>
              <a:t>[5]   Deepak Chahal, </a:t>
            </a:r>
            <a:r>
              <a:rPr lang="en-GB" dirty="0" err="1"/>
              <a:t>Latika</a:t>
            </a:r>
            <a:r>
              <a:rPr lang="en-GB" dirty="0"/>
              <a:t> </a:t>
            </a:r>
            <a:r>
              <a:rPr lang="en-GB" dirty="0" err="1"/>
              <a:t>Kharb</a:t>
            </a:r>
            <a:r>
              <a:rPr lang="en-GB" dirty="0"/>
              <a:t>, “Performance Analytics of Network Monitoring</a:t>
            </a:r>
          </a:p>
          <a:p>
            <a:pPr marL="0" indent="0">
              <a:buNone/>
            </a:pPr>
            <a:r>
              <a:rPr lang="en-GB" dirty="0"/>
              <a:t>Tools”, International Journal of Innovative Technology and Exploring Engineering (IJITEE)</a:t>
            </a:r>
          </a:p>
          <a:p>
            <a:pPr marL="0" indent="0">
              <a:buNone/>
            </a:pPr>
            <a:r>
              <a:rPr lang="en-GB" dirty="0"/>
              <a:t>I: 2278-3075, Volume-8 Issue-8, 2019.</a:t>
            </a:r>
          </a:p>
          <a:p>
            <a:pPr marL="0" indent="0">
              <a:buNone/>
            </a:pPr>
            <a:r>
              <a:rPr lang="en-GB" dirty="0"/>
              <a:t>[6]   Network Monitoring Software | Network Monitoring Solutions – ManageEngine </a:t>
            </a:r>
            <a:r>
              <a:rPr lang="en-GB" dirty="0" err="1"/>
              <a:t>OpManager</a:t>
            </a:r>
            <a:r>
              <a:rPr lang="en-GB" dirty="0"/>
              <a:t> , Available at: https://www.manageengine.com/network-monitoring/ [Accessed at: 17.04.2021]</a:t>
            </a:r>
          </a:p>
          <a:p>
            <a:pPr marL="0" indent="0">
              <a:buNone/>
            </a:pPr>
            <a:r>
              <a:rPr lang="en-GB" dirty="0"/>
              <a:t>[7]   Abdul Hafiz, “Storage Area Network”, e-Security | </a:t>
            </a:r>
            <a:r>
              <a:rPr lang="en-GB" dirty="0" err="1"/>
              <a:t>CyberSecurity</a:t>
            </a:r>
            <a:r>
              <a:rPr lang="en-GB" dirty="0"/>
              <a:t> Malaysia 2018, Vol: 44, pp. 28-31.</a:t>
            </a:r>
          </a:p>
        </p:txBody>
      </p:sp>
    </p:spTree>
    <p:extLst>
      <p:ext uri="{BB962C8B-B14F-4D97-AF65-F5344CB8AC3E}">
        <p14:creationId xmlns:p14="http://schemas.microsoft.com/office/powerpoint/2010/main" val="207972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F39AC-CFA5-45DA-B86F-016E820A69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739"/>
            <a:ext cx="10972800" cy="499939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[8]    Question mark Logo, Available at: https://www.istockphoto.com/vector/question-mark-gm187894644-24131027 [Accessed at: 17.04.2021].</a:t>
            </a:r>
          </a:p>
          <a:p>
            <a:pPr marL="0" indent="0">
              <a:buNone/>
            </a:pPr>
            <a:r>
              <a:rPr lang="en-GB" dirty="0"/>
              <a:t>[9]    Components Logo, Available at: https://www.business2community.com/strategy/4-components-effective-success-story-01215651 [Accessed at: 17.04.2021].</a:t>
            </a:r>
          </a:p>
          <a:p>
            <a:pPr marL="0" indent="0">
              <a:buNone/>
            </a:pPr>
            <a:r>
              <a:rPr lang="en-GB" dirty="0"/>
              <a:t>[10]  Interconnection Image, Available at: https://www.channelfutures.com/cloud-2/equinix-interconnection-will-grow-10x-the-internet [Accessed at: 17.04.2021].</a:t>
            </a:r>
          </a:p>
          <a:p>
            <a:pPr marL="0" indent="0">
              <a:buNone/>
            </a:pPr>
            <a:r>
              <a:rPr lang="en-GB" dirty="0"/>
              <a:t>[11]  Types Image, Available at: https://www.myddelton.co.uk/blog/three-types-of-user-research [Accessed at: 17.04.2021].</a:t>
            </a:r>
          </a:p>
          <a:p>
            <a:pPr marL="0" indent="0">
              <a:buNone/>
            </a:pPr>
            <a:r>
              <a:rPr lang="en-GB" dirty="0"/>
              <a:t>[12]  SolarWinds Logo, Available at: https://www.kindpng.com/imgv/hxhRimo_solarwinds-logo-solarwinds-logo-hd-png-download/ [Accessed at: 17.04.2021].</a:t>
            </a:r>
          </a:p>
          <a:p>
            <a:pPr marL="0" indent="0">
              <a:buNone/>
            </a:pPr>
            <a:r>
              <a:rPr lang="en-GB" dirty="0"/>
              <a:t>[13]  ManageEngine Logo, Available at: https://uk.pcmag.com/cloud-services/73035/manageengine-opmanager [Accessed at: 17.04.2021].</a:t>
            </a:r>
          </a:p>
          <a:p>
            <a:pPr marL="0" indent="0">
              <a:buNone/>
            </a:pPr>
            <a:r>
              <a:rPr lang="en-GB" dirty="0"/>
              <a:t>[14]  Security Logo, Available at: </a:t>
            </a:r>
          </a:p>
          <a:p>
            <a:pPr marL="0" indent="0">
              <a:buNone/>
            </a:pPr>
            <a:r>
              <a:rPr lang="en-GB" dirty="0"/>
              <a:t>https://martechtoday.com/data-security-privacy-marketings-top-conundrum-2016-159239 [Accessed at: 17.04.2021].</a:t>
            </a:r>
          </a:p>
          <a:p>
            <a:pPr marL="0" indent="0">
              <a:buNone/>
            </a:pPr>
            <a:r>
              <a:rPr lang="en-GB" dirty="0"/>
              <a:t>[15]  Solutions Image, Available at: https://www.connectbit.com/it-solutions/  [Accessed at: 17.04.2021].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C52EAA3-5635-499E-AC20-35C87866F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14368"/>
            <a:ext cx="10972800" cy="1034935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12643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mpany background presentat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>
    <a:spDef>
      <a:spPr>
        <a:solidFill>
          <a:schemeClr val="tx2"/>
        </a:solidFill>
        <a:ln>
          <a:solidFill>
            <a:schemeClr val="tx2"/>
          </a:solidFill>
        </a:ln>
      </a:spPr>
      <a:bodyPr rtlCol="0" anchor="ctr"/>
      <a:lstStyle>
        <a:defPPr algn="ctr">
          <a:defRPr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ompany meeting presentation.potx" id="{77F2D8A2-507B-4878-B2FF-8D528D9C7FD9}" vid="{1CC704D5-A0BA-4179-BDE4-EF17843D99B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Company meeting presentation</Template>
  <TotalTime>2204</TotalTime>
  <Words>725</Words>
  <Application>Microsoft Office PowerPoint</Application>
  <PresentationFormat>Widescreen</PresentationFormat>
  <Paragraphs>110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Century Gothic</vt:lpstr>
      <vt:lpstr>Courier New</vt:lpstr>
      <vt:lpstr>Palatino Linotype</vt:lpstr>
      <vt:lpstr>Company background presentation</vt:lpstr>
      <vt:lpstr>Storage Area Network (SAN)</vt:lpstr>
      <vt:lpstr>Introduction</vt:lpstr>
      <vt:lpstr>The main components of SAN</vt:lpstr>
      <vt:lpstr>How is it interconnected ?</vt:lpstr>
      <vt:lpstr>Types of SAN</vt:lpstr>
      <vt:lpstr>SAN - Scalability</vt:lpstr>
      <vt:lpstr>Monitoring software's - SAN</vt:lpstr>
      <vt:lpstr>Security of data</vt:lpstr>
      <vt:lpstr>SAN - Solutions</vt:lpstr>
      <vt:lpstr>SAN – Pros and Cons</vt:lpstr>
      <vt:lpstr>Conclusions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Storage Area Network (SAN)</dc:title>
  <dc:creator>Claudiu Octavian Albus (1809254)</dc:creator>
  <cp:lastModifiedBy>Claudiu Octavian Albus (1809254)</cp:lastModifiedBy>
  <cp:revision>90</cp:revision>
  <dcterms:created xsi:type="dcterms:W3CDTF">2021-03-28T14:49:09Z</dcterms:created>
  <dcterms:modified xsi:type="dcterms:W3CDTF">2021-04-21T21:15:21Z</dcterms:modified>
</cp:coreProperties>
</file>