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8" r:id="rId1"/>
  </p:sldMasterIdLst>
  <p:sldIdLst>
    <p:sldId id="257" r:id="rId2"/>
    <p:sldId id="258" r:id="rId3"/>
    <p:sldId id="259" r:id="rId4"/>
    <p:sldId id="260" r:id="rId5"/>
    <p:sldId id="267" r:id="rId6"/>
    <p:sldId id="272" r:id="rId7"/>
    <p:sldId id="268" r:id="rId8"/>
    <p:sldId id="269" r:id="rId9"/>
    <p:sldId id="270" r:id="rId10"/>
    <p:sldId id="261" r:id="rId11"/>
    <p:sldId id="263"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96D1B-4F13-C063-FA80-68C826439FB2}" v="4250" dt="2019-10-15T19:18:14.013"/>
    <p1510:client id="{1BC1CFDD-77FE-AD04-E0AA-6A25A61036D8}" v="5642" dt="2019-10-13T14:55:50.491"/>
    <p1510:client id="{50C6C73D-01E2-75D2-20BC-828270ABA447}" v="4015" dt="2019-10-14T15:03:33.636"/>
    <p1510:client id="{714DFA99-9980-7C1E-B256-44128F431B9F}" v="299" dt="2019-10-14T09:28:12.765"/>
    <p1510:client id="{9EB579AE-8A00-BA88-5E1A-E780548495AC}" v="1508" dt="2019-10-13T20:44:15.681"/>
    <p1510:client id="{A302DC09-62C0-486A-B1C6-3D3928D0C119}" v="742" dt="2019-10-10T19:19:05.172"/>
    <p1510:client id="{AF9310E4-3755-A6FA-F21F-348A54B10764}" v="31" dt="2019-10-15T20:53:28.616"/>
    <p1510:client id="{B9E5217D-F76C-25BD-54B2-9D26312EBAF3}" v="453" dt="2019-10-12T13:41:16.333"/>
    <p1510:client id="{C935C30D-C5AE-D1E8-ACCE-D55A2949B967}" v="7" dt="2019-10-12T17:58:10.690"/>
    <p1510:client id="{D0EBC5B8-53F0-2F74-DB73-08BB0D08BBA0}" v="576" dt="2019-10-13T10:07:53.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210456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6897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3124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6366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650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1048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8395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19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6162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1528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4827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93715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9540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4176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6963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829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0813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10/15/2019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0487640"/>
      </p:ext>
    </p:extLst>
  </p:cSld>
  <p:clrMap bg1="dk1" tx1="lt1" bg2="dk2" tx2="lt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 id="21474839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ustraliazoo.com.au/about-us/our-mission/" TargetMode="External"/><Relationship Id="rId2" Type="http://schemas.openxmlformats.org/officeDocument/2006/relationships/hyperlink" Target="https://au.linkedin.com/jobs/view/education-officer-full-time-at-australia-zoo-pty-ltd-1497203381?refId=f39a011c-a6d9-4bc9-9f8b-85418396a427&amp;trk=guest_job_details_topcard_title" TargetMode="External"/><Relationship Id="rId1" Type="http://schemas.openxmlformats.org/officeDocument/2006/relationships/slideLayout" Target="../slideLayouts/slideLayout2.xml"/><Relationship Id="rId5" Type="http://schemas.openxmlformats.org/officeDocument/2006/relationships/hyperlink" Target="https://www.roberthalf.co.uk/advice/career-development/adaptability-skills-and-why-you-need-it" TargetMode="External"/><Relationship Id="rId4" Type="http://schemas.openxmlformats.org/officeDocument/2006/relationships/hyperlink" Target="https://theblog.adobe.com/how-digital-literacy-affects-the-modern-workfo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E5086-1EDF-4276-B645-701A1D102FD0}"/>
              </a:ext>
            </a:extLst>
          </p:cNvPr>
          <p:cNvSpPr>
            <a:spLocks noGrp="1"/>
          </p:cNvSpPr>
          <p:nvPr>
            <p:ph type="ctrTitle"/>
          </p:nvPr>
        </p:nvSpPr>
        <p:spPr>
          <a:xfrm>
            <a:off x="2652294" y="1964267"/>
            <a:ext cx="8507831" cy="2421464"/>
          </a:xfrm>
        </p:spPr>
        <p:txBody>
          <a:bodyPr/>
          <a:lstStyle/>
          <a:p>
            <a:r>
              <a:rPr lang="en-US" dirty="0">
                <a:cs typeface="Calibri Light"/>
              </a:rPr>
              <a:t>Employability presentation: Education officer.</a:t>
            </a:r>
          </a:p>
        </p:txBody>
      </p:sp>
      <p:sp>
        <p:nvSpPr>
          <p:cNvPr id="3" name="Subtitle 2">
            <a:extLst>
              <a:ext uri="{FF2B5EF4-FFF2-40B4-BE49-F238E27FC236}">
                <a16:creationId xmlns:a16="http://schemas.microsoft.com/office/drawing/2014/main" id="{D62E8106-833B-4942-AD2A-263E76B14C45}"/>
              </a:ext>
            </a:extLst>
          </p:cNvPr>
          <p:cNvSpPr>
            <a:spLocks noGrp="1"/>
          </p:cNvSpPr>
          <p:nvPr>
            <p:ph type="subTitle" idx="1"/>
          </p:nvPr>
        </p:nvSpPr>
        <p:spPr/>
        <p:txBody>
          <a:bodyPr/>
          <a:lstStyle/>
          <a:p>
            <a:r>
              <a:rPr lang="en-US" dirty="0">
                <a:cs typeface="Calibri"/>
              </a:rPr>
              <a:t>Kate Lewis</a:t>
            </a:r>
          </a:p>
          <a:p>
            <a:r>
              <a:rPr lang="en-US" dirty="0">
                <a:cs typeface="Calibri"/>
              </a:rPr>
              <a:t>1701248</a:t>
            </a:r>
          </a:p>
        </p:txBody>
      </p:sp>
    </p:spTree>
    <p:extLst>
      <p:ext uri="{BB962C8B-B14F-4D97-AF65-F5344CB8AC3E}">
        <p14:creationId xmlns:p14="http://schemas.microsoft.com/office/powerpoint/2010/main" val="1254129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CB784-8B2A-4CC3-9EEB-B53D4CA574A8}"/>
              </a:ext>
            </a:extLst>
          </p:cNvPr>
          <p:cNvSpPr>
            <a:spLocks noGrp="1"/>
          </p:cNvSpPr>
          <p:nvPr>
            <p:ph type="title"/>
          </p:nvPr>
        </p:nvSpPr>
        <p:spPr>
          <a:xfrm>
            <a:off x="6400800" y="609600"/>
            <a:ext cx="5147730" cy="1641987"/>
          </a:xfrm>
        </p:spPr>
        <p:txBody>
          <a:bodyPr>
            <a:normAutofit/>
          </a:bodyPr>
          <a:lstStyle/>
          <a:p>
            <a:r>
              <a:rPr lang="en-US" dirty="0">
                <a:cs typeface="Calibri Light"/>
              </a:rPr>
              <a:t>Job: Education Officer Australia zoo</a:t>
            </a:r>
            <a:endParaRPr lang="en-US" dirty="0"/>
          </a:p>
        </p:txBody>
      </p:sp>
      <p:sp>
        <p:nvSpPr>
          <p:cNvPr id="9" name="Content Placeholder 7">
            <a:extLst>
              <a:ext uri="{FF2B5EF4-FFF2-40B4-BE49-F238E27FC236}">
                <a16:creationId xmlns:a16="http://schemas.microsoft.com/office/drawing/2014/main" id="{69A825A8-7927-427B-BF2A-EC7C3F9D2630}"/>
              </a:ext>
            </a:extLst>
          </p:cNvPr>
          <p:cNvSpPr>
            <a:spLocks noGrp="1"/>
          </p:cNvSpPr>
          <p:nvPr>
            <p:ph idx="1"/>
          </p:nvPr>
        </p:nvSpPr>
        <p:spPr>
          <a:xfrm>
            <a:off x="6160169" y="2171377"/>
            <a:ext cx="5762676" cy="3851829"/>
          </a:xfrm>
        </p:spPr>
        <p:txBody>
          <a:bodyPr>
            <a:normAutofit/>
          </a:bodyPr>
          <a:lstStyle/>
          <a:p>
            <a:pPr marL="0" indent="0">
              <a:buNone/>
            </a:pPr>
            <a:r>
              <a:rPr lang="en-US" sz="2000" dirty="0">
                <a:ea typeface="+mn-lt"/>
                <a:cs typeface="+mn-lt"/>
              </a:rPr>
              <a:t>The mission of the workplace: </a:t>
            </a:r>
          </a:p>
          <a:p>
            <a:pPr marL="0" indent="0">
              <a:buNone/>
            </a:pPr>
            <a:r>
              <a:rPr lang="en-US" sz="2000" dirty="0">
                <a:ea typeface="+mn-lt"/>
                <a:cs typeface="+mn-lt"/>
              </a:rPr>
              <a:t>''Our vision is that Australia Zoo will become the ultimate global zoological destination and in doing so, become world leaders in conservation, relating to both wildlife and their habitat.'' (Australia Zoo, 2019). </a:t>
            </a:r>
            <a:endParaRPr lang="en-US" sz="2000">
              <a:cs typeface="Calibri" panose="020F0502020204030204"/>
            </a:endParaRPr>
          </a:p>
        </p:txBody>
      </p:sp>
      <p:pic>
        <p:nvPicPr>
          <p:cNvPr id="4" name="Picture 4" descr="A screenshot of a cell phone&#10;&#10;Description generated with very high confidence">
            <a:extLst>
              <a:ext uri="{FF2B5EF4-FFF2-40B4-BE49-F238E27FC236}">
                <a16:creationId xmlns:a16="http://schemas.microsoft.com/office/drawing/2014/main" id="{FA688510-4CB9-4AC2-9314-0D875CD458C1}"/>
              </a:ext>
            </a:extLst>
          </p:cNvPr>
          <p:cNvPicPr>
            <a:picLocks noChangeAspect="1"/>
          </p:cNvPicPr>
          <p:nvPr/>
        </p:nvPicPr>
        <p:blipFill rotWithShape="1">
          <a:blip r:embed="rId3"/>
          <a:srcRect t="12240" r="-1" b="24478"/>
          <a:stretch/>
        </p:blipFill>
        <p:spPr>
          <a:xfrm>
            <a:off x="20" y="975"/>
            <a:ext cx="6095980" cy="6858000"/>
          </a:xfrm>
          <a:prstGeom prst="rect">
            <a:avLst/>
          </a:prstGeom>
        </p:spPr>
      </p:pic>
      <p:sp>
        <p:nvSpPr>
          <p:cNvPr id="3" name="TextBox 2">
            <a:extLst>
              <a:ext uri="{FF2B5EF4-FFF2-40B4-BE49-F238E27FC236}">
                <a16:creationId xmlns:a16="http://schemas.microsoft.com/office/drawing/2014/main" id="{473F3D88-2B53-4B44-B746-BAFBF248AAFC}"/>
              </a:ext>
            </a:extLst>
          </p:cNvPr>
          <p:cNvSpPr txBox="1"/>
          <p:nvPr/>
        </p:nvSpPr>
        <p:spPr>
          <a:xfrm>
            <a:off x="6034505" y="6489032"/>
            <a:ext cx="31977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(Australia Zoo Pty Ltd, </a:t>
            </a:r>
            <a:r>
              <a:rPr lang="en-US">
                <a:ea typeface="+mn-lt"/>
                <a:cs typeface="+mn-lt"/>
              </a:rPr>
              <a:t>2019).  </a:t>
            </a:r>
            <a:endParaRPr lang="en-US">
              <a:cs typeface="Calibri"/>
            </a:endParaRPr>
          </a:p>
        </p:txBody>
      </p:sp>
    </p:spTree>
    <p:extLst>
      <p:ext uri="{BB962C8B-B14F-4D97-AF65-F5344CB8AC3E}">
        <p14:creationId xmlns:p14="http://schemas.microsoft.com/office/powerpoint/2010/main" val="3362931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5EBE7-B4D3-4D42-994F-50E218277F9F}"/>
              </a:ext>
            </a:extLst>
          </p:cNvPr>
          <p:cNvSpPr>
            <a:spLocks noGrp="1"/>
          </p:cNvSpPr>
          <p:nvPr>
            <p:ph type="title"/>
          </p:nvPr>
        </p:nvSpPr>
        <p:spPr/>
        <p:txBody>
          <a:bodyPr/>
          <a:lstStyle/>
          <a:p>
            <a:r>
              <a:rPr lang="en-US" dirty="0">
                <a:cs typeface="Calibri Light"/>
              </a:rPr>
              <a:t>Job Description</a:t>
            </a:r>
            <a:endParaRPr lang="en-US" dirty="0"/>
          </a:p>
        </p:txBody>
      </p:sp>
      <p:sp>
        <p:nvSpPr>
          <p:cNvPr id="3" name="Content Placeholder 2">
            <a:extLst>
              <a:ext uri="{FF2B5EF4-FFF2-40B4-BE49-F238E27FC236}">
                <a16:creationId xmlns:a16="http://schemas.microsoft.com/office/drawing/2014/main" id="{E31C89A7-3BB3-4002-B7DA-E46717354F78}"/>
              </a:ext>
            </a:extLst>
          </p:cNvPr>
          <p:cNvSpPr>
            <a:spLocks noGrp="1"/>
          </p:cNvSpPr>
          <p:nvPr>
            <p:ph idx="1"/>
          </p:nvPr>
        </p:nvSpPr>
        <p:spPr/>
        <p:txBody>
          <a:bodyPr>
            <a:normAutofit/>
          </a:bodyPr>
          <a:lstStyle/>
          <a:p>
            <a:r>
              <a:rPr lang="en-US" sz="2000" dirty="0">
                <a:ea typeface="+mn-lt"/>
                <a:cs typeface="+mn-lt"/>
              </a:rPr>
              <a:t>The following slides will outline the job description criteria and discuss how the skills and knowledge developed throughout this module can be applied to job opportunities such as the following. </a:t>
            </a:r>
          </a:p>
          <a:p>
            <a:r>
              <a:rPr lang="en-US" sz="2000" dirty="0">
                <a:cs typeface="Calibri" panose="020F0502020204030204"/>
              </a:rPr>
              <a:t>Australia Zoo Pty Ltd, (2019) Describes that the role of this job is to support the improvement and expansion of the educational initiatives and programs in line with the strategies of the organization. While delivering educational experiences that promote the ethos of the Zoo with enthusiasm and passion. </a:t>
            </a:r>
          </a:p>
          <a:p>
            <a:endParaRPr lang="en-US" sz="2000" dirty="0">
              <a:cs typeface="Calibri" panose="020F0502020204030204"/>
            </a:endParaRPr>
          </a:p>
        </p:txBody>
      </p:sp>
    </p:spTree>
    <p:extLst>
      <p:ext uri="{BB962C8B-B14F-4D97-AF65-F5344CB8AC3E}">
        <p14:creationId xmlns:p14="http://schemas.microsoft.com/office/powerpoint/2010/main" val="2558928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EE81-117F-4726-A9E5-7DD87052ACE5}"/>
              </a:ext>
            </a:extLst>
          </p:cNvPr>
          <p:cNvSpPr>
            <a:spLocks noGrp="1"/>
          </p:cNvSpPr>
          <p:nvPr>
            <p:ph type="title"/>
          </p:nvPr>
        </p:nvSpPr>
        <p:spPr>
          <a:xfrm>
            <a:off x="445169" y="288758"/>
            <a:ext cx="11160793" cy="1456267"/>
          </a:xfrm>
        </p:spPr>
        <p:txBody>
          <a:bodyPr/>
          <a:lstStyle/>
          <a:p>
            <a:r>
              <a:rPr lang="en-US" dirty="0">
                <a:cs typeface="Calibri Light"/>
              </a:rPr>
              <a:t>Essential Criteria-Qualifications, knowledge and experience.</a:t>
            </a:r>
            <a:endParaRPr lang="en-US" dirty="0" err="1"/>
          </a:p>
        </p:txBody>
      </p:sp>
      <p:sp>
        <p:nvSpPr>
          <p:cNvPr id="3" name="Content Placeholder 2">
            <a:extLst>
              <a:ext uri="{FF2B5EF4-FFF2-40B4-BE49-F238E27FC236}">
                <a16:creationId xmlns:a16="http://schemas.microsoft.com/office/drawing/2014/main" id="{CCEBABD9-CA0B-4652-B0B4-5F2511C4046E}"/>
              </a:ext>
            </a:extLst>
          </p:cNvPr>
          <p:cNvSpPr>
            <a:spLocks noGrp="1"/>
          </p:cNvSpPr>
          <p:nvPr>
            <p:ph idx="1"/>
          </p:nvPr>
        </p:nvSpPr>
        <p:spPr>
          <a:xfrm>
            <a:off x="445169" y="1660802"/>
            <a:ext cx="11120687" cy="4651766"/>
          </a:xfrm>
        </p:spPr>
        <p:txBody>
          <a:bodyPr vert="horz" lIns="91440" tIns="45720" rIns="91440" bIns="45720" rtlCol="0" anchor="ctr">
            <a:noAutofit/>
          </a:bodyPr>
          <a:lstStyle/>
          <a:p>
            <a:pPr>
              <a:buNone/>
            </a:pPr>
            <a:endParaRPr lang="en-US" u="sng" dirty="0">
              <a:solidFill>
                <a:schemeClr val="bg1"/>
              </a:solidFill>
              <a:cs typeface="Calibri"/>
            </a:endParaRPr>
          </a:p>
          <a:p>
            <a:pPr>
              <a:buNone/>
            </a:pPr>
            <a:endParaRPr lang="en-US" u="sng" dirty="0">
              <a:solidFill>
                <a:schemeClr val="bg1"/>
              </a:solidFill>
              <a:cs typeface="Calibri"/>
            </a:endParaRPr>
          </a:p>
          <a:p>
            <a:pPr marL="0" indent="0">
              <a:buNone/>
            </a:pPr>
            <a:endParaRPr lang="en-US" dirty="0">
              <a:cs typeface="Calibri"/>
            </a:endParaRPr>
          </a:p>
          <a:p>
            <a:r>
              <a:rPr lang="en-US" sz="2000" dirty="0">
                <a:cs typeface="Calibri" panose="020F0502020204030204"/>
              </a:rPr>
              <a:t>Australia Zoo Pty Ltd, (2019) requests that applicants have formal qualifications, knowledge and experience of curriculum-based learning and between one to two years of experience as a teacher or within a similar position. </a:t>
            </a:r>
          </a:p>
          <a:p>
            <a:r>
              <a:rPr lang="en-US" sz="2000" dirty="0">
                <a:cs typeface="Calibri" panose="020F0502020204030204"/>
              </a:rPr>
              <a:t>Have gained formal qualifications throughout my education. While University has provided me with a </a:t>
            </a:r>
            <a:r>
              <a:rPr lang="en-US" sz="2000">
                <a:cs typeface="Calibri" panose="020F0502020204030204"/>
              </a:rPr>
              <a:t>focused degree subject relating to education that ensures I have deeper understanding and knowledge to meet the requirements of the job to a greater standard.</a:t>
            </a:r>
          </a:p>
          <a:p>
            <a:r>
              <a:rPr lang="en-US" sz="2000" dirty="0">
                <a:cs typeface="Calibri" panose="020F0502020204030204"/>
              </a:rPr>
              <a:t>Also have four years' experience within classroom environments as a teaching assistant working with both primary and secondary school children supporting curriculum-based learning. </a:t>
            </a:r>
            <a:endParaRPr lang="en-US">
              <a:cs typeface="Calibri" panose="020F0502020204030204"/>
            </a:endParaRPr>
          </a:p>
          <a:p>
            <a:r>
              <a:rPr lang="en-US" sz="2000" dirty="0">
                <a:cs typeface="Calibri" panose="020F0502020204030204"/>
              </a:rPr>
              <a:t>This module has provided me with the understanding of the importance of selling my best self during interviews to ensure I stand out. And has taught me that this can be done using a portfolio that evidences my continued professional and individual development, Personal development plans (PDP's), Reflective practice and the STAR Technique for answering interview questions. </a:t>
            </a:r>
          </a:p>
          <a:p>
            <a:r>
              <a:rPr lang="en-US" sz="2000" dirty="0">
                <a:cs typeface="Calibri" panose="020F0502020204030204"/>
              </a:rPr>
              <a:t>All of which I have been provided with the opportunity to practice and develop throughout the module and will be able to use to develop my current portfolio for employment. </a:t>
            </a:r>
          </a:p>
          <a:p>
            <a:pPr marL="0" indent="0">
              <a:buNone/>
            </a:pPr>
            <a:endParaRPr lang="en-US"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2564119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913-9067-4BCD-8357-0EDD7D779B38}"/>
              </a:ext>
            </a:extLst>
          </p:cNvPr>
          <p:cNvSpPr>
            <a:spLocks noGrp="1"/>
          </p:cNvSpPr>
          <p:nvPr>
            <p:ph type="title"/>
          </p:nvPr>
        </p:nvSpPr>
        <p:spPr>
          <a:xfrm>
            <a:off x="538748" y="74863"/>
            <a:ext cx="11241003" cy="1456267"/>
          </a:xfrm>
        </p:spPr>
        <p:txBody>
          <a:bodyPr>
            <a:normAutofit/>
          </a:bodyPr>
          <a:lstStyle/>
          <a:p>
            <a:r>
              <a:rPr lang="en-US" dirty="0">
                <a:cs typeface="Calibri Light"/>
              </a:rPr>
              <a:t>Essential criteria- communication, interpersonal skills and </a:t>
            </a:r>
            <a:r>
              <a:rPr lang="en-US">
                <a:cs typeface="Calibri Light"/>
              </a:rPr>
              <a:t>teamwork.</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5AC4F257-75D2-4585-A227-A5ADCD65F253}"/>
              </a:ext>
            </a:extLst>
          </p:cNvPr>
          <p:cNvSpPr>
            <a:spLocks noGrp="1"/>
          </p:cNvSpPr>
          <p:nvPr>
            <p:ph idx="1"/>
          </p:nvPr>
        </p:nvSpPr>
        <p:spPr>
          <a:xfrm>
            <a:off x="632327" y="3158067"/>
            <a:ext cx="10131425" cy="3649133"/>
          </a:xfrm>
        </p:spPr>
        <p:txBody>
          <a:bodyPr vert="horz" lIns="91440" tIns="45720" rIns="91440" bIns="45720" rtlCol="0" anchor="ctr">
            <a:noAutofit/>
          </a:bodyPr>
          <a:lstStyle/>
          <a:p>
            <a:r>
              <a:rPr lang="en-US" sz="2000" dirty="0">
                <a:cs typeface="Calibri"/>
              </a:rPr>
              <a:t>In order to meet the essential job requirements Australia</a:t>
            </a:r>
            <a:r>
              <a:rPr lang="en-US" sz="2000" dirty="0">
                <a:ea typeface="+mn-lt"/>
                <a:cs typeface="+mn-lt"/>
              </a:rPr>
              <a:t> Zoo Pty Ltd, (2019) requires that </a:t>
            </a:r>
            <a:r>
              <a:rPr lang="en-US" sz="2000" dirty="0">
                <a:cs typeface="Calibri"/>
              </a:rPr>
              <a:t>applicants can demonstrate the capacity to build and maintain effective professional relationships that in turn ensure the continued growth of education revenue streams, as well as exhibit </a:t>
            </a:r>
            <a:r>
              <a:rPr lang="en-US" sz="2000" dirty="0">
                <a:ea typeface="+mn-lt"/>
                <a:cs typeface="+mn-lt"/>
              </a:rPr>
              <a:t>high levels of engagement, negotiation, communication and interpersonal skills.</a:t>
            </a:r>
          </a:p>
          <a:p>
            <a:r>
              <a:rPr lang="en-US" sz="2000" dirty="0">
                <a:cs typeface="Calibri"/>
              </a:rPr>
              <a:t>Throughout this module I have developed understanding and knowledge of the importance of competencies such as good communication and interpersonal skills as well as developed a deeper understanding of the importance of not making assumptions about others or situations.</a:t>
            </a:r>
          </a:p>
          <a:p>
            <a:r>
              <a:rPr lang="en-US" sz="2000" dirty="0">
                <a:cs typeface="Calibri"/>
              </a:rPr>
              <a:t>I have further developed my skills and understanding in relation to the importance of the ability to apologize, remain understanding ,compassionate and resolve conflict to maintaining professional standards and relationships, often following professional codes of conduct. </a:t>
            </a:r>
          </a:p>
          <a:p>
            <a:endParaRPr lang="en-US" sz="2000" dirty="0">
              <a:cs typeface="Calibri"/>
            </a:endParaRPr>
          </a:p>
          <a:p>
            <a:pPr marL="0" indent="0">
              <a:buNone/>
            </a:pPr>
            <a:endParaRPr lang="en-US" sz="2000" dirty="0">
              <a:cs typeface="Calibri"/>
            </a:endParaRPr>
          </a:p>
          <a:p>
            <a:endParaRPr lang="en-US" sz="2000" dirty="0">
              <a:ea typeface="+mn-lt"/>
              <a:cs typeface="+mn-lt"/>
            </a:endParaRPr>
          </a:p>
          <a:p>
            <a:pPr marL="0" indent="0">
              <a:buNone/>
            </a:pPr>
            <a:endParaRPr lang="en-US" dirty="0">
              <a:ea typeface="+mn-lt"/>
              <a:cs typeface="+mn-lt"/>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1608532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913-9067-4BCD-8357-0EDD7D779B38}"/>
              </a:ext>
            </a:extLst>
          </p:cNvPr>
          <p:cNvSpPr>
            <a:spLocks noGrp="1"/>
          </p:cNvSpPr>
          <p:nvPr>
            <p:ph type="title"/>
          </p:nvPr>
        </p:nvSpPr>
        <p:spPr>
          <a:xfrm>
            <a:off x="538748" y="74863"/>
            <a:ext cx="11241003" cy="1456267"/>
          </a:xfrm>
        </p:spPr>
        <p:txBody>
          <a:bodyPr>
            <a:normAutofit/>
          </a:bodyPr>
          <a:lstStyle/>
          <a:p>
            <a:r>
              <a:rPr lang="en-US" dirty="0">
                <a:cs typeface="Calibri Light"/>
              </a:rPr>
              <a:t>Essential criteria- communication, interpersonal skills and </a:t>
            </a:r>
            <a:r>
              <a:rPr lang="en-US">
                <a:cs typeface="Calibri Light"/>
              </a:rPr>
              <a:t>teamwork.</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5AC4F257-75D2-4585-A227-A5ADCD65F253}"/>
              </a:ext>
            </a:extLst>
          </p:cNvPr>
          <p:cNvSpPr>
            <a:spLocks noGrp="1"/>
          </p:cNvSpPr>
          <p:nvPr>
            <p:ph idx="1"/>
          </p:nvPr>
        </p:nvSpPr>
        <p:spPr>
          <a:xfrm>
            <a:off x="632327" y="2823857"/>
            <a:ext cx="10131425" cy="3649133"/>
          </a:xfrm>
        </p:spPr>
        <p:txBody>
          <a:bodyPr vert="horz" lIns="91440" tIns="45720" rIns="91440" bIns="45720" rtlCol="0" anchor="ctr">
            <a:noAutofit/>
          </a:bodyPr>
          <a:lstStyle/>
          <a:p>
            <a:r>
              <a:rPr lang="en-US" sz="2000">
                <a:ea typeface="+mn-lt"/>
                <a:cs typeface="+mn-lt"/>
              </a:rPr>
              <a:t>And have been provided with opportunities to develop these skills throughout the module during the employability day and through the completion of worksheets and online learning sessions related to conflict resolution, professional standards, apologizing, making assumptions and leadership and management.</a:t>
            </a:r>
            <a:endParaRPr lang="en-US" sz="2000" dirty="0">
              <a:ea typeface="+mn-lt"/>
              <a:cs typeface="+mn-lt"/>
            </a:endParaRPr>
          </a:p>
          <a:p>
            <a:r>
              <a:rPr lang="en-US" sz="2000">
                <a:ea typeface="+mn-lt"/>
                <a:cs typeface="+mn-lt"/>
              </a:rPr>
              <a:t>I would apply the skills I have developed throughout this module to this role in order to ensure that I am an approachable, supportive and understanding member of staff that meets the individualized needs of the company, my colleagues and others that I may interact with.  </a:t>
            </a:r>
            <a:endParaRPr lang="en-US" sz="2000">
              <a:cs typeface="Calibri"/>
            </a:endParaRPr>
          </a:p>
          <a:p>
            <a:r>
              <a:rPr lang="en-US" sz="2000">
                <a:cs typeface="Calibri"/>
              </a:rPr>
              <a:t>''People skills are now critical to success in a wide range of careers. They are as important to the modern economy as are knowledge, information and technical skills.'' (Cottrell, 2010, p.133). </a:t>
            </a:r>
          </a:p>
          <a:p>
            <a:pPr marL="0" indent="0">
              <a:buNone/>
            </a:pPr>
            <a:endParaRPr lang="en-US" sz="2000" dirty="0">
              <a:ea typeface="+mn-lt"/>
              <a:cs typeface="+mn-lt"/>
            </a:endParaRPr>
          </a:p>
          <a:p>
            <a:endParaRPr lang="en-US" sz="2000" dirty="0">
              <a:ea typeface="+mn-lt"/>
              <a:cs typeface="+mn-lt"/>
            </a:endParaRPr>
          </a:p>
          <a:p>
            <a:pPr marL="0" indent="0">
              <a:buNone/>
            </a:pPr>
            <a:endParaRPr lang="en-US" dirty="0">
              <a:ea typeface="+mn-lt"/>
              <a:cs typeface="+mn-lt"/>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458765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02691-5141-46EE-87BA-1EE270E947DA}"/>
              </a:ext>
            </a:extLst>
          </p:cNvPr>
          <p:cNvSpPr>
            <a:spLocks noGrp="1"/>
          </p:cNvSpPr>
          <p:nvPr>
            <p:ph type="title"/>
          </p:nvPr>
        </p:nvSpPr>
        <p:spPr/>
        <p:txBody>
          <a:bodyPr/>
          <a:lstStyle/>
          <a:p>
            <a:r>
              <a:rPr lang="en-US" dirty="0">
                <a:cs typeface="Calibri Light"/>
              </a:rPr>
              <a:t>Essential criteria- Digital literacy and online skills.</a:t>
            </a:r>
            <a:endParaRPr lang="en-US" dirty="0"/>
          </a:p>
        </p:txBody>
      </p:sp>
      <p:sp>
        <p:nvSpPr>
          <p:cNvPr id="3" name="Content Placeholder 2">
            <a:extLst>
              <a:ext uri="{FF2B5EF4-FFF2-40B4-BE49-F238E27FC236}">
                <a16:creationId xmlns:a16="http://schemas.microsoft.com/office/drawing/2014/main" id="{9E48C754-2856-4FB4-9E26-48697083FA97}"/>
              </a:ext>
            </a:extLst>
          </p:cNvPr>
          <p:cNvSpPr>
            <a:spLocks noGrp="1"/>
          </p:cNvSpPr>
          <p:nvPr>
            <p:ph idx="1"/>
          </p:nvPr>
        </p:nvSpPr>
        <p:spPr>
          <a:xfrm>
            <a:off x="685801" y="1847962"/>
            <a:ext cx="10131425" cy="4424501"/>
          </a:xfrm>
        </p:spPr>
        <p:txBody>
          <a:bodyPr>
            <a:normAutofit fontScale="92500" lnSpcReduction="20000"/>
          </a:bodyPr>
          <a:lstStyle/>
          <a:p>
            <a:r>
              <a:rPr lang="en-US" sz="2000" dirty="0">
                <a:ea typeface="+mn-lt"/>
                <a:cs typeface="+mn-lt"/>
              </a:rPr>
              <a:t>''Computer program literacy, including but not limited to excel, word (including power point), online skills &amp; the ability to learn job role specific computer programs'' (Australia Zoo Pty Ltd, 2019).</a:t>
            </a:r>
            <a:endParaRPr lang="en-US" sz="2000" dirty="0">
              <a:cs typeface="Calibri"/>
            </a:endParaRPr>
          </a:p>
          <a:p>
            <a:r>
              <a:rPr lang="en-US" sz="2000" dirty="0">
                <a:cs typeface="Calibri"/>
              </a:rPr>
              <a:t>During pervious study I gained a level 3 essential skills qualification in digital literacy and throughout University and this module I have been required to use a range of online resources and produce assignments using various computer programs such as word and power point and have completed online learning sessions, this has allowed me to develop my digital and online skills. </a:t>
            </a:r>
            <a:endParaRPr lang="en-US" sz="2000" dirty="0">
              <a:ea typeface="+mn-lt"/>
              <a:cs typeface="+mn-lt"/>
            </a:endParaRPr>
          </a:p>
          <a:p>
            <a:r>
              <a:rPr lang="en-US" sz="2000" dirty="0">
                <a:ea typeface="+mn-lt"/>
                <a:cs typeface="+mn-lt"/>
              </a:rPr>
              <a:t>The module has further developed my understanding of the importance of developing skills for future employment considering jobs that may not exist yet, the ideas of sustainability and the need for keeping up to date with the modern work environment</a:t>
            </a:r>
            <a:r>
              <a:rPr lang="en-US" sz="2000" dirty="0">
                <a:cs typeface="Calibri"/>
              </a:rPr>
              <a:t>.</a:t>
            </a:r>
          </a:p>
          <a:p>
            <a:r>
              <a:rPr lang="en-US" sz="2000" dirty="0">
                <a:cs typeface="Calibri"/>
              </a:rPr>
              <a:t>With digital literacy and IT skills becoming greater requirements for many jobs ''</a:t>
            </a:r>
            <a:r>
              <a:rPr lang="en-US" sz="2000" dirty="0">
                <a:ea typeface="+mn-lt"/>
                <a:cs typeface="+mn-lt"/>
              </a:rPr>
              <a:t>Academic leadership needs to consider improving their students’ digital literacy in order to develop graduates who are competitive in a modern workforce.'' (Gay, 2019). </a:t>
            </a:r>
          </a:p>
          <a:p>
            <a:r>
              <a:rPr lang="en-US" sz="2000" dirty="0">
                <a:cs typeface="Calibri"/>
              </a:rPr>
              <a:t>I would apply the skills I have developed throughout the module by using computer programs and online resources when required to the highest standard possible, remain open and enthusiastic about developing my digital skills further and undertaking training where required.</a:t>
            </a:r>
          </a:p>
        </p:txBody>
      </p:sp>
    </p:spTree>
    <p:extLst>
      <p:ext uri="{BB962C8B-B14F-4D97-AF65-F5344CB8AC3E}">
        <p14:creationId xmlns:p14="http://schemas.microsoft.com/office/powerpoint/2010/main" val="4011231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0DC80-A37C-4DE0-A8CA-3679E11DD760}"/>
              </a:ext>
            </a:extLst>
          </p:cNvPr>
          <p:cNvSpPr>
            <a:spLocks noGrp="1"/>
          </p:cNvSpPr>
          <p:nvPr>
            <p:ph type="title"/>
          </p:nvPr>
        </p:nvSpPr>
        <p:spPr>
          <a:xfrm>
            <a:off x="471906" y="368968"/>
            <a:ext cx="11067214" cy="1456267"/>
          </a:xfrm>
        </p:spPr>
        <p:txBody>
          <a:bodyPr>
            <a:normAutofit/>
          </a:bodyPr>
          <a:lstStyle/>
          <a:p>
            <a:r>
              <a:rPr lang="en-US" dirty="0">
                <a:cs typeface="Calibri Light"/>
              </a:rPr>
              <a:t>Essential criteria- Problem solving skills, planning, </a:t>
            </a:r>
            <a:r>
              <a:rPr lang="en-US">
                <a:cs typeface="Calibri Light"/>
              </a:rPr>
              <a:t>organization and adaptability .</a:t>
            </a:r>
            <a:endParaRPr lang="en-US"/>
          </a:p>
        </p:txBody>
      </p:sp>
      <p:sp>
        <p:nvSpPr>
          <p:cNvPr id="3" name="Content Placeholder 2">
            <a:extLst>
              <a:ext uri="{FF2B5EF4-FFF2-40B4-BE49-F238E27FC236}">
                <a16:creationId xmlns:a16="http://schemas.microsoft.com/office/drawing/2014/main" id="{24E51360-CBAC-494C-BC7C-54F1193B5FED}"/>
              </a:ext>
            </a:extLst>
          </p:cNvPr>
          <p:cNvSpPr>
            <a:spLocks noGrp="1"/>
          </p:cNvSpPr>
          <p:nvPr>
            <p:ph idx="1"/>
          </p:nvPr>
        </p:nvSpPr>
        <p:spPr>
          <a:xfrm>
            <a:off x="659064" y="2516383"/>
            <a:ext cx="10131425" cy="3649133"/>
          </a:xfrm>
        </p:spPr>
        <p:txBody>
          <a:bodyPr vert="horz" lIns="91440" tIns="45720" rIns="91440" bIns="45720" rtlCol="0" anchor="ctr">
            <a:noAutofit/>
          </a:bodyPr>
          <a:lstStyle/>
          <a:p>
            <a:pPr marL="0" indent="0">
              <a:buNone/>
            </a:pPr>
            <a:endParaRPr lang="en-US" sz="2000" dirty="0">
              <a:ea typeface="+mn-lt"/>
              <a:cs typeface="+mn-lt"/>
            </a:endParaRPr>
          </a:p>
          <a:p>
            <a:r>
              <a:rPr lang="en-US" dirty="0">
                <a:ea typeface="+mn-lt"/>
                <a:cs typeface="+mn-lt"/>
              </a:rPr>
              <a:t>The job also requires applicants to have ''Strong attention to detail &amp; well-developed problem-solving abilities as well as organizational skills &amp; capacity for multitask management''. (Australia Zoo Pty Ltd, 2019).  </a:t>
            </a:r>
          </a:p>
          <a:p>
            <a:r>
              <a:rPr lang="en-US" dirty="0">
                <a:cs typeface="Calibri"/>
              </a:rPr>
              <a:t>The module has covered the importance of developing and maintaining competencies that enhance employability such as good problem-solving skills, reflective practice, creativity, punctuality and initiative. </a:t>
            </a:r>
          </a:p>
          <a:p>
            <a:r>
              <a:rPr lang="en-US" dirty="0">
                <a:cs typeface="Calibri"/>
              </a:rPr>
              <a:t>Throughout the module I have further developed a range of competencies such as the those mentioned above and have developed knowledge of the importance of recognizing opportunities for further learning and acquisition of greater skills. ''By using opportunity-centered learning, we can recognize the world as an opportunity-rich environment.'' (Rae, 2007, p.9). </a:t>
            </a:r>
          </a:p>
          <a:p>
            <a:r>
              <a:rPr lang="en-US" dirty="0">
                <a:cs typeface="Calibri"/>
              </a:rPr>
              <a:t>I would apply the skills I have developed throughout the module to ensure that I am an asset to the workplace by completing work to high standards, remaining reliable, organized and adaptable to meet the needs of the organization and to efficiently solve any problems that may arise.</a:t>
            </a:r>
          </a:p>
          <a:p>
            <a:endParaRPr lang="en-US" sz="20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310268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54DE-7CFD-47D2-B1A8-49D9FF75E06A}"/>
              </a:ext>
            </a:extLst>
          </p:cNvPr>
          <p:cNvSpPr>
            <a:spLocks noGrp="1"/>
          </p:cNvSpPr>
          <p:nvPr>
            <p:ph type="title"/>
          </p:nvPr>
        </p:nvSpPr>
        <p:spPr>
          <a:xfrm>
            <a:off x="685799" y="1150076"/>
            <a:ext cx="3659389" cy="4557849"/>
          </a:xfrm>
        </p:spPr>
        <p:txBody>
          <a:bodyPr>
            <a:normAutofit/>
          </a:bodyPr>
          <a:lstStyle/>
          <a:p>
            <a:pPr algn="r"/>
            <a:r>
              <a:rPr lang="en-US">
                <a:cs typeface="Calibri Light"/>
              </a:rPr>
              <a:t>Essential Criteria- Flexibility and reliability.</a:t>
            </a:r>
            <a:endParaRPr lang="en-US"/>
          </a:p>
        </p:txBody>
      </p:sp>
      <p:sp>
        <p:nvSpPr>
          <p:cNvPr id="3" name="Content Placeholder 2">
            <a:extLst>
              <a:ext uri="{FF2B5EF4-FFF2-40B4-BE49-F238E27FC236}">
                <a16:creationId xmlns:a16="http://schemas.microsoft.com/office/drawing/2014/main" id="{EA69EAF4-8C5E-490D-A876-6D83AAD97056}"/>
              </a:ext>
            </a:extLst>
          </p:cNvPr>
          <p:cNvSpPr>
            <a:spLocks noGrp="1"/>
          </p:cNvSpPr>
          <p:nvPr>
            <p:ph idx="1"/>
          </p:nvPr>
        </p:nvSpPr>
        <p:spPr>
          <a:xfrm>
            <a:off x="4988658" y="1150076"/>
            <a:ext cx="6517543" cy="5440164"/>
          </a:xfrm>
        </p:spPr>
        <p:txBody>
          <a:bodyPr>
            <a:normAutofit/>
          </a:bodyPr>
          <a:lstStyle/>
          <a:p>
            <a:r>
              <a:rPr lang="en-US" dirty="0">
                <a:ea typeface="+mn-lt"/>
                <a:cs typeface="+mn-lt"/>
              </a:rPr>
              <a:t>Applicants are required to have ''Flexibility with days/hours of work (including weekends) - weekend availability will be an ongoing requirement.'' (Australia Zoo Pty Ltd, 2019).  </a:t>
            </a:r>
            <a:endParaRPr lang="en-US" dirty="0">
              <a:cs typeface="Calibri"/>
            </a:endParaRPr>
          </a:p>
          <a:p>
            <a:r>
              <a:rPr lang="en-US" dirty="0">
                <a:cs typeface="Calibri"/>
              </a:rPr>
              <a:t>Throughout the module I have developed understanding of the importance of the ability to be flexible, adaptable, reliable and resilient. To ensure I would meet the above needs and be the ideal candidate I would remain open to change, be flexible, prepared and be readily available for work, emergencies and to meet the needs of others. </a:t>
            </a:r>
          </a:p>
          <a:p>
            <a:r>
              <a:rPr lang="en-US" dirty="0">
                <a:ea typeface="+mn-lt"/>
                <a:cs typeface="+mn-lt"/>
              </a:rPr>
              <a:t>Adaptability and flexibility are increasingly becoming traits that employers are seeking as ''people who are willing to change or shake up conventional ways of doing things will remain relevant throughout their working lives because they’re comfortable experimenting.'' (Half, 2018). </a:t>
            </a:r>
            <a:endParaRPr lang="en-US" dirty="0">
              <a:cs typeface="Calibri"/>
            </a:endParaRPr>
          </a:p>
          <a:p>
            <a:endParaRPr lang="en-US" dirty="0">
              <a:cs typeface="Calibri"/>
            </a:endParaRPr>
          </a:p>
        </p:txBody>
      </p:sp>
    </p:spTree>
    <p:extLst>
      <p:ext uri="{BB962C8B-B14F-4D97-AF65-F5344CB8AC3E}">
        <p14:creationId xmlns:p14="http://schemas.microsoft.com/office/powerpoint/2010/main" val="101402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7D29C-FD45-4400-9678-67C09F56A724}"/>
              </a:ext>
            </a:extLst>
          </p:cNvPr>
          <p:cNvSpPr>
            <a:spLocks noGrp="1"/>
          </p:cNvSpPr>
          <p:nvPr>
            <p:ph type="title"/>
          </p:nvPr>
        </p:nvSpPr>
        <p:spPr/>
        <p:txBody>
          <a:bodyPr/>
          <a:lstStyle/>
          <a:p>
            <a:r>
              <a:rPr lang="en-US" dirty="0">
                <a:cs typeface="Calibri Light"/>
              </a:rPr>
              <a:t>Desirable Criteria and Further professional development.</a:t>
            </a:r>
            <a:endParaRPr lang="en-US" dirty="0"/>
          </a:p>
        </p:txBody>
      </p:sp>
      <p:sp>
        <p:nvSpPr>
          <p:cNvPr id="3" name="Content Placeholder 2">
            <a:extLst>
              <a:ext uri="{FF2B5EF4-FFF2-40B4-BE49-F238E27FC236}">
                <a16:creationId xmlns:a16="http://schemas.microsoft.com/office/drawing/2014/main" id="{C82415D4-9C58-4F15-85ED-7071346B998F}"/>
              </a:ext>
            </a:extLst>
          </p:cNvPr>
          <p:cNvSpPr>
            <a:spLocks noGrp="1"/>
          </p:cNvSpPr>
          <p:nvPr>
            <p:ph idx="1"/>
          </p:nvPr>
        </p:nvSpPr>
        <p:spPr/>
        <p:txBody>
          <a:bodyPr>
            <a:normAutofit fontScale="92500" lnSpcReduction="20000"/>
          </a:bodyPr>
          <a:lstStyle/>
          <a:p>
            <a:r>
              <a:rPr lang="en-US" sz="2000" dirty="0">
                <a:ea typeface="+mn-lt"/>
                <a:cs typeface="+mn-lt"/>
              </a:rPr>
              <a:t>While not essential to the role of the job ''wildlife science disciplines/experience highly desirable'' (Australia Zoo Pty Ltd, 2019).  </a:t>
            </a:r>
          </a:p>
          <a:p>
            <a:r>
              <a:rPr lang="en-US" sz="2000" dirty="0">
                <a:ea typeface="+mn-lt"/>
                <a:cs typeface="+mn-lt"/>
              </a:rPr>
              <a:t>Throughout the module discussion has focused on competencies that enhance employability and how there are always chances to learn, improve and develop them further. </a:t>
            </a:r>
          </a:p>
          <a:p>
            <a:r>
              <a:rPr lang="en-US" sz="2000" dirty="0">
                <a:ea typeface="+mn-lt"/>
                <a:cs typeface="+mn-lt"/>
              </a:rPr>
              <a:t>During this module I have been provided with opportunities to develop and build upon existing skills, competencies and knowledge, ensuring I reflect upon own practice and personal development. </a:t>
            </a:r>
          </a:p>
          <a:p>
            <a:r>
              <a:rPr lang="en-US" sz="2000" dirty="0">
                <a:cs typeface="Calibri" panose="020F0502020204030204"/>
              </a:rPr>
              <a:t>In order to further meet the needs of this role and enhance employability I would undertake further professional development completing courses and qualifications in related areas such as zoology, sciences and animal care. As well as undertake volunteering opportunities related to the field, take advantage of all learning opportunities that may arise and shadow more experienced staff members. As ''the more you learn, the easier the next thing is to learn.''( Cottrell, 2010, p.169). </a:t>
            </a:r>
          </a:p>
        </p:txBody>
      </p:sp>
    </p:spTree>
    <p:extLst>
      <p:ext uri="{BB962C8B-B14F-4D97-AF65-F5344CB8AC3E}">
        <p14:creationId xmlns:p14="http://schemas.microsoft.com/office/powerpoint/2010/main" val="332014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704DF-67CB-4A8B-805B-8A13780E60D4}"/>
              </a:ext>
            </a:extLst>
          </p:cNvPr>
          <p:cNvSpPr>
            <a:spLocks noGrp="1"/>
          </p:cNvSpPr>
          <p:nvPr>
            <p:ph type="title"/>
          </p:nvPr>
        </p:nvSpPr>
        <p:spPr>
          <a:xfrm>
            <a:off x="498895" y="250166"/>
            <a:ext cx="11008444" cy="1456267"/>
          </a:xfrm>
        </p:spPr>
        <p:txBody>
          <a:bodyPr/>
          <a:lstStyle/>
          <a:p>
            <a:r>
              <a:rPr lang="en-US">
                <a:cs typeface="Calibri Light"/>
              </a:rPr>
              <a:t>Conclusion.</a:t>
            </a:r>
            <a:endParaRPr lang="en-US" dirty="0"/>
          </a:p>
        </p:txBody>
      </p:sp>
      <p:sp>
        <p:nvSpPr>
          <p:cNvPr id="3" name="Content Placeholder 2">
            <a:extLst>
              <a:ext uri="{FF2B5EF4-FFF2-40B4-BE49-F238E27FC236}">
                <a16:creationId xmlns:a16="http://schemas.microsoft.com/office/drawing/2014/main" id="{C5BF845A-DDCC-4EDA-A913-64E00AAC38D6}"/>
              </a:ext>
            </a:extLst>
          </p:cNvPr>
          <p:cNvSpPr>
            <a:spLocks noGrp="1"/>
          </p:cNvSpPr>
          <p:nvPr>
            <p:ph idx="1"/>
          </p:nvPr>
        </p:nvSpPr>
        <p:spPr>
          <a:xfrm>
            <a:off x="418433" y="2422805"/>
            <a:ext cx="10131425" cy="3649133"/>
          </a:xfrm>
        </p:spPr>
        <p:txBody>
          <a:bodyPr vert="horz" lIns="91440" tIns="45720" rIns="91440" bIns="45720" rtlCol="0" anchor="ctr">
            <a:noAutofit/>
          </a:bodyPr>
          <a:lstStyle/>
          <a:p>
            <a:r>
              <a:rPr lang="en-US" sz="2000">
                <a:cs typeface="Calibri"/>
              </a:rPr>
              <a:t>Throughout this module the ideas of what employers look for in a potential candidate have been explored in depth, discussing the skills, competencies and attributes that make people stand out and more employable in a range of sectors.</a:t>
            </a:r>
          </a:p>
          <a:p>
            <a:r>
              <a:rPr lang="en-US" sz="2000">
                <a:cs typeface="Calibri"/>
              </a:rPr>
              <a:t>To conclude, during the module I have developed an understanding of the importance of developing a range of competencies and ways in which to best apply these to job roles to ensure that I am the ideal </a:t>
            </a:r>
            <a:r>
              <a:rPr lang="en-US" sz="2000" dirty="0">
                <a:cs typeface="Calibri"/>
              </a:rPr>
              <a:t>candidate.</a:t>
            </a:r>
            <a:r>
              <a:rPr lang="en-US" sz="2000">
                <a:cs typeface="Calibri"/>
              </a:rPr>
              <a:t> I have reflected upon previous skills and developed them further during the opportunities provided to me and have developed a range of competencies and transferable skills that can be applied to a vast range of careers and situations. </a:t>
            </a:r>
            <a:endParaRPr lang="en-US" sz="2000" dirty="0">
              <a:cs typeface="Calibri"/>
            </a:endParaRPr>
          </a:p>
          <a:p>
            <a:r>
              <a:rPr lang="en-US" sz="2000">
                <a:cs typeface="Calibri"/>
              </a:rPr>
              <a:t>''There is only one corner of the universe you can be certain of improving, and that's your own self.'' (Aldous Huxley, no date cited in Cottrell, 2010, p.52).</a:t>
            </a:r>
            <a:endParaRPr lang="en-US" sz="2000" dirty="0">
              <a:cs typeface="Calibri"/>
            </a:endParaRPr>
          </a:p>
          <a:p>
            <a:pPr marL="0" indent="0">
              <a:buNone/>
            </a:pPr>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217227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E819D-DF18-4E73-ABF8-A5075540A68A}"/>
              </a:ext>
            </a:extLst>
          </p:cNvPr>
          <p:cNvSpPr>
            <a:spLocks noGrp="1"/>
          </p:cNvSpPr>
          <p:nvPr>
            <p:ph type="title"/>
          </p:nvPr>
        </p:nvSpPr>
        <p:spPr/>
        <p:txBody>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F95E64BE-9700-4823-B321-61894F11619F}"/>
              </a:ext>
            </a:extLst>
          </p:cNvPr>
          <p:cNvSpPr>
            <a:spLocks noGrp="1"/>
          </p:cNvSpPr>
          <p:nvPr>
            <p:ph idx="1"/>
          </p:nvPr>
        </p:nvSpPr>
        <p:spPr>
          <a:xfrm>
            <a:off x="645696" y="1874699"/>
            <a:ext cx="10131425" cy="4210606"/>
          </a:xfrm>
        </p:spPr>
        <p:txBody>
          <a:bodyPr>
            <a:normAutofit fontScale="92500" lnSpcReduction="20000"/>
          </a:bodyPr>
          <a:lstStyle/>
          <a:p>
            <a:r>
              <a:rPr lang="en-US">
                <a:cs typeface="Calibri"/>
              </a:rPr>
              <a:t>Australia Zoo Pty Ltd. (2019) </a:t>
            </a:r>
            <a:r>
              <a:rPr lang="en-US" i="1"/>
              <a:t>Education Officer - Full Time.</a:t>
            </a:r>
            <a:r>
              <a:rPr lang="en-US"/>
              <a:t> Available at</a:t>
            </a:r>
            <a:r>
              <a:rPr lang="en-US">
                <a:ea typeface="+mn-lt"/>
                <a:cs typeface="+mn-lt"/>
              </a:rPr>
              <a:t>: </a:t>
            </a:r>
            <a:r>
              <a:rPr lang="en-US" dirty="0">
                <a:ea typeface="+mn-lt"/>
                <a:cs typeface="+mn-lt"/>
              </a:rPr>
              <a:t> </a:t>
            </a:r>
            <a:r>
              <a:rPr lang="en-US" dirty="0">
                <a:ea typeface="+mn-lt"/>
                <a:cs typeface="+mn-lt"/>
                <a:hlinkClick r:id="rId2"/>
              </a:rPr>
              <a:t>https://au.linkedin.com/jobs/view/education-officer-full-time-at-australia-zoo-pty-ltd-1497203381?refId=f39a011c-a6d9-4bc9-9f8b-85418396a427&amp;trk=guest_job_details_topcard_title</a:t>
            </a:r>
            <a:r>
              <a:rPr lang="en-US">
                <a:ea typeface="+mn-lt"/>
                <a:cs typeface="+mn-lt"/>
              </a:rPr>
              <a:t> (Accessed: 9 October 2019).</a:t>
            </a:r>
            <a:endParaRPr lang="en-US" dirty="0">
              <a:cs typeface="Calibri" panose="020F0502020204030204"/>
            </a:endParaRPr>
          </a:p>
          <a:p>
            <a:r>
              <a:rPr lang="en-US">
                <a:cs typeface="Calibri" panose="020F0502020204030204"/>
              </a:rPr>
              <a:t>Australia Zoo. (2019) </a:t>
            </a:r>
            <a:r>
              <a:rPr lang="en-US" i="1">
                <a:cs typeface="Calibri" panose="020F0502020204030204"/>
              </a:rPr>
              <a:t>Our Mission.</a:t>
            </a:r>
            <a:r>
              <a:rPr lang="en-US">
                <a:cs typeface="Calibri" panose="020F0502020204030204"/>
              </a:rPr>
              <a:t> Available at: </a:t>
            </a:r>
            <a:r>
              <a:rPr lang="en-US" dirty="0">
                <a:ea typeface="+mn-lt"/>
                <a:cs typeface="+mn-lt"/>
                <a:hlinkClick r:id="rId3"/>
              </a:rPr>
              <a:t>https://www.australiazoo.com.au/about-us/our-mission/</a:t>
            </a:r>
            <a:r>
              <a:rPr lang="en-US">
                <a:ea typeface="+mn-lt"/>
                <a:cs typeface="+mn-lt"/>
              </a:rPr>
              <a:t> (Accessed: 9 October 2019). </a:t>
            </a:r>
            <a:endParaRPr lang="en-US" dirty="0">
              <a:cs typeface="Calibri" panose="020F0502020204030204"/>
            </a:endParaRPr>
          </a:p>
          <a:p>
            <a:r>
              <a:rPr lang="en-US">
                <a:cs typeface="Calibri" panose="020F0502020204030204"/>
              </a:rPr>
              <a:t>Cottrell, S. (2010) </a:t>
            </a:r>
            <a:r>
              <a:rPr lang="en-US" i="1">
                <a:cs typeface="Calibri" panose="020F0502020204030204"/>
              </a:rPr>
              <a:t>Skills for success: personal development and employability. </a:t>
            </a:r>
            <a:r>
              <a:rPr lang="en-US">
                <a:cs typeface="Calibri" panose="020F0502020204030204"/>
              </a:rPr>
              <a:t>2nd edn. Hampshire: Palgrave MacMillan.</a:t>
            </a:r>
            <a:endParaRPr lang="en-US" dirty="0">
              <a:cs typeface="Calibri" panose="020F0502020204030204"/>
            </a:endParaRPr>
          </a:p>
          <a:p>
            <a:r>
              <a:rPr lang="en-US">
                <a:cs typeface="Calibri" panose="020F0502020204030204"/>
              </a:rPr>
              <a:t>Gay, A. (2019) </a:t>
            </a:r>
            <a:r>
              <a:rPr lang="en-US" i="1">
                <a:cs typeface="Calibri" panose="020F0502020204030204"/>
              </a:rPr>
              <a:t>How Digital Literacy Affects the Modern Workforce.</a:t>
            </a:r>
            <a:r>
              <a:rPr lang="en-US">
                <a:cs typeface="Calibri" panose="020F0502020204030204"/>
              </a:rPr>
              <a:t> Available at: </a:t>
            </a:r>
            <a:r>
              <a:rPr lang="en-US" dirty="0">
                <a:ea typeface="+mn-lt"/>
                <a:cs typeface="+mn-lt"/>
                <a:hlinkClick r:id="rId4"/>
              </a:rPr>
              <a:t>https://theblog.adobe.com/how-digital-literacy-affects-the-modern-workforce/</a:t>
            </a:r>
            <a:r>
              <a:rPr lang="en-US">
                <a:ea typeface="+mn-lt"/>
                <a:cs typeface="+mn-lt"/>
              </a:rPr>
              <a:t> (Accessed: 11 October 2019). </a:t>
            </a:r>
            <a:endParaRPr lang="en-US" dirty="0">
              <a:cs typeface="Calibri" panose="020F0502020204030204"/>
            </a:endParaRPr>
          </a:p>
          <a:p>
            <a:r>
              <a:rPr lang="en-US">
                <a:cs typeface="Calibri" panose="020F0502020204030204"/>
              </a:rPr>
              <a:t>Half, R. (2018) </a:t>
            </a:r>
            <a:r>
              <a:rPr lang="en-US" i="1">
                <a:cs typeface="Calibri" panose="020F0502020204030204"/>
              </a:rPr>
              <a:t>Adaptability skills and why you need it. </a:t>
            </a:r>
            <a:r>
              <a:rPr lang="en-US">
                <a:cs typeface="Calibri" panose="020F0502020204030204"/>
              </a:rPr>
              <a:t>Available at: </a:t>
            </a:r>
            <a:r>
              <a:rPr lang="en-US" dirty="0">
                <a:ea typeface="+mn-lt"/>
                <a:cs typeface="+mn-lt"/>
                <a:hlinkClick r:id="rId5"/>
              </a:rPr>
              <a:t>https://www.roberthalf.co.uk/advice/career-development/adaptability-skills-and-why-you-need-it</a:t>
            </a:r>
            <a:r>
              <a:rPr lang="en-US">
                <a:ea typeface="+mn-lt"/>
                <a:cs typeface="+mn-lt"/>
              </a:rPr>
              <a:t> (Accessed: 12 October 2019).</a:t>
            </a:r>
            <a:endParaRPr lang="en-US" dirty="0">
              <a:cs typeface="Calibri" panose="020F0502020204030204"/>
            </a:endParaRPr>
          </a:p>
          <a:p>
            <a:r>
              <a:rPr lang="en-US">
                <a:cs typeface="Calibri" panose="020F0502020204030204"/>
              </a:rPr>
              <a:t>Rae, D. (2007) </a:t>
            </a:r>
            <a:r>
              <a:rPr lang="en-US" i="1">
                <a:cs typeface="Calibri" panose="020F0502020204030204"/>
              </a:rPr>
              <a:t>Entrepreneurship: from opportunity to action</a:t>
            </a:r>
            <a:r>
              <a:rPr lang="en-US">
                <a:cs typeface="Calibri" panose="020F0502020204030204"/>
              </a:rPr>
              <a:t>, Hampshire: Palgrave MacMillan.</a:t>
            </a:r>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4230112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Celestial</vt:lpstr>
      <vt:lpstr>Employability presentation: Education officer.</vt:lpstr>
      <vt:lpstr>Job: Education Officer Australia zoo</vt:lpstr>
      <vt:lpstr>Job Description</vt:lpstr>
      <vt:lpstr>Essential Criteria-Qualifications, knowledge and experience.</vt:lpstr>
      <vt:lpstr>Essential criteria- communication, interpersonal skills and teamwork.</vt:lpstr>
      <vt:lpstr>Essential criteria- communication, interpersonal skills and teamwork.</vt:lpstr>
      <vt:lpstr>Essential criteria- Digital literacy and online skills.</vt:lpstr>
      <vt:lpstr>Essential criteria- Problem solving skills, planning, organization and adaptability .</vt:lpstr>
      <vt:lpstr>Essential Criteria- Flexibility and reliability.</vt:lpstr>
      <vt:lpstr>Desirable Criteria and Further professional development.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2175</cp:revision>
  <dcterms:created xsi:type="dcterms:W3CDTF">2013-07-15T20:26:40Z</dcterms:created>
  <dcterms:modified xsi:type="dcterms:W3CDTF">2019-10-15T21:02:43Z</dcterms:modified>
</cp:coreProperties>
</file>