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28"/>
  </p:notesMasterIdLst>
  <p:sldIdLst>
    <p:sldId id="256" r:id="rId2"/>
    <p:sldId id="303" r:id="rId3"/>
    <p:sldId id="281" r:id="rId4"/>
    <p:sldId id="282" r:id="rId5"/>
    <p:sldId id="285" r:id="rId6"/>
    <p:sldId id="283" r:id="rId7"/>
    <p:sldId id="284" r:id="rId8"/>
    <p:sldId id="286" r:id="rId9"/>
    <p:sldId id="287" r:id="rId10"/>
    <p:sldId id="288" r:id="rId11"/>
    <p:sldId id="289" r:id="rId12"/>
    <p:sldId id="290" r:id="rId13"/>
    <p:sldId id="306" r:id="rId14"/>
    <p:sldId id="291" r:id="rId15"/>
    <p:sldId id="307" r:id="rId16"/>
    <p:sldId id="292" r:id="rId17"/>
    <p:sldId id="293" r:id="rId18"/>
    <p:sldId id="294" r:id="rId19"/>
    <p:sldId id="295" r:id="rId20"/>
    <p:sldId id="296" r:id="rId21"/>
    <p:sldId id="298" r:id="rId22"/>
    <p:sldId id="299" r:id="rId23"/>
    <p:sldId id="300" r:id="rId24"/>
    <p:sldId id="301" r:id="rId25"/>
    <p:sldId id="304" r:id="rId26"/>
    <p:sldId id="305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48E55E-900A-43D6-884E-F571B20E6177}" v="3" dt="2022-11-07T11:23:02.7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6426" autoAdjust="0"/>
  </p:normalViewPr>
  <p:slideViewPr>
    <p:cSldViewPr>
      <p:cViewPr varScale="1">
        <p:scale>
          <a:sx n="112" d="100"/>
          <a:sy n="112" d="100"/>
        </p:scale>
        <p:origin x="52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D188F7-F5B8-4F60-BF57-496A0040014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1C2455-70B0-49E7-8434-242DFECA61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238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5841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Hormones</a:t>
            </a:r>
            <a:r>
              <a:rPr lang="en-GB" sz="1200" dirty="0">
                <a:latin typeface="Comic Sans MS" pitchFamily="66" charset="0"/>
              </a:rPr>
              <a:t> = chemical substances in the glands (endocrine system)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Sex hormones</a:t>
            </a:r>
            <a:r>
              <a:rPr lang="en-GB" sz="1200" dirty="0">
                <a:latin typeface="Comic Sans MS" pitchFamily="66" charset="0"/>
              </a:rPr>
              <a:t> = </a:t>
            </a:r>
            <a:r>
              <a:rPr lang="en-GB" sz="1200" b="1" dirty="0">
                <a:latin typeface="Comic Sans MS" pitchFamily="66" charset="0"/>
              </a:rPr>
              <a:t>androgens (including testosterone), oestrogen, progesterone.</a:t>
            </a:r>
            <a:r>
              <a:rPr lang="en-GB" sz="1200" dirty="0">
                <a:latin typeface="Comic Sans MS" pitchFamily="66" charset="0"/>
              </a:rPr>
              <a:t> Each are present in normal males &amp; females but in differing amounts.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dirty="0">
                <a:latin typeface="Comic Sans MS" pitchFamily="66" charset="0"/>
              </a:rPr>
              <a:t>Evidence of effects of sex hormones supports biological explanation of gender development.</a:t>
            </a:r>
            <a:endParaRPr lang="en-GB" sz="1200" b="1" u="sng" dirty="0">
              <a:latin typeface="Comic Sans MS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6516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Androgens</a:t>
            </a:r>
            <a:r>
              <a:rPr lang="en-GB" sz="1200" dirty="0">
                <a:latin typeface="Comic Sans MS" pitchFamily="66" charset="0"/>
              </a:rPr>
              <a:t> = associated with male development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1200" dirty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Testosterone</a:t>
            </a:r>
            <a:r>
              <a:rPr lang="en-GB" sz="1200" dirty="0">
                <a:latin typeface="Comic Sans MS" pitchFamily="66" charset="0"/>
              </a:rPr>
              <a:t> = most important androgen. Leads to development of male external sexual organs. Acts on brain &amp; pituitary system.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Effects</a:t>
            </a:r>
            <a:r>
              <a:rPr lang="en-GB" sz="1200" b="1" dirty="0">
                <a:latin typeface="Comic Sans MS" pitchFamily="66" charset="0"/>
              </a:rPr>
              <a:t> – high levels are associated with aggression.</a:t>
            </a:r>
            <a:endParaRPr lang="en-GB" sz="1200" b="1" u="sng" dirty="0">
              <a:latin typeface="Comic Sans MS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4176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Oestrogen</a:t>
            </a:r>
            <a:r>
              <a:rPr lang="en-GB" sz="1200" dirty="0">
                <a:latin typeface="Comic Sans MS" pitchFamily="66" charset="0"/>
              </a:rPr>
              <a:t> = responsible for controlling onset of menstruation &amp; foetal development when pregnant. Important in females after puberty due to influence on menstrual cycle.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200" b="1" u="sng" dirty="0">
                <a:latin typeface="Comic Sans MS" pitchFamily="66" charset="0"/>
              </a:rPr>
              <a:t>Behavioural Effects</a:t>
            </a:r>
            <a:r>
              <a:rPr lang="en-GB" sz="1200" b="1" dirty="0">
                <a:latin typeface="Comic Sans MS" pitchFamily="66" charset="0"/>
              </a:rPr>
              <a:t> – in some women can lead to PMT/PMS. In some women can lead to aggression, anti-social behaviour, criminal acts (e.g. shoplifting – PMS has been used as defence in court cases) </a:t>
            </a:r>
            <a:endParaRPr lang="en-GB" sz="1200" b="1" u="sng" dirty="0">
              <a:latin typeface="Comic Sans MS" pitchFamily="66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106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200" dirty="0"/>
              <a:t>Assumes behaviour is a product of environmental influences and is learned as a result of observation &amp; modelling. </a:t>
            </a:r>
          </a:p>
          <a:p>
            <a:pPr eaLnBrk="1" hangingPunct="1">
              <a:lnSpc>
                <a:spcPct val="80000"/>
              </a:lnSpc>
            </a:pPr>
            <a:r>
              <a:rPr lang="en-GB" sz="1200" dirty="0"/>
              <a:t>(Stress on external factors/ Nurture argument) </a:t>
            </a:r>
          </a:p>
          <a:p>
            <a:pPr eaLnBrk="1" hangingPunct="1">
              <a:lnSpc>
                <a:spcPct val="80000"/>
              </a:lnSpc>
            </a:pPr>
            <a:r>
              <a:rPr lang="en-GB" sz="1200" dirty="0"/>
              <a:t>Children learn by observing what types of attitudes &amp; behaviours are associated with their gender. If this behaviour is rewarded it is more likely to be repeated. Therefore their behaviour is shaped by those around them in a social context (opposite to biological approach)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633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2082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6562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1C2455-70B0-49E7-8434-242DFECA612B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252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128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6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565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150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299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786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338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67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62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905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49928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4292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36383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2453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106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141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152400"/>
            <a:ext cx="7162800" cy="685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066800" y="990600"/>
            <a:ext cx="37719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91100" y="990600"/>
            <a:ext cx="377190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0BFA5C-3AAD-4B5E-AC7D-76A38A130F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954334"/>
      </p:ext>
    </p:extLst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A8303B-7BB0-48D8-8578-0F3D6B37FC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588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61DAAF-1AB6-4DFB-AC89-AD1DD0FAC209}" type="datetimeFigureOut">
              <a:rPr lang="en-GB" smtClean="0"/>
              <a:pPr/>
              <a:t>16/01/2025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666807F-AC5F-4BA9-9533-6464CED6F75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403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  <p:sldLayoutId id="2147483738" r:id="rId17"/>
    <p:sldLayoutId id="214748373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http://www.xmission.com/~seldom74/chem1110int/ch05/human-growth-hormone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http://hagar.up.ac.za/catts/learner/1999/venter_jw/lro/theory/Image15.gif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http://www.alisonleigh.net/img/cognitive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http://www.alisonleigh.net/img/cognitive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youtube.com/watch?v=VZb2len6f18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jsmithmoore.com/euj0r/best-online-video-player.htm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4" Type="http://schemas.openxmlformats.org/officeDocument/2006/relationships/image" Target="http://www.therapysearch.net/images/art/about_therapy_psychoanalytic.jpg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oup.com/book/12113?login=true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3930" y="1008993"/>
            <a:ext cx="6923558" cy="3542045"/>
          </a:xfrm>
        </p:spPr>
        <p:txBody>
          <a:bodyPr anchor="b">
            <a:normAutofit/>
          </a:bodyPr>
          <a:lstStyle/>
          <a:p>
            <a:pPr algn="l"/>
            <a:r>
              <a:rPr lang="cy-GB" sz="5500" dirty="0">
                <a:solidFill>
                  <a:schemeClr val="tx1"/>
                </a:solidFill>
              </a:rPr>
              <a:t>Datblygiad rhywedd</a:t>
            </a:r>
            <a:br>
              <a:rPr lang="en-GB" sz="5500" dirty="0">
                <a:solidFill>
                  <a:schemeClr val="tx1"/>
                </a:solidFill>
              </a:rPr>
            </a:br>
            <a:r>
              <a:rPr lang="en-GB" sz="5500" dirty="0">
                <a:solidFill>
                  <a:schemeClr val="tx1"/>
                </a:solidFill>
              </a:rPr>
              <a:t>Gender development  </a:t>
            </a:r>
            <a:br>
              <a:rPr lang="en-GB" sz="5500" dirty="0"/>
            </a:br>
            <a:endParaRPr lang="en-GB" sz="5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3930" y="4582814"/>
            <a:ext cx="5349252" cy="1312657"/>
          </a:xfrm>
        </p:spPr>
        <p:txBody>
          <a:bodyPr anchor="t">
            <a:normAutofit/>
          </a:bodyPr>
          <a:lstStyle/>
          <a:p>
            <a:pPr algn="l"/>
            <a:r>
              <a:rPr lang="en-GB" dirty="0"/>
              <a:t>ECES4009C</a:t>
            </a:r>
          </a:p>
          <a:p>
            <a:pPr algn="l"/>
            <a:r>
              <a:rPr lang="en-GB" dirty="0" err="1"/>
              <a:t>Sesiwn</a:t>
            </a:r>
            <a:r>
              <a:rPr lang="en-GB" dirty="0"/>
              <a:t>/Session 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836712"/>
            <a:ext cx="7162800" cy="685800"/>
          </a:xfrm>
        </p:spPr>
        <p:txBody>
          <a:bodyPr>
            <a:normAutofit/>
          </a:bodyPr>
          <a:lstStyle/>
          <a:p>
            <a:r>
              <a:rPr lang="cy-GB" sz="3200" dirty="0">
                <a:solidFill>
                  <a:schemeClr val="tx1"/>
                </a:solidFill>
              </a:rPr>
              <a:t>Amcanion dysgu    </a:t>
            </a:r>
            <a:r>
              <a:rPr lang="en-GB" sz="3200" dirty="0">
                <a:solidFill>
                  <a:schemeClr val="tx1"/>
                </a:solidFill>
              </a:rPr>
              <a:t>Learning objectives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322A875-C679-47F2-91D3-6FC4D4B97D48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368053" y="2198733"/>
            <a:ext cx="3771900" cy="5257800"/>
          </a:xfrm>
        </p:spPr>
        <p:txBody>
          <a:bodyPr/>
          <a:lstStyle/>
          <a:p>
            <a:r>
              <a:rPr lang="en-GB" dirty="0"/>
              <a:t>Explore theories of gender development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Biological explanations</a:t>
            </a:r>
          </a:p>
          <a:p>
            <a:pPr lvl="1"/>
            <a:r>
              <a:rPr lang="en-GB" dirty="0"/>
              <a:t>Social learning approaches</a:t>
            </a:r>
          </a:p>
          <a:p>
            <a:pPr lvl="1"/>
            <a:r>
              <a:rPr lang="en-GB" dirty="0"/>
              <a:t>Cognitive approaches</a:t>
            </a:r>
          </a:p>
          <a:p>
            <a:pPr lvl="1"/>
            <a:r>
              <a:rPr lang="en-GB" dirty="0"/>
              <a:t>Psychoanalytical approaches</a:t>
            </a:r>
          </a:p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175187" y="2198733"/>
            <a:ext cx="3771900" cy="5257800"/>
          </a:xfrm>
        </p:spPr>
        <p:txBody>
          <a:bodyPr/>
          <a:lstStyle/>
          <a:p>
            <a:r>
              <a:rPr lang="cy-GB" dirty="0"/>
              <a:t>Archwilio damcaniaethau datblygiad rhywedd</a:t>
            </a:r>
            <a:endParaRPr lang="en-GB" dirty="0"/>
          </a:p>
          <a:p>
            <a:pPr lvl="1"/>
            <a:endParaRPr lang="cy-GB" dirty="0"/>
          </a:p>
          <a:p>
            <a:pPr lvl="1"/>
            <a:r>
              <a:rPr lang="cy-GB" dirty="0"/>
              <a:t>Esboniadau biolegol
Dulliau dysgu cymdeithasol</a:t>
            </a:r>
          </a:p>
          <a:p>
            <a:pPr lvl="1"/>
            <a:r>
              <a:rPr lang="cy-GB" dirty="0"/>
              <a:t>Dulliau gwybyddol
Dulliau </a:t>
            </a:r>
            <a:r>
              <a:rPr lang="cy-GB" dirty="0" err="1"/>
              <a:t>seicodreiddiol</a:t>
            </a:r>
            <a:endParaRPr lang="cy-GB" dirty="0"/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548680"/>
            <a:ext cx="7488461" cy="159722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/>
            <a:r>
              <a:rPr lang="en-US" sz="5200" b="1" kern="1200" dirty="0" err="1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Esboniadau</a:t>
            </a:r>
            <a:r>
              <a:rPr lang="en-US" sz="52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sz="5200" b="1" kern="1200" dirty="0" err="1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Biolegol</a:t>
            </a:r>
            <a:br>
              <a:rPr lang="en-US" sz="52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52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Biological Explanations</a:t>
            </a:r>
          </a:p>
        </p:txBody>
      </p:sp>
      <p:pic>
        <p:nvPicPr>
          <p:cNvPr id="4100" name="Picture 6" descr="http://www.xmission.com/~seldom74/chem1110int/ch05/human-growth-hormone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r:link="rId4" cstate="print"/>
          <a:stretch>
            <a:fillRect/>
          </a:stretch>
        </p:blipFill>
        <p:spPr>
          <a:xfrm>
            <a:off x="6948264" y="188640"/>
            <a:ext cx="1872208" cy="1385433"/>
          </a:xfrm>
          <a:prstGeom prst="rect">
            <a:avLst/>
          </a:prstGeom>
          <a:noFill/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F4A65D8-7234-4662-8E33-1C8A6FD0F1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83968" y="2708920"/>
            <a:ext cx="3528021" cy="37444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/>
            <a:r>
              <a:rPr lang="en-US" dirty="0"/>
              <a:t>Assumes gender &amp; sex are interrelated. </a:t>
            </a:r>
          </a:p>
          <a:p>
            <a:pPr indent="-228600" defTabSz="914400"/>
            <a:r>
              <a:rPr lang="en-US" dirty="0"/>
              <a:t>Differences between sexes are attributed to anatomical differences &amp; action of hormones. </a:t>
            </a:r>
          </a:p>
          <a:p>
            <a:pPr indent="-228600" defTabSz="914400"/>
            <a:r>
              <a:rPr lang="en-US" dirty="0"/>
              <a:t>Stress on internal factors/ Nature argument – ‘anatomy is destiny’.</a:t>
            </a:r>
          </a:p>
          <a:p>
            <a:pPr indent="-228600" defTabSz="914400"/>
            <a:endParaRPr lang="en-US" sz="11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925EA3-35E3-EFC3-33E7-6685C9DE19CA}"/>
              </a:ext>
            </a:extLst>
          </p:cNvPr>
          <p:cNvSpPr txBox="1"/>
          <p:nvPr/>
        </p:nvSpPr>
        <p:spPr>
          <a:xfrm>
            <a:off x="603572" y="2680768"/>
            <a:ext cx="3320356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" indent="-285750" defTabSz="914400">
              <a:buFont typeface="Wingdings" panose="05000000000000000000" pitchFamily="2" charset="2"/>
              <a:buChar char="Ø"/>
            </a:pPr>
            <a:r>
              <a:rPr lang="en-US" sz="1600" dirty="0"/>
              <a:t>Yn </a:t>
            </a:r>
            <a:r>
              <a:rPr lang="en-US" sz="1600" dirty="0" err="1"/>
              <a:t>tybio</a:t>
            </a:r>
            <a:r>
              <a:rPr lang="en-US" sz="1600" dirty="0"/>
              <a:t> bod </a:t>
            </a:r>
            <a:r>
              <a:rPr lang="en-US" sz="1600" dirty="0" err="1"/>
              <a:t>rhywedd</a:t>
            </a:r>
            <a:r>
              <a:rPr lang="en-US" sz="1600" dirty="0"/>
              <a:t> a </a:t>
            </a:r>
            <a:r>
              <a:rPr lang="en-US" sz="1600" dirty="0" err="1"/>
              <a:t>rhyw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gysylltiedig</a:t>
            </a:r>
            <a:r>
              <a:rPr lang="en-US" sz="1600" dirty="0"/>
              <a:t>.</a:t>
            </a:r>
          </a:p>
          <a:p>
            <a:pPr marL="57150" indent="-285750" defTabSz="914400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57150" indent="-285750" defTabSz="914400">
              <a:buFont typeface="Wingdings" panose="05000000000000000000" pitchFamily="2" charset="2"/>
              <a:buChar char="Ø"/>
            </a:pPr>
            <a:endParaRPr lang="en-US" sz="1600" dirty="0"/>
          </a:p>
          <a:p>
            <a:pPr marL="57150" indent="-285750" defTabSz="914400">
              <a:buFont typeface="Wingdings" panose="05000000000000000000" pitchFamily="2" charset="2"/>
              <a:buChar char="Ø"/>
            </a:pPr>
            <a:r>
              <a:rPr lang="en-US" sz="1600" dirty="0" err="1"/>
              <a:t>Priodolir</a:t>
            </a:r>
            <a:r>
              <a:rPr lang="en-US" sz="1600" dirty="0"/>
              <a:t> </a:t>
            </a:r>
            <a:r>
              <a:rPr lang="en-US" sz="1600" dirty="0" err="1"/>
              <a:t>gwahaniaethau</a:t>
            </a:r>
            <a:r>
              <a:rPr lang="en-US" sz="1600" dirty="0"/>
              <a:t> </a:t>
            </a:r>
            <a:r>
              <a:rPr lang="en-US" sz="1600" dirty="0" err="1"/>
              <a:t>rhwng</a:t>
            </a:r>
            <a:r>
              <a:rPr lang="en-US" sz="1600" dirty="0"/>
              <a:t> y </a:t>
            </a:r>
            <a:r>
              <a:rPr lang="en-US" sz="1600" dirty="0" err="1"/>
              <a:t>rhywiau</a:t>
            </a:r>
            <a:r>
              <a:rPr lang="en-US" sz="1600" dirty="0"/>
              <a:t> </a:t>
            </a:r>
            <a:r>
              <a:rPr lang="en-US" sz="1600" dirty="0" err="1"/>
              <a:t>i</a:t>
            </a:r>
            <a:r>
              <a:rPr lang="en-US" sz="1600" dirty="0"/>
              <a:t> </a:t>
            </a:r>
            <a:r>
              <a:rPr lang="en-US" sz="1600" dirty="0" err="1"/>
              <a:t>wahaniaethau</a:t>
            </a:r>
            <a:r>
              <a:rPr lang="en-US" sz="1600" dirty="0"/>
              <a:t> </a:t>
            </a:r>
            <a:r>
              <a:rPr lang="en-US" sz="1600" dirty="0" err="1"/>
              <a:t>anatomegol</a:t>
            </a:r>
            <a:r>
              <a:rPr lang="en-US" sz="1600" dirty="0"/>
              <a:t> a </a:t>
            </a:r>
            <a:r>
              <a:rPr lang="en-US" sz="1600" dirty="0" err="1"/>
              <a:t>gweithredu</a:t>
            </a:r>
            <a:r>
              <a:rPr lang="en-US" sz="1600" dirty="0"/>
              <a:t> </a:t>
            </a:r>
            <a:r>
              <a:rPr lang="en-US" sz="1600" dirty="0" err="1"/>
              <a:t>hormonau</a:t>
            </a:r>
            <a:r>
              <a:rPr lang="en-US" sz="1600" dirty="0"/>
              <a:t>. </a:t>
            </a:r>
          </a:p>
          <a:p>
            <a:pPr marL="57150" indent="-285750" defTabSz="914400">
              <a:buFont typeface="Wingdings" panose="05000000000000000000" pitchFamily="2" charset="2"/>
              <a:buChar char="Ø"/>
            </a:pPr>
            <a:endParaRPr lang="en-US" sz="1600" dirty="0"/>
          </a:p>
          <a:p>
            <a:pPr defTabSz="914400"/>
            <a:endParaRPr lang="en-US" sz="1600" dirty="0"/>
          </a:p>
          <a:p>
            <a:pPr marL="57150" indent="-285750" defTabSz="914400">
              <a:buFont typeface="Wingdings" panose="05000000000000000000" pitchFamily="2" charset="2"/>
              <a:buChar char="Ø"/>
            </a:pPr>
            <a:r>
              <a:rPr lang="en-US" sz="1600" dirty="0" err="1"/>
              <a:t>Pwyslais</a:t>
            </a:r>
            <a:r>
              <a:rPr lang="en-US" sz="1600" dirty="0"/>
              <a:t> </a:t>
            </a:r>
            <a:r>
              <a:rPr lang="en-US" sz="1600" dirty="0" err="1"/>
              <a:t>ar</a:t>
            </a:r>
            <a:r>
              <a:rPr lang="en-US" sz="1600" dirty="0"/>
              <a:t> </a:t>
            </a:r>
            <a:r>
              <a:rPr lang="en-US" sz="1600" dirty="0" err="1"/>
              <a:t>ffactorau</a:t>
            </a:r>
            <a:r>
              <a:rPr lang="en-US" sz="1600" dirty="0"/>
              <a:t> </a:t>
            </a:r>
            <a:r>
              <a:rPr lang="en-US" sz="1600" dirty="0" err="1"/>
              <a:t>mewnol</a:t>
            </a:r>
            <a:r>
              <a:rPr lang="en-US" sz="1600" dirty="0"/>
              <a:t>/ </a:t>
            </a:r>
            <a:r>
              <a:rPr lang="en-US" sz="1600" dirty="0" err="1"/>
              <a:t>Dadl</a:t>
            </a:r>
            <a:r>
              <a:rPr lang="en-US" sz="1600" dirty="0"/>
              <a:t> </a:t>
            </a:r>
            <a:r>
              <a:rPr lang="en-US" sz="1600" dirty="0" err="1"/>
              <a:t>natur</a:t>
            </a:r>
            <a:r>
              <a:rPr lang="en-US" sz="1600" dirty="0"/>
              <a:t> – ‘</a:t>
            </a:r>
            <a:r>
              <a:rPr lang="en-US" sz="1600" dirty="0" err="1"/>
              <a:t>rydym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gaeth</a:t>
            </a:r>
            <a:r>
              <a:rPr lang="en-US" sz="1600" dirty="0"/>
              <a:t> </a:t>
            </a:r>
            <a:r>
              <a:rPr lang="en-US" sz="1600" dirty="0" err="1"/>
              <a:t>i’n</a:t>
            </a:r>
            <a:r>
              <a:rPr lang="en-US" sz="1600" dirty="0"/>
              <a:t> </a:t>
            </a:r>
            <a:r>
              <a:rPr lang="en-US" sz="1600" dirty="0" err="1"/>
              <a:t>hanatomeg</a:t>
            </a:r>
            <a:r>
              <a:rPr lang="en-US" sz="1600" dirty="0"/>
              <a:t>’.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52908" y="6205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sz="36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Patrymau Cromosomau Rhyw Nodweddiadol</a:t>
            </a:r>
            <a:br>
              <a:rPr lang="en-GB" sz="36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6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Typical Sex Chromosome Patterns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AF6412-E1D3-4668-BC62-2F65488ED9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2908" y="2057399"/>
            <a:ext cx="4038600" cy="4525963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Chromosomes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= biochemical units of heredity – have 46 matched into 23 pairs (each controls different area of development)</a:t>
            </a:r>
          </a:p>
          <a:p>
            <a:pPr eaLnBrk="1" hangingPunct="1"/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Pair 23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= control anatomical sex of person</a:t>
            </a:r>
          </a:p>
          <a:p>
            <a:pPr eaLnBrk="1" hangingPunct="1"/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Normal chromosome pattern = </a:t>
            </a:r>
          </a:p>
          <a:p>
            <a:pPr lvl="1" eaLnBrk="1" hangingPunct="1"/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XX = female</a:t>
            </a:r>
          </a:p>
          <a:p>
            <a:pPr lvl="1" eaLnBrk="1" hangingPunct="1"/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XY = male</a:t>
            </a:r>
          </a:p>
          <a:p>
            <a:endParaRPr lang="en-GB" dirty="0"/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291508" y="2057399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y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Cromosomau</a:t>
            </a:r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 = unedau </a:t>
            </a:r>
            <a:r>
              <a:rPr lang="cy-GB" sz="2800" dirty="0" err="1">
                <a:latin typeface="Calibri" panose="020F0502020204030204" pitchFamily="34" charset="0"/>
                <a:cs typeface="Calibri" panose="020F0502020204030204" pitchFamily="34" charset="0"/>
              </a:rPr>
              <a:t>biocemegol</a:t>
            </a:r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 etifeddol – wedi cyfateb i 23 pâr (mae pob un yn rheoli gwahanol faes datblygu)</a:t>
            </a:r>
          </a:p>
          <a:p>
            <a:r>
              <a:rPr lang="cy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Pâr 23 </a:t>
            </a:r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= rheoli rhyw anatomegol person</a:t>
            </a:r>
            <a:r>
              <a:rPr lang="cy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
Patrwm cromosomau arferol = 
XX = benywaidd
XY = gwrywaidd</a:t>
            </a:r>
            <a:endParaRPr lang="en-GB" sz="2800" dirty="0">
              <a:latin typeface="Comic Sans MS" pitchFamily="66" charset="0"/>
            </a:endParaRPr>
          </a:p>
        </p:txBody>
      </p:sp>
      <p:pic>
        <p:nvPicPr>
          <p:cNvPr id="5124" name="Picture 9" descr="chromosome_3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98455" y="4625752"/>
            <a:ext cx="1662290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xfrm>
            <a:off x="654918" y="2757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sz="36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Dylanwad hormonau rhyw </a:t>
            </a:r>
            <a:r>
              <a:rPr lang="en-GB" sz="36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(1)</a:t>
            </a:r>
            <a:br>
              <a:rPr lang="en-GB" sz="36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Influence of sex hormones (1)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738EE2C-E2A8-4729-A9AF-EBDC5F71B6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1721495"/>
            <a:ext cx="4038600" cy="422210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cy-GB" sz="2600" b="1" u="sng" dirty="0">
                <a:cs typeface="Calibri Light" panose="020F0302020204030204" pitchFamily="34" charset="0"/>
              </a:rPr>
              <a:t>Hormonau</a:t>
            </a:r>
            <a:r>
              <a:rPr lang="cy-GB" sz="2600" dirty="0">
                <a:cs typeface="Calibri Light" panose="020F0302020204030204" pitchFamily="34" charset="0"/>
              </a:rPr>
              <a:t> = sylweddau cemegol yn y chwarennau (system endocrinaidd)</a:t>
            </a:r>
          </a:p>
          <a:p>
            <a:pPr>
              <a:lnSpc>
                <a:spcPct val="90000"/>
              </a:lnSpc>
              <a:buNone/>
            </a:pPr>
            <a:r>
              <a:rPr lang="cy-GB" sz="2600" b="1" u="sng" dirty="0">
                <a:cs typeface="Calibri Light" panose="020F0302020204030204" pitchFamily="34" charset="0"/>
              </a:rPr>
              <a:t>Hormonau rhyw </a:t>
            </a:r>
            <a:r>
              <a:rPr lang="cy-GB" sz="2600" dirty="0">
                <a:cs typeface="Calibri Light" panose="020F0302020204030204" pitchFamily="34" charset="0"/>
              </a:rPr>
              <a:t>= </a:t>
            </a:r>
            <a:r>
              <a:rPr lang="cy-GB" sz="2600" b="1" dirty="0" err="1">
                <a:cs typeface="Calibri Light" panose="020F0302020204030204" pitchFamily="34" charset="0"/>
              </a:rPr>
              <a:t>androgenau</a:t>
            </a:r>
            <a:r>
              <a:rPr lang="cy-GB" sz="2600" b="1" dirty="0">
                <a:cs typeface="Calibri Light" panose="020F0302020204030204" pitchFamily="34" charset="0"/>
              </a:rPr>
              <a:t> (gan gynnwys testosteron), oestrogen, progesteron.</a:t>
            </a:r>
            <a:r>
              <a:rPr lang="cy-GB" sz="2600" dirty="0">
                <a:cs typeface="Calibri Light" panose="020F0302020204030204" pitchFamily="34" charset="0"/>
              </a:rPr>
              <a:t> Mae pob un yn bresennol mewn dynion a menywod arferol ond mewn gwahanol feintiau.</a:t>
            </a:r>
          </a:p>
          <a:p>
            <a:pPr>
              <a:lnSpc>
                <a:spcPct val="90000"/>
              </a:lnSpc>
              <a:buNone/>
            </a:pPr>
            <a:r>
              <a:rPr lang="cy-GB" sz="2600" b="1" dirty="0">
                <a:cs typeface="Calibri Light" panose="020F0302020204030204" pitchFamily="34" charset="0"/>
              </a:rPr>
              <a:t>Mae tystiolaeth o effeithiau hormonau rhyw yn cefnogi esboniad biolegol o ddatblygiad rhyw</a:t>
            </a:r>
            <a:r>
              <a:rPr lang="en-GB" sz="2600" b="1" dirty="0">
                <a:cs typeface="Calibri Light" panose="020F0302020204030204" pitchFamily="34" charset="0"/>
              </a:rPr>
              <a:t>.</a:t>
            </a:r>
            <a:endParaRPr lang="en-GB" sz="2600" b="1" u="sng" dirty="0">
              <a:cs typeface="Calibri Light" panose="020F0302020204030204" pitchFamily="34" charset="0"/>
            </a:endParaRPr>
          </a:p>
          <a:p>
            <a:endParaRPr lang="en-GB" dirty="0"/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600" b="1" u="sng" dirty="0">
                <a:latin typeface="Calibri" panose="020F0502020204030204" pitchFamily="34" charset="0"/>
                <a:cs typeface="Calibri" panose="020F0502020204030204" pitchFamily="34" charset="0"/>
              </a:rPr>
              <a:t>Hormones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= chemical substances in the glands (endocrine system)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600" b="1" u="sng" dirty="0">
                <a:latin typeface="Calibri" panose="020F0502020204030204" pitchFamily="34" charset="0"/>
                <a:cs typeface="Calibri" panose="020F0502020204030204" pitchFamily="34" charset="0"/>
              </a:rPr>
              <a:t>Sex hormones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androgens (including testosterone), oestrogen, progesterone.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Each are present in normal males &amp; females but in differing amounts.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Evidence of effects of sex hormones supports biological explanation of gender development.</a:t>
            </a:r>
            <a:endParaRPr lang="en-GB" sz="26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b="1" dirty="0">
              <a:latin typeface="Comic Sans MS" pitchFamily="66" charset="0"/>
            </a:endParaRPr>
          </a:p>
        </p:txBody>
      </p:sp>
      <p:pic>
        <p:nvPicPr>
          <p:cNvPr id="8196" name="Picture 12" descr="hormon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-15747"/>
            <a:ext cx="1821582" cy="1446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350481"/>
            <a:ext cx="6624736" cy="1320800"/>
          </a:xfrm>
        </p:spPr>
        <p:txBody>
          <a:bodyPr>
            <a:normAutofit fontScale="90000"/>
          </a:bodyPr>
          <a:lstStyle/>
          <a:p>
            <a:r>
              <a:rPr lang="cy-GB" sz="32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Dylanwad hormonau rhyw </a:t>
            </a:r>
            <a:r>
              <a:rPr lang="en-GB" sz="32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(2) </a:t>
            </a:r>
            <a:r>
              <a:rPr lang="cy-GB" sz="32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Testosteron</a:t>
            </a:r>
            <a:br>
              <a:rPr lang="en-GB" sz="32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Influence of sex hormones (2) Testosterone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F9B87F1-ED65-4D73-BBE8-1AF01AE91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60847"/>
            <a:ext cx="3886200" cy="411611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cy-GB" sz="24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Androgenau</a:t>
            </a: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= yn gysylltiedig â datblygiad gwrywaidd</a:t>
            </a:r>
          </a:p>
          <a:p>
            <a:pPr>
              <a:lnSpc>
                <a:spcPct val="90000"/>
              </a:lnSpc>
              <a:buNone/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Testosteron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= yr </a:t>
            </a:r>
            <a:r>
              <a:rPr lang="cy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androgen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pwysicaf. Yn arwain at ddatblygu organau rhywiol allanol gwrywaidd. Yn gweithredu ar yr ymennydd a’r system </a:t>
            </a:r>
            <a:r>
              <a:rPr lang="cy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bitwidol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lnSpc>
                <a:spcPct val="90000"/>
              </a:lnSpc>
              <a:buNone/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Effeithiau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– lefelau uchel yn gysylltiedig ag ymddygiad ymosodol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29150" y="2060847"/>
            <a:ext cx="3886200" cy="411611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Androgens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= associated with male development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Testosterone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= most important androgen. Leads to development of male external sexual organs. Acts on brain &amp; pituitary system.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Effects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– high levels are associated with aggression.</a:t>
            </a:r>
            <a:endParaRPr lang="en-GB" sz="24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b="1" dirty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800" b="1" dirty="0">
              <a:latin typeface="Comic Sans MS" pitchFamily="66" charset="0"/>
            </a:endParaRPr>
          </a:p>
        </p:txBody>
      </p:sp>
      <p:pic>
        <p:nvPicPr>
          <p:cNvPr id="9220" name="Picture 5" descr="Estradio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4363" y="5823879"/>
            <a:ext cx="1040974" cy="1013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7" descr="high_testosteron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50481"/>
            <a:ext cx="1953465" cy="15996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7886700" cy="1828444"/>
          </a:xfrm>
        </p:spPr>
        <p:txBody>
          <a:bodyPr>
            <a:noAutofit/>
          </a:bodyPr>
          <a:lstStyle/>
          <a:p>
            <a:r>
              <a:rPr lang="cy-GB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Dylanwad hormonau rhyw </a:t>
            </a:r>
            <a:r>
              <a:rPr lang="en-GB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(3)</a:t>
            </a:r>
            <a:br>
              <a:rPr lang="en-GB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Influence of sex hormones (3)</a:t>
            </a:r>
            <a:br>
              <a:rPr lang="en-GB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Oestrogen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43F3A6-6402-470A-8BBC-E374C9790B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398626"/>
            <a:ext cx="3868820" cy="37304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y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Oestrogen</a:t>
            </a:r>
            <a:r>
              <a:rPr lang="cy-GB" sz="1800" dirty="0">
                <a:latin typeface="Calibri" panose="020F0502020204030204" pitchFamily="34" charset="0"/>
                <a:cs typeface="Calibri" panose="020F0502020204030204" pitchFamily="34" charset="0"/>
              </a:rPr>
              <a:t> = yn gyfrifol am reoli dechrau'r mislif a datblygiad y </a:t>
            </a:r>
            <a:r>
              <a:rPr lang="cy-GB" sz="1800" dirty="0" err="1">
                <a:latin typeface="Calibri" panose="020F0502020204030204" pitchFamily="34" charset="0"/>
                <a:cs typeface="Calibri" panose="020F0502020204030204" pitchFamily="34" charset="0"/>
              </a:rPr>
              <a:t>ffetws</a:t>
            </a:r>
            <a:r>
              <a:rPr lang="cy-GB" sz="1800" dirty="0">
                <a:latin typeface="Calibri" panose="020F0502020204030204" pitchFamily="34" charset="0"/>
                <a:cs typeface="Calibri" panose="020F0502020204030204" pitchFamily="34" charset="0"/>
              </a:rPr>
              <a:t> pan fyddant yn feichiog. Pwysig mewn menywod ar ôl glasoed oherwydd dylanwad ar gylch mislif. </a:t>
            </a:r>
          </a:p>
          <a:p>
            <a:pPr>
              <a:buNone/>
            </a:pPr>
            <a:r>
              <a:rPr lang="cy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Effeithiau Ymddygiadol </a:t>
            </a:r>
            <a:r>
              <a:rPr lang="cy-GB" sz="1800" b="1" dirty="0">
                <a:latin typeface="Calibri" panose="020F0502020204030204" pitchFamily="34" charset="0"/>
                <a:cs typeface="Calibri" panose="020F0502020204030204" pitchFamily="34" charset="0"/>
              </a:rPr>
              <a:t>– mewn rhai menywod gall arwain at PMT/PMS. Mewn rhai menywod gall arwain at ymddygiad ymosodol, ymddygiad gwrthgymdeithasol, gweithredoedd troseddol (e.e. siopladrad– defnyddiwyd PMS yn amddiffyniad mewn achosion llys) </a:t>
            </a:r>
            <a:endParaRPr lang="cy-GB" sz="18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41865" y="2398626"/>
            <a:ext cx="3873484" cy="3730460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</a:pPr>
            <a:r>
              <a:rPr lang="en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Oestrogen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</a:rPr>
              <a:t> = responsible for controlling onset of menstruation &amp; foetal development when pregnant. Important in females after puberty due to influence on menstrual cycle. </a:t>
            </a:r>
          </a:p>
          <a:p>
            <a:pPr eaLnBrk="1" hangingPunct="1">
              <a:buFontTx/>
              <a:buNone/>
            </a:pPr>
            <a:r>
              <a:rPr lang="en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Behavioural Effects</a:t>
            </a:r>
            <a:r>
              <a:rPr lang="en-GB" sz="1800" b="1" dirty="0">
                <a:latin typeface="Calibri" panose="020F0502020204030204" pitchFamily="34" charset="0"/>
                <a:cs typeface="Calibri" panose="020F0502020204030204" pitchFamily="34" charset="0"/>
              </a:rPr>
              <a:t> – in some women can lead to PMT/PMS. In some women can lead to aggression, anti-social behaviour, criminal acts (e.g. shoplifting – PMS has been used as defence in court cases) </a:t>
            </a:r>
            <a:endParaRPr lang="en-GB" sz="1800" b="1" u="sng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buFontTx/>
              <a:buNone/>
            </a:pPr>
            <a:endParaRPr lang="en-GB" sz="1700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Dysgu Cymdeithasol</a:t>
            </a:r>
            <a:br>
              <a:rPr lang="cy-GB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Social Learning Approach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8FF2D9-DB48-4F80-B01F-83C85AF59C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496" y="2132856"/>
            <a:ext cx="3886200" cy="426346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Yn tybio bod ymddygiad yn gynnyrch dylanwadau amgylcheddol ac fe’i ddysgir o ganlyniad i arsylwi a modelu. </a:t>
            </a:r>
          </a:p>
          <a:p>
            <a:pPr>
              <a:lnSpc>
                <a:spcPct val="80000"/>
              </a:lnSpc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(Pwyslais ar ffactorau allanol/ Dadl magwraeth) </a:t>
            </a:r>
          </a:p>
          <a:p>
            <a:pPr>
              <a:lnSpc>
                <a:spcPct val="80000"/>
              </a:lnSpc>
            </a:pPr>
            <a:r>
              <a:rPr lang="cy-GB" sz="2200" dirty="0">
                <a:latin typeface="Arial" panose="020B0604020202020204" pitchFamily="34" charset="0"/>
                <a:cs typeface="Arial" panose="020B0604020202020204" pitchFamily="34" charset="0"/>
              </a:rPr>
              <a:t>Mae plant yn dysgu trwy sylwi ar y mathau o agweddau a’r ymddygiadau sy'n gysylltiedig â'u rhyw. Os caiff yr ymddygiad hwn ei wobrwyo, mae'n fwy tebygol o ddigwydd eto. Felly mae eu hymddygiad yn cael ei lunio gan y rhai o'u cwmpas mewn cyd-destun cymdeithasol (y gwrthwyneb i ddull biolegol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  <p:sp>
        <p:nvSpPr>
          <p:cNvPr id="17411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163996" y="2189875"/>
            <a:ext cx="3886200" cy="430299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Assumes behaviour is a product of environmental influences and is learned as a result of observation &amp; modelling. 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(Stress on external factors/ Nurture argument) </a:t>
            </a:r>
          </a:p>
          <a:p>
            <a:pPr eaLnBrk="1" hangingPunct="1">
              <a:lnSpc>
                <a:spcPct val="8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Children learn by observing what types of attitudes &amp; behaviours are associated with their gender. If this behaviour is rewarded it is more likely to be repeated. Therefore their behaviour is shaped by those around them in a social context (opposite to biological approach)</a:t>
            </a:r>
          </a:p>
          <a:p>
            <a:pPr eaLnBrk="1" hangingPunct="1">
              <a:lnSpc>
                <a:spcPct val="80000"/>
              </a:lnSpc>
            </a:pPr>
            <a:endParaRPr lang="en-GB" sz="2400" dirty="0"/>
          </a:p>
        </p:txBody>
      </p:sp>
      <p:pic>
        <p:nvPicPr>
          <p:cNvPr id="9" name="Picture 7" descr="http://hagar.up.ac.za/catts/learner/1999/venter_jw/lro/theory/Image15.gif">
            <a:extLst>
              <a:ext uri="{FF2B5EF4-FFF2-40B4-BE49-F238E27FC236}">
                <a16:creationId xmlns:a16="http://schemas.microsoft.com/office/drawing/2014/main" id="{B3A7DE85-1CF6-4CED-A0A7-1DCA904F3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 cstate="print"/>
          <a:stretch>
            <a:fillRect/>
          </a:stretch>
        </p:blipFill>
        <p:spPr>
          <a:xfrm>
            <a:off x="7308304" y="2151"/>
            <a:ext cx="1557925" cy="21877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Dysgu Cymdeithasol </a:t>
            </a:r>
            <a:br>
              <a:rPr lang="cy-GB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Social Learning Approach </a:t>
            </a:r>
          </a:p>
        </p:txBody>
      </p:sp>
      <p:sp>
        <p:nvSpPr>
          <p:cNvPr id="18435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216874" y="1772816"/>
            <a:ext cx="4176464" cy="5257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Atgyfnerthu </a:t>
            </a:r>
          </a:p>
          <a:p>
            <a:pPr>
              <a:lnSpc>
                <a:spcPct val="80000"/>
              </a:lnSpc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Pan ddaw ymddygiad yn gysylltiedig ag ymateb cadarnhaol neu negyddol.</a:t>
            </a:r>
          </a:p>
          <a:p>
            <a:pPr>
              <a:lnSpc>
                <a:spcPct val="80000"/>
              </a:lnSpc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Os yw'r ymateb i'r ymddygiad yn gadarnhaol, mae'n fwy tebygol o ddigwydd eto (atgyfnerthu). Os yw'r ymateb yn negyddol (e.e. cosb) mae'n llai tebygol o ddigwydd eto.</a:t>
            </a:r>
          </a:p>
          <a:p>
            <a:pPr>
              <a:lnSpc>
                <a:spcPct val="80000"/>
              </a:lnSpc>
            </a:pPr>
            <a:r>
              <a:rPr lang="cy-GB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Mischel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(1966)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– plant yn dysgu rolau rhyw drwy gael eu hatgyfnerthu'n uniongyrchol am wneud pethau sy'n briodol i ryw ac am ddynwared modelau rôl o'r un rhyw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endParaRPr lang="en-GB" sz="2400" dirty="0">
              <a:latin typeface="Comic Sans MS" pitchFamily="66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ABBF104-D2F9-4E23-B033-60CF077E5A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988840"/>
            <a:ext cx="4046982" cy="5257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Reinforcement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When behaviour becomes associated with a positive or negative response.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If the response to the behaviour is positive, it is more likely to be repeated (reinforcement). If the response is negative (e.g. punishment) it is less likely to be repeated.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Mischel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(1966)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– children learn sex-roles by being reinforced directly for doing sex-appropriate things &amp; for imitating same sex role models.</a:t>
            </a:r>
          </a:p>
          <a:p>
            <a:endParaRPr lang="en-GB" dirty="0"/>
          </a:p>
        </p:txBody>
      </p:sp>
      <p:pic>
        <p:nvPicPr>
          <p:cNvPr id="18436" name="Picture 14" descr="Fiesta Red Reward Ch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66004" y="152400"/>
            <a:ext cx="1331640" cy="18491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Cymdeithasol</a:t>
            </a:r>
            <a:b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Social Learning Approach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DB3A7DB-7BE0-4FD0-9392-9065811AB8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y-GB" sz="2800" b="1" u="sng" dirty="0">
                <a:latin typeface="Calibri" panose="020F0502020204030204" pitchFamily="34" charset="0"/>
                <a:cs typeface="Calibri" panose="020F0502020204030204" pitchFamily="34" charset="0"/>
              </a:rPr>
              <a:t>Modelu</a:t>
            </a:r>
          </a:p>
          <a:p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Mae modelu'n cyfeirio at ymddygiad a welir (1), ac ar ôl sylwi arno, gellir ei ailadrodd a'i ddynwared.</a:t>
            </a:r>
          </a:p>
          <a:p>
            <a:r>
              <a:rPr lang="cy-GB" sz="2800" dirty="0">
                <a:latin typeface="Calibri" panose="020F0502020204030204" pitchFamily="34" charset="0"/>
                <a:cs typeface="Calibri" panose="020F0502020204030204" pitchFamily="34" charset="0"/>
              </a:rPr>
              <a:t>Un person yw'r model (sy'n darparu'r enghraifft), mae'r unigolyn arall (e.e. y plentyn) yn dehongli'r ymddygiad
Ffactorau sy'n cynyddu'r siawns o fodelu yw: priodoldeb a pherthnasedd model (e.e. model rôl o'r un rhyw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  <a:endParaRPr lang="en-GB" dirty="0"/>
          </a:p>
        </p:txBody>
      </p:sp>
      <p:sp>
        <p:nvSpPr>
          <p:cNvPr id="19459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067944" y="2492896"/>
            <a:ext cx="3367092" cy="3880773"/>
          </a:xfrm>
        </p:spPr>
        <p:txBody>
          <a:bodyPr>
            <a:normAutofit fontScale="62500" lnSpcReduction="20000"/>
          </a:bodyPr>
          <a:lstStyle/>
          <a:p>
            <a:pPr eaLnBrk="1" hangingPunct="1">
              <a:buFontTx/>
              <a:buNone/>
            </a:pPr>
            <a:r>
              <a:rPr lang="en-GB" sz="2600" b="1" u="sng" dirty="0">
                <a:latin typeface="Comic Sans MS" pitchFamily="66" charset="0"/>
              </a:rPr>
              <a:t>Modelling</a:t>
            </a:r>
          </a:p>
          <a:p>
            <a:pPr eaLnBrk="1" hangingPunct="1"/>
            <a:r>
              <a:rPr lang="en-GB" sz="2600" dirty="0">
                <a:latin typeface="Comic Sans MS" pitchFamily="66" charset="0"/>
              </a:rPr>
              <a:t>Modelling refers to behaviour which is observed (1), and having been observed can be repeated &amp; imitated.</a:t>
            </a:r>
          </a:p>
          <a:p>
            <a:pPr eaLnBrk="1" hangingPunct="1"/>
            <a:r>
              <a:rPr lang="en-GB" sz="2600" dirty="0">
                <a:latin typeface="Comic Sans MS" pitchFamily="66" charset="0"/>
              </a:rPr>
              <a:t>One person is the model (who provides the example), the other individual (e.g. the child) interprets the behaviour</a:t>
            </a:r>
          </a:p>
          <a:p>
            <a:pPr eaLnBrk="1" hangingPunct="1"/>
            <a:r>
              <a:rPr lang="en-GB" sz="2600" dirty="0">
                <a:latin typeface="Comic Sans MS" pitchFamily="66" charset="0"/>
              </a:rPr>
              <a:t>Factors which increase chance of modelling are: appropriateness &amp; relevance of model (e.g. same sex role model)</a:t>
            </a:r>
          </a:p>
          <a:p>
            <a:pPr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9460" name="Picture 15" descr="child_cooking_with_mo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50" y="188640"/>
            <a:ext cx="2057400" cy="1956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Grp="1" noChangeArrowheads="1"/>
          </p:cNvSpPr>
          <p:nvPr>
            <p:ph type="title"/>
          </p:nvPr>
        </p:nvSpPr>
        <p:spPr>
          <a:xfrm>
            <a:off x="251520" y="476672"/>
            <a:ext cx="4752528" cy="14954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/>
            <a:r>
              <a:rPr lang="en-US" sz="3200" b="1" dirty="0"/>
              <a:t>Dull </a:t>
            </a:r>
            <a:r>
              <a:rPr lang="en-US" sz="3200" b="1" dirty="0" err="1"/>
              <a:t>Dysgu</a:t>
            </a:r>
            <a:r>
              <a:rPr lang="en-US" sz="3200" b="1" dirty="0"/>
              <a:t> </a:t>
            </a:r>
            <a:r>
              <a:rPr lang="en-US" sz="3200" b="1" dirty="0" err="1"/>
              <a:t>Cymdeithasol</a:t>
            </a:r>
            <a:br>
              <a:rPr lang="en-US" sz="3200" b="1" dirty="0"/>
            </a:br>
            <a:r>
              <a:rPr lang="en-US" sz="3200" b="1" dirty="0"/>
              <a:t>Social Learning Approach</a:t>
            </a:r>
            <a:br>
              <a:rPr lang="en-US" sz="3200" b="1" u="sng" dirty="0"/>
            </a:br>
            <a:endParaRPr lang="en-US" sz="3200" b="1" u="sng" dirty="0"/>
          </a:p>
        </p:txBody>
      </p:sp>
      <p:pic>
        <p:nvPicPr>
          <p:cNvPr id="20484" name="Picture 12" descr="bobo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3" cstate="print"/>
          <a:srcRect l="13274" r="2889" b="1"/>
          <a:stretch/>
        </p:blipFill>
        <p:spPr>
          <a:xfrm>
            <a:off x="6012160" y="10"/>
            <a:ext cx="3131840" cy="6857990"/>
          </a:xfrm>
          <a:prstGeom prst="rect">
            <a:avLst/>
          </a:prstGeom>
          <a:noFill/>
          <a:effectLst/>
        </p:spPr>
      </p:pic>
      <p:sp>
        <p:nvSpPr>
          <p:cNvPr id="20483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627510" y="1844824"/>
            <a:ext cx="4501582" cy="468052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 defTabSz="914400">
              <a:buNone/>
            </a:pPr>
            <a:r>
              <a:rPr lang="en-US" sz="1900" b="1" u="sng" dirty="0" err="1"/>
              <a:t>Dynwared</a:t>
            </a:r>
            <a:r>
              <a:rPr lang="en-US" sz="1900" b="1" u="sng" dirty="0"/>
              <a:t> </a:t>
            </a:r>
            <a:r>
              <a:rPr lang="en-US" sz="1900" b="1" u="sng" dirty="0" err="1"/>
              <a:t>e.e.Bandura</a:t>
            </a:r>
            <a:r>
              <a:rPr lang="en-US" sz="1900" b="1" u="sng" dirty="0"/>
              <a:t> et al (1963)</a:t>
            </a:r>
          </a:p>
          <a:p>
            <a:pPr defTabSz="914400"/>
            <a:r>
              <a:rPr lang="en-US" sz="1900" dirty="0" err="1"/>
              <a:t>Ymddygiad</a:t>
            </a:r>
            <a:r>
              <a:rPr lang="en-US" sz="1900" dirty="0"/>
              <a:t> </a:t>
            </a:r>
            <a:r>
              <a:rPr lang="en-US" sz="1900" dirty="0" err="1"/>
              <a:t>copïo</a:t>
            </a:r>
            <a:r>
              <a:rPr lang="en-US" sz="1900" dirty="0"/>
              <a:t> = y math </a:t>
            </a:r>
            <a:r>
              <a:rPr lang="en-US" sz="1900" dirty="0" err="1"/>
              <a:t>cyflymaf</a:t>
            </a:r>
            <a:r>
              <a:rPr lang="en-US" sz="1900" dirty="0"/>
              <a:t> o </a:t>
            </a:r>
            <a:r>
              <a:rPr lang="en-US" sz="1900" dirty="0" err="1"/>
              <a:t>ddysgu</a:t>
            </a:r>
            <a:r>
              <a:rPr lang="en-US" sz="1900" dirty="0"/>
              <a:t> </a:t>
            </a:r>
            <a:r>
              <a:rPr lang="en-US" sz="1900" dirty="0" err="1"/>
              <a:t>mewn</a:t>
            </a:r>
            <a:r>
              <a:rPr lang="en-US" sz="1900" dirty="0"/>
              <a:t> </a:t>
            </a:r>
            <a:r>
              <a:rPr lang="en-US" sz="1900" dirty="0" err="1"/>
              <a:t>pobl</a:t>
            </a:r>
            <a:r>
              <a:rPr lang="en-US" sz="1900" dirty="0"/>
              <a:t> ac </a:t>
            </a:r>
            <a:r>
              <a:rPr lang="en-US" sz="1900" dirty="0" err="1"/>
              <a:t>anifeiliaid</a:t>
            </a:r>
            <a:r>
              <a:rPr lang="en-US" sz="1900" dirty="0"/>
              <a:t>.</a:t>
            </a:r>
          </a:p>
          <a:p>
            <a:pPr defTabSz="914400"/>
            <a:r>
              <a:rPr lang="en-US" sz="1900" dirty="0" err="1"/>
              <a:t>Caiff</a:t>
            </a:r>
            <a:r>
              <a:rPr lang="en-US" sz="1900" dirty="0"/>
              <a:t> </a:t>
            </a:r>
            <a:r>
              <a:rPr lang="en-US" sz="1900" dirty="0" err="1"/>
              <a:t>ymddygiad</a:t>
            </a:r>
            <a:r>
              <a:rPr lang="en-US" sz="1900" dirty="0"/>
              <a:t> </a:t>
            </a:r>
            <a:r>
              <a:rPr lang="en-US" sz="1900" dirty="0" err="1"/>
              <a:t>ei</a:t>
            </a:r>
            <a:r>
              <a:rPr lang="en-US" sz="1900" dirty="0"/>
              <a:t> </a:t>
            </a:r>
            <a:r>
              <a:rPr lang="en-US" sz="1900" dirty="0" err="1"/>
              <a:t>ddynwared</a:t>
            </a:r>
            <a:r>
              <a:rPr lang="en-US" sz="1900" dirty="0"/>
              <a:t> </a:t>
            </a:r>
            <a:r>
              <a:rPr lang="en-US" sz="1900" dirty="0" err="1"/>
              <a:t>gan</a:t>
            </a:r>
            <a:r>
              <a:rPr lang="en-US" sz="1900" dirty="0"/>
              <a:t> </a:t>
            </a:r>
            <a:r>
              <a:rPr lang="en-US" sz="1900" dirty="0" err="1"/>
              <a:t>ei</a:t>
            </a:r>
            <a:r>
              <a:rPr lang="en-US" sz="1900" dirty="0"/>
              <a:t> </a:t>
            </a:r>
            <a:r>
              <a:rPr lang="en-US" sz="1900" dirty="0" err="1"/>
              <a:t>fod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cael</a:t>
            </a:r>
            <a:r>
              <a:rPr lang="en-US" sz="1900" dirty="0"/>
              <a:t> </a:t>
            </a:r>
            <a:r>
              <a:rPr lang="en-US" sz="1900" dirty="0" err="1"/>
              <a:t>ei</a:t>
            </a:r>
            <a:r>
              <a:rPr lang="en-US" sz="1900" dirty="0"/>
              <a:t> </a:t>
            </a:r>
            <a:r>
              <a:rPr lang="en-US" sz="1900" dirty="0" err="1"/>
              <a:t>ystyried</a:t>
            </a:r>
            <a:r>
              <a:rPr lang="en-US" sz="1900" dirty="0"/>
              <a:t> </a:t>
            </a:r>
            <a:r>
              <a:rPr lang="en-US" sz="1900" dirty="0" err="1"/>
              <a:t>yn</a:t>
            </a:r>
            <a:r>
              <a:rPr lang="en-US" sz="1900" dirty="0"/>
              <a:t> </a:t>
            </a:r>
            <a:r>
              <a:rPr lang="en-US" sz="1900" dirty="0" err="1"/>
              <a:t>werth</a:t>
            </a:r>
            <a:r>
              <a:rPr lang="en-US" sz="1900" dirty="0"/>
              <a:t> </a:t>
            </a:r>
            <a:r>
              <a:rPr lang="en-US" sz="1900" dirty="0" err="1"/>
              <a:t>chweil</a:t>
            </a:r>
            <a:r>
              <a:rPr lang="en-US" sz="1900" dirty="0"/>
              <a:t> – </a:t>
            </a:r>
            <a:r>
              <a:rPr lang="en-US" sz="1900" dirty="0" err="1"/>
              <a:t>heb</a:t>
            </a:r>
            <a:r>
              <a:rPr lang="en-US" sz="1900" dirty="0"/>
              <a:t> </a:t>
            </a:r>
            <a:r>
              <a:rPr lang="en-US" sz="1900" dirty="0" err="1"/>
              <a:t>yr</a:t>
            </a:r>
            <a:r>
              <a:rPr lang="en-US" sz="1900" dirty="0"/>
              <a:t> </a:t>
            </a:r>
            <a:r>
              <a:rPr lang="en-US" sz="1900" dirty="0" err="1"/>
              <a:t>atgyfnerthu</a:t>
            </a:r>
            <a:r>
              <a:rPr lang="en-US" sz="1900" dirty="0"/>
              <a:t>, </a:t>
            </a:r>
            <a:r>
              <a:rPr lang="en-US" sz="1900" dirty="0" err="1"/>
              <a:t>fel</a:t>
            </a:r>
            <a:r>
              <a:rPr lang="en-US" sz="1900" dirty="0"/>
              <a:t> </a:t>
            </a:r>
            <a:r>
              <a:rPr lang="en-US" sz="1900" dirty="0" err="1"/>
              <a:t>arfer</a:t>
            </a:r>
            <a:r>
              <a:rPr lang="en-US" sz="1900" dirty="0"/>
              <a:t> </a:t>
            </a:r>
            <a:r>
              <a:rPr lang="en-US" sz="1900" dirty="0" err="1"/>
              <a:t>daw’r</a:t>
            </a:r>
            <a:r>
              <a:rPr lang="en-US" sz="1900" dirty="0"/>
              <a:t> </a:t>
            </a:r>
            <a:r>
              <a:rPr lang="en-US" sz="1900" dirty="0" err="1"/>
              <a:t>dynwared</a:t>
            </a:r>
            <a:r>
              <a:rPr lang="en-US" sz="1900" dirty="0"/>
              <a:t> </a:t>
            </a:r>
            <a:r>
              <a:rPr lang="en-US" sz="1900" dirty="0" err="1"/>
              <a:t>i</a:t>
            </a:r>
            <a:r>
              <a:rPr lang="en-US" sz="1900" dirty="0"/>
              <a:t> ben.</a:t>
            </a:r>
          </a:p>
          <a:p>
            <a:pPr indent="-228600" defTabSz="914400"/>
            <a:endParaRPr lang="en-US" sz="2000" dirty="0"/>
          </a:p>
          <a:p>
            <a:pPr marL="0" indent="0">
              <a:buNone/>
            </a:pP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Imitation </a:t>
            </a:r>
            <a:r>
              <a:rPr lang="en-GB" sz="20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e.g.Bandura</a:t>
            </a: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 et al (1963)</a:t>
            </a:r>
          </a:p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Copying behaviour = the quickest type of learning in humans and animals.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Behaviour is imitated as it is seen as rewarding – if reinforcement doesn’t happen, imitation usually ends.</a:t>
            </a:r>
          </a:p>
          <a:p>
            <a:pPr indent="-228600" defTabSz="914400"/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type="title"/>
          </p:nvPr>
        </p:nvSpPr>
        <p:spPr>
          <a:xfrm>
            <a:off x="323528" y="332656"/>
            <a:ext cx="4680520" cy="14954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/>
            <a:r>
              <a:rPr lang="en-US" sz="3200" b="1" dirty="0"/>
              <a:t>Dull </a:t>
            </a:r>
            <a:r>
              <a:rPr lang="en-US" sz="3200" b="1" dirty="0" err="1"/>
              <a:t>Dysgu</a:t>
            </a:r>
            <a:r>
              <a:rPr lang="en-US" sz="3200" b="1" dirty="0"/>
              <a:t> </a:t>
            </a:r>
            <a:r>
              <a:rPr lang="en-US" sz="3200" b="1" dirty="0" err="1"/>
              <a:t>Cymdeithasol</a:t>
            </a:r>
            <a:br>
              <a:rPr lang="en-US" sz="3200" b="1" dirty="0"/>
            </a:br>
            <a:r>
              <a:rPr lang="en-US" sz="3200" b="1" dirty="0"/>
              <a:t>Social Learning Approach</a:t>
            </a:r>
            <a:endParaRPr lang="en-US" sz="3200" b="1" u="sng" dirty="0"/>
          </a:p>
        </p:txBody>
      </p:sp>
      <p:pic>
        <p:nvPicPr>
          <p:cNvPr id="21508" name="Picture 10" descr="defaul1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print"/>
          <a:srcRect l="10150" r="11177" b="2"/>
          <a:stretch/>
        </p:blipFill>
        <p:spPr>
          <a:xfrm>
            <a:off x="5652120" y="10"/>
            <a:ext cx="3491880" cy="6857990"/>
          </a:xfrm>
          <a:prstGeom prst="rect">
            <a:avLst/>
          </a:prstGeom>
          <a:noFill/>
          <a:effectLst/>
        </p:spPr>
      </p:pic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627510" y="2060848"/>
            <a:ext cx="4501582" cy="4073253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indent="-228600" defTabSz="914400"/>
            <a:r>
              <a:rPr lang="en-US" sz="1700" b="1" u="sng" dirty="0" err="1"/>
              <a:t>Uniaethu</a:t>
            </a:r>
            <a:endParaRPr lang="en-US" sz="1700" b="1" u="sng" dirty="0"/>
          </a:p>
          <a:p>
            <a:pPr indent="-228600" defTabSz="914400"/>
            <a:r>
              <a:rPr lang="en-US" sz="1700" dirty="0"/>
              <a:t>Mae </a:t>
            </a:r>
            <a:r>
              <a:rPr lang="en-US" sz="1700" dirty="0" err="1"/>
              <a:t>uniaethu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digwydd</a:t>
            </a:r>
            <a:r>
              <a:rPr lang="en-US" sz="1700" dirty="0"/>
              <a:t> </a:t>
            </a:r>
            <a:r>
              <a:rPr lang="en-US" sz="1700" dirty="0" err="1"/>
              <a:t>gyda</a:t>
            </a:r>
            <a:r>
              <a:rPr lang="en-US" sz="1700" dirty="0"/>
              <a:t> </a:t>
            </a:r>
            <a:r>
              <a:rPr lang="en-US" sz="1700" dirty="0" err="1"/>
              <a:t>pherson</a:t>
            </a:r>
            <a:r>
              <a:rPr lang="en-US" sz="1700" dirty="0"/>
              <a:t> </a:t>
            </a:r>
            <a:r>
              <a:rPr lang="en-US" sz="1700" dirty="0" err="1"/>
              <a:t>arall</a:t>
            </a:r>
            <a:r>
              <a:rPr lang="en-US" sz="1700" dirty="0"/>
              <a:t> (y model), ac </a:t>
            </a:r>
            <a:r>
              <a:rPr lang="en-US" sz="1700" dirty="0" err="1"/>
              <a:t>mae'n</a:t>
            </a:r>
            <a:r>
              <a:rPr lang="en-US" sz="1700" dirty="0"/>
              <a:t> </a:t>
            </a:r>
            <a:r>
              <a:rPr lang="en-US" sz="1700" dirty="0" err="1"/>
              <a:t>golygu</a:t>
            </a:r>
            <a:r>
              <a:rPr lang="en-US" sz="1700" dirty="0"/>
              <a:t> </a:t>
            </a:r>
            <a:r>
              <a:rPr lang="en-US" sz="1700" dirty="0" err="1"/>
              <a:t>mabwysiadu</a:t>
            </a:r>
            <a:r>
              <a:rPr lang="en-US" sz="1700" dirty="0"/>
              <a:t> </a:t>
            </a:r>
            <a:r>
              <a:rPr lang="en-US" sz="1700" dirty="0" err="1"/>
              <a:t>ystod</a:t>
            </a:r>
            <a:r>
              <a:rPr lang="en-US" sz="1700" dirty="0"/>
              <a:t> o </a:t>
            </a:r>
            <a:r>
              <a:rPr lang="en-US" sz="1700" dirty="0" err="1"/>
              <a:t>ymddygiadau</a:t>
            </a:r>
            <a:r>
              <a:rPr lang="en-US" sz="1700" dirty="0"/>
              <a:t>, </a:t>
            </a:r>
            <a:r>
              <a:rPr lang="en-US" sz="1700" dirty="0" err="1"/>
              <a:t>gwerthoedd</a:t>
            </a:r>
            <a:r>
              <a:rPr lang="en-US" sz="1700" dirty="0"/>
              <a:t>, </a:t>
            </a:r>
            <a:r>
              <a:rPr lang="en-US" sz="1700" dirty="0" err="1"/>
              <a:t>credoau</a:t>
            </a:r>
            <a:r>
              <a:rPr lang="en-US" sz="1700" dirty="0"/>
              <a:t> ac </a:t>
            </a:r>
            <a:r>
              <a:rPr lang="en-US" sz="1700" dirty="0" err="1"/>
              <a:t>agweddau'r</a:t>
            </a:r>
            <a:r>
              <a:rPr lang="en-US" sz="1700" dirty="0"/>
              <a:t> person </a:t>
            </a:r>
            <a:r>
              <a:rPr lang="en-US" sz="1700" dirty="0" err="1"/>
              <a:t>yr</a:t>
            </a:r>
            <a:r>
              <a:rPr lang="en-US" sz="1700" dirty="0"/>
              <a:t> </a:t>
            </a:r>
            <a:r>
              <a:rPr lang="en-US" sz="1700" dirty="0" err="1"/>
              <a:t>ydych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uniaethu</a:t>
            </a:r>
            <a:r>
              <a:rPr lang="en-US" sz="1700" dirty="0"/>
              <a:t> ag </a:t>
            </a:r>
            <a:r>
              <a:rPr lang="en-US" sz="1700" dirty="0" err="1"/>
              <a:t>ef</a:t>
            </a:r>
            <a:r>
              <a:rPr lang="en-US" sz="1700" dirty="0"/>
              <a:t>. </a:t>
            </a:r>
          </a:p>
          <a:p>
            <a:pPr indent="-228600" defTabSz="914400"/>
            <a:r>
              <a:rPr lang="en-US" sz="1700" dirty="0" err="1"/>
              <a:t>Ymlyniad</a:t>
            </a:r>
            <a:r>
              <a:rPr lang="en-US" sz="1700" dirty="0"/>
              <a:t> </a:t>
            </a:r>
            <a:r>
              <a:rPr lang="en-US" sz="1700" dirty="0" err="1"/>
              <a:t>i</a:t>
            </a:r>
            <a:r>
              <a:rPr lang="en-US" sz="1700" dirty="0"/>
              <a:t> </a:t>
            </a:r>
            <a:r>
              <a:rPr lang="en-US" sz="1700" dirty="0" err="1"/>
              <a:t>fodelau</a:t>
            </a:r>
            <a:r>
              <a:rPr lang="en-US" sz="1700" dirty="0"/>
              <a:t> </a:t>
            </a:r>
            <a:r>
              <a:rPr lang="en-US" sz="1700" dirty="0" err="1"/>
              <a:t>penodol</a:t>
            </a:r>
            <a:r>
              <a:rPr lang="en-US" sz="1700" dirty="0"/>
              <a:t> </a:t>
            </a:r>
            <a:r>
              <a:rPr lang="en-US" sz="1700" dirty="0" err="1"/>
              <a:t>sy'n</a:t>
            </a:r>
            <a:r>
              <a:rPr lang="en-US" sz="1700" dirty="0"/>
              <a:t> </a:t>
            </a:r>
            <a:r>
              <a:rPr lang="en-US" sz="1700" dirty="0" err="1"/>
              <a:t>meddu</a:t>
            </a:r>
            <a:r>
              <a:rPr lang="en-US" sz="1700" dirty="0"/>
              <a:t> </a:t>
            </a:r>
            <a:r>
              <a:rPr lang="en-US" sz="1700" dirty="0" err="1"/>
              <a:t>ar</a:t>
            </a:r>
            <a:r>
              <a:rPr lang="en-US" sz="1700" dirty="0"/>
              <a:t> </a:t>
            </a:r>
            <a:r>
              <a:rPr lang="en-US" sz="1700" dirty="0" err="1"/>
              <a:t>rinweddau</a:t>
            </a:r>
            <a:r>
              <a:rPr lang="en-US" sz="1700" dirty="0"/>
              <a:t> a </a:t>
            </a:r>
            <a:r>
              <a:rPr lang="en-US" sz="1700" dirty="0" err="1"/>
              <a:t>ystyrir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</a:t>
            </a:r>
            <a:r>
              <a:rPr lang="en-US" sz="1700" dirty="0" err="1"/>
              <a:t>rhai</a:t>
            </a:r>
            <a:r>
              <a:rPr lang="en-US" sz="1700" dirty="0"/>
              <a:t> </a:t>
            </a:r>
            <a:r>
              <a:rPr lang="en-US" sz="1700" dirty="0" err="1"/>
              <a:t>buddiol</a:t>
            </a:r>
            <a:r>
              <a:rPr lang="en-US" sz="1700" dirty="0"/>
              <a:t>. </a:t>
            </a:r>
            <a:r>
              <a:rPr lang="en-US" sz="1700" dirty="0" err="1"/>
              <a:t>Ffactor</a:t>
            </a:r>
            <a:r>
              <a:rPr lang="en-US" sz="1700" dirty="0"/>
              <a:t> </a:t>
            </a:r>
            <a:r>
              <a:rPr lang="en-US" sz="1700" dirty="0" err="1"/>
              <a:t>pwysig</a:t>
            </a:r>
            <a:r>
              <a:rPr lang="en-US" sz="1700" dirty="0"/>
              <a:t> </a:t>
            </a:r>
            <a:r>
              <a:rPr lang="en-US" sz="1700" dirty="0" err="1"/>
              <a:t>yn</a:t>
            </a:r>
            <a:r>
              <a:rPr lang="en-US" sz="1700" dirty="0"/>
              <a:t> y </a:t>
            </a:r>
            <a:r>
              <a:rPr lang="en-US" sz="1700" dirty="0" err="1"/>
              <a:t>dewis</a:t>
            </a:r>
            <a:r>
              <a:rPr lang="en-US" sz="1700" dirty="0"/>
              <a:t> o </a:t>
            </a:r>
            <a:r>
              <a:rPr lang="en-US" sz="1700" dirty="0" err="1"/>
              <a:t>fodel</a:t>
            </a:r>
            <a:r>
              <a:rPr lang="en-US" sz="1700" dirty="0"/>
              <a:t> </a:t>
            </a:r>
            <a:r>
              <a:rPr lang="en-US" sz="1700" dirty="0" err="1"/>
              <a:t>yw</a:t>
            </a:r>
            <a:r>
              <a:rPr lang="en-US" sz="1700" dirty="0"/>
              <a:t> bod </a:t>
            </a:r>
            <a:r>
              <a:rPr lang="en-US" sz="1700" dirty="0" err="1"/>
              <a:t>gan</a:t>
            </a:r>
            <a:r>
              <a:rPr lang="en-US" sz="1700" dirty="0"/>
              <a:t> y model </a:t>
            </a:r>
            <a:r>
              <a:rPr lang="en-US" sz="1700" dirty="0" err="1"/>
              <a:t>rinwedd</a:t>
            </a:r>
            <a:r>
              <a:rPr lang="en-US" sz="1700" dirty="0"/>
              <a:t> yr </a:t>
            </a:r>
            <a:r>
              <a:rPr lang="en-US" sz="1700" dirty="0" err="1"/>
              <a:t>hoffai'r</a:t>
            </a:r>
            <a:r>
              <a:rPr lang="en-US" sz="1700" dirty="0"/>
              <a:t> </a:t>
            </a:r>
            <a:r>
              <a:rPr lang="en-US" sz="1700" dirty="0" err="1"/>
              <a:t>plentyn</a:t>
            </a:r>
            <a:r>
              <a:rPr lang="en-US" sz="1700" dirty="0"/>
              <a:t> </a:t>
            </a:r>
            <a:r>
              <a:rPr lang="en-US" sz="1700" dirty="0" err="1"/>
              <a:t>ei</a:t>
            </a:r>
            <a:r>
              <a:rPr lang="en-US" sz="1700" dirty="0"/>
              <a:t> </a:t>
            </a:r>
            <a:r>
              <a:rPr lang="en-US" sz="1700" dirty="0" err="1"/>
              <a:t>gael</a:t>
            </a:r>
            <a:r>
              <a:rPr lang="en-US" sz="1700" dirty="0"/>
              <a:t>.</a:t>
            </a:r>
          </a:p>
          <a:p>
            <a:pPr indent="-228600" defTabSz="914400"/>
            <a:endParaRPr lang="en-US" sz="17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1800" b="1" u="sng" dirty="0">
                <a:latin typeface="Calibri" panose="020F0502020204030204" pitchFamily="34" charset="0"/>
                <a:cs typeface="Calibri" panose="020F0502020204030204" pitchFamily="34" charset="0"/>
              </a:rPr>
              <a:t>Identification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Identification occurs with another person (the model), and involves taking on a range of observed behaviours, values, beliefs &amp; attitudes of the person with whom you are identifying. 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>
                <a:latin typeface="Calibri" panose="020F0502020204030204" pitchFamily="34" charset="0"/>
                <a:cs typeface="Calibri" panose="020F0502020204030204" pitchFamily="34" charset="0"/>
              </a:rPr>
              <a:t>Attachment to specific models who possess qualities seen as rewarding. Important factor in choice of model is that the model has a quality the child would like to possess.</a:t>
            </a:r>
          </a:p>
          <a:p>
            <a:pPr indent="-228600" defTabSz="914400"/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u="sng" dirty="0">
                <a:latin typeface="Comic Sans MS" pitchFamily="66" charset="0"/>
              </a:rPr>
              <a:t>Social Learning Approach</a:t>
            </a:r>
          </a:p>
        </p:txBody>
      </p:sp>
      <p:pic>
        <p:nvPicPr>
          <p:cNvPr id="21508" name="Picture 10" descr="defaul1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1676400"/>
            <a:ext cx="2855913" cy="4114800"/>
          </a:xfrm>
          <a:noFill/>
        </p:spPr>
      </p:pic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3581400" y="1600200"/>
            <a:ext cx="51054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Identification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Identification occurs with another person (the model), and involves taking on a range of observed behaviours, values, beliefs &amp; attitudes of the person with whom you are identifying.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Attachment to specific models who possess qualities seen as rewarding. Important factor in choice of model is that the model has a quality the child would like to possess.</a:t>
            </a:r>
          </a:p>
        </p:txBody>
      </p:sp>
    </p:spTree>
    <p:extLst>
      <p:ext uri="{BB962C8B-B14F-4D97-AF65-F5344CB8AC3E}">
        <p14:creationId xmlns:p14="http://schemas.microsoft.com/office/powerpoint/2010/main" val="180498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4"/>
          <p:cNvSpPr>
            <a:spLocks noGrp="1" noChangeArrowheads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defTabSz="914400"/>
            <a:r>
              <a:rPr lang="en-US" sz="3500" b="1" dirty="0"/>
              <a:t>Dull </a:t>
            </a:r>
            <a:r>
              <a:rPr lang="en-US" sz="3500" b="1" dirty="0" err="1"/>
              <a:t>Gwybyddol</a:t>
            </a:r>
            <a:r>
              <a:rPr lang="en-US" sz="3500" b="1" dirty="0"/>
              <a:t>/</a:t>
            </a:r>
            <a:br>
              <a:rPr lang="en-US" sz="3500" b="1" dirty="0"/>
            </a:br>
            <a:r>
              <a:rPr lang="en-US" sz="3500" b="1" dirty="0"/>
              <a:t>Cognitive Method</a:t>
            </a:r>
            <a:r>
              <a:rPr lang="en-US" sz="3500" u="sng" dirty="0"/>
              <a:t>
</a:t>
            </a:r>
            <a:endParaRPr lang="en-US" sz="3500" b="1" u="sng" dirty="0"/>
          </a:p>
        </p:txBody>
      </p:sp>
      <p:sp>
        <p:nvSpPr>
          <p:cNvPr id="2969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79940" y="2217848"/>
            <a:ext cx="4501582" cy="3729034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/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fyd</a:t>
            </a:r>
            <a:r>
              <a:rPr lang="en-US" dirty="0"/>
              <a:t> </a:t>
            </a:r>
            <a:r>
              <a:rPr lang="en-US" dirty="0" err="1"/>
              <a:t>meddyliol</a:t>
            </a:r>
            <a:r>
              <a:rPr lang="en-US" dirty="0"/>
              <a:t> </a:t>
            </a:r>
            <a:r>
              <a:rPr lang="en-US" dirty="0" err="1"/>
              <a:t>mewnol</a:t>
            </a:r>
            <a:r>
              <a:rPr lang="en-US" dirty="0"/>
              <a:t> y </a:t>
            </a:r>
            <a:r>
              <a:rPr lang="en-US" dirty="0" err="1"/>
              <a:t>plentyn</a:t>
            </a:r>
            <a:r>
              <a:rPr lang="en-US" dirty="0"/>
              <a:t> a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maen</a:t>
            </a:r>
            <a:r>
              <a:rPr lang="en-US" dirty="0"/>
              <a:t> </a:t>
            </a:r>
            <a:r>
              <a:rPr lang="en-US" dirty="0" err="1"/>
              <a:t>nhw'n</a:t>
            </a:r>
            <a:r>
              <a:rPr lang="en-US" dirty="0"/>
              <a:t> </a:t>
            </a:r>
            <a:r>
              <a:rPr lang="en-US" dirty="0" err="1"/>
              <a:t>ymateb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symbyliadau</a:t>
            </a:r>
            <a:r>
              <a:rPr lang="en-US" dirty="0"/>
              <a:t> </a:t>
            </a:r>
            <a:r>
              <a:rPr lang="en-US" dirty="0" err="1"/>
              <a:t>allanol</a:t>
            </a:r>
            <a:r>
              <a:rPr lang="en-US" dirty="0"/>
              <a:t>. Sut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ati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adeiladu</a:t>
            </a:r>
            <a:r>
              <a:rPr lang="en-US" dirty="0"/>
              <a:t> a </a:t>
            </a:r>
            <a:r>
              <a:rPr lang="en-US" dirty="0" err="1"/>
              <a:t>deall</a:t>
            </a:r>
            <a:r>
              <a:rPr lang="en-US" dirty="0"/>
              <a:t> </a:t>
            </a:r>
            <a:r>
              <a:rPr lang="en-US" dirty="0" err="1"/>
              <a:t>rhywedd</a:t>
            </a:r>
            <a:r>
              <a:rPr lang="en-US" dirty="0"/>
              <a:t>. (</a:t>
            </a:r>
            <a:r>
              <a:rPr lang="en-US" dirty="0" err="1"/>
              <a:t>Pwyslais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ffactorau</a:t>
            </a:r>
            <a:r>
              <a:rPr lang="en-US" dirty="0"/>
              <a:t> </a:t>
            </a:r>
            <a:r>
              <a:rPr lang="en-US" dirty="0" err="1"/>
              <a:t>mewnol</a:t>
            </a:r>
            <a:r>
              <a:rPr lang="en-US" dirty="0"/>
              <a:t>) </a:t>
            </a:r>
          </a:p>
          <a:p>
            <a:pPr indent="-228600" defTabSz="914400"/>
            <a:r>
              <a:rPr lang="en-US" dirty="0"/>
              <a:t>Mae </a:t>
            </a:r>
            <a:r>
              <a:rPr lang="en-US" dirty="0" err="1"/>
              <a:t>darganfyddiad</a:t>
            </a:r>
            <a:r>
              <a:rPr lang="en-US" dirty="0"/>
              <a:t> y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wrywaidd</a:t>
            </a:r>
            <a:r>
              <a:rPr lang="en-US" dirty="0"/>
              <a:t> </a:t>
            </a:r>
            <a:r>
              <a:rPr lang="en-US" dirty="0" err="1"/>
              <a:t>neu'n</a:t>
            </a:r>
            <a:r>
              <a:rPr lang="en-US" dirty="0"/>
              <a:t> </a:t>
            </a:r>
            <a:r>
              <a:rPr lang="en-US" dirty="0" err="1"/>
              <a:t>fenywaidd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peri </a:t>
            </a:r>
            <a:r>
              <a:rPr lang="en-US" dirty="0" err="1"/>
              <a:t>iddynt</a:t>
            </a:r>
            <a:r>
              <a:rPr lang="en-US" dirty="0"/>
              <a:t> </a:t>
            </a:r>
            <a:r>
              <a:rPr lang="en-US" dirty="0" err="1"/>
              <a:t>uniaethu</a:t>
            </a:r>
            <a:r>
              <a:rPr lang="en-US" dirty="0"/>
              <a:t> ag </a:t>
            </a:r>
            <a:r>
              <a:rPr lang="en-US" dirty="0" err="1"/>
              <a:t>aelodau</a:t>
            </a:r>
            <a:r>
              <a:rPr lang="en-US" dirty="0"/>
              <a:t> </a:t>
            </a:r>
            <a:r>
              <a:rPr lang="en-US" dirty="0" err="1"/>
              <a:t>o'u</a:t>
            </a:r>
            <a:r>
              <a:rPr lang="en-US" dirty="0"/>
              <a:t> </a:t>
            </a:r>
            <a:r>
              <a:rPr lang="en-US" dirty="0" err="1"/>
              <a:t>rhyw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hunain</a:t>
            </a:r>
            <a:r>
              <a:rPr lang="en-US" dirty="0"/>
              <a:t> (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dulliau</a:t>
            </a:r>
            <a:r>
              <a:rPr lang="en-US" dirty="0"/>
              <a:t> SLT a </a:t>
            </a:r>
            <a:r>
              <a:rPr lang="en-US" dirty="0" err="1"/>
              <a:t>seicodreiddiad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dadlau</a:t>
            </a:r>
            <a:r>
              <a:rPr lang="en-US" dirty="0"/>
              <a:t> bod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drefn</a:t>
            </a:r>
            <a:r>
              <a:rPr lang="en-US" dirty="0"/>
              <a:t> </a:t>
            </a:r>
            <a:r>
              <a:rPr lang="en-US" dirty="0" err="1"/>
              <a:t>arall</a:t>
            </a:r>
            <a:r>
              <a:rPr lang="en-US" dirty="0"/>
              <a:t>).</a:t>
            </a:r>
          </a:p>
          <a:p>
            <a:pPr indent="-228600" defTabSz="914400"/>
            <a:endParaRPr lang="en-US" sz="1700" dirty="0"/>
          </a:p>
        </p:txBody>
      </p:sp>
      <p:pic>
        <p:nvPicPr>
          <p:cNvPr id="29700" name="Picture 7" descr="http://www.alisonleigh.net/img/cognitive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r:link="rId3" cstate="print"/>
          <a:srcRect l="16426" r="13798"/>
          <a:stretch>
            <a:fillRect/>
          </a:stretch>
        </p:blipFill>
        <p:spPr>
          <a:xfrm>
            <a:off x="5399580" y="10"/>
            <a:ext cx="3744420" cy="6857990"/>
          </a:xfrm>
          <a:prstGeom prst="rect">
            <a:avLst/>
          </a:prstGeom>
          <a:noFill/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4"/>
          <p:cNvSpPr>
            <a:spLocks noGrp="1" noChangeArrowheads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b="1" dirty="0"/>
              <a:t>Dull </a:t>
            </a:r>
            <a:r>
              <a:rPr lang="en-US" sz="3500" b="1" dirty="0" err="1"/>
              <a:t>Gwybyddol</a:t>
            </a:r>
            <a:r>
              <a:rPr lang="en-US" sz="3500" b="1" dirty="0"/>
              <a:t>/</a:t>
            </a:r>
            <a:br>
              <a:rPr lang="en-US" sz="3500" b="1" dirty="0"/>
            </a:br>
            <a:r>
              <a:rPr lang="en-US" sz="3500" b="1" dirty="0"/>
              <a:t>Cognitive Method</a:t>
            </a:r>
            <a:endParaRPr lang="en-US" sz="3500" b="1" u="sng" dirty="0"/>
          </a:p>
        </p:txBody>
      </p:sp>
      <p:sp>
        <p:nvSpPr>
          <p:cNvPr id="2969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27510" y="2405067"/>
            <a:ext cx="4501582" cy="372903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defTabSz="914400"/>
            <a:r>
              <a:rPr lang="en-US" sz="2000" dirty="0"/>
              <a:t>Focus on internal mental world of child and how they react to external stimuli. How child actively constructs and understands gender. (Stress on internal factors) </a:t>
            </a:r>
          </a:p>
          <a:p>
            <a:pPr defTabSz="914400"/>
            <a:r>
              <a:rPr lang="en-US" sz="2000" dirty="0"/>
              <a:t>The child’s discovery that they are male or female causes them to identify with members of their own sex (SLT &amp; psychoanalytic approaches argue this happens the other way round.)</a:t>
            </a:r>
          </a:p>
          <a:p>
            <a:pPr indent="-228600" defTabSz="914400"/>
            <a:endParaRPr lang="en-US" sz="1700" dirty="0"/>
          </a:p>
        </p:txBody>
      </p:sp>
      <p:pic>
        <p:nvPicPr>
          <p:cNvPr id="29700" name="Picture 7" descr="http://www.alisonleigh.net/img/cognitive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r:link="rId3" cstate="print"/>
          <a:srcRect l="16426" r="13798"/>
          <a:stretch>
            <a:fillRect/>
          </a:stretch>
        </p:blipFill>
        <p:spPr>
          <a:xfrm>
            <a:off x="5399580" y="10"/>
            <a:ext cx="3744420" cy="6857990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22056022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Gwybyddol – sgemâu</a:t>
            </a:r>
            <a:b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Cognitive Approach - schemas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2189" y="1704927"/>
            <a:ext cx="3771900" cy="512365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cy-GB" sz="2800" dirty="0"/>
              <a:t>Mae </a:t>
            </a:r>
            <a:r>
              <a:rPr lang="cy-GB" sz="2800" b="1" dirty="0"/>
              <a:t>sgema</a:t>
            </a:r>
            <a:r>
              <a:rPr lang="cy-GB" sz="2800" dirty="0"/>
              <a:t> yn strwythur meddyliol sy'n cynnwys casgliad o syniadau a chymdeithasau sy'n llywio ymddygiad.</a:t>
            </a:r>
          </a:p>
          <a:p>
            <a:pPr>
              <a:lnSpc>
                <a:spcPct val="90000"/>
              </a:lnSpc>
            </a:pPr>
            <a:r>
              <a:rPr lang="cy-GB" sz="2800" dirty="0"/>
              <a:t>Mae </a:t>
            </a:r>
            <a:r>
              <a:rPr lang="cy-GB" sz="2800" b="1" dirty="0"/>
              <a:t>sgema rhywedd </a:t>
            </a:r>
            <a:r>
              <a:rPr lang="cy-GB" sz="2800" dirty="0"/>
              <a:t>yn cynnwys syniadau am yr hyn sy'n ymddygiad priodol i fechgyn a merched. Hyn yn dylanwadu ar ymddygiad yr unigolyn.</a:t>
            </a:r>
          </a:p>
          <a:p>
            <a:pPr>
              <a:lnSpc>
                <a:spcPct val="90000"/>
              </a:lnSpc>
            </a:pPr>
            <a:r>
              <a:rPr lang="cy-GB" sz="2800" dirty="0"/>
              <a:t>Dadleua </a:t>
            </a:r>
            <a:r>
              <a:rPr lang="cy-GB" sz="2800" b="1" dirty="0" err="1"/>
              <a:t>Bem</a:t>
            </a:r>
            <a:r>
              <a:rPr lang="cy-GB" sz="2800" b="1" dirty="0"/>
              <a:t> (1985) </a:t>
            </a:r>
            <a:r>
              <a:rPr lang="cy-GB" sz="2800" dirty="0"/>
              <a:t>fod plant yn trefnu eu syniadau am ryw o ganlyniad i'w harsylwadau o'u byd cymdeithasol.
Diwylliant sy’n diffinio rhaniadau rhyw.</a:t>
            </a:r>
          </a:p>
          <a:p>
            <a:pPr eaLnBrk="1" hangingPunct="1">
              <a:lnSpc>
                <a:spcPct val="90000"/>
              </a:lnSpc>
            </a:pPr>
            <a:endParaRPr lang="en-GB" sz="2800" dirty="0">
              <a:latin typeface="Comic Sans MS" pitchFamily="66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ED605B-EF64-4216-B481-AFC24A287A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81944"/>
            <a:ext cx="4320480" cy="5123656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schema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is a mental structure which holds a collection of ideas and associations which guide behaviour.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gender schema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contains ideas about what is appropriate behaviour for males and females. This influences the individual’s behaviour.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b="1" dirty="0" err="1">
                <a:latin typeface="Calibri" panose="020F0502020204030204" pitchFamily="34" charset="0"/>
                <a:cs typeface="Calibri" panose="020F0502020204030204" pitchFamily="34" charset="0"/>
              </a:rPr>
              <a:t>Bem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 (1985)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argues that children organise their ideas about gender as a result of their observations of their social world.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Gender divisions are culturally defined.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4"/>
          <p:cNvSpPr>
            <a:spLocks noGrp="1" noChangeArrowheads="1"/>
          </p:cNvSpPr>
          <p:nvPr>
            <p:ph type="title"/>
          </p:nvPr>
        </p:nvSpPr>
        <p:spPr>
          <a:xfrm>
            <a:off x="611560" y="188640"/>
            <a:ext cx="7162800" cy="685800"/>
          </a:xfrm>
        </p:spPr>
        <p:txBody>
          <a:bodyPr>
            <a:noAutofit/>
          </a:bodyPr>
          <a:lstStyle/>
          <a:p>
            <a:r>
              <a:rPr lang="cy-GB" sz="2400" u="sng" dirty="0">
                <a:latin typeface="Comic Sans MS" pitchFamily="66" charset="0"/>
              </a:rPr>
              <a:t>Dull Gwybyddol – Theori </a:t>
            </a:r>
            <a:r>
              <a:rPr lang="cy-GB" sz="2400" u="sng" dirty="0" err="1">
                <a:latin typeface="Comic Sans MS" pitchFamily="66" charset="0"/>
              </a:rPr>
              <a:t>Kohlberg</a:t>
            </a:r>
            <a:r>
              <a:rPr lang="cy-GB" sz="2400" u="sng" dirty="0">
                <a:latin typeface="Comic Sans MS" pitchFamily="66" charset="0"/>
              </a:rPr>
              <a:t> </a:t>
            </a:r>
            <a:r>
              <a:rPr lang="en-GB" sz="2400" b="1" u="sng" dirty="0">
                <a:latin typeface="Comic Sans MS" pitchFamily="66" charset="0"/>
              </a:rPr>
              <a:t>(1)</a:t>
            </a:r>
            <a:br>
              <a:rPr lang="en-GB" sz="2400" b="1" u="sng" dirty="0">
                <a:latin typeface="Comic Sans MS" pitchFamily="66" charset="0"/>
              </a:rPr>
            </a:br>
            <a:r>
              <a:rPr lang="en-GB" sz="2400" b="1" u="sng" dirty="0">
                <a:latin typeface="Comic Sans MS" pitchFamily="66" charset="0"/>
              </a:rPr>
              <a:t>Cognitive Approach – Kohlberg’s Theory (1)</a:t>
            </a:r>
          </a:p>
        </p:txBody>
      </p:sp>
      <p:sp>
        <p:nvSpPr>
          <p:cNvPr id="32771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392820" y="1268760"/>
            <a:ext cx="3771900" cy="51956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Hunaniaeth Rhywedd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Tua 2 flwydd oed
Gwybodaeth bod ei rhyw ei hun yn wrywaidd neu'n fenywaidd (gall ateb cwestiwn ydych chi'n fachgen neu'n ferch?)</a:t>
            </a:r>
          </a:p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Yn gallu labelu eraill yn  wryw neu fenywaidd
Mae gwybodaeth yn fregus. Nid yw'r plentyn yn gwerthfawrogi bod rhywedd yn sefydlog.</a:t>
            </a:r>
            <a:endParaRPr lang="cy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CF426DE-16B7-4922-AD4E-E4C540BE39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83968" y="1556792"/>
            <a:ext cx="3771900" cy="525780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Gender Identity</a:t>
            </a:r>
          </a:p>
          <a:p>
            <a:pPr eaLnBrk="1" hangingPunct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Approx 2 years old</a:t>
            </a:r>
          </a:p>
          <a:p>
            <a:pPr eaLnBrk="1" hangingPunct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Knowledge that own gender is male or female (can answer question are you a boy or girl?)</a:t>
            </a:r>
          </a:p>
          <a:p>
            <a:pPr eaLnBrk="1" hangingPunct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Can label others male or female</a:t>
            </a:r>
          </a:p>
          <a:p>
            <a:pPr eaLnBrk="1" hangingPunct="1"/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Knowledge is fragile. Child does not appreciate that gender is stable</a:t>
            </a:r>
          </a:p>
          <a:p>
            <a:endParaRPr lang="en-GB" dirty="0"/>
          </a:p>
        </p:txBody>
      </p:sp>
      <p:pic>
        <p:nvPicPr>
          <p:cNvPr id="32772" name="Picture 9" descr="pe00686_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44782" y="198366"/>
            <a:ext cx="1260667" cy="20730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4"/>
          <p:cNvSpPr>
            <a:spLocks noGrp="1" noChangeArrowheads="1"/>
          </p:cNvSpPr>
          <p:nvPr>
            <p:ph type="title"/>
          </p:nvPr>
        </p:nvSpPr>
        <p:spPr>
          <a:xfrm>
            <a:off x="107504" y="152400"/>
            <a:ext cx="9059416" cy="1188616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Gwybyddol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–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Theori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Kohlberg (2)</a:t>
            </a:r>
            <a:b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Cognitive Approach – Kohlberg’s Theory (2)</a:t>
            </a:r>
          </a:p>
        </p:txBody>
      </p:sp>
      <p:sp>
        <p:nvSpPr>
          <p:cNvPr id="3379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67135" y="1412776"/>
            <a:ext cx="4155132" cy="367216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Sefydlogrwydd Rhyw</a:t>
            </a:r>
            <a:r>
              <a:rPr lang="cy-GB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
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Tua 4-5 oed</a:t>
            </a:r>
          </a:p>
          <a:p>
            <a:pPr>
              <a:lnSpc>
                <a:spcPct val="9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Gwybodaeth y bydd eu rhyw eu hunain yn aros yn parhau’n gyson drwy gydol eu hoes (e.e. mae bechgyn yn dod yn ddynion, merched yn dod yn fenywod – byddant bob amser yr un rhyw)
Mae'n dibynnu ar nodweddion arwynebol (e.e. hyd gwallt) i bennu rhyw.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600" b="1" dirty="0">
              <a:latin typeface="Comic Sans MS" pitchFamily="66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07084B-F92A-4A95-BB8F-3890991E5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31707" y="1484784"/>
            <a:ext cx="3924300" cy="490738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600" b="1" u="sng" dirty="0">
                <a:latin typeface="Calibri" panose="020F0502020204030204" pitchFamily="34" charset="0"/>
                <a:cs typeface="Calibri" panose="020F0502020204030204" pitchFamily="34" charset="0"/>
              </a:rPr>
              <a:t>Gender Stability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Approx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4-5 years old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Knowledge that own gender will remain constant throughout life (e.g. boys become men, girls become women – they will always be same sex)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Still relies on superficial features (e.g. hair length) to determine gender.</a:t>
            </a:r>
          </a:p>
          <a:p>
            <a:endParaRPr lang="en-GB" dirty="0"/>
          </a:p>
        </p:txBody>
      </p:sp>
      <p:pic>
        <p:nvPicPr>
          <p:cNvPr id="33796" name="Picture 9" descr="pe01145_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10954" y="4596666"/>
            <a:ext cx="15240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10" descr="pe01146_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6512" y="4672866"/>
            <a:ext cx="16764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52400"/>
            <a:ext cx="8784976" cy="685800"/>
          </a:xfrm>
        </p:spPr>
        <p:txBody>
          <a:bodyPr>
            <a:noAutofit/>
          </a:bodyPr>
          <a:lstStyle/>
          <a:p>
            <a:pPr eaLnBrk="1" hangingPunct="1"/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Gwybyddol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–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Theori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Kohlberg (3)</a:t>
            </a:r>
            <a:b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Cognitive Approach – Kohlberg’s Theory (3)</a:t>
            </a:r>
            <a:endParaRPr lang="en-GB" sz="3200" b="1" u="sng" dirty="0">
              <a:latin typeface="Comic Sans MS" pitchFamily="66" charset="0"/>
            </a:endParaRPr>
          </a:p>
        </p:txBody>
      </p:sp>
      <p:sp>
        <p:nvSpPr>
          <p:cNvPr id="34819" name="Rectangle 14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447800"/>
            <a:ext cx="4392488" cy="52578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Cysondeb Rhywedd</a:t>
            </a:r>
          </a:p>
          <a:p>
            <a:pPr>
              <a:lnSpc>
                <a:spcPct val="9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Tua 7 mlwydd oed
Cydnabod bod rhywedd yn parhau’r un peth i bawb er gwaethaf newidiadau arwynebol/ymddangosiadau allanol (e.e. dillad, gwallt, teganau y chwaraeir â nhw)
Deall nad yw rhyw biolegol yn newid hyd yn oed os bydd y sefyllfa'n newid (e.e. nid yw bachgen yn dod yn ferch os yw'n gwisgo ffrog neu'n chwarae â doli)
</a:t>
            </a:r>
            <a:r>
              <a:rPr lang="en-GB" sz="2000" dirty="0" err="1">
                <a:hlinkClick r:id="rId2"/>
              </a:rPr>
              <a:t>FSzLzido</a:t>
            </a:r>
            <a:r>
              <a:rPr lang="en-GB" sz="2000" dirty="0">
                <a:hlinkClick r:id="rId2"/>
              </a:rPr>
              <a:t> - YouTube</a:t>
            </a: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24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CBB2B10-CCAC-4C42-9BA7-687DE1DD14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86270" y="1447800"/>
            <a:ext cx="4046984" cy="52578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Gender Constancy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Approx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7 years old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Recognising that gender remains the same for everyone in spite of superficial changes/external appearances (e.g. clothes, hair, toys played with)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Understanding that biological sex does not change even if situation changes (e.g. a boy doesn’t become a girl if he wears a dress or plays with a doll)</a:t>
            </a:r>
          </a:p>
        </p:txBody>
      </p:sp>
      <p:pic>
        <p:nvPicPr>
          <p:cNvPr id="4" name="Picture 3" descr="A black background with a black square&#10;&#10;Description automatically generated with medium confidence">
            <a:extLst>
              <a:ext uri="{FF2B5EF4-FFF2-40B4-BE49-F238E27FC236}">
                <a16:creationId xmlns:a16="http://schemas.microsoft.com/office/drawing/2014/main" id="{234B0CE8-A706-F6A5-A244-DF2FE71494F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31840" y="6021288"/>
            <a:ext cx="820039" cy="625920"/>
          </a:xfrm>
          <a:prstGeom prst="rect">
            <a:avLst/>
          </a:prstGeom>
        </p:spPr>
      </p:pic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4"/>
          <p:cNvSpPr>
            <a:spLocks noGrp="1" noChangeArrowheads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000" b="1" dirty="0"/>
              <a:t>Dull </a:t>
            </a:r>
            <a:r>
              <a:rPr lang="en-US" sz="4000" b="1" dirty="0" err="1"/>
              <a:t>Seicodreiddiol</a:t>
            </a:r>
            <a:r>
              <a:rPr lang="en-US" sz="4000" b="1" u="sng" dirty="0"/>
              <a:t>
</a:t>
            </a:r>
            <a:r>
              <a:rPr lang="en-US" sz="4000" b="1" dirty="0"/>
              <a:t>Psychoanalytic Approach</a:t>
            </a:r>
            <a:endParaRPr lang="en-US" sz="4000" b="1" u="sng" dirty="0"/>
          </a:p>
        </p:txBody>
      </p:sp>
      <p:sp>
        <p:nvSpPr>
          <p:cNvPr id="4198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2276872"/>
            <a:ext cx="3638575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tybio</a:t>
            </a:r>
            <a:r>
              <a:rPr lang="en-US" dirty="0"/>
              <a:t> bod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hunaniaeth</a:t>
            </a:r>
            <a:r>
              <a:rPr lang="en-US" dirty="0"/>
              <a:t> o ran </a:t>
            </a:r>
            <a:r>
              <a:rPr lang="en-US" dirty="0" err="1"/>
              <a:t>rhywedd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gysylltiedig</a:t>
            </a:r>
            <a:r>
              <a:rPr lang="en-US" dirty="0"/>
              <a:t> â </a:t>
            </a:r>
            <a:r>
              <a:rPr lang="en-US" dirty="0" err="1"/>
              <a:t>pherthynas</a:t>
            </a:r>
            <a:r>
              <a:rPr lang="en-US" dirty="0"/>
              <a:t> </a:t>
            </a:r>
            <a:r>
              <a:rPr lang="en-US" dirty="0" err="1"/>
              <a:t>ryngbersonol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a </a:t>
            </a:r>
            <a:r>
              <a:rPr lang="en-US" dirty="0" err="1"/>
              <a:t>rhiant</a:t>
            </a:r>
            <a:r>
              <a:rPr lang="en-US" dirty="0"/>
              <a:t>. </a:t>
            </a:r>
          </a:p>
          <a:p>
            <a:pPr defTabSz="914400"/>
            <a:r>
              <a:rPr lang="en-US" dirty="0" err="1"/>
              <a:t>Mae'r</a:t>
            </a:r>
            <a:r>
              <a:rPr lang="en-US" dirty="0"/>
              <a:t> </a:t>
            </a:r>
            <a:r>
              <a:rPr lang="en-US" dirty="0" err="1"/>
              <a:t>berthynas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y </a:t>
            </a:r>
            <a:r>
              <a:rPr lang="en-US" dirty="0" err="1"/>
              <a:t>rhiant</a:t>
            </a:r>
            <a:r>
              <a:rPr lang="en-US" dirty="0"/>
              <a:t> </a:t>
            </a:r>
            <a:r>
              <a:rPr lang="en-US" dirty="0" err="1"/>
              <a:t>a'r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ffurfio'r</a:t>
            </a:r>
            <a:r>
              <a:rPr lang="en-US" dirty="0"/>
              <a:t> </a:t>
            </a:r>
            <a:r>
              <a:rPr lang="en-US" dirty="0" err="1"/>
              <a:t>mowld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aros </a:t>
            </a:r>
            <a:r>
              <a:rPr lang="en-US" dirty="0" err="1"/>
              <a:t>gyda'r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h/</a:t>
            </a:r>
            <a:r>
              <a:rPr lang="en-US" dirty="0" err="1"/>
              <a:t>oes</a:t>
            </a:r>
            <a:r>
              <a:rPr lang="en-US" dirty="0"/>
              <a:t>.</a:t>
            </a:r>
          </a:p>
          <a:p>
            <a:pPr defTabSz="914400"/>
            <a:r>
              <a:rPr lang="en-US" dirty="0"/>
              <a:t>Yn </a:t>
            </a:r>
            <a:r>
              <a:rPr lang="en-US" dirty="0" err="1"/>
              <a:t>tybio</a:t>
            </a:r>
            <a:r>
              <a:rPr lang="en-US" dirty="0"/>
              <a:t> </a:t>
            </a:r>
            <a:r>
              <a:rPr lang="en-US" dirty="0" err="1"/>
              <a:t>presenoldeb</a:t>
            </a:r>
            <a:r>
              <a:rPr lang="en-US" dirty="0"/>
              <a:t> y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anymwybodol</a:t>
            </a:r>
            <a:r>
              <a:rPr lang="en-US" dirty="0"/>
              <a:t> (</a:t>
            </a:r>
            <a:r>
              <a:rPr lang="en-US" dirty="0" err="1"/>
              <a:t>ffactorau</a:t>
            </a:r>
            <a:r>
              <a:rPr lang="en-US" dirty="0"/>
              <a:t> </a:t>
            </a:r>
            <a:r>
              <a:rPr lang="en-US" dirty="0" err="1"/>
              <a:t>mewnol</a:t>
            </a:r>
            <a:r>
              <a:rPr lang="en-US" dirty="0"/>
              <a:t> ac </a:t>
            </a:r>
            <a:r>
              <a:rPr lang="en-US" dirty="0" err="1"/>
              <a:t>allanol</a:t>
            </a:r>
            <a:r>
              <a:rPr lang="en-US" dirty="0"/>
              <a:t>). </a:t>
            </a:r>
          </a:p>
          <a:p>
            <a:pPr indent="-228600" defTabSz="914400"/>
            <a:endParaRPr lang="en-US" sz="1900" dirty="0"/>
          </a:p>
        </p:txBody>
      </p:sp>
      <p:pic>
        <p:nvPicPr>
          <p:cNvPr id="41988" name="Picture 7" descr="http://www.therapysearch.net/images/art/about_therapy_psychoanalytic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r:link="rId4" cstate="print"/>
          <a:stretch>
            <a:fillRect/>
          </a:stretch>
        </p:blipFill>
        <p:spPr>
          <a:xfrm>
            <a:off x="6876256" y="238539"/>
            <a:ext cx="1384857" cy="1772287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9D346FC-7800-046E-07D6-ABD87C5BA674}"/>
              </a:ext>
            </a:extLst>
          </p:cNvPr>
          <p:cNvSpPr txBox="1"/>
          <p:nvPr/>
        </p:nvSpPr>
        <p:spPr>
          <a:xfrm>
            <a:off x="4400332" y="2060848"/>
            <a:ext cx="316835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defTabSz="914400">
              <a:buFont typeface="Wingdings" panose="05000000000000000000" pitchFamily="2" charset="2"/>
              <a:buChar char="Ø"/>
            </a:pPr>
            <a:r>
              <a:rPr lang="en-US" sz="1800" dirty="0"/>
              <a:t>Assumes development of gender identity is linked to interpersonal relationships between child &amp; parent. </a:t>
            </a:r>
          </a:p>
          <a:p>
            <a:pPr defTabSz="914400"/>
            <a:endParaRPr lang="en-US" sz="1800" dirty="0"/>
          </a:p>
          <a:p>
            <a:pPr marL="285750" indent="-285750" defTabSz="914400">
              <a:buFont typeface="Wingdings" panose="05000000000000000000" pitchFamily="2" charset="2"/>
              <a:buChar char="Ø"/>
            </a:pPr>
            <a:r>
              <a:rPr lang="en-US" sz="1800" dirty="0"/>
              <a:t>The parent-child relationship forms the </a:t>
            </a:r>
            <a:r>
              <a:rPr lang="en-US" sz="1800" dirty="0" err="1"/>
              <a:t>mould</a:t>
            </a:r>
            <a:r>
              <a:rPr lang="en-US" sz="1800" dirty="0"/>
              <a:t> which stays with the child their whole life.</a:t>
            </a:r>
          </a:p>
          <a:p>
            <a:pPr defTabSz="914400"/>
            <a:endParaRPr lang="en-US" sz="1800" dirty="0"/>
          </a:p>
          <a:p>
            <a:pPr marL="285750" indent="-285750" defTabSz="914400">
              <a:buFont typeface="Wingdings" panose="05000000000000000000" pitchFamily="2" charset="2"/>
              <a:buChar char="Ø"/>
            </a:pPr>
            <a:r>
              <a:rPr lang="en-US" sz="1800" dirty="0"/>
              <a:t>Assumes presence of the unconscious mind. (Internal &amp; external factors)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256979" y="404664"/>
            <a:ext cx="8263830" cy="2271786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28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– </a:t>
            </a:r>
            <a:r>
              <a:rPr lang="en-GB" sz="28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Damcaniaeth</a:t>
            </a:r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28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Seicoanalytig</a:t>
            </a:r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b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Freud</a:t>
            </a:r>
            <a:b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Psychoanalytic Approach - Freud’s Psychoanalytic</a:t>
            </a:r>
            <a:b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Theory</a:t>
            </a:r>
          </a:p>
        </p:txBody>
      </p:sp>
      <p:sp>
        <p:nvSpPr>
          <p:cNvPr id="43011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43586" y="2348880"/>
            <a:ext cx="3680342" cy="3035995"/>
          </a:xfrm>
        </p:spPr>
        <p:txBody>
          <a:bodyPr>
            <a:noAutofit/>
          </a:bodyPr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Mae’r ddamcaniaeth yn gysylltiedig â syniadau sy'n ymwneud â rhywioldeb babanod.</a:t>
            </a:r>
          </a:p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Camau datblygiad dros y 5 mlynedd cyntaf – Cyfnod llafar (blwyddyn 1af), Cyfnod </a:t>
            </a:r>
            <a:r>
              <a:rPr lang="cy-GB" dirty="0" err="1">
                <a:latin typeface="Calibri" panose="020F0502020204030204" pitchFamily="34" charset="0"/>
                <a:cs typeface="Calibri" panose="020F0502020204030204" pitchFamily="34" charset="0"/>
              </a:rPr>
              <a:t>rhefrol</a:t>
            </a: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 (2il-5ed blwyddyn), Cyfnod </a:t>
            </a:r>
            <a:r>
              <a:rPr lang="cy-GB" dirty="0" err="1">
                <a:latin typeface="Calibri" panose="020F0502020204030204" pitchFamily="34" charset="0"/>
                <a:cs typeface="Calibri" panose="020F0502020204030204" pitchFamily="34" charset="0"/>
              </a:rPr>
              <a:t>ffalig</a:t>
            </a: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 (5ed a 6ed blwyddyn) – a phob un yn gysylltiedig â datblygiad biolegol.</a:t>
            </a:r>
          </a:p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Libido = egni rhywiol sy'n ysgogi ymddygiad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57957F-C04A-45AE-E2E9-0A53ADE67A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13471" y="1624591"/>
            <a:ext cx="4001771" cy="4484571"/>
          </a:xfrm>
        </p:spPr>
        <p:txBody>
          <a:bodyPr>
            <a:normAutofit fontScale="32500" lnSpcReduction="20000"/>
          </a:bodyPr>
          <a:lstStyle/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sz="6800" dirty="0">
                <a:latin typeface="Calibri" panose="020F0502020204030204" pitchFamily="34" charset="0"/>
                <a:cs typeface="Calibri" panose="020F0502020204030204" pitchFamily="34" charset="0"/>
              </a:rPr>
              <a:t>Theory is linked to ideas surrounding infantile sexuality.</a:t>
            </a:r>
          </a:p>
          <a:p>
            <a:pPr eaLnBrk="1" hangingPunct="1"/>
            <a:r>
              <a:rPr lang="en-GB" sz="6800" dirty="0">
                <a:latin typeface="Calibri" panose="020F0502020204030204" pitchFamily="34" charset="0"/>
                <a:cs typeface="Calibri" panose="020F0502020204030204" pitchFamily="34" charset="0"/>
              </a:rPr>
              <a:t>Stages of development in first 5 years – Oral stage (1</a:t>
            </a:r>
            <a:r>
              <a:rPr lang="en-GB" sz="68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6800" dirty="0">
                <a:latin typeface="Calibri" panose="020F0502020204030204" pitchFamily="34" charset="0"/>
                <a:cs typeface="Calibri" panose="020F0502020204030204" pitchFamily="34" charset="0"/>
              </a:rPr>
              <a:t> year), Anal stage (2</a:t>
            </a:r>
            <a:r>
              <a:rPr lang="en-GB" sz="68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6800" dirty="0">
                <a:latin typeface="Calibri" panose="020F0502020204030204" pitchFamily="34" charset="0"/>
                <a:cs typeface="Calibri" panose="020F0502020204030204" pitchFamily="34" charset="0"/>
              </a:rPr>
              <a:t>-5</a:t>
            </a:r>
            <a:r>
              <a:rPr lang="en-GB" sz="68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6800" dirty="0">
                <a:latin typeface="Calibri" panose="020F0502020204030204" pitchFamily="34" charset="0"/>
                <a:cs typeface="Calibri" panose="020F0502020204030204" pitchFamily="34" charset="0"/>
              </a:rPr>
              <a:t> year), Phallic stage (5</a:t>
            </a:r>
            <a:r>
              <a:rPr lang="en-GB" sz="68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6800" dirty="0">
                <a:latin typeface="Calibri" panose="020F0502020204030204" pitchFamily="34" charset="0"/>
                <a:cs typeface="Calibri" panose="020F0502020204030204" pitchFamily="34" charset="0"/>
              </a:rPr>
              <a:t> &amp; 6</a:t>
            </a:r>
            <a:r>
              <a:rPr lang="en-GB" sz="68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6800" dirty="0">
                <a:latin typeface="Calibri" panose="020F0502020204030204" pitchFamily="34" charset="0"/>
                <a:cs typeface="Calibri" panose="020F0502020204030204" pitchFamily="34" charset="0"/>
              </a:rPr>
              <a:t> year) – all linked to biological development.</a:t>
            </a:r>
          </a:p>
          <a:p>
            <a:pPr eaLnBrk="1" hangingPunct="1"/>
            <a:r>
              <a:rPr lang="en-GB" sz="6800" dirty="0">
                <a:latin typeface="Calibri" panose="020F0502020204030204" pitchFamily="34" charset="0"/>
                <a:cs typeface="Calibri" panose="020F0502020204030204" pitchFamily="34" charset="0"/>
              </a:rPr>
              <a:t>Libido = sexual energy which motivates behaviour.</a:t>
            </a:r>
          </a:p>
          <a:p>
            <a:endParaRPr lang="en-GB" dirty="0"/>
          </a:p>
        </p:txBody>
      </p:sp>
      <p:pic>
        <p:nvPicPr>
          <p:cNvPr id="43012" name="Picture 10" descr="freu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116632"/>
            <a:ext cx="1583953" cy="2087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4"/>
          <p:cNvSpPr>
            <a:spLocks noGrp="1" noChangeArrowheads="1"/>
          </p:cNvSpPr>
          <p:nvPr>
            <p:ph type="title"/>
          </p:nvPr>
        </p:nvSpPr>
        <p:spPr>
          <a:xfrm>
            <a:off x="248871" y="188640"/>
            <a:ext cx="6347714" cy="1320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6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- </a:t>
            </a:r>
            <a:r>
              <a:rPr lang="en-GB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Damcaniaeth</a:t>
            </a: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sz="36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Freud (2)</a:t>
            </a:r>
            <a:b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6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Psychoanalytic Approach - Freud’s Psychoanalytic Theory (2)</a:t>
            </a:r>
          </a:p>
        </p:txBody>
      </p:sp>
      <p:sp>
        <p:nvSpPr>
          <p:cNvPr id="4403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95536" y="2348880"/>
            <a:ext cx="3886200" cy="390009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  <a:buNone/>
            </a:pP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3 blynedd gyntaf o fywyd -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plentyn yn ddeurywiol. 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Perthynas y plentyn â'r fam yn hanfodol a dwys, yn datblygu'n awto-erotig.</a:t>
            </a:r>
          </a:p>
          <a:p>
            <a:pPr>
              <a:lnSpc>
                <a:spcPct val="80000"/>
              </a:lnSpc>
              <a:buNone/>
            </a:pPr>
            <a:r>
              <a:rPr lang="cy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Cyfnod </a:t>
            </a:r>
            <a:r>
              <a:rPr lang="cy-GB" sz="24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Ffalig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– cyn y cam hwn nid oes gan y plentyn hunaniaeth rhyw sefydlog (=hyblyg)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Yn ystod y cam hwn mae rhaniadau rhywedd yn digwydd sy'n arwain at ddynion yn datblygu ymddygiad gwrywaidd a menywod yn datblygu ymddygiad benywaidd.
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Mae hyn yn digwydd oherwydd cymhlethau </a:t>
            </a:r>
            <a:r>
              <a:rPr lang="cy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Oedipus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cy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Electra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</a:pPr>
            <a:endParaRPr lang="en-GB" sz="24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509A07C-1366-F601-4ED2-DC3E9A5915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9992" y="2686469"/>
            <a:ext cx="3886200" cy="3900091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First 3 years of life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child is bisexual.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child’s relationship with the mother is crucial &amp; intense, develops into auto-eroticism.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Phallic Stage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– before this stage the child has no fixed gender identity (=flexible)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During this stage gender divisions occur which lead to males developing masculine behaviour &amp; females developing feminine behaviour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This occurs due to Oedipus/Electra complexes </a:t>
            </a:r>
          </a:p>
          <a:p>
            <a:endParaRPr lang="en-GB" dirty="0"/>
          </a:p>
        </p:txBody>
      </p:sp>
      <p:pic>
        <p:nvPicPr>
          <p:cNvPr id="44036" name="Picture 8" descr="childr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63129"/>
            <a:ext cx="2124766" cy="1325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100236" y="188640"/>
            <a:ext cx="8655496" cy="1772816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– ‘Oedipus Complex’</a:t>
            </a:r>
            <a:b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Psychoanalytic Approach ‘Oedipus Complex’</a:t>
            </a:r>
            <a:br>
              <a:rPr lang="en-GB" sz="40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GB" sz="40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505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199728" y="1381708"/>
            <a:ext cx="4084240" cy="5257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Yn digwydd yn ystod cyfnod </a:t>
            </a:r>
            <a:r>
              <a:rPr lang="cy-GB" sz="2000" b="1" u="sng" dirty="0" err="1">
                <a:latin typeface="Calibri" panose="020F0502020204030204" pitchFamily="34" charset="0"/>
                <a:cs typeface="Calibri" panose="020F0502020204030204" pitchFamily="34" charset="0"/>
              </a:rPr>
              <a:t>ffalig</a:t>
            </a: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 mewn bechgyn
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Hoffter bachgen o fam yn mynd yn rhywiol iawn</a:t>
            </a:r>
          </a:p>
          <a:p>
            <a:pPr>
              <a:lnSpc>
                <a:spcPct val="90000"/>
              </a:lnSpc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Bachgen yn gweld tad yn gystadleuydd sydd â'r pŵer i’w ysbaddu
</a:t>
            </a: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Gwrthdaro anymwybodol 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- Bachgen yn cael ei rwygo rhwng cariad at ei fam ac ofn y tad – </a:t>
            </a: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yn datrys gwrthdaro 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drwy uniaethu â’r tad.</a:t>
            </a:r>
          </a:p>
          <a:p>
            <a:pPr>
              <a:lnSpc>
                <a:spcPct val="90000"/>
              </a:lnSpc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Bachgen yn cymryd hunaniaeth gwrywaidd ac yn edrych at dad fel model rôl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4F85EBB-58EB-46BD-910B-88181AE56C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84" y="1353766"/>
            <a:ext cx="4042003" cy="5257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200" b="1" u="sng" dirty="0">
                <a:latin typeface="Calibri" panose="020F0502020204030204" pitchFamily="34" charset="0"/>
                <a:cs typeface="Calibri" panose="020F0502020204030204" pitchFamily="34" charset="0"/>
              </a:rPr>
              <a:t>Occurs during phallic stage in boys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Boy’s affection for mother becomes intensely sexual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Boy sees father as a rival who has the power to castrate him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b="1" u="sng" dirty="0">
                <a:latin typeface="Calibri" panose="020F0502020204030204" pitchFamily="34" charset="0"/>
                <a:cs typeface="Calibri" panose="020F0502020204030204" pitchFamily="34" charset="0"/>
              </a:rPr>
              <a:t>Unconscious conflict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- Boy is torn between love for mother &amp; fear of father – </a:t>
            </a:r>
            <a:r>
              <a:rPr lang="en-GB" sz="2200" b="1" u="sng" dirty="0">
                <a:latin typeface="Calibri" panose="020F0502020204030204" pitchFamily="34" charset="0"/>
                <a:cs typeface="Calibri" panose="020F0502020204030204" pitchFamily="34" charset="0"/>
              </a:rPr>
              <a:t>resolves conflict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by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identifying with father.</a:t>
            </a:r>
          </a:p>
          <a:p>
            <a:pPr eaLnBrk="1" hangingPunct="1">
              <a:lnSpc>
                <a:spcPct val="90000"/>
              </a:lnSpc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Boy assumes masculine identity and looks to father as role model.</a:t>
            </a:r>
          </a:p>
          <a:p>
            <a:endParaRPr lang="en-GB" dirty="0"/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172243" y="333400"/>
            <a:ext cx="8655496" cy="1295400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Dull </a:t>
            </a:r>
            <a:r>
              <a:rPr lang="en-GB" sz="32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Seicodreiddiol</a:t>
            </a: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- ‘Electra Complex’ </a:t>
            </a:r>
            <a:b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32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Psychoanalytic Approach - ‘Electra Complex’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1000" dirty="0"/>
              <a:t>‘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sz="10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31D4855-296D-4527-A69B-9DC08BBED0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84" y="1676559"/>
            <a:ext cx="4026025" cy="525780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Occurs during phallic stage in girls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Girl becomes aware of the male phallus and that she wants one (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penis envy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). Recognises phallus as symbol of power.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Unconscious conflict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- Realises is powerless &amp; mother is also – loathes mother for making her incomplete. </a:t>
            </a:r>
            <a:endParaRPr lang="en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Having resolved her conflict she returns to pre-Electra relationship with mother,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identifies herself as a woman with her mother as a role model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8BF78D-AEF9-4FDA-9B87-5EB1D04D8CC8}"/>
              </a:ext>
            </a:extLst>
          </p:cNvPr>
          <p:cNvSpPr txBox="1"/>
          <p:nvPr/>
        </p:nvSpPr>
        <p:spPr>
          <a:xfrm>
            <a:off x="107505" y="1607973"/>
            <a:ext cx="4026026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Yn digwydd yn ystod cyfnod </a:t>
            </a:r>
            <a:r>
              <a:rPr lang="cy-GB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ffalig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mewn merched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Daw merch yn ymwybodol o’r 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ffalws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gwrywaidd a’u bod am gael un (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eiddigedd pidyn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). Yn cydnabod 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ffalws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yn symbol o bŵer.</a:t>
            </a: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y-GB" sz="2000" b="1" u="sng" dirty="0">
                <a:latin typeface="Calibri" panose="020F0502020204030204" pitchFamily="34" charset="0"/>
                <a:cs typeface="Calibri" panose="020F0502020204030204" pitchFamily="34" charset="0"/>
              </a:rPr>
              <a:t>Gwrthdaro anymwybodol 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- Yn sylweddoli eu bod yn ddi-rym – mae mam hefyd – yn casáu ei mam am ei gwneud hi'n anghyflawn. </a:t>
            </a:r>
            <a:endParaRPr lang="cy-GB" sz="20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Ar ôl datrys ei gwrthdaro mae'n dychwelyd i berthynas cyn-</a:t>
            </a:r>
            <a:r>
              <a:rPr lang="cy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Electra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</a:rPr>
              <a:t> gyda mam, </a:t>
            </a:r>
            <a:r>
              <a:rPr lang="cy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yn adnabod ei hun yn fenywaidd gyda'i mam yn fodel rôl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165189"/>
            <a:ext cx="6347713" cy="1320800"/>
          </a:xfrm>
        </p:spPr>
        <p:txBody>
          <a:bodyPr>
            <a:noAutofit/>
          </a:bodyPr>
          <a:lstStyle/>
          <a:p>
            <a:r>
              <a:rPr lang="en-GB" sz="2800" dirty="0" err="1"/>
              <a:t>Tasg</a:t>
            </a:r>
            <a:r>
              <a:rPr lang="en-GB" sz="2800" dirty="0"/>
              <a:t> </a:t>
            </a:r>
            <a:r>
              <a:rPr lang="en-GB" sz="2800" dirty="0" err="1"/>
              <a:t>ddarllen</a:t>
            </a:r>
            <a:r>
              <a:rPr lang="en-GB" sz="2800" dirty="0"/>
              <a:t> </a:t>
            </a:r>
            <a:r>
              <a:rPr lang="en-GB" sz="2800" dirty="0" err="1"/>
              <a:t>annibynnol</a:t>
            </a:r>
            <a:r>
              <a:rPr lang="en-GB" sz="2800" dirty="0"/>
              <a:t> – </a:t>
            </a:r>
            <a:r>
              <a:rPr lang="en-GB" sz="2800" dirty="0" err="1"/>
              <a:t>wythnos</a:t>
            </a:r>
            <a:r>
              <a:rPr lang="en-GB" sz="2800" dirty="0"/>
              <a:t> 2</a:t>
            </a:r>
            <a:br>
              <a:rPr lang="en-GB" sz="2800" dirty="0"/>
            </a:br>
            <a:r>
              <a:rPr lang="en-GB" sz="2800" dirty="0"/>
              <a:t>Asynchronous reading task – week 2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360443-22F0-4AC4-BABD-2D893C9743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67744" y="6111173"/>
            <a:ext cx="6704484" cy="1015008"/>
          </a:xfrm>
        </p:spPr>
        <p:txBody>
          <a:bodyPr>
            <a:normAutofit/>
          </a:bodyPr>
          <a:lstStyle/>
          <a:p>
            <a:r>
              <a:rPr lang="cy-GB" sz="1800" b="1" dirty="0"/>
              <a:t>Ar gael ar-lein drwy Lyfrgell PCYDDS</a:t>
            </a:r>
            <a:r>
              <a:rPr lang="en-GB" sz="1800" dirty="0"/>
              <a:t>
Available online via UWTSD Library</a:t>
            </a:r>
          </a:p>
          <a:p>
            <a:endParaRPr lang="en-GB" dirty="0"/>
          </a:p>
        </p:txBody>
      </p:sp>
      <p:pic>
        <p:nvPicPr>
          <p:cNvPr id="1030" name="Picture 6">
            <a:extLst>
              <a:ext uri="{FF2B5EF4-FFF2-40B4-BE49-F238E27FC236}">
                <a16:creationId xmlns:a16="http://schemas.microsoft.com/office/drawing/2014/main" id="{35B4B2D8-F95D-40B6-AFB8-3FB211F4543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6246" y="1659507"/>
            <a:ext cx="1543328" cy="235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2AE4B78-81FC-4544-A9C8-8DFD41E2DF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671" y="4592109"/>
            <a:ext cx="6698146" cy="1519064"/>
          </a:xfrm>
        </p:spPr>
        <p:txBody>
          <a:bodyPr>
            <a:normAutofit/>
          </a:bodyPr>
          <a:lstStyle/>
          <a:p>
            <a:r>
              <a:rPr lang="en-GB" sz="1800" b="1" dirty="0" err="1"/>
              <a:t>Gweler</a:t>
            </a:r>
            <a:r>
              <a:rPr lang="en-GB" sz="1800" b="1" dirty="0"/>
              <a:t> </a:t>
            </a:r>
            <a:r>
              <a:rPr lang="en-GB" sz="1800" b="1" dirty="0" err="1"/>
              <a:t>hefyd</a:t>
            </a:r>
            <a:r>
              <a:rPr lang="en-GB" sz="1800" b="1" dirty="0"/>
              <a:t>/Also see </a:t>
            </a:r>
          </a:p>
          <a:p>
            <a:r>
              <a:rPr lang="en-GB" sz="1800" b="1" dirty="0"/>
              <a:t>Smidt, S. (2013)</a:t>
            </a:r>
          </a:p>
          <a:p>
            <a:r>
              <a:rPr lang="en-GB" sz="1800" b="1" dirty="0"/>
              <a:t>The developing child in the 21st century a global perspective on child development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9B8E5D6-2010-4D92-A5BC-5C7ECCEC8D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059832" y="1180197"/>
            <a:ext cx="4392488" cy="3208842"/>
          </a:xfrm>
        </p:spPr>
        <p:txBody>
          <a:bodyPr/>
          <a:lstStyle/>
          <a:p>
            <a:r>
              <a:rPr lang="cy-GB" b="1" dirty="0"/>
              <a:t>Darllenwch Adran 1 Pennod 1 </a:t>
            </a:r>
          </a:p>
          <a:p>
            <a:r>
              <a:rPr lang="en-GB" dirty="0"/>
              <a:t>Read Section 1 Chapter 1 – Gender Development</a:t>
            </a:r>
          </a:p>
          <a:p>
            <a:r>
              <a:rPr lang="en-GB" dirty="0">
                <a:hlinkClick r:id="rId3"/>
              </a:rPr>
              <a:t>Societal Contexts of Child Development: Pathways of Influence and Implications for Practice and Policy | Oxford Academic</a:t>
            </a:r>
            <a:r>
              <a:rPr lang="en-GB" dirty="0"/>
              <a:t> (</a:t>
            </a:r>
            <a:r>
              <a:rPr lang="en-GB" dirty="0" err="1"/>
              <a:t>efallai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logio</a:t>
            </a:r>
            <a:r>
              <a:rPr lang="en-GB" dirty="0"/>
              <a:t> </a:t>
            </a:r>
            <a:r>
              <a:rPr lang="en-GB" dirty="0" err="1"/>
              <a:t>fewn</a:t>
            </a:r>
            <a:r>
              <a:rPr lang="en-GB" dirty="0"/>
              <a:t>/you may need to login)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F7CCE3C-7448-4C2E-9F20-07A21F5ED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Cyfeiriadau</a:t>
            </a:r>
            <a:r>
              <a:rPr lang="en-GB" dirty="0"/>
              <a:t>/References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CD4352-EC61-4E61-BEB9-A3336432E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844824"/>
            <a:ext cx="6698705" cy="42207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Bandura, A.,  Ross, D. and Ross, S.A. (1963) imitation of film-mediated aggressive models. </a:t>
            </a:r>
            <a:r>
              <a:rPr lang="en-GB" i="1" dirty="0"/>
              <a:t>Journal of Abnormal and Social Psychology</a:t>
            </a:r>
            <a:r>
              <a:rPr lang="en-GB" dirty="0"/>
              <a:t>, 66, 3-11</a:t>
            </a:r>
          </a:p>
          <a:p>
            <a:r>
              <a:rPr lang="en-GB" dirty="0" err="1"/>
              <a:t>Bem</a:t>
            </a:r>
            <a:r>
              <a:rPr lang="en-GB" dirty="0"/>
              <a:t>, S.L. (1985) Androgyny and gender schema theory: A conceptual and empirical integration. In T. B. </a:t>
            </a:r>
            <a:r>
              <a:rPr lang="en-GB" dirty="0" err="1"/>
              <a:t>Sondregger</a:t>
            </a:r>
            <a:r>
              <a:rPr lang="en-GB" dirty="0"/>
              <a:t> (Ed.), </a:t>
            </a:r>
            <a:r>
              <a:rPr lang="en-GB" i="1" dirty="0"/>
              <a:t>Nebraska Symposium on Motivation: Psychology and Gender</a:t>
            </a:r>
            <a:r>
              <a:rPr lang="en-GB" dirty="0"/>
              <a:t>, 1984. Lincoln: University of Nebraska Press.</a:t>
            </a:r>
          </a:p>
          <a:p>
            <a:r>
              <a:rPr lang="en-GB" dirty="0"/>
              <a:t>Freud, S. (1962) </a:t>
            </a:r>
            <a:r>
              <a:rPr lang="en-GB" i="1" dirty="0"/>
              <a:t>Three essays on the theory of sexuality. </a:t>
            </a:r>
            <a:r>
              <a:rPr lang="en-GB" dirty="0"/>
              <a:t>New York: Basic Books</a:t>
            </a:r>
          </a:p>
          <a:p>
            <a:r>
              <a:rPr lang="en-GB" dirty="0"/>
              <a:t>Kohlberg, L. (1966) A cognitive-developmental analysis of children's sex-role concepts and attitudes. In E. E. Maccoby (Ed.), </a:t>
            </a:r>
            <a:r>
              <a:rPr lang="en-GB" i="1" dirty="0"/>
              <a:t>The development of sex differences </a:t>
            </a:r>
            <a:r>
              <a:rPr lang="en-GB" dirty="0"/>
              <a:t>(pp. 82-173). Stanford, CA: Stanford University Press.</a:t>
            </a:r>
          </a:p>
          <a:p>
            <a:r>
              <a:rPr lang="en-GB" dirty="0" err="1"/>
              <a:t>Mischel</a:t>
            </a:r>
            <a:r>
              <a:rPr lang="en-GB" dirty="0"/>
              <a:t>, W. (1966). A social learning view of sex differences in </a:t>
            </a:r>
            <a:r>
              <a:rPr lang="en-GB" dirty="0" err="1"/>
              <a:t>behavior</a:t>
            </a:r>
            <a:r>
              <a:rPr lang="en-GB" dirty="0"/>
              <a:t>. In E. E. Maccoby (Ed.), </a:t>
            </a:r>
            <a:r>
              <a:rPr lang="en-GB" i="1" dirty="0"/>
              <a:t>The development of sex differences</a:t>
            </a:r>
            <a:r>
              <a:rPr lang="en-GB" dirty="0"/>
              <a:t> (pp. 56–81). Stanford, CA: Stanford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14701705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891</TotalTime>
  <Words>3283</Words>
  <Application>Microsoft Office PowerPoint</Application>
  <PresentationFormat>On-screen Show (4:3)</PresentationFormat>
  <Paragraphs>218</Paragraphs>
  <Slides>26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Calibri Light</vt:lpstr>
      <vt:lpstr>Comic Sans MS</vt:lpstr>
      <vt:lpstr>Trebuchet MS</vt:lpstr>
      <vt:lpstr>Wingdings</vt:lpstr>
      <vt:lpstr>Wingdings 3</vt:lpstr>
      <vt:lpstr>Facet</vt:lpstr>
      <vt:lpstr>Datblygiad rhywedd Gender development   </vt:lpstr>
      <vt:lpstr>Amcanion dysgu    Learning objectives</vt:lpstr>
      <vt:lpstr>Esboniadau Biolegol Biological Explanations</vt:lpstr>
      <vt:lpstr>Patrymau Cromosomau Rhyw Nodweddiadol Typical Sex Chromosome Patterns</vt:lpstr>
      <vt:lpstr>Dylanwad hormonau rhyw (1) Influence of sex hormones (1)</vt:lpstr>
      <vt:lpstr>Dylanwad hormonau rhyw (2) Testosteron Influence of sex hormones (2) Testosterone</vt:lpstr>
      <vt:lpstr>Dylanwad hormonau rhyw (3) Influence of sex hormones (3) Oestrogen</vt:lpstr>
      <vt:lpstr>Dull Dysgu Cymdeithasol Social Learning Approach</vt:lpstr>
      <vt:lpstr>Dull Dysgu Cymdeithasol  Social Learning Approach </vt:lpstr>
      <vt:lpstr>Dull Dysgu Cymdeithasol Social Learning Approach</vt:lpstr>
      <vt:lpstr>Dull Dysgu Cymdeithasol Social Learning Approach </vt:lpstr>
      <vt:lpstr>Dull Dysgu Cymdeithasol Social Learning Approach</vt:lpstr>
      <vt:lpstr>Social Learning Approach</vt:lpstr>
      <vt:lpstr>Dull Gwybyddol/ Cognitive Method
</vt:lpstr>
      <vt:lpstr>Dull Gwybyddol/ Cognitive Method</vt:lpstr>
      <vt:lpstr>Dull Gwybyddol – sgemâu Cognitive Approach - schemas</vt:lpstr>
      <vt:lpstr>Dull Gwybyddol – Theori Kohlberg (1) Cognitive Approach – Kohlberg’s Theory (1)</vt:lpstr>
      <vt:lpstr>Dull Gwybyddol – Theori Kohlberg (2) Cognitive Approach – Kohlberg’s Theory (2)</vt:lpstr>
      <vt:lpstr>Dull Gwybyddol – Theori Kohlberg (3) Cognitive Approach – Kohlberg’s Theory (3)</vt:lpstr>
      <vt:lpstr>Dull Seicodreiddiol
Psychoanalytic Approach</vt:lpstr>
      <vt:lpstr>Dull Seicodreiddiol – Damcaniaeth Seicoanalytig  Freud Psychoanalytic Approach - Freud’s Psychoanalytic  Theory</vt:lpstr>
      <vt:lpstr>Dull Seicodreiddiol - Damcaniaeth Seicodreiddiol Freud (2) Psychoanalytic Approach - Freud’s Psychoanalytic Theory (2)</vt:lpstr>
      <vt:lpstr>Dull Seicodreiddiol – ‘Oedipus Complex’ Psychoanalytic Approach ‘Oedipus Complex’ </vt:lpstr>
      <vt:lpstr>Dull Seicodreiddiol - ‘Electra Complex’  Psychoanalytic Approach - ‘Electra Complex’</vt:lpstr>
      <vt:lpstr>Tasg ddarllen annibynnol – wythnos 2 Asynchronous reading task – week 2</vt:lpstr>
      <vt:lpstr>Cyfeiriadau/References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 10</dc:title>
  <dc:creator>sm19097</dc:creator>
  <cp:lastModifiedBy>Helen A Griffiths</cp:lastModifiedBy>
  <cp:revision>25</cp:revision>
  <dcterms:created xsi:type="dcterms:W3CDTF">2010-11-29T15:54:43Z</dcterms:created>
  <dcterms:modified xsi:type="dcterms:W3CDTF">2025-01-16T23:07:46Z</dcterms:modified>
</cp:coreProperties>
</file>