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70" r:id="rId2"/>
    <p:sldId id="258" r:id="rId3"/>
    <p:sldId id="268" r:id="rId4"/>
    <p:sldId id="260" r:id="rId5"/>
    <p:sldId id="269" r:id="rId6"/>
    <p:sldId id="261" r:id="rId7"/>
    <p:sldId id="263" r:id="rId8"/>
    <p:sldId id="264" r:id="rId9"/>
    <p:sldId id="266" r:id="rId10"/>
    <p:sldId id="267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87" autoAdjust="0"/>
    <p:restoredTop sz="90046" autoAdjust="0"/>
  </p:normalViewPr>
  <p:slideViewPr>
    <p:cSldViewPr>
      <p:cViewPr varScale="1">
        <p:scale>
          <a:sx n="105" d="100"/>
          <a:sy n="105" d="100"/>
        </p:scale>
        <p:origin x="-179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F982A7-D53E-48F2-B4B5-995AFDE754FB}" type="datetimeFigureOut">
              <a:rPr lang="en-GB" smtClean="0"/>
              <a:t>21/06/2020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22DF4D-2112-4D03-B82B-045E429EA4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895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22DF4D-2112-4D03-B82B-045E429EA4D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7344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22DF4D-2112-4D03-B82B-045E429EA4D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179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90BFE829-FDE2-48CE-BEF4-9BACBE6AAACC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/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5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wav"/><Relationship Id="rId1" Type="http://schemas.microsoft.com/office/2007/relationships/media" Target="../media/media8.wav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wav"/><Relationship Id="rId1" Type="http://schemas.microsoft.com/office/2007/relationships/media" Target="../media/media9.wav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Development of Social Media Marketing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Rehman Ismail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4996" y="0"/>
            <a:ext cx="5715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145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01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Marketing?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2434048"/>
            <a:ext cx="4441304" cy="2599503"/>
          </a:xfrm>
        </p:spPr>
      </p:pic>
      <p:sp>
        <p:nvSpPr>
          <p:cNvPr id="4" name="TextBox 3"/>
          <p:cNvSpPr txBox="1"/>
          <p:nvPr/>
        </p:nvSpPr>
        <p:spPr>
          <a:xfrm>
            <a:off x="492547" y="3133635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CIM (2020) define marketing as “Marketing is about </a:t>
            </a:r>
            <a:r>
              <a:rPr lang="en-GB" dirty="0" smtClean="0"/>
              <a:t>understanding </a:t>
            </a:r>
            <a:r>
              <a:rPr lang="en-GB" dirty="0"/>
              <a:t>the competitive </a:t>
            </a:r>
            <a:r>
              <a:rPr lang="en-GB" dirty="0" smtClean="0"/>
              <a:t>marketplace.,”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4996" y="0"/>
            <a:ext cx="5715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197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48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Growth of Social Media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574193"/>
            <a:ext cx="7620000" cy="4800600"/>
          </a:xfrm>
        </p:spPr>
        <p:txBody>
          <a:bodyPr/>
          <a:lstStyle/>
          <a:p>
            <a:r>
              <a:rPr lang="en-GB" dirty="0"/>
              <a:t>According to Clement (2020) “In 2019, an estimated 2.95 billion people were using social media worldwide, a number projected to increase to almost 3.43 billion in 2023”.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Charney (2019</a:t>
            </a:r>
            <a:r>
              <a:rPr lang="en-GB" dirty="0"/>
              <a:t>) states that “that there will be a shift towards digital marketing</a:t>
            </a:r>
            <a:r>
              <a:rPr lang="en-GB" dirty="0" smtClean="0"/>
              <a:t>”</a:t>
            </a:r>
          </a:p>
          <a:p>
            <a:endParaRPr lang="en-GB" dirty="0" smtClean="0"/>
          </a:p>
          <a:p>
            <a:r>
              <a:rPr lang="en-GB" dirty="0"/>
              <a:t>Keegan et el (2013) state “with smart phones, PR </a:t>
            </a:r>
            <a:r>
              <a:rPr lang="en-GB" dirty="0" smtClean="0"/>
              <a:t>can </a:t>
            </a:r>
            <a:r>
              <a:rPr lang="en-GB" dirty="0"/>
              <a:t>contact media virtually anywhere in the world”.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4996" y="0"/>
            <a:ext cx="5715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17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6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41784"/>
            <a:ext cx="7620000" cy="1143000"/>
          </a:xfrm>
        </p:spPr>
        <p:txBody>
          <a:bodyPr/>
          <a:lstStyle/>
          <a:p>
            <a:pPr lvl="0"/>
            <a:r>
              <a:rPr lang="en-GB" dirty="0"/>
              <a:t>Social Media </a:t>
            </a:r>
            <a:r>
              <a:rPr lang="en-GB" dirty="0" smtClean="0"/>
              <a:t>Challenges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1740" y="4077072"/>
            <a:ext cx="4032448" cy="2234851"/>
          </a:xfrm>
        </p:spPr>
      </p:pic>
      <p:sp>
        <p:nvSpPr>
          <p:cNvPr id="6" name="TextBox 5"/>
          <p:cNvSpPr txBox="1"/>
          <p:nvPr/>
        </p:nvSpPr>
        <p:spPr>
          <a:xfrm>
            <a:off x="539552" y="1844824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According to the Li (2020) of the World Economic Forum, </a:t>
            </a:r>
            <a:r>
              <a:rPr lang="en-GB" dirty="0" smtClean="0"/>
              <a:t>“pandemic </a:t>
            </a:r>
            <a:r>
              <a:rPr lang="en-GB" dirty="0"/>
              <a:t>has caused a considerable drop in advertising spending” where “advertisers have adapted by </a:t>
            </a:r>
            <a:r>
              <a:rPr lang="en-GB" dirty="0" smtClean="0"/>
              <a:t>prioritizing </a:t>
            </a:r>
            <a:r>
              <a:rPr lang="en-GB" dirty="0"/>
              <a:t>digital advertising</a:t>
            </a:r>
            <a:r>
              <a:rPr lang="en-GB" dirty="0" smtClean="0"/>
              <a:t>.”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14765"/>
            <a:ext cx="5715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08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99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Consumer Behaviour (Big Data)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endParaRPr lang="en-GB" dirty="0" smtClean="0"/>
          </a:p>
          <a:p>
            <a:pPr marL="114300" indent="0">
              <a:buNone/>
            </a:pPr>
            <a:r>
              <a:rPr lang="en-GB" dirty="0" err="1" smtClean="0"/>
              <a:t>McMurty</a:t>
            </a:r>
            <a:r>
              <a:rPr lang="en-GB" dirty="0"/>
              <a:t>, J (2017) states </a:t>
            </a:r>
            <a:r>
              <a:rPr lang="en-GB" dirty="0" smtClean="0"/>
              <a:t>“you </a:t>
            </a:r>
            <a:r>
              <a:rPr lang="en-GB" dirty="0"/>
              <a:t>must become consumer oriented and understand what matters to the consumers of today”.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511"/>
          <a:stretch/>
        </p:blipFill>
        <p:spPr>
          <a:xfrm>
            <a:off x="827584" y="3429000"/>
            <a:ext cx="6666667" cy="2430271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0"/>
            <a:ext cx="5715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94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65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Marketing - Case </a:t>
            </a:r>
            <a:r>
              <a:rPr lang="en-GB" dirty="0" smtClean="0"/>
              <a:t>Study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276872"/>
            <a:ext cx="3456384" cy="1739130"/>
          </a:xfr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0"/>
            <a:ext cx="5715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99592" y="4725144"/>
            <a:ext cx="66967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“The Economist has stressed the importance of social media, crediting its social activity as a ‘critical component’ in doubling the profitability of its circulation business over the last four years.” - Roderick (2016)</a:t>
            </a:r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144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6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dirty="0"/>
              <a:t>Future of Social Media Marketing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7620000" cy="4988024"/>
          </a:xfrm>
        </p:spPr>
        <p:txBody>
          <a:bodyPr>
            <a:normAutofit/>
          </a:bodyPr>
          <a:lstStyle/>
          <a:p>
            <a:r>
              <a:rPr lang="en-GB" dirty="0" smtClean="0"/>
              <a:t>Maymann (2008) states “Companies are spending a huge amount of their budget on social media and  they are finding value in this as they reap a  return on investments.”</a:t>
            </a:r>
          </a:p>
          <a:p>
            <a:endParaRPr lang="en-GB" dirty="0" smtClean="0"/>
          </a:p>
          <a:p>
            <a:r>
              <a:rPr lang="en-GB" dirty="0" smtClean="0"/>
              <a:t>Gunelius </a:t>
            </a:r>
            <a:r>
              <a:rPr lang="en-GB" dirty="0"/>
              <a:t>(2011) states that there are five main ways that social media can aid businesses’</a:t>
            </a:r>
            <a:r>
              <a:rPr lang="en-GB" dirty="0" smtClean="0"/>
              <a:t>:</a:t>
            </a:r>
            <a:endParaRPr lang="en-GB" dirty="0"/>
          </a:p>
          <a:p>
            <a:pPr lvl="2"/>
            <a:r>
              <a:rPr lang="en-GB" dirty="0" smtClean="0"/>
              <a:t>Relationship Building</a:t>
            </a:r>
          </a:p>
          <a:p>
            <a:pPr lvl="2"/>
            <a:r>
              <a:rPr lang="en-GB" dirty="0" smtClean="0"/>
              <a:t>Brand Building</a:t>
            </a:r>
          </a:p>
          <a:p>
            <a:pPr lvl="2"/>
            <a:r>
              <a:rPr lang="en-GB" dirty="0" smtClean="0"/>
              <a:t>Publicity</a:t>
            </a:r>
          </a:p>
          <a:p>
            <a:pPr lvl="2"/>
            <a:r>
              <a:rPr lang="en-GB" dirty="0" smtClean="0"/>
              <a:t>Promotions</a:t>
            </a:r>
          </a:p>
          <a:p>
            <a:pPr lvl="2"/>
            <a:r>
              <a:rPr lang="en-GB" dirty="0" smtClean="0"/>
              <a:t>Market research</a:t>
            </a:r>
          </a:p>
          <a:p>
            <a:pPr lvl="0"/>
            <a:endParaRPr lang="en-GB" dirty="0"/>
          </a:p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26576"/>
            <a:ext cx="5715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4435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390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004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400" dirty="0" smtClean="0"/>
              <a:t/>
            </a:r>
            <a:br>
              <a:rPr lang="en-GB" sz="4400" dirty="0" smtClean="0"/>
            </a:br>
            <a:r>
              <a:rPr lang="en-GB" sz="4400" dirty="0" smtClean="0"/>
              <a:t>Overcoming </a:t>
            </a:r>
            <a:r>
              <a:rPr lang="en-GB" sz="4400" dirty="0"/>
              <a:t>Social Media Marketing Challenges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Adapt to change and new technologies</a:t>
            </a:r>
          </a:p>
          <a:p>
            <a:r>
              <a:rPr lang="en-GB" dirty="0" smtClean="0"/>
              <a:t>Creating better content</a:t>
            </a:r>
          </a:p>
          <a:p>
            <a:r>
              <a:rPr lang="en-GB" dirty="0" smtClean="0"/>
              <a:t>Better understand consumer behaviour</a:t>
            </a:r>
          </a:p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61111"/>
            <a:ext cx="5715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407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60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err="1" smtClean="0"/>
              <a:t>Grewal</a:t>
            </a:r>
            <a:r>
              <a:rPr lang="en-GB" dirty="0" smtClean="0"/>
              <a:t> et el (2020) states “new innovations such as Internet.. And the </a:t>
            </a:r>
            <a:r>
              <a:rPr lang="en-GB" dirty="0"/>
              <a:t>Internet of things (</a:t>
            </a:r>
            <a:r>
              <a:rPr lang="en-GB" dirty="0" err="1"/>
              <a:t>IoT</a:t>
            </a:r>
            <a:r>
              <a:rPr lang="en-GB" dirty="0"/>
              <a:t>) and robotics will be exerting </a:t>
            </a:r>
            <a:r>
              <a:rPr lang="en-GB" dirty="0" smtClean="0"/>
              <a:t>new profound </a:t>
            </a:r>
            <a:r>
              <a:rPr lang="en-GB" dirty="0"/>
              <a:t>effects on the practice of </a:t>
            </a:r>
            <a:r>
              <a:rPr lang="en-GB" dirty="0" smtClean="0"/>
              <a:t>marketing and wider society. ”</a:t>
            </a:r>
            <a:endParaRPr lang="en-GB" dirty="0"/>
          </a:p>
          <a:p>
            <a:pPr marL="114300" indent="0">
              <a:buNone/>
            </a:pPr>
            <a:endParaRPr lang="en-GB" dirty="0" smtClean="0"/>
          </a:p>
          <a:p>
            <a:pPr marL="114300" indent="0">
              <a:buNone/>
            </a:pP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35629"/>
            <a:ext cx="5715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88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30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 dirty="0"/>
              <a:t>CIM. (2020). </a:t>
            </a:r>
            <a:r>
              <a:rPr lang="en-GB" sz="1200" i="1" dirty="0"/>
              <a:t>What is marketing?.</a:t>
            </a:r>
            <a:r>
              <a:rPr lang="en-GB" sz="1200" dirty="0"/>
              <a:t> Available: https://www.cim.co.uk/qualifications/get-into-marketing/. Last accessed 17th June 2020. </a:t>
            </a:r>
            <a:endParaRPr lang="en-GB" sz="1200" dirty="0" smtClean="0"/>
          </a:p>
          <a:p>
            <a:r>
              <a:rPr lang="en-GB" sz="1200" dirty="0"/>
              <a:t>Clement, J. (2020). </a:t>
            </a:r>
            <a:r>
              <a:rPr lang="en-GB" sz="1200" i="1" dirty="0"/>
              <a:t>Number of social network users worldwide from 2010 to 2023 .</a:t>
            </a:r>
            <a:r>
              <a:rPr lang="en-GB" sz="1200" dirty="0"/>
              <a:t> Available: https://www.statista.com/statistics/278414/number-of-worldwide-social-network-users/. Last accessed 17th June 2020.</a:t>
            </a:r>
          </a:p>
          <a:p>
            <a:r>
              <a:rPr lang="en-GB" sz="1200" dirty="0"/>
              <a:t>Li, C. (2020). </a:t>
            </a:r>
            <a:r>
              <a:rPr lang="en-GB" sz="1200" i="1" dirty="0"/>
              <a:t>This is how COVID-19 is affecting the advertising industry.</a:t>
            </a:r>
            <a:r>
              <a:rPr lang="en-GB" sz="1200" dirty="0"/>
              <a:t> Available: https://www.weforum.org/agenda/2020/06/coronavirus-advertising-marketing-covid19-pandemic-business/. Last accessed 17th June 2020</a:t>
            </a:r>
            <a:r>
              <a:rPr lang="en-GB" sz="1200" dirty="0" smtClean="0"/>
              <a:t>.</a:t>
            </a:r>
          </a:p>
          <a:p>
            <a:r>
              <a:rPr lang="en-GB" sz="1200" dirty="0"/>
              <a:t>Maymann, J. (2008). </a:t>
            </a:r>
            <a:r>
              <a:rPr lang="en-GB" sz="1200" i="1" dirty="0"/>
              <a:t>The Social Metropolis</a:t>
            </a:r>
            <a:r>
              <a:rPr lang="en-GB" sz="1200" i="1" dirty="0" smtClean="0"/>
              <a:t>.</a:t>
            </a:r>
            <a:r>
              <a:rPr lang="en-GB" sz="1200" dirty="0" smtClean="0"/>
              <a:t> </a:t>
            </a:r>
            <a:r>
              <a:rPr lang="en-GB" sz="1200" dirty="0"/>
              <a:t>Go </a:t>
            </a:r>
            <a:r>
              <a:rPr lang="en-GB" sz="1200" dirty="0" smtClean="0"/>
              <a:t>Viral. USA: Go Viral, P18</a:t>
            </a:r>
            <a:endParaRPr lang="en-GB" sz="1200" dirty="0"/>
          </a:p>
          <a:p>
            <a:r>
              <a:rPr lang="en-GB" sz="1200" dirty="0"/>
              <a:t>Gunelius, S. (2011). </a:t>
            </a:r>
            <a:r>
              <a:rPr lang="en-GB" sz="1200" i="1" dirty="0"/>
              <a:t>30 minute social media marketing: step by step techniques to spread the word about your business fast and free. </a:t>
            </a:r>
            <a:r>
              <a:rPr lang="en-GB" sz="1200" dirty="0"/>
              <a:t>United States: McGraw-Hill </a:t>
            </a:r>
            <a:r>
              <a:rPr lang="en-GB" sz="1200" dirty="0" smtClean="0"/>
              <a:t>.. P28-42</a:t>
            </a:r>
          </a:p>
          <a:p>
            <a:r>
              <a:rPr lang="en-GB" sz="1200" dirty="0" err="1"/>
              <a:t>Grewal</a:t>
            </a:r>
            <a:r>
              <a:rPr lang="en-GB" sz="1200" dirty="0"/>
              <a:t> et al, (2020). The future of technology and marketing: a multidisciplinary perspective. Journal of the Academy of Marketing Science, volume 48, pages 1–8(2020</a:t>
            </a:r>
            <a:r>
              <a:rPr lang="en-GB" sz="1200" dirty="0" smtClean="0"/>
              <a:t>).</a:t>
            </a:r>
          </a:p>
          <a:p>
            <a:r>
              <a:rPr lang="en-GB" sz="1200" dirty="0" err="1"/>
              <a:t>McMurty</a:t>
            </a:r>
            <a:r>
              <a:rPr lang="en-GB" sz="1200" dirty="0"/>
              <a:t>, J (2017). </a:t>
            </a:r>
            <a:r>
              <a:rPr lang="en-GB" sz="1200" i="1" dirty="0"/>
              <a:t>Marketing for Dummies</a:t>
            </a:r>
            <a:r>
              <a:rPr lang="en-GB" sz="1200" dirty="0"/>
              <a:t>. 5th ed. USA: John Wiley &amp; Sons, Inc. p1-53</a:t>
            </a:r>
            <a:r>
              <a:rPr lang="en-GB" sz="1200" dirty="0" smtClean="0"/>
              <a:t>.</a:t>
            </a:r>
          </a:p>
          <a:p>
            <a:r>
              <a:rPr lang="en-GB" sz="1200" dirty="0"/>
              <a:t>Charney, C. (2019). </a:t>
            </a:r>
            <a:r>
              <a:rPr lang="en-GB" sz="1200" dirty="0" smtClean="0"/>
              <a:t>Consumer Concerns, Digital </a:t>
            </a:r>
            <a:r>
              <a:rPr lang="en-GB" sz="1200" dirty="0"/>
              <a:t>D</a:t>
            </a:r>
            <a:r>
              <a:rPr lang="en-GB" sz="1200" dirty="0" smtClean="0"/>
              <a:t>isconnects, and Economic </a:t>
            </a:r>
            <a:r>
              <a:rPr lang="en-GB" sz="1200" dirty="0"/>
              <a:t>N</a:t>
            </a:r>
            <a:r>
              <a:rPr lang="en-GB" sz="1200" dirty="0" smtClean="0"/>
              <a:t>ationalism in the US. and China. </a:t>
            </a:r>
            <a:r>
              <a:rPr lang="en-GB" sz="1200" i="1" dirty="0" smtClean="0"/>
              <a:t>the future of marketing report, 2019</a:t>
            </a:r>
            <a:r>
              <a:rPr lang="en-GB" sz="1200" dirty="0" smtClean="0"/>
              <a:t>. 1 (3), p2.</a:t>
            </a:r>
          </a:p>
          <a:p>
            <a:r>
              <a:rPr lang="en-GB" sz="1200" dirty="0"/>
              <a:t>Keegan, J (2013). </a:t>
            </a:r>
            <a:r>
              <a:rPr lang="en-GB" sz="1200" i="1" dirty="0"/>
              <a:t>Global Marketing</a:t>
            </a:r>
            <a:r>
              <a:rPr lang="en-GB" sz="1200" dirty="0"/>
              <a:t>. 7th ed. USA: Prentice Hall.. P404</a:t>
            </a:r>
            <a:r>
              <a:rPr lang="en-GB" sz="1200" dirty="0" smtClean="0"/>
              <a:t>.</a:t>
            </a:r>
          </a:p>
          <a:p>
            <a:r>
              <a:rPr lang="en-GB" sz="1200" dirty="0"/>
              <a:t>Roderick, L. (2016). </a:t>
            </a:r>
            <a:r>
              <a:rPr lang="en-GB" sz="1200" i="1" dirty="0"/>
              <a:t>The Economist on how social media is ‘critical’ to doubling circulation profits.</a:t>
            </a:r>
            <a:r>
              <a:rPr lang="en-GB" sz="1200" dirty="0"/>
              <a:t> Available: https://www.marketingweek.com/the-economist-on-how-social-media-is-critical-to-doubling-print-profits/. Last accessed 17th June 2020.</a:t>
            </a:r>
            <a:endParaRPr lang="en-GB" sz="1200" dirty="0" smtClean="0"/>
          </a:p>
          <a:p>
            <a:endParaRPr lang="en-GB" sz="1200" dirty="0" smtClean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0432" y="34790"/>
            <a:ext cx="571500" cy="208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5379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7323</TotalTime>
  <Words>611</Words>
  <Application>Microsoft Office PowerPoint</Application>
  <PresentationFormat>On-screen Show (4:3)</PresentationFormat>
  <Paragraphs>50</Paragraphs>
  <Slides>10</Slides>
  <Notes>2</Notes>
  <HiddenSlides>0</HiddenSlides>
  <MMClips>9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Adjacency</vt:lpstr>
      <vt:lpstr> Development of Social Media Marketing</vt:lpstr>
      <vt:lpstr>What is Marketing?</vt:lpstr>
      <vt:lpstr>Growth of Social Media</vt:lpstr>
      <vt:lpstr>Social Media Challenges</vt:lpstr>
      <vt:lpstr>Consumer Behaviour (Big Data)</vt:lpstr>
      <vt:lpstr>Social Media Marketing - Case Study</vt:lpstr>
      <vt:lpstr>Future of Social Media Marketing </vt:lpstr>
      <vt:lpstr> Overcoming Social Media Marketing Challenges  </vt:lpstr>
      <vt:lpstr>Conclusion</vt:lpstr>
      <vt:lpstr>References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Corperate Social Respobilty</dc:title>
  <dc:creator>Admin</dc:creator>
  <cp:lastModifiedBy>Admin</cp:lastModifiedBy>
  <cp:revision>66</cp:revision>
  <dcterms:created xsi:type="dcterms:W3CDTF">2020-06-16T20:06:21Z</dcterms:created>
  <dcterms:modified xsi:type="dcterms:W3CDTF">2020-06-21T22:18:21Z</dcterms:modified>
</cp:coreProperties>
</file>