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9" r:id="rId2"/>
    <p:sldId id="257" r:id="rId3"/>
    <p:sldId id="258" r:id="rId4"/>
    <p:sldId id="259" r:id="rId5"/>
    <p:sldId id="264" r:id="rId6"/>
    <p:sldId id="266" r:id="rId7"/>
    <p:sldId id="265" r:id="rId8"/>
    <p:sldId id="260" r:id="rId9"/>
    <p:sldId id="261" r:id="rId10"/>
    <p:sldId id="262" r:id="rId11"/>
    <p:sldId id="263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944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143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544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675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896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587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364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671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0231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3251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6/18/2025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387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DC232-CDD2-A15D-D007-223FB4C3BD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ACCA7025</a:t>
            </a:r>
            <a:br>
              <a:rPr lang="en-GB" dirty="0"/>
            </a:br>
            <a:r>
              <a:rPr lang="en-GB" dirty="0"/>
              <a:t>Machine Learning Workflow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EE353E-5835-434E-4E42-AEC0AC45C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9367" y="4027189"/>
            <a:ext cx="6670451" cy="1470025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Feature Selection </a:t>
            </a:r>
            <a:r>
              <a:rPr lang="en-US" dirty="0">
                <a:solidFill>
                  <a:schemeClr val="bg1"/>
                </a:solidFill>
              </a:rPr>
              <a:t>in Machine Learning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319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sz="2800" dirty="0"/>
              <a:t>- Understand the importance of feature selection.</a:t>
            </a:r>
          </a:p>
          <a:p>
            <a:pPr marL="0" indent="0">
              <a:buNone/>
            </a:pPr>
            <a:r>
              <a:rPr sz="2800" dirty="0"/>
              <a:t>- Learn different feature selection techniques.</a:t>
            </a:r>
          </a:p>
          <a:p>
            <a:pPr marL="0" indent="0">
              <a:buNone/>
            </a:pPr>
            <a:r>
              <a:rPr sz="2800" dirty="0"/>
              <a:t>- Implement feature selection using Scikit-Learn.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Feature Selection?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531525" cy="462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sz="2800" dirty="0"/>
              <a:t>- Reduces model complexity and training time.</a:t>
            </a:r>
          </a:p>
          <a:p>
            <a:pPr marL="0" indent="0">
              <a:buNone/>
            </a:pPr>
            <a:r>
              <a:rPr sz="2800" dirty="0"/>
              <a:t>- Improves model performance and </a:t>
            </a:r>
            <a:r>
              <a:rPr sz="2800" dirty="0" err="1"/>
              <a:t>generali</a:t>
            </a:r>
            <a:r>
              <a:rPr lang="en-GB" sz="2800" dirty="0"/>
              <a:t>s</a:t>
            </a:r>
            <a:r>
              <a:rPr sz="2800" dirty="0" err="1"/>
              <a:t>ation</a:t>
            </a:r>
            <a:r>
              <a:rPr sz="2800" dirty="0"/>
              <a:t>.</a:t>
            </a:r>
          </a:p>
          <a:p>
            <a:pPr marL="0" indent="0">
              <a:buNone/>
            </a:pPr>
            <a:r>
              <a:rPr sz="2800" dirty="0"/>
              <a:t>- Eliminates redundant or irrelevant features.</a:t>
            </a:r>
          </a:p>
          <a:p>
            <a:pPr marL="0" indent="0">
              <a:buNone/>
            </a:pPr>
            <a:r>
              <a:rPr sz="2800" dirty="0"/>
              <a:t>- Helps in interpretability of models.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Types of Feature Selection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234" y="1496683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1. Embedded Methods</a:t>
            </a:r>
          </a:p>
          <a:p>
            <a:pPr marL="0" indent="0">
              <a:buNone/>
            </a:pPr>
            <a:r>
              <a:rPr lang="en-US" sz="2800" dirty="0"/>
              <a:t>   - Feature selection occurs during model training.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GB" sz="2800" dirty="0"/>
              <a:t>2</a:t>
            </a:r>
            <a:r>
              <a:rPr sz="2800" dirty="0"/>
              <a:t>. Filter Methods</a:t>
            </a:r>
          </a:p>
          <a:p>
            <a:pPr marL="0" indent="0">
              <a:buNone/>
            </a:pPr>
            <a:r>
              <a:rPr sz="2800" dirty="0"/>
              <a:t>   - Select features based on statistical properties.</a:t>
            </a:r>
            <a:endParaRPr lang="en-GB" sz="2800" dirty="0"/>
          </a:p>
          <a:p>
            <a:pPr marL="0" indent="0">
              <a:buNone/>
            </a:pPr>
            <a:endParaRPr sz="2800" dirty="0"/>
          </a:p>
          <a:p>
            <a:pPr marL="0" indent="0">
              <a:buNone/>
            </a:pPr>
            <a:r>
              <a:rPr lang="en-GB" sz="2800" dirty="0"/>
              <a:t>3</a:t>
            </a:r>
            <a:r>
              <a:rPr sz="2800" dirty="0"/>
              <a:t>. Wrapper Methods</a:t>
            </a:r>
          </a:p>
          <a:p>
            <a:pPr marL="0" indent="0">
              <a:buNone/>
            </a:pPr>
            <a:r>
              <a:rPr sz="2800" dirty="0"/>
              <a:t>   - Use model performance to select best features.</a:t>
            </a:r>
            <a:endParaRPr lang="en-GB" sz="2800" dirty="0"/>
          </a:p>
          <a:p>
            <a:pPr marL="0" indent="0">
              <a:buNone/>
            </a:pPr>
            <a:endParaRPr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Embedded</a:t>
            </a:r>
            <a:r>
              <a:rPr dirty="0"/>
              <a:t>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sz="2800" dirty="0"/>
              <a:t>- Feature selection happens during training.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sz="2800" dirty="0"/>
              <a:t>Examples:</a:t>
            </a:r>
          </a:p>
          <a:p>
            <a:pPr marL="0" indent="0">
              <a:buNone/>
            </a:pPr>
            <a:r>
              <a:rPr lang="en-US" sz="2800" dirty="0"/>
              <a:t>- Decision Trees &amp; Random Forest Feature Importance</a:t>
            </a:r>
            <a:r>
              <a:rPr sz="2800" dirty="0"/>
              <a:t>  - Lasso Regression (L1 Regularization)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Feature Importance using Tree-Based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sklearn.ensemble</a:t>
            </a: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import </a:t>
            </a: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RandomForestClassifier</a:t>
            </a:r>
            <a:endParaRPr sz="24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import </a:t>
            </a: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matplotlib.pyplot</a:t>
            </a: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as </a:t>
            </a: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plt</a:t>
            </a:r>
            <a:endParaRPr sz="24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sz="24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model = </a:t>
            </a: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RandomForestClassifier</a:t>
            </a: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</a:t>
            </a:r>
          </a:p>
          <a:p>
            <a:pPr marL="0" indent="0">
              <a:buNone/>
            </a:pP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model.fit</a:t>
            </a: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(X, y)</a:t>
            </a:r>
          </a:p>
          <a:p>
            <a:pPr marL="0" indent="0">
              <a:buNone/>
            </a:pP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plt.bar</a:t>
            </a: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(range(</a:t>
            </a: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X.shape</a:t>
            </a: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[1]), </a:t>
            </a: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model.feature_importances</a:t>
            </a: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_)</a:t>
            </a:r>
          </a:p>
          <a:p>
            <a:pPr marL="0" indent="0">
              <a:buNone/>
            </a:pP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plt.xlabel</a:t>
            </a: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("Feature Index")</a:t>
            </a:r>
          </a:p>
          <a:p>
            <a:pPr marL="0" indent="0">
              <a:buNone/>
            </a:pP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plt.ylabel</a:t>
            </a: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("Importance Score")</a:t>
            </a:r>
          </a:p>
          <a:p>
            <a:pPr marL="0" indent="0">
              <a:buNone/>
            </a:pPr>
            <a:r>
              <a:rPr sz="24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plt.show</a:t>
            </a:r>
            <a:r>
              <a:rPr sz="24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Example: Lasso Regression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sklearn.linear_model</a:t>
            </a:r>
            <a:r>
              <a:rPr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import Lasso</a:t>
            </a:r>
          </a:p>
          <a:p>
            <a:pPr marL="0" indent="0">
              <a:buNone/>
            </a:pPr>
            <a:r>
              <a:rPr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import </a:t>
            </a:r>
            <a:r>
              <a:rPr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numpy</a:t>
            </a:r>
            <a:r>
              <a:rPr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as np</a:t>
            </a:r>
          </a:p>
          <a:p>
            <a:pPr marL="0" indent="0">
              <a:buNone/>
            </a:pPr>
            <a:endParaRPr sz="2400" b="1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lasso = Lasso(alpha=0.1)</a:t>
            </a:r>
          </a:p>
          <a:p>
            <a:pPr marL="0" indent="0">
              <a:buNone/>
            </a:pPr>
            <a:r>
              <a:rPr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lasso.fit</a:t>
            </a:r>
            <a:r>
              <a:rPr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(X, y)</a:t>
            </a:r>
          </a:p>
          <a:p>
            <a:pPr marL="0" indent="0">
              <a:buNone/>
            </a:pPr>
            <a:r>
              <a:rPr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print("Feature Importance:", </a:t>
            </a:r>
            <a:r>
              <a:rPr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np.abs</a:t>
            </a:r>
            <a:r>
              <a:rPr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lasso.coef</a:t>
            </a:r>
            <a:r>
              <a:rPr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_))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Filter</a:t>
            </a:r>
            <a:r>
              <a:rPr dirty="0"/>
              <a:t>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547100" cy="3917032"/>
          </a:xfrm>
        </p:spPr>
        <p:txBody>
          <a:bodyPr/>
          <a:lstStyle/>
          <a:p>
            <a:pPr marL="0" indent="0">
              <a:buNone/>
            </a:pPr>
            <a:r>
              <a:rPr sz="2800" dirty="0"/>
              <a:t>Use statistical tests to score feature importance.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sz="2800" dirty="0"/>
              <a:t>Examples:</a:t>
            </a:r>
          </a:p>
          <a:p>
            <a:pPr marL="0" indent="0">
              <a:buNone/>
            </a:pPr>
            <a:r>
              <a:rPr sz="2800" dirty="0"/>
              <a:t>  - Pearson’s correlation</a:t>
            </a:r>
          </a:p>
          <a:p>
            <a:pPr marL="0" indent="0">
              <a:buNone/>
            </a:pPr>
            <a:r>
              <a:rPr sz="2800" dirty="0"/>
              <a:t>  - Chi-Square Test</a:t>
            </a:r>
          </a:p>
          <a:p>
            <a:pPr marL="0" indent="0">
              <a:buNone/>
            </a:pPr>
            <a:r>
              <a:rPr sz="2800" dirty="0"/>
              <a:t>  - Mutual Information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Example: Chi-Square Test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3154" y="1600200"/>
            <a:ext cx="7743645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sklearn.feature_selection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import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SelectKBest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chi2</a:t>
            </a:r>
          </a:p>
          <a:p>
            <a:pPr marL="0" indent="0">
              <a:buNone/>
            </a:pP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sklearn.datasets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import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load_iris</a:t>
            </a:r>
            <a:endParaRPr sz="20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import pandas as pd</a:t>
            </a:r>
          </a:p>
          <a:p>
            <a:pPr marL="0" indent="0">
              <a:buNone/>
            </a:pPr>
            <a:endParaRPr sz="20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iris =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load_iris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</a:t>
            </a:r>
          </a:p>
          <a:p>
            <a:pPr marL="0" indent="0">
              <a:buNone/>
            </a:pP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X, y =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iris.data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,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iris.target</a:t>
            </a:r>
            <a:endParaRPr sz="20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chi_selector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SelectKBest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score_func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=chi2, k=2)</a:t>
            </a:r>
          </a:p>
          <a:p>
            <a:pPr marL="0" indent="0">
              <a:buNone/>
            </a:pP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X_kbest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chi_selector.fit_transform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(X, y)</a:t>
            </a:r>
          </a:p>
          <a:p>
            <a:pPr marL="0" indent="0">
              <a:buNone/>
            </a:pP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print("Selected Features Shape:",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X_kbest.shape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)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/>
              <a:t>Wrapper</a:t>
            </a:r>
            <a:r>
              <a:rPr dirty="0"/>
              <a:t>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- </a:t>
            </a:r>
            <a:r>
              <a:rPr sz="2800" dirty="0"/>
              <a:t>Select features by evaluating model performance.</a:t>
            </a:r>
          </a:p>
          <a:p>
            <a:pPr marL="0" indent="0">
              <a:buNone/>
            </a:pPr>
            <a:r>
              <a:rPr sz="2800" dirty="0"/>
              <a:t>- Computationally expensive but effective.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sz="2800" dirty="0"/>
              <a:t>Examples:</a:t>
            </a:r>
          </a:p>
          <a:p>
            <a:pPr marL="0" indent="0">
              <a:buNone/>
            </a:pPr>
            <a:r>
              <a:rPr sz="2800" dirty="0"/>
              <a:t>  - Recursive Feature Elimination (RFE)</a:t>
            </a:r>
          </a:p>
          <a:p>
            <a:pPr marL="0" indent="0">
              <a:buNone/>
            </a:pPr>
            <a:r>
              <a:rPr sz="2800" dirty="0"/>
              <a:t>  - Forward and Backward Selection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Example: Recursive Feature Elimination (RFE)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sklearn.feature_selection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import RFE</a:t>
            </a:r>
          </a:p>
          <a:p>
            <a:pPr marL="0" indent="0">
              <a:buNone/>
            </a:pP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sklearn.linear_model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import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LogisticRegression</a:t>
            </a:r>
            <a:endParaRPr sz="20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endParaRPr sz="2000" b="1" dirty="0">
              <a:solidFill>
                <a:schemeClr val="tx2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indent="0">
              <a:buNone/>
            </a:pP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model =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LogisticRegression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()</a:t>
            </a:r>
          </a:p>
          <a:p>
            <a:pPr marL="0" indent="0">
              <a:buNone/>
            </a:pP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rfe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RFE(model,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n_features_to_select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=2)</a:t>
            </a:r>
          </a:p>
          <a:p>
            <a:pPr marL="0" indent="0">
              <a:buNone/>
            </a:pP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X_rfe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=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rfe.fit_transform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(X, y)</a:t>
            </a:r>
          </a:p>
          <a:p>
            <a:pPr marL="0" indent="0">
              <a:buNone/>
            </a:pP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print("Selected Features:", </a:t>
            </a:r>
            <a:r>
              <a:rPr sz="2000" b="1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rfe.support</a:t>
            </a:r>
            <a:r>
              <a:rPr sz="2000" b="1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_)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0"/>
            <a:ext cx="849701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sz="2400" dirty="0"/>
              <a:t>- Feature selection improves efficiency and performance.</a:t>
            </a:r>
            <a:endParaRPr lang="en-GB" sz="2400" dirty="0"/>
          </a:p>
          <a:p>
            <a:pPr marL="0" indent="0">
              <a:buNone/>
            </a:pPr>
            <a:endParaRPr sz="2400" dirty="0"/>
          </a:p>
          <a:p>
            <a:pPr marL="0" indent="0">
              <a:buNone/>
            </a:pPr>
            <a:r>
              <a:rPr sz="2400" dirty="0"/>
              <a:t>- Use </a:t>
            </a:r>
            <a:r>
              <a:rPr sz="2400" b="1" dirty="0"/>
              <a:t>Filter Methods </a:t>
            </a:r>
            <a:r>
              <a:rPr sz="2400" dirty="0"/>
              <a:t>for fast preliminary selection.</a:t>
            </a:r>
          </a:p>
          <a:p>
            <a:pPr marL="0" indent="0">
              <a:buNone/>
            </a:pPr>
            <a:r>
              <a:rPr sz="2400" dirty="0"/>
              <a:t>- Use </a:t>
            </a:r>
            <a:r>
              <a:rPr sz="2400" b="1" dirty="0"/>
              <a:t>Wrapper Methods </a:t>
            </a:r>
            <a:r>
              <a:rPr sz="2400" dirty="0"/>
              <a:t>for model-based feature selection.</a:t>
            </a:r>
          </a:p>
          <a:p>
            <a:pPr marL="0" indent="0">
              <a:buNone/>
            </a:pPr>
            <a:r>
              <a:rPr sz="2400" dirty="0"/>
              <a:t>- Use </a:t>
            </a:r>
            <a:r>
              <a:rPr sz="2400" b="1" dirty="0"/>
              <a:t>Embedded Methods </a:t>
            </a:r>
            <a:r>
              <a:rPr sz="2400" dirty="0"/>
              <a:t>for automatic selection during training.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Feature Selection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For the </a:t>
            </a:r>
            <a:r>
              <a:rPr lang="en-GB" sz="2800" dirty="0" err="1"/>
              <a:t>RandomForest</a:t>
            </a:r>
            <a:r>
              <a:rPr lang="en-GB" sz="2800" dirty="0"/>
              <a:t> example you are working on do the following.</a:t>
            </a:r>
          </a:p>
          <a:p>
            <a:r>
              <a:rPr lang="en-GB" sz="2800" dirty="0"/>
              <a:t>Print the feature importance (</a:t>
            </a:r>
            <a:r>
              <a:rPr lang="en-GB" sz="2800" dirty="0" err="1">
                <a:solidFill>
                  <a:schemeClr val="tx2"/>
                </a:solidFill>
                <a:highlight>
                  <a:srgbClr val="FFFF00"/>
                </a:highlight>
                <a:latin typeface="Courier New" panose="02070309020205020404" pitchFamily="49" charset="0"/>
                <a:cs typeface="Courier New" panose="02070309020205020404" pitchFamily="49" charset="0"/>
              </a:rPr>
              <a:t>model</a:t>
            </a:r>
            <a:r>
              <a:rPr lang="en-GB" sz="2800" dirty="0" err="1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.feature_importances</a:t>
            </a:r>
            <a:r>
              <a:rPr lang="en-GB" sz="2800" dirty="0">
                <a:solidFill>
                  <a:schemeClr val="tx2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_)</a:t>
            </a:r>
          </a:p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 a new model with the most important features only</a:t>
            </a:r>
          </a:p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Compare the results of the new and old feature.</a:t>
            </a:r>
            <a:endParaRPr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UWTSD_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Theme1" id="{A5D8390F-7E0A-45BE-B39C-0DFDE26FF461}" vid="{16500B77-7187-4C1B-A680-3D708B182E1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UWTSD_Theme1</Template>
  <TotalTime>4</TotalTime>
  <Words>544</Words>
  <Application>Microsoft Office PowerPoint</Application>
  <PresentationFormat>On-screen Show (4:3)</PresentationFormat>
  <Paragraphs>85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Myriad Pro</vt:lpstr>
      <vt:lpstr>Arial</vt:lpstr>
      <vt:lpstr>Calibri</vt:lpstr>
      <vt:lpstr>Courier New</vt:lpstr>
      <vt:lpstr>UWTSD_Theme1</vt:lpstr>
      <vt:lpstr>ACCA7025 Machine Learning Workflow</vt:lpstr>
      <vt:lpstr>Learning Objectives</vt:lpstr>
      <vt:lpstr>Why Feature Selection?</vt:lpstr>
      <vt:lpstr>Types of Feature Selection Techniques</vt:lpstr>
      <vt:lpstr>Embedded Methods</vt:lpstr>
      <vt:lpstr>Feature Importance using Tree-Based Models</vt:lpstr>
      <vt:lpstr>Example: Lasso Regression</vt:lpstr>
      <vt:lpstr>Filter Methods</vt:lpstr>
      <vt:lpstr>Example: Chi-Square Test</vt:lpstr>
      <vt:lpstr>Wrapper Methods</vt:lpstr>
      <vt:lpstr>Example: Recursive Feature Elimination (RFE)</vt:lpstr>
      <vt:lpstr>Summary</vt:lpstr>
      <vt:lpstr>Activity – Feature Selection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Aliyu Sambo</cp:lastModifiedBy>
  <cp:revision>4</cp:revision>
  <dcterms:created xsi:type="dcterms:W3CDTF">2013-01-27T09:14:16Z</dcterms:created>
  <dcterms:modified xsi:type="dcterms:W3CDTF">2025-06-18T08:24:49Z</dcterms:modified>
  <cp:category/>
</cp:coreProperties>
</file>