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handoutMasterIdLst>
    <p:handoutMasterId r:id="rId30"/>
  </p:handoutMasterIdLst>
  <p:sldIdLst>
    <p:sldId id="257" r:id="rId2"/>
    <p:sldId id="295" r:id="rId3"/>
    <p:sldId id="292" r:id="rId4"/>
    <p:sldId id="279" r:id="rId5"/>
    <p:sldId id="258" r:id="rId6"/>
    <p:sldId id="260" r:id="rId7"/>
    <p:sldId id="261" r:id="rId8"/>
    <p:sldId id="278" r:id="rId9"/>
    <p:sldId id="263" r:id="rId10"/>
    <p:sldId id="262" r:id="rId11"/>
    <p:sldId id="264" r:id="rId12"/>
    <p:sldId id="265" r:id="rId13"/>
    <p:sldId id="266" r:id="rId14"/>
    <p:sldId id="267" r:id="rId15"/>
    <p:sldId id="280" r:id="rId16"/>
    <p:sldId id="281" r:id="rId17"/>
    <p:sldId id="282" r:id="rId18"/>
    <p:sldId id="268" r:id="rId19"/>
    <p:sldId id="269" r:id="rId20"/>
    <p:sldId id="270" r:id="rId21"/>
    <p:sldId id="271" r:id="rId22"/>
    <p:sldId id="272" r:id="rId23"/>
    <p:sldId id="273" r:id="rId24"/>
    <p:sldId id="274" r:id="rId25"/>
    <p:sldId id="275" r:id="rId26"/>
    <p:sldId id="293" r:id="rId27"/>
    <p:sldId id="28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90" autoAdjust="0"/>
    <p:restoredTop sz="86432" autoAdjust="0"/>
  </p:normalViewPr>
  <p:slideViewPr>
    <p:cSldViewPr snapToGrid="0" showGuides="1">
      <p:cViewPr varScale="1">
        <p:scale>
          <a:sx n="60" d="100"/>
          <a:sy n="60" d="100"/>
        </p:scale>
        <p:origin x="37" y="475"/>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66B589-6A0F-4CDF-B2EE-443F778F8177}"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053F2A99-FF19-4DBA-9CC3-DF0C38AE4E7E}">
      <dgm:prSet phldrT="[Text]"/>
      <dgm:spPr/>
      <dgm:t>
        <a:bodyPr/>
        <a:lstStyle/>
        <a:p>
          <a:r>
            <a:rPr lang="en-GB" dirty="0"/>
            <a:t>Explore/Immerse</a:t>
          </a:r>
        </a:p>
      </dgm:t>
    </dgm:pt>
    <dgm:pt modelId="{6FA366B1-01A7-4414-88F1-9722D835D00A}" type="parTrans" cxnId="{F066BAF3-C647-4D9A-BB84-D21CAB70F109}">
      <dgm:prSet/>
      <dgm:spPr/>
      <dgm:t>
        <a:bodyPr/>
        <a:lstStyle/>
        <a:p>
          <a:endParaRPr lang="en-GB"/>
        </a:p>
      </dgm:t>
    </dgm:pt>
    <dgm:pt modelId="{B912513C-A28C-4B39-93B3-1DEDF9D63FBC}" type="sibTrans" cxnId="{F066BAF3-C647-4D9A-BB84-D21CAB70F109}">
      <dgm:prSet/>
      <dgm:spPr/>
      <dgm:t>
        <a:bodyPr/>
        <a:lstStyle/>
        <a:p>
          <a:endParaRPr lang="en-GB"/>
        </a:p>
      </dgm:t>
    </dgm:pt>
    <dgm:pt modelId="{E242E8E7-BD85-4240-B2D6-890D3DDEB9FC}">
      <dgm:prSet phldrT="[Text]"/>
      <dgm:spPr/>
      <dgm:t>
        <a:bodyPr/>
        <a:lstStyle/>
        <a:p>
          <a:r>
            <a:rPr lang="en-GB" dirty="0"/>
            <a:t>Reflect/Brainstorm/Incubate</a:t>
          </a:r>
        </a:p>
      </dgm:t>
    </dgm:pt>
    <dgm:pt modelId="{64AD05B8-D55B-4CDF-890A-C20D887D3D48}" type="parTrans" cxnId="{6DBB205D-233A-4085-99F0-3A025003F2A9}">
      <dgm:prSet/>
      <dgm:spPr/>
      <dgm:t>
        <a:bodyPr/>
        <a:lstStyle/>
        <a:p>
          <a:endParaRPr lang="en-GB"/>
        </a:p>
      </dgm:t>
    </dgm:pt>
    <dgm:pt modelId="{4816FFBD-2212-4869-B592-D15F3B269E0D}" type="sibTrans" cxnId="{6DBB205D-233A-4085-99F0-3A025003F2A9}">
      <dgm:prSet/>
      <dgm:spPr/>
      <dgm:t>
        <a:bodyPr/>
        <a:lstStyle/>
        <a:p>
          <a:endParaRPr lang="en-GB"/>
        </a:p>
      </dgm:t>
    </dgm:pt>
    <dgm:pt modelId="{223D94F9-34F7-4740-AD35-53076CF6B12C}">
      <dgm:prSet phldrT="[Text]"/>
      <dgm:spPr/>
      <dgm:t>
        <a:bodyPr/>
        <a:lstStyle/>
        <a:p>
          <a:r>
            <a:rPr lang="en-GB" dirty="0"/>
            <a:t>Discover/Find/Illuminate</a:t>
          </a:r>
        </a:p>
      </dgm:t>
    </dgm:pt>
    <dgm:pt modelId="{2DE3638D-9795-4FC3-AB4E-46D32F9ECC11}" type="parTrans" cxnId="{36AA56FE-8485-4937-A96B-EF6C4CABB4E1}">
      <dgm:prSet/>
      <dgm:spPr/>
      <dgm:t>
        <a:bodyPr/>
        <a:lstStyle/>
        <a:p>
          <a:endParaRPr lang="en-GB"/>
        </a:p>
      </dgm:t>
    </dgm:pt>
    <dgm:pt modelId="{FB8D6687-4E86-4DDA-BF90-79306ED83E1E}" type="sibTrans" cxnId="{36AA56FE-8485-4937-A96B-EF6C4CABB4E1}">
      <dgm:prSet/>
      <dgm:spPr/>
      <dgm:t>
        <a:bodyPr/>
        <a:lstStyle/>
        <a:p>
          <a:endParaRPr lang="en-GB"/>
        </a:p>
      </dgm:t>
    </dgm:pt>
    <dgm:pt modelId="{4BB686F2-29CA-4580-A8EE-AAA8E22B24E4}">
      <dgm:prSet phldrT="[Text]"/>
      <dgm:spPr/>
      <dgm:t>
        <a:bodyPr/>
        <a:lstStyle/>
        <a:p>
          <a:r>
            <a:rPr lang="en-GB" dirty="0"/>
            <a:t>Evaluate</a:t>
          </a:r>
        </a:p>
      </dgm:t>
    </dgm:pt>
    <dgm:pt modelId="{9E5757BE-8B63-4973-86B2-49D3CDD6B69C}" type="parTrans" cxnId="{903D517F-A609-4329-9245-36B4ACB1E456}">
      <dgm:prSet/>
      <dgm:spPr/>
      <dgm:t>
        <a:bodyPr/>
        <a:lstStyle/>
        <a:p>
          <a:endParaRPr lang="en-GB"/>
        </a:p>
      </dgm:t>
    </dgm:pt>
    <dgm:pt modelId="{27BE1B7D-EA4E-466E-AEFC-7E1D62D25582}" type="sibTrans" cxnId="{903D517F-A609-4329-9245-36B4ACB1E456}">
      <dgm:prSet/>
      <dgm:spPr/>
      <dgm:t>
        <a:bodyPr/>
        <a:lstStyle/>
        <a:p>
          <a:endParaRPr lang="en-GB"/>
        </a:p>
      </dgm:t>
    </dgm:pt>
    <dgm:pt modelId="{54071243-3601-4BE3-BA96-7B4ABF1A8934}">
      <dgm:prSet phldrT="[Text]"/>
      <dgm:spPr/>
      <dgm:t>
        <a:bodyPr/>
        <a:lstStyle/>
        <a:p>
          <a:r>
            <a:rPr lang="en-GB" dirty="0"/>
            <a:t>Explicate/Disseminate</a:t>
          </a:r>
        </a:p>
      </dgm:t>
    </dgm:pt>
    <dgm:pt modelId="{DDF5B47D-7829-4C3A-B56C-0739C4988FF4}" type="parTrans" cxnId="{77A80FA9-B31D-43C5-BB75-488E23623662}">
      <dgm:prSet/>
      <dgm:spPr/>
      <dgm:t>
        <a:bodyPr/>
        <a:lstStyle/>
        <a:p>
          <a:endParaRPr lang="en-GB"/>
        </a:p>
      </dgm:t>
    </dgm:pt>
    <dgm:pt modelId="{D9C1932E-2DEE-4BD8-9D11-F999E009C5F3}" type="sibTrans" cxnId="{77A80FA9-B31D-43C5-BB75-488E23623662}">
      <dgm:prSet/>
      <dgm:spPr/>
      <dgm:t>
        <a:bodyPr/>
        <a:lstStyle/>
        <a:p>
          <a:endParaRPr lang="en-GB"/>
        </a:p>
      </dgm:t>
    </dgm:pt>
    <dgm:pt modelId="{D9C95E5E-DFA4-47A6-91F9-FEFD2DA6554D}">
      <dgm:prSet/>
      <dgm:spPr/>
      <dgm:t>
        <a:bodyPr/>
        <a:lstStyle/>
        <a:p>
          <a:r>
            <a:rPr lang="en-GB" dirty="0"/>
            <a:t>Reflect/brainstorm/Incubate</a:t>
          </a:r>
        </a:p>
      </dgm:t>
    </dgm:pt>
    <dgm:pt modelId="{59235954-3AF6-411A-8B29-80F89420944C}" type="parTrans" cxnId="{8614446D-0CBD-4842-88D3-1106E95659F7}">
      <dgm:prSet/>
      <dgm:spPr/>
      <dgm:t>
        <a:bodyPr/>
        <a:lstStyle/>
        <a:p>
          <a:endParaRPr lang="en-GB"/>
        </a:p>
      </dgm:t>
    </dgm:pt>
    <dgm:pt modelId="{087C1105-56B9-4348-870A-6E88B75D5E91}" type="sibTrans" cxnId="{8614446D-0CBD-4842-88D3-1106E95659F7}">
      <dgm:prSet/>
      <dgm:spPr/>
      <dgm:t>
        <a:bodyPr/>
        <a:lstStyle/>
        <a:p>
          <a:endParaRPr lang="en-GB"/>
        </a:p>
      </dgm:t>
    </dgm:pt>
    <dgm:pt modelId="{0D07178B-6B0D-4C1D-A2A6-B40E6A3370AC}">
      <dgm:prSet/>
      <dgm:spPr/>
      <dgm:t>
        <a:bodyPr/>
        <a:lstStyle/>
        <a:p>
          <a:r>
            <a:rPr lang="en-GB" dirty="0"/>
            <a:t>Dream/Experience</a:t>
          </a:r>
        </a:p>
      </dgm:t>
    </dgm:pt>
    <dgm:pt modelId="{4E389A66-4090-4A4D-871C-E0C59C76DD10}" type="parTrans" cxnId="{409E8DA1-198D-429C-ADCE-424F64671540}">
      <dgm:prSet/>
      <dgm:spPr/>
      <dgm:t>
        <a:bodyPr/>
        <a:lstStyle/>
        <a:p>
          <a:endParaRPr lang="en-GB"/>
        </a:p>
      </dgm:t>
    </dgm:pt>
    <dgm:pt modelId="{0D0D7CE4-02A9-4568-8A88-CBFA179A5DBA}" type="sibTrans" cxnId="{409E8DA1-198D-429C-ADCE-424F64671540}">
      <dgm:prSet/>
      <dgm:spPr/>
      <dgm:t>
        <a:bodyPr/>
        <a:lstStyle/>
        <a:p>
          <a:endParaRPr lang="en-GB"/>
        </a:p>
      </dgm:t>
    </dgm:pt>
    <dgm:pt modelId="{09B5C6DA-3338-47E3-AEA5-BAD57662E8A2}" type="pres">
      <dgm:prSet presAssocID="{3266B589-6A0F-4CDF-B2EE-443F778F8177}" presName="Name0" presStyleCnt="0">
        <dgm:presLayoutVars>
          <dgm:dir/>
          <dgm:resizeHandles val="exact"/>
        </dgm:presLayoutVars>
      </dgm:prSet>
      <dgm:spPr/>
    </dgm:pt>
    <dgm:pt modelId="{11A8A32E-9A51-48A8-ACCB-5BDF4C8D3A91}" type="pres">
      <dgm:prSet presAssocID="{3266B589-6A0F-4CDF-B2EE-443F778F8177}" presName="cycle" presStyleCnt="0"/>
      <dgm:spPr/>
    </dgm:pt>
    <dgm:pt modelId="{1ABCB207-82F7-48FA-977C-D98859B1D9A6}" type="pres">
      <dgm:prSet presAssocID="{0D07178B-6B0D-4C1D-A2A6-B40E6A3370AC}" presName="nodeFirstNode" presStyleLbl="node1" presStyleIdx="0" presStyleCnt="7">
        <dgm:presLayoutVars>
          <dgm:bulletEnabled val="1"/>
        </dgm:presLayoutVars>
      </dgm:prSet>
      <dgm:spPr/>
    </dgm:pt>
    <dgm:pt modelId="{D1EB039E-3ABF-4F1B-A3C6-F26EEAF1D9B3}" type="pres">
      <dgm:prSet presAssocID="{0D0D7CE4-02A9-4568-8A88-CBFA179A5DBA}" presName="sibTransFirstNode" presStyleLbl="bgShp" presStyleIdx="0" presStyleCnt="1"/>
      <dgm:spPr/>
    </dgm:pt>
    <dgm:pt modelId="{5FF99FA9-4455-492C-9DD6-85CA8FC66634}" type="pres">
      <dgm:prSet presAssocID="{D9C95E5E-DFA4-47A6-91F9-FEFD2DA6554D}" presName="nodeFollowingNodes" presStyleLbl="node1" presStyleIdx="1" presStyleCnt="7">
        <dgm:presLayoutVars>
          <dgm:bulletEnabled val="1"/>
        </dgm:presLayoutVars>
      </dgm:prSet>
      <dgm:spPr/>
    </dgm:pt>
    <dgm:pt modelId="{E3058219-B717-4DDF-BE22-94F560853850}" type="pres">
      <dgm:prSet presAssocID="{053F2A99-FF19-4DBA-9CC3-DF0C38AE4E7E}" presName="nodeFollowingNodes" presStyleLbl="node1" presStyleIdx="2" presStyleCnt="7">
        <dgm:presLayoutVars>
          <dgm:bulletEnabled val="1"/>
        </dgm:presLayoutVars>
      </dgm:prSet>
      <dgm:spPr/>
    </dgm:pt>
    <dgm:pt modelId="{6F23AD12-6040-4DA6-B239-A529E2AD731D}" type="pres">
      <dgm:prSet presAssocID="{E242E8E7-BD85-4240-B2D6-890D3DDEB9FC}" presName="nodeFollowingNodes" presStyleLbl="node1" presStyleIdx="3" presStyleCnt="7">
        <dgm:presLayoutVars>
          <dgm:bulletEnabled val="1"/>
        </dgm:presLayoutVars>
      </dgm:prSet>
      <dgm:spPr/>
    </dgm:pt>
    <dgm:pt modelId="{E13F760E-6DA6-4BA9-9CC1-F312DC2034AE}" type="pres">
      <dgm:prSet presAssocID="{223D94F9-34F7-4740-AD35-53076CF6B12C}" presName="nodeFollowingNodes" presStyleLbl="node1" presStyleIdx="4" presStyleCnt="7">
        <dgm:presLayoutVars>
          <dgm:bulletEnabled val="1"/>
        </dgm:presLayoutVars>
      </dgm:prSet>
      <dgm:spPr/>
    </dgm:pt>
    <dgm:pt modelId="{40A776C8-2CAB-42C4-BD74-342F242AFE9B}" type="pres">
      <dgm:prSet presAssocID="{4BB686F2-29CA-4580-A8EE-AAA8E22B24E4}" presName="nodeFollowingNodes" presStyleLbl="node1" presStyleIdx="5" presStyleCnt="7">
        <dgm:presLayoutVars>
          <dgm:bulletEnabled val="1"/>
        </dgm:presLayoutVars>
      </dgm:prSet>
      <dgm:spPr/>
    </dgm:pt>
    <dgm:pt modelId="{5B42F5D9-591D-41BF-B261-A0D0433A35A2}" type="pres">
      <dgm:prSet presAssocID="{54071243-3601-4BE3-BA96-7B4ABF1A8934}" presName="nodeFollowingNodes" presStyleLbl="node1" presStyleIdx="6" presStyleCnt="7">
        <dgm:presLayoutVars>
          <dgm:bulletEnabled val="1"/>
        </dgm:presLayoutVars>
      </dgm:prSet>
      <dgm:spPr/>
    </dgm:pt>
  </dgm:ptLst>
  <dgm:cxnLst>
    <dgm:cxn modelId="{24173406-89BB-499C-B03E-4003BF73FE82}" type="presOf" srcId="{4BB686F2-29CA-4580-A8EE-AAA8E22B24E4}" destId="{40A776C8-2CAB-42C4-BD74-342F242AFE9B}" srcOrd="0" destOrd="0" presId="urn:microsoft.com/office/officeart/2005/8/layout/cycle3"/>
    <dgm:cxn modelId="{6DBB205D-233A-4085-99F0-3A025003F2A9}" srcId="{3266B589-6A0F-4CDF-B2EE-443F778F8177}" destId="{E242E8E7-BD85-4240-B2D6-890D3DDEB9FC}" srcOrd="3" destOrd="0" parTransId="{64AD05B8-D55B-4CDF-890A-C20D887D3D48}" sibTransId="{4816FFBD-2212-4869-B592-D15F3B269E0D}"/>
    <dgm:cxn modelId="{1382484B-0CC9-465C-9DDF-C6C55A880C9E}" type="presOf" srcId="{0D0D7CE4-02A9-4568-8A88-CBFA179A5DBA}" destId="{D1EB039E-3ABF-4F1B-A3C6-F26EEAF1D9B3}" srcOrd="0" destOrd="0" presId="urn:microsoft.com/office/officeart/2005/8/layout/cycle3"/>
    <dgm:cxn modelId="{8614446D-0CBD-4842-88D3-1106E95659F7}" srcId="{3266B589-6A0F-4CDF-B2EE-443F778F8177}" destId="{D9C95E5E-DFA4-47A6-91F9-FEFD2DA6554D}" srcOrd="1" destOrd="0" parTransId="{59235954-3AF6-411A-8B29-80F89420944C}" sibTransId="{087C1105-56B9-4348-870A-6E88B75D5E91}"/>
    <dgm:cxn modelId="{E97C9A52-B112-4921-ACA2-4F268E1C06A9}" type="presOf" srcId="{D9C95E5E-DFA4-47A6-91F9-FEFD2DA6554D}" destId="{5FF99FA9-4455-492C-9DD6-85CA8FC66634}" srcOrd="0" destOrd="0" presId="urn:microsoft.com/office/officeart/2005/8/layout/cycle3"/>
    <dgm:cxn modelId="{492FA254-2169-44FD-AB89-8E3414606ED8}" type="presOf" srcId="{053F2A99-FF19-4DBA-9CC3-DF0C38AE4E7E}" destId="{E3058219-B717-4DDF-BE22-94F560853850}" srcOrd="0" destOrd="0" presId="urn:microsoft.com/office/officeart/2005/8/layout/cycle3"/>
    <dgm:cxn modelId="{60763477-FD2B-4DA1-A9BF-52B04DDF4608}" type="presOf" srcId="{223D94F9-34F7-4740-AD35-53076CF6B12C}" destId="{E13F760E-6DA6-4BA9-9CC1-F312DC2034AE}" srcOrd="0" destOrd="0" presId="urn:microsoft.com/office/officeart/2005/8/layout/cycle3"/>
    <dgm:cxn modelId="{903D517F-A609-4329-9245-36B4ACB1E456}" srcId="{3266B589-6A0F-4CDF-B2EE-443F778F8177}" destId="{4BB686F2-29CA-4580-A8EE-AAA8E22B24E4}" srcOrd="5" destOrd="0" parTransId="{9E5757BE-8B63-4973-86B2-49D3CDD6B69C}" sibTransId="{27BE1B7D-EA4E-466E-AEFC-7E1D62D25582}"/>
    <dgm:cxn modelId="{409E8DA1-198D-429C-ADCE-424F64671540}" srcId="{3266B589-6A0F-4CDF-B2EE-443F778F8177}" destId="{0D07178B-6B0D-4C1D-A2A6-B40E6A3370AC}" srcOrd="0" destOrd="0" parTransId="{4E389A66-4090-4A4D-871C-E0C59C76DD10}" sibTransId="{0D0D7CE4-02A9-4568-8A88-CBFA179A5DBA}"/>
    <dgm:cxn modelId="{77A80FA9-B31D-43C5-BB75-488E23623662}" srcId="{3266B589-6A0F-4CDF-B2EE-443F778F8177}" destId="{54071243-3601-4BE3-BA96-7B4ABF1A8934}" srcOrd="6" destOrd="0" parTransId="{DDF5B47D-7829-4C3A-B56C-0739C4988FF4}" sibTransId="{D9C1932E-2DEE-4BD8-9D11-F999E009C5F3}"/>
    <dgm:cxn modelId="{DDA980AC-8E13-43E5-9EC2-37AB2D0E0FEC}" type="presOf" srcId="{E242E8E7-BD85-4240-B2D6-890D3DDEB9FC}" destId="{6F23AD12-6040-4DA6-B239-A529E2AD731D}" srcOrd="0" destOrd="0" presId="urn:microsoft.com/office/officeart/2005/8/layout/cycle3"/>
    <dgm:cxn modelId="{54BC3CBB-1345-4C80-BF14-5C394043D925}" type="presOf" srcId="{54071243-3601-4BE3-BA96-7B4ABF1A8934}" destId="{5B42F5D9-591D-41BF-B261-A0D0433A35A2}" srcOrd="0" destOrd="0" presId="urn:microsoft.com/office/officeart/2005/8/layout/cycle3"/>
    <dgm:cxn modelId="{C7C170C9-48FE-4AD3-8418-E1DF5744FB46}" type="presOf" srcId="{3266B589-6A0F-4CDF-B2EE-443F778F8177}" destId="{09B5C6DA-3338-47E3-AEA5-BAD57662E8A2}" srcOrd="0" destOrd="0" presId="urn:microsoft.com/office/officeart/2005/8/layout/cycle3"/>
    <dgm:cxn modelId="{B58915EC-40D7-4FE3-88BE-01A0696A0803}" type="presOf" srcId="{0D07178B-6B0D-4C1D-A2A6-B40E6A3370AC}" destId="{1ABCB207-82F7-48FA-977C-D98859B1D9A6}" srcOrd="0" destOrd="0" presId="urn:microsoft.com/office/officeart/2005/8/layout/cycle3"/>
    <dgm:cxn modelId="{F066BAF3-C647-4D9A-BB84-D21CAB70F109}" srcId="{3266B589-6A0F-4CDF-B2EE-443F778F8177}" destId="{053F2A99-FF19-4DBA-9CC3-DF0C38AE4E7E}" srcOrd="2" destOrd="0" parTransId="{6FA366B1-01A7-4414-88F1-9722D835D00A}" sibTransId="{B912513C-A28C-4B39-93B3-1DEDF9D63FBC}"/>
    <dgm:cxn modelId="{36AA56FE-8485-4937-A96B-EF6C4CABB4E1}" srcId="{3266B589-6A0F-4CDF-B2EE-443F778F8177}" destId="{223D94F9-34F7-4740-AD35-53076CF6B12C}" srcOrd="4" destOrd="0" parTransId="{2DE3638D-9795-4FC3-AB4E-46D32F9ECC11}" sibTransId="{FB8D6687-4E86-4DDA-BF90-79306ED83E1E}"/>
    <dgm:cxn modelId="{8AD142CB-0594-4BED-8184-44E1ED957787}" type="presParOf" srcId="{09B5C6DA-3338-47E3-AEA5-BAD57662E8A2}" destId="{11A8A32E-9A51-48A8-ACCB-5BDF4C8D3A91}" srcOrd="0" destOrd="0" presId="urn:microsoft.com/office/officeart/2005/8/layout/cycle3"/>
    <dgm:cxn modelId="{79D3C6B4-7533-45B4-8D9C-253AC837D138}" type="presParOf" srcId="{11A8A32E-9A51-48A8-ACCB-5BDF4C8D3A91}" destId="{1ABCB207-82F7-48FA-977C-D98859B1D9A6}" srcOrd="0" destOrd="0" presId="urn:microsoft.com/office/officeart/2005/8/layout/cycle3"/>
    <dgm:cxn modelId="{4A30BCEE-FC6E-4EC1-8F70-07255F856A66}" type="presParOf" srcId="{11A8A32E-9A51-48A8-ACCB-5BDF4C8D3A91}" destId="{D1EB039E-3ABF-4F1B-A3C6-F26EEAF1D9B3}" srcOrd="1" destOrd="0" presId="urn:microsoft.com/office/officeart/2005/8/layout/cycle3"/>
    <dgm:cxn modelId="{ABF078B6-8415-4B4E-A2FB-BE0E58B97814}" type="presParOf" srcId="{11A8A32E-9A51-48A8-ACCB-5BDF4C8D3A91}" destId="{5FF99FA9-4455-492C-9DD6-85CA8FC66634}" srcOrd="2" destOrd="0" presId="urn:microsoft.com/office/officeart/2005/8/layout/cycle3"/>
    <dgm:cxn modelId="{2AD6355B-85F6-4282-AA1C-D6DDFFC83A0B}" type="presParOf" srcId="{11A8A32E-9A51-48A8-ACCB-5BDF4C8D3A91}" destId="{E3058219-B717-4DDF-BE22-94F560853850}" srcOrd="3" destOrd="0" presId="urn:microsoft.com/office/officeart/2005/8/layout/cycle3"/>
    <dgm:cxn modelId="{1B422B4B-0F41-452E-AC9E-49F044F538C2}" type="presParOf" srcId="{11A8A32E-9A51-48A8-ACCB-5BDF4C8D3A91}" destId="{6F23AD12-6040-4DA6-B239-A529E2AD731D}" srcOrd="4" destOrd="0" presId="urn:microsoft.com/office/officeart/2005/8/layout/cycle3"/>
    <dgm:cxn modelId="{3DF059C5-8EB5-44AA-BF7B-7A43780CD8E4}" type="presParOf" srcId="{11A8A32E-9A51-48A8-ACCB-5BDF4C8D3A91}" destId="{E13F760E-6DA6-4BA9-9CC1-F312DC2034AE}" srcOrd="5" destOrd="0" presId="urn:microsoft.com/office/officeart/2005/8/layout/cycle3"/>
    <dgm:cxn modelId="{BD66A898-1365-411C-BDC3-0BFB9B8E822D}" type="presParOf" srcId="{11A8A32E-9A51-48A8-ACCB-5BDF4C8D3A91}" destId="{40A776C8-2CAB-42C4-BD74-342F242AFE9B}" srcOrd="6" destOrd="0" presId="urn:microsoft.com/office/officeart/2005/8/layout/cycle3"/>
    <dgm:cxn modelId="{15D3259E-4FCA-4B7E-9116-D98E93005927}" type="presParOf" srcId="{11A8A32E-9A51-48A8-ACCB-5BDF4C8D3A91}" destId="{5B42F5D9-591D-41BF-B261-A0D0433A35A2}" srcOrd="7"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B039E-3ABF-4F1B-A3C6-F26EEAF1D9B3}">
      <dsp:nvSpPr>
        <dsp:cNvPr id="0" name=""/>
        <dsp:cNvSpPr/>
      </dsp:nvSpPr>
      <dsp:spPr>
        <a:xfrm>
          <a:off x="2565128" y="-43688"/>
          <a:ext cx="7061741" cy="7061741"/>
        </a:xfrm>
        <a:prstGeom prst="circularArrow">
          <a:avLst>
            <a:gd name="adj1" fmla="val 5544"/>
            <a:gd name="adj2" fmla="val 330680"/>
            <a:gd name="adj3" fmla="val 14474887"/>
            <a:gd name="adj4" fmla="val 16973650"/>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BCB207-82F7-48FA-977C-D98859B1D9A6}">
      <dsp:nvSpPr>
        <dsp:cNvPr id="0" name=""/>
        <dsp:cNvSpPr/>
      </dsp:nvSpPr>
      <dsp:spPr>
        <a:xfrm>
          <a:off x="4964905" y="1160"/>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Dream/Experience</a:t>
          </a:r>
        </a:p>
      </dsp:txBody>
      <dsp:txXfrm>
        <a:off x="5020120" y="56375"/>
        <a:ext cx="2151757" cy="1020663"/>
      </dsp:txXfrm>
    </dsp:sp>
    <dsp:sp modelId="{5FF99FA9-4455-492C-9DD6-85CA8FC66634}">
      <dsp:nvSpPr>
        <dsp:cNvPr id="0" name=""/>
        <dsp:cNvSpPr/>
      </dsp:nvSpPr>
      <dsp:spPr>
        <a:xfrm>
          <a:off x="7319316" y="113498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Reflect/brainstorm/Incubate</a:t>
          </a:r>
        </a:p>
      </dsp:txBody>
      <dsp:txXfrm>
        <a:off x="7374531" y="1190199"/>
        <a:ext cx="2151757" cy="1020663"/>
      </dsp:txXfrm>
    </dsp:sp>
    <dsp:sp modelId="{E3058219-B717-4DDF-BE22-94F560853850}">
      <dsp:nvSpPr>
        <dsp:cNvPr id="0" name=""/>
        <dsp:cNvSpPr/>
      </dsp:nvSpPr>
      <dsp:spPr>
        <a:xfrm>
          <a:off x="7900807" y="368266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Explore/Immerse</a:t>
          </a:r>
        </a:p>
      </dsp:txBody>
      <dsp:txXfrm>
        <a:off x="7956022" y="3737879"/>
        <a:ext cx="2151757" cy="1020663"/>
      </dsp:txXfrm>
    </dsp:sp>
    <dsp:sp modelId="{6F23AD12-6040-4DA6-B239-A529E2AD731D}">
      <dsp:nvSpPr>
        <dsp:cNvPr id="0" name=""/>
        <dsp:cNvSpPr/>
      </dsp:nvSpPr>
      <dsp:spPr>
        <a:xfrm>
          <a:off x="6271504" y="5725745"/>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Reflect/Brainstorm/Incubate</a:t>
          </a:r>
        </a:p>
      </dsp:txBody>
      <dsp:txXfrm>
        <a:off x="6326719" y="5780960"/>
        <a:ext cx="2151757" cy="1020663"/>
      </dsp:txXfrm>
    </dsp:sp>
    <dsp:sp modelId="{E13F760E-6DA6-4BA9-9CC1-F312DC2034AE}">
      <dsp:nvSpPr>
        <dsp:cNvPr id="0" name=""/>
        <dsp:cNvSpPr/>
      </dsp:nvSpPr>
      <dsp:spPr>
        <a:xfrm>
          <a:off x="3658306" y="5725745"/>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Discover/Find/Illuminate</a:t>
          </a:r>
        </a:p>
      </dsp:txBody>
      <dsp:txXfrm>
        <a:off x="3713521" y="5780960"/>
        <a:ext cx="2151757" cy="1020663"/>
      </dsp:txXfrm>
    </dsp:sp>
    <dsp:sp modelId="{40A776C8-2CAB-42C4-BD74-342F242AFE9B}">
      <dsp:nvSpPr>
        <dsp:cNvPr id="0" name=""/>
        <dsp:cNvSpPr/>
      </dsp:nvSpPr>
      <dsp:spPr>
        <a:xfrm>
          <a:off x="2029004" y="368266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Evaluate</a:t>
          </a:r>
        </a:p>
      </dsp:txBody>
      <dsp:txXfrm>
        <a:off x="2084219" y="3737879"/>
        <a:ext cx="2151757" cy="1020663"/>
      </dsp:txXfrm>
    </dsp:sp>
    <dsp:sp modelId="{5B42F5D9-591D-41BF-B261-A0D0433A35A2}">
      <dsp:nvSpPr>
        <dsp:cNvPr id="0" name=""/>
        <dsp:cNvSpPr/>
      </dsp:nvSpPr>
      <dsp:spPr>
        <a:xfrm>
          <a:off x="2610495" y="113498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Explicate/Disseminate</a:t>
          </a:r>
        </a:p>
      </dsp:txBody>
      <dsp:txXfrm>
        <a:off x="2665710" y="1190199"/>
        <a:ext cx="2151757" cy="1020663"/>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CBB0D6-6D06-4BD3-AB31-E8869D874B02}" type="datetimeFigureOut">
              <a:rPr lang="en-US" smtClean="0"/>
              <a:t>3/17/2024</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39DED2-DCCF-4B97-AD20-2724CDB6C582}" type="slidenum">
              <a:rPr lang="en-US" smtClean="0"/>
              <a:t>‹#›</a:t>
            </a:fld>
            <a:endParaRPr lang="en-US"/>
          </a:p>
        </p:txBody>
      </p:sp>
    </p:spTree>
    <p:extLst>
      <p:ext uri="{BB962C8B-B14F-4D97-AF65-F5344CB8AC3E}">
        <p14:creationId xmlns:p14="http://schemas.microsoft.com/office/powerpoint/2010/main" val="5218684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E409EA-C7DB-44FA-89E8-1410E2A9549A}" type="datetimeFigureOut">
              <a:rPr lang="en-US" smtClean="0"/>
              <a:t>3/17/2024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3E91F2-10CE-41A6-AD49-30D4CB692F4F}" type="slidenum">
              <a:rPr lang="en-US" smtClean="0"/>
              <a:t>‹#›</a:t>
            </a:fld>
            <a:endParaRPr lang="en-US"/>
          </a:p>
        </p:txBody>
      </p:sp>
    </p:spTree>
    <p:extLst>
      <p:ext uri="{BB962C8B-B14F-4D97-AF65-F5344CB8AC3E}">
        <p14:creationId xmlns:p14="http://schemas.microsoft.com/office/powerpoint/2010/main" val="1564197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helpjuice.com/blog/tribal-knowledg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1</a:t>
            </a:fld>
            <a:endParaRPr lang="en-US"/>
          </a:p>
        </p:txBody>
      </p:sp>
    </p:spTree>
    <p:extLst>
      <p:ext uri="{BB962C8B-B14F-4D97-AF65-F5344CB8AC3E}">
        <p14:creationId xmlns:p14="http://schemas.microsoft.com/office/powerpoint/2010/main" val="2296611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 study of living experience (interrelated, interconnected, continuing experience), rather than a study of lived experience (which describes all phenomenological approaches </a:t>
            </a:r>
          </a:p>
          <a:p>
            <a:endParaRPr lang="en-GB" dirty="0"/>
          </a:p>
          <a:p>
            <a:r>
              <a:rPr lang="en-GB" dirty="0"/>
              <a:t>See Sheet</a:t>
            </a:r>
          </a:p>
        </p:txBody>
      </p:sp>
      <p:sp>
        <p:nvSpPr>
          <p:cNvPr id="4" name="Slide Number Placeholder 3"/>
          <p:cNvSpPr>
            <a:spLocks noGrp="1"/>
          </p:cNvSpPr>
          <p:nvPr>
            <p:ph type="sldNum" sz="quarter" idx="5"/>
          </p:nvPr>
        </p:nvSpPr>
        <p:spPr/>
        <p:txBody>
          <a:bodyPr/>
          <a:lstStyle/>
          <a:p>
            <a:fld id="{203E91F2-10CE-41A6-AD49-30D4CB692F4F}" type="slidenum">
              <a:rPr lang="en-US" smtClean="0"/>
              <a:t>8</a:t>
            </a:fld>
            <a:endParaRPr lang="en-US"/>
          </a:p>
        </p:txBody>
      </p:sp>
    </p:spTree>
    <p:extLst>
      <p:ext uri="{BB962C8B-B14F-4D97-AF65-F5344CB8AC3E}">
        <p14:creationId xmlns:p14="http://schemas.microsoft.com/office/powerpoint/2010/main" val="3664546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dirty="0">
                <a:solidFill>
                  <a:srgbClr val="4E4E4E"/>
                </a:solidFill>
                <a:effectLst/>
                <a:latin typeface="Mulish"/>
              </a:rPr>
              <a:t>Tacit knowledge refers to the knowledge, skills, and abilities an individual gains through experience that is often difficult to put into words or otherwise communicate.</a:t>
            </a:r>
          </a:p>
          <a:p>
            <a:pPr algn="l" rtl="0" fontAlgn="base"/>
            <a:r>
              <a:rPr lang="en-GB" b="0" i="0" dirty="0">
                <a:solidFill>
                  <a:srgbClr val="4E4E4E"/>
                </a:solidFill>
                <a:effectLst/>
                <a:latin typeface="Mulish"/>
              </a:rPr>
              <a:t>Tacit knowledge is sometimes known by a few alternate terms, such as:</a:t>
            </a:r>
          </a:p>
          <a:p>
            <a:pPr algn="l" rtl="0" fontAlgn="base">
              <a:buFont typeface="Arial" panose="020B0604020202020204" pitchFamily="34" charset="0"/>
              <a:buChar char="•"/>
            </a:pPr>
            <a:r>
              <a:rPr lang="en-GB" b="0" i="0" dirty="0">
                <a:solidFill>
                  <a:srgbClr val="4E4E4E"/>
                </a:solidFill>
                <a:effectLst/>
                <a:latin typeface="Mulish"/>
              </a:rPr>
              <a:t>Experiential knowledge</a:t>
            </a:r>
          </a:p>
          <a:p>
            <a:pPr algn="l" rtl="0" fontAlgn="base">
              <a:buFont typeface="Arial" panose="020B0604020202020204" pitchFamily="34" charset="0"/>
              <a:buChar char="•"/>
            </a:pPr>
            <a:r>
              <a:rPr lang="en-GB" b="1" i="0" u="none" strike="noStrike" dirty="0">
                <a:solidFill>
                  <a:srgbClr val="0E68CA"/>
                </a:solidFill>
                <a:effectLst/>
                <a:latin typeface="Mulish"/>
                <a:hlinkClick r:id="rId3"/>
              </a:rPr>
              <a:t>Tribal knowledge</a:t>
            </a:r>
            <a:endParaRPr lang="en-GB" b="0" i="0" dirty="0">
              <a:solidFill>
                <a:srgbClr val="4E4E4E"/>
              </a:solidFill>
              <a:effectLst/>
              <a:latin typeface="Mulish"/>
            </a:endParaRPr>
          </a:p>
          <a:p>
            <a:pPr algn="l" rtl="0" fontAlgn="base">
              <a:buFont typeface="Arial" panose="020B0604020202020204" pitchFamily="34" charset="0"/>
              <a:buChar char="•"/>
            </a:pPr>
            <a:r>
              <a:rPr lang="en-GB" b="0" i="0" dirty="0">
                <a:solidFill>
                  <a:srgbClr val="4E4E4E"/>
                </a:solidFill>
                <a:effectLst/>
                <a:latin typeface="Mulish"/>
              </a:rPr>
              <a:t>“Know-how” knowledge</a:t>
            </a:r>
          </a:p>
          <a:p>
            <a:pPr algn="l" rtl="0" fontAlgn="base">
              <a:buFont typeface="Arial" panose="020B0604020202020204" pitchFamily="34" charset="0"/>
              <a:buChar char="•"/>
            </a:pPr>
            <a:endParaRPr lang="en-GB" b="0" i="0" dirty="0">
              <a:solidFill>
                <a:srgbClr val="4E4E4E"/>
              </a:solidFill>
              <a:effectLst/>
              <a:latin typeface="Mulish"/>
            </a:endParaRPr>
          </a:p>
          <a:p>
            <a:pPr algn="l" rtl="0" fontAlgn="base">
              <a:buFont typeface="Arial" panose="020B0604020202020204" pitchFamily="34" charset="0"/>
              <a:buChar char="•"/>
            </a:pPr>
            <a:r>
              <a:rPr lang="en-GB" b="0" i="0" dirty="0">
                <a:solidFill>
                  <a:srgbClr val="4E4E4E"/>
                </a:solidFill>
                <a:effectLst/>
                <a:latin typeface="Mulish"/>
              </a:rPr>
              <a:t>These writers influenced our understanding of both our individual and shared experiences and how we are </a:t>
            </a:r>
            <a:r>
              <a:rPr lang="en-GB" b="0" i="0" dirty="0" err="1">
                <a:solidFill>
                  <a:srgbClr val="4E4E4E"/>
                </a:solidFill>
                <a:effectLst/>
                <a:latin typeface="Mulish"/>
              </a:rPr>
              <a:t>ib</a:t>
            </a:r>
            <a:r>
              <a:rPr lang="en-GB" b="0" i="0" dirty="0">
                <a:solidFill>
                  <a:srgbClr val="4E4E4E"/>
                </a:solidFill>
                <a:effectLst/>
                <a:latin typeface="Mulish"/>
              </a:rPr>
              <a:t> the world.</a:t>
            </a:r>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9</a:t>
            </a:fld>
            <a:endParaRPr lang="en-US"/>
          </a:p>
        </p:txBody>
      </p:sp>
    </p:spTree>
    <p:extLst>
      <p:ext uri="{BB962C8B-B14F-4D97-AF65-F5344CB8AC3E}">
        <p14:creationId xmlns:p14="http://schemas.microsoft.com/office/powerpoint/2010/main" val="1887591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Sultan (2019) p.14</a:t>
            </a:r>
          </a:p>
        </p:txBody>
      </p:sp>
      <p:sp>
        <p:nvSpPr>
          <p:cNvPr id="4" name="Slide Number Placeholder 3"/>
          <p:cNvSpPr>
            <a:spLocks noGrp="1"/>
          </p:cNvSpPr>
          <p:nvPr>
            <p:ph type="sldNum" sz="quarter" idx="5"/>
          </p:nvPr>
        </p:nvSpPr>
        <p:spPr/>
        <p:txBody>
          <a:bodyPr/>
          <a:lstStyle/>
          <a:p>
            <a:fld id="{203E91F2-10CE-41A6-AD49-30D4CB692F4F}" type="slidenum">
              <a:rPr lang="en-US" smtClean="0"/>
              <a:t>15</a:t>
            </a:fld>
            <a:endParaRPr lang="en-US"/>
          </a:p>
        </p:txBody>
      </p:sp>
    </p:spTree>
    <p:extLst>
      <p:ext uri="{BB962C8B-B14F-4D97-AF65-F5344CB8AC3E}">
        <p14:creationId xmlns:p14="http://schemas.microsoft.com/office/powerpoint/2010/main" val="4184256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03E91F2-10CE-41A6-AD49-30D4CB692F4F}" type="slidenum">
              <a:rPr lang="en-US" smtClean="0"/>
              <a:t>26</a:t>
            </a:fld>
            <a:endParaRPr lang="en-US"/>
          </a:p>
        </p:txBody>
      </p:sp>
    </p:spTree>
    <p:extLst>
      <p:ext uri="{BB962C8B-B14F-4D97-AF65-F5344CB8AC3E}">
        <p14:creationId xmlns:p14="http://schemas.microsoft.com/office/powerpoint/2010/main" val="1588499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not involve social change</a:t>
            </a:r>
          </a:p>
        </p:txBody>
      </p:sp>
      <p:sp>
        <p:nvSpPr>
          <p:cNvPr id="4" name="Slide Number Placeholder 3"/>
          <p:cNvSpPr>
            <a:spLocks noGrp="1"/>
          </p:cNvSpPr>
          <p:nvPr>
            <p:ph type="sldNum" sz="quarter" idx="5"/>
          </p:nvPr>
        </p:nvSpPr>
        <p:spPr/>
        <p:txBody>
          <a:bodyPr/>
          <a:lstStyle/>
          <a:p>
            <a:fld id="{203E91F2-10CE-41A6-AD49-30D4CB692F4F}" type="slidenum">
              <a:rPr lang="en-US" smtClean="0"/>
              <a:t>27</a:t>
            </a:fld>
            <a:endParaRPr lang="en-US"/>
          </a:p>
        </p:txBody>
      </p:sp>
    </p:spTree>
    <p:extLst>
      <p:ext uri="{BB962C8B-B14F-4D97-AF65-F5344CB8AC3E}">
        <p14:creationId xmlns:p14="http://schemas.microsoft.com/office/powerpoint/2010/main" val="19430667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603346" cy="1828800"/>
          </a:xfrm>
        </p:spPr>
        <p:txBody>
          <a:bodyPr anchor="b"/>
          <a:lstStyle>
            <a:lvl1pPr algn="r">
              <a:lnSpc>
                <a:spcPct val="100000"/>
              </a:lnSpc>
              <a:defRPr sz="6000">
                <a:solidFill>
                  <a:schemeClr val="tx2">
                    <a:lumMod val="20000"/>
                    <a:lumOff val="80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6709892" y="1981083"/>
            <a:ext cx="4417453" cy="1655762"/>
          </a:xfrm>
        </p:spPr>
        <p:txBody>
          <a:bodyPr/>
          <a:lstStyle>
            <a:lvl1pPr marL="0" indent="0" algn="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3/17/2024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64185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3/17/2024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88163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026650" cy="2862262"/>
          </a:xfrm>
        </p:spPr>
        <p:txBody>
          <a:bodyPr anchor="b"/>
          <a:lstStyle>
            <a:lvl1pPr>
              <a:defRPr sz="600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02665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p>
            <a:fld id="{E33B2A8E-2924-46CB-8A3D-E6C838C23300}" type="datetimeFigureOut">
              <a:rPr lang="en-US" smtClean="0"/>
              <a:t>3/17/2024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417911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484632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6086" y="1825625"/>
            <a:ext cx="484632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33B2A8E-2924-46CB-8A3D-E6C838C23300}" type="datetimeFigureOut">
              <a:rPr lang="en-US" smtClean="0"/>
              <a:t>3/17/2024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2052463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1248" y="365760"/>
            <a:ext cx="10515600" cy="132588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1850" y="1755057"/>
            <a:ext cx="4846320" cy="5965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1850" y="2418735"/>
            <a:ext cx="4846320" cy="37534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11247" y="1755057"/>
            <a:ext cx="4846320" cy="5965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11247" y="2418735"/>
            <a:ext cx="4846320" cy="37534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33B2A8E-2924-46CB-8A3D-E6C838C23300}" type="datetimeFigureOut">
              <a:rPr lang="en-US" smtClean="0"/>
              <a:t>3/17/2024</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520142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33B2A8E-2924-46CB-8A3D-E6C838C23300}" type="datetimeFigureOut">
              <a:rPr lang="en-US" smtClean="0"/>
              <a:t>3/17/2024</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7101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3B2A8E-2924-46CB-8A3D-E6C838C23300}" type="datetimeFigureOut">
              <a:rPr lang="en-US" smtClean="0"/>
              <a:t>3/17/2024</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54861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621826"/>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1683834"/>
            <a:ext cx="5675312" cy="44002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3300761"/>
            <a:ext cx="3932237" cy="278330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3/17/2024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193854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594624"/>
            <a:ext cx="3932237" cy="1600200"/>
          </a:xfrm>
        </p:spPr>
        <p:txBody>
          <a:bodyPr anchor="b"/>
          <a:lstStyle>
            <a:lvl1pPr>
              <a:defRPr sz="320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5183188" y="1594624"/>
            <a:ext cx="5675312" cy="45006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3323062"/>
            <a:ext cx="3932237" cy="267629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3/17/2024</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791464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057327" cy="43513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3B2A8E-2924-46CB-8A3D-E6C838C23300}" type="datetimeFigureOut">
              <a:rPr lang="en-US" smtClean="0"/>
              <a:t>3/17/2024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196462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92427"/>
            <a:ext cx="2628900" cy="55845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592427"/>
            <a:ext cx="7734300" cy="558453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3B2A8E-2924-46CB-8A3D-E6C838C23300}" type="datetimeFigureOut">
              <a:rPr lang="en-US" smtClean="0"/>
              <a:t>3/17/2024</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06953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23492" y="6498019"/>
            <a:ext cx="2891307" cy="365125"/>
          </a:xfrm>
          <a:prstGeom prst="rect">
            <a:avLst/>
          </a:prstGeom>
        </p:spPr>
        <p:txBody>
          <a:bodyPr vert="horz" lIns="91440" tIns="45720" rIns="91440" bIns="45720" rtlCol="0" anchor="ctr"/>
          <a:lstStyle>
            <a:lvl1pPr algn="l">
              <a:defRPr sz="1200">
                <a:solidFill>
                  <a:schemeClr val="tx2"/>
                </a:solidFill>
              </a:defRPr>
            </a:lvl1pPr>
          </a:lstStyle>
          <a:p>
            <a:fld id="{E33B2A8E-2924-46CB-8A3D-E6C838C23300}" type="datetimeFigureOut">
              <a:rPr lang="en-US" smtClean="0"/>
              <a:pPr/>
              <a:t>3/17/2024</a:t>
            </a:fld>
            <a:endParaRPr lang="en-US"/>
          </a:p>
        </p:txBody>
      </p:sp>
      <p:sp>
        <p:nvSpPr>
          <p:cNvPr id="5" name="Footer Placeholder 4"/>
          <p:cNvSpPr>
            <a:spLocks noGrp="1"/>
          </p:cNvSpPr>
          <p:nvPr>
            <p:ph type="ftr" sz="quarter" idx="3"/>
          </p:nvPr>
        </p:nvSpPr>
        <p:spPr>
          <a:xfrm>
            <a:off x="4648200" y="6498019"/>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a:t>Add a footer</a:t>
            </a:r>
          </a:p>
        </p:txBody>
      </p:sp>
      <p:sp>
        <p:nvSpPr>
          <p:cNvPr id="6" name="Slide Number Placeholder 5"/>
          <p:cNvSpPr>
            <a:spLocks noGrp="1"/>
          </p:cNvSpPr>
          <p:nvPr>
            <p:ph type="sldNum" sz="quarter" idx="4"/>
          </p:nvPr>
        </p:nvSpPr>
        <p:spPr>
          <a:xfrm>
            <a:off x="8077200" y="6498019"/>
            <a:ext cx="3276600" cy="365125"/>
          </a:xfrm>
          <a:prstGeom prst="rect">
            <a:avLst/>
          </a:prstGeom>
        </p:spPr>
        <p:txBody>
          <a:bodyPr vert="horz" lIns="91440" tIns="45720" rIns="91440" bIns="45720" rtlCol="0" anchor="ctr"/>
          <a:lstStyle>
            <a:lvl1pPr algn="r">
              <a:defRPr sz="1200">
                <a:solidFill>
                  <a:schemeClr val="tx2"/>
                </a:solidFill>
              </a:defRPr>
            </a:lvl1pPr>
          </a:lstStyle>
          <a:p>
            <a:fld id="{5B42CFBD-2225-44FB-8E2E-7BC9B9D5CD10}" type="slidenum">
              <a:rPr lang="en-US" smtClean="0"/>
              <a:pPr/>
              <a:t>‹#›</a:t>
            </a:fld>
            <a:endParaRPr lang="en-US"/>
          </a:p>
        </p:txBody>
      </p:sp>
    </p:spTree>
    <p:extLst>
      <p:ext uri="{BB962C8B-B14F-4D97-AF65-F5344CB8AC3E}">
        <p14:creationId xmlns:p14="http://schemas.microsoft.com/office/powerpoint/2010/main" val="75957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ts val="4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tx2"/>
        </a:buClr>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buClr>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buClr>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6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solidFill>
                  <a:schemeClr val="tx1"/>
                </a:solidFill>
              </a:rPr>
              <a:t>All Things Heuristic: 19</a:t>
            </a:r>
            <a:r>
              <a:rPr lang="en-US" b="1" baseline="30000" dirty="0">
                <a:solidFill>
                  <a:schemeClr val="tx1"/>
                </a:solidFill>
              </a:rPr>
              <a:t>th</a:t>
            </a:r>
            <a:r>
              <a:rPr lang="en-US" b="1" dirty="0">
                <a:solidFill>
                  <a:schemeClr val="tx1"/>
                </a:solidFill>
              </a:rPr>
              <a:t> March 2024</a:t>
            </a:r>
          </a:p>
        </p:txBody>
      </p:sp>
      <p:sp>
        <p:nvSpPr>
          <p:cNvPr id="3" name="Subtitle 2"/>
          <p:cNvSpPr>
            <a:spLocks noGrp="1"/>
          </p:cNvSpPr>
          <p:nvPr>
            <p:ph type="subTitle" idx="1"/>
          </p:nvPr>
        </p:nvSpPr>
        <p:spPr>
          <a:xfrm>
            <a:off x="5139070" y="2148168"/>
            <a:ext cx="5619681" cy="3089417"/>
          </a:xfrm>
        </p:spPr>
        <p:txBody>
          <a:bodyPr>
            <a:normAutofit lnSpcReduction="10000"/>
          </a:bodyPr>
          <a:lstStyle/>
          <a:p>
            <a:r>
              <a:rPr lang="en-GB" b="1" dirty="0"/>
              <a:t>“I begin the heuristic journey with something that has called to me from within my life experience... In such an odyssey, I know little of the territory through which I must travel. But one thing is certain, the mystery summons me and lures me "to let go of the known and swim in an unknown current</a:t>
            </a:r>
            <a:r>
              <a:rPr lang="en-GB" dirty="0"/>
              <a:t>.“</a:t>
            </a:r>
          </a:p>
          <a:p>
            <a:r>
              <a:rPr lang="en-GB" dirty="0"/>
              <a:t>Moustakas (1985)</a:t>
            </a:r>
            <a:endParaRPr lang="en-US" dirty="0"/>
          </a:p>
        </p:txBody>
      </p:sp>
    </p:spTree>
    <p:extLst>
      <p:ext uri="{BB962C8B-B14F-4D97-AF65-F5344CB8AC3E}">
        <p14:creationId xmlns:p14="http://schemas.microsoft.com/office/powerpoint/2010/main" val="39770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A56C9-04D7-53EA-746E-D9B88585A895}"/>
              </a:ext>
            </a:extLst>
          </p:cNvPr>
          <p:cNvSpPr>
            <a:spLocks noGrp="1"/>
          </p:cNvSpPr>
          <p:nvPr>
            <p:ph type="title"/>
          </p:nvPr>
        </p:nvSpPr>
        <p:spPr/>
        <p:txBody>
          <a:bodyPr/>
          <a:lstStyle/>
          <a:p>
            <a:r>
              <a:rPr lang="en-GB" dirty="0"/>
              <a:t>AIMS For the Day. </a:t>
            </a:r>
          </a:p>
        </p:txBody>
      </p:sp>
      <p:sp>
        <p:nvSpPr>
          <p:cNvPr id="3" name="Content Placeholder 2">
            <a:extLst>
              <a:ext uri="{FF2B5EF4-FFF2-40B4-BE49-F238E27FC236}">
                <a16:creationId xmlns:a16="http://schemas.microsoft.com/office/drawing/2014/main" id="{D0118E3B-0635-C697-1FAE-76D1F2AECB85}"/>
              </a:ext>
            </a:extLst>
          </p:cNvPr>
          <p:cNvSpPr>
            <a:spLocks noGrp="1"/>
          </p:cNvSpPr>
          <p:nvPr>
            <p:ph idx="1"/>
          </p:nvPr>
        </p:nvSpPr>
        <p:spPr/>
        <p:txBody>
          <a:bodyPr/>
          <a:lstStyle/>
          <a:p>
            <a:r>
              <a:rPr lang="en-GB" dirty="0"/>
              <a:t>Q &amp; A  What do you know? </a:t>
            </a:r>
          </a:p>
          <a:p>
            <a:r>
              <a:rPr lang="en-GB" dirty="0"/>
              <a:t>Review History of Heuristic Research Ruth &amp; Nicky </a:t>
            </a:r>
          </a:p>
          <a:p>
            <a:r>
              <a:rPr lang="en-GB" dirty="0"/>
              <a:t>Heuristic Process and Phases (Ruth &amp; Nicky) </a:t>
            </a:r>
          </a:p>
          <a:p>
            <a:r>
              <a:rPr lang="en-GB" dirty="0"/>
              <a:t>Skills and the Heuristic Process (Katie and Nicky) 11:30 – 1:30</a:t>
            </a:r>
          </a:p>
          <a:p>
            <a:r>
              <a:rPr lang="en-GB" dirty="0"/>
              <a:t>Personal Development and Heuristic Process (Nicky) 2:30- 4:15 </a:t>
            </a:r>
          </a:p>
        </p:txBody>
      </p:sp>
    </p:spTree>
    <p:extLst>
      <p:ext uri="{BB962C8B-B14F-4D97-AF65-F5344CB8AC3E}">
        <p14:creationId xmlns:p14="http://schemas.microsoft.com/office/powerpoint/2010/main" val="1432659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98B7C-75A6-083E-99AE-A1F013707701}"/>
              </a:ext>
            </a:extLst>
          </p:cNvPr>
          <p:cNvSpPr>
            <a:spLocks noGrp="1"/>
          </p:cNvSpPr>
          <p:nvPr>
            <p:ph type="title"/>
          </p:nvPr>
        </p:nvSpPr>
        <p:spPr/>
        <p:txBody>
          <a:bodyPr/>
          <a:lstStyle/>
          <a:p>
            <a:pPr algn="ctr"/>
            <a:r>
              <a:rPr lang="en-GB" dirty="0"/>
              <a:t>Phenomenology</a:t>
            </a:r>
          </a:p>
        </p:txBody>
      </p:sp>
      <p:sp>
        <p:nvSpPr>
          <p:cNvPr id="3" name="Content Placeholder 2">
            <a:extLst>
              <a:ext uri="{FF2B5EF4-FFF2-40B4-BE49-F238E27FC236}">
                <a16:creationId xmlns:a16="http://schemas.microsoft.com/office/drawing/2014/main" id="{94AE6C11-EE7E-9C2C-F4A8-88B95C952D56}"/>
              </a:ext>
            </a:extLst>
          </p:cNvPr>
          <p:cNvSpPr>
            <a:spLocks noGrp="1"/>
          </p:cNvSpPr>
          <p:nvPr>
            <p:ph idx="1"/>
          </p:nvPr>
        </p:nvSpPr>
        <p:spPr/>
        <p:txBody>
          <a:bodyPr>
            <a:normAutofit fontScale="92500"/>
          </a:bodyPr>
          <a:lstStyle/>
          <a:p>
            <a:r>
              <a:rPr lang="en-GB" dirty="0"/>
              <a:t>Realism vs Idealism  - ‘object’ vs ‘subject’   (late 1800s)</a:t>
            </a:r>
          </a:p>
          <a:p>
            <a:r>
              <a:rPr lang="en-GB" dirty="0"/>
              <a:t>Husserl developed phenomenology – a way to study the ‘what is’. How something appears to the experiencer.</a:t>
            </a:r>
          </a:p>
          <a:p>
            <a:r>
              <a:rPr lang="en-GB" dirty="0"/>
              <a:t>Reflecting on our everyday, immediate, ‘lived experience’ in order to gain some understanding of its underlying order, coherence and structure.</a:t>
            </a:r>
          </a:p>
          <a:p>
            <a:r>
              <a:rPr lang="en-GB" dirty="0"/>
              <a:t>Phenomenological attitude allows the individual to ‘bracket’ their frame of reference (natural attitude).</a:t>
            </a:r>
          </a:p>
          <a:p>
            <a:r>
              <a:rPr lang="en-GB" dirty="0"/>
              <a:t>This allows the individual to ‘step outside’ the confines of their life constructed ‘lens’ to more fully consider their conscious process which gives shape to their experience.</a:t>
            </a:r>
          </a:p>
          <a:p>
            <a:endParaRPr lang="en-GB" dirty="0"/>
          </a:p>
        </p:txBody>
      </p:sp>
    </p:spTree>
    <p:extLst>
      <p:ext uri="{BB962C8B-B14F-4D97-AF65-F5344CB8AC3E}">
        <p14:creationId xmlns:p14="http://schemas.microsoft.com/office/powerpoint/2010/main" val="998356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DA129-A48D-4288-8EAA-FA3B6BA5E845}"/>
              </a:ext>
            </a:extLst>
          </p:cNvPr>
          <p:cNvSpPr>
            <a:spLocks noGrp="1"/>
          </p:cNvSpPr>
          <p:nvPr>
            <p:ph type="title"/>
          </p:nvPr>
        </p:nvSpPr>
        <p:spPr/>
        <p:txBody>
          <a:bodyPr/>
          <a:lstStyle/>
          <a:p>
            <a:r>
              <a:rPr lang="en-GB" dirty="0"/>
              <a:t>Heuristics</a:t>
            </a:r>
          </a:p>
        </p:txBody>
      </p:sp>
      <p:sp>
        <p:nvSpPr>
          <p:cNvPr id="3" name="Content Placeholder 2">
            <a:extLst>
              <a:ext uri="{FF2B5EF4-FFF2-40B4-BE49-F238E27FC236}">
                <a16:creationId xmlns:a16="http://schemas.microsoft.com/office/drawing/2014/main" id="{3D89DA91-A6A1-494D-BAD9-1E571F18EB19}"/>
              </a:ext>
            </a:extLst>
          </p:cNvPr>
          <p:cNvSpPr>
            <a:spLocks noGrp="1"/>
          </p:cNvSpPr>
          <p:nvPr>
            <p:ph idx="1"/>
          </p:nvPr>
        </p:nvSpPr>
        <p:spPr/>
        <p:txBody>
          <a:bodyPr/>
          <a:lstStyle/>
          <a:p>
            <a:pPr marL="0" indent="0">
              <a:buNone/>
            </a:pPr>
            <a:r>
              <a:rPr lang="en-GB" dirty="0"/>
              <a:t>“In its purest form, heuristics is a passionate and discerning personal involvement in problem solving, an effort to know the essence of some aspect of life through the internal pathways of the self”</a:t>
            </a:r>
          </a:p>
          <a:p>
            <a:pPr marL="0" indent="0">
              <a:buNone/>
            </a:pPr>
            <a:r>
              <a:rPr lang="en-GB" dirty="0"/>
              <a:t>Douglass and Moustakas, 1985, p.39.</a:t>
            </a:r>
          </a:p>
        </p:txBody>
      </p:sp>
    </p:spTree>
    <p:extLst>
      <p:ext uri="{BB962C8B-B14F-4D97-AF65-F5344CB8AC3E}">
        <p14:creationId xmlns:p14="http://schemas.microsoft.com/office/powerpoint/2010/main" val="1813116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History of Heuristic Research</a:t>
            </a:r>
          </a:p>
        </p:txBody>
      </p:sp>
      <p:sp>
        <p:nvSpPr>
          <p:cNvPr id="3" name="Content Placeholder 2"/>
          <p:cNvSpPr>
            <a:spLocks noGrp="1"/>
          </p:cNvSpPr>
          <p:nvPr>
            <p:ph idx="1"/>
          </p:nvPr>
        </p:nvSpPr>
        <p:spPr/>
        <p:txBody>
          <a:bodyPr/>
          <a:lstStyle/>
          <a:p>
            <a:r>
              <a:rPr lang="en-GB" dirty="0"/>
              <a:t>Initially started out as a process of assessment and meaning-making, rather than research in itself.</a:t>
            </a:r>
          </a:p>
          <a:p>
            <a:r>
              <a:rPr lang="en-GB" dirty="0" err="1"/>
              <a:t>Moustakas</a:t>
            </a:r>
            <a:r>
              <a:rPr lang="en-GB" dirty="0"/>
              <a:t> (the founder of the approach) suggested that he used the term to describe the process of exploration that defines the human experience.</a:t>
            </a:r>
          </a:p>
          <a:p>
            <a:r>
              <a:rPr lang="en-GB" dirty="0"/>
              <a:t>In 1961 </a:t>
            </a:r>
            <a:r>
              <a:rPr lang="en-GB" dirty="0" err="1"/>
              <a:t>Moustakas</a:t>
            </a:r>
            <a:r>
              <a:rPr lang="en-GB" dirty="0"/>
              <a:t> produced his book ‘</a:t>
            </a:r>
            <a:r>
              <a:rPr lang="en-GB" i="1" dirty="0"/>
              <a:t>loneliness’ </a:t>
            </a:r>
            <a:r>
              <a:rPr lang="en-GB" dirty="0"/>
              <a:t>during which he developed and formalised his research approach.</a:t>
            </a:r>
          </a:p>
        </p:txBody>
      </p:sp>
    </p:spTree>
    <p:extLst>
      <p:ext uri="{BB962C8B-B14F-4D97-AF65-F5344CB8AC3E}">
        <p14:creationId xmlns:p14="http://schemas.microsoft.com/office/powerpoint/2010/main" val="2072385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Research</a:t>
            </a:r>
          </a:p>
        </p:txBody>
      </p:sp>
      <p:sp>
        <p:nvSpPr>
          <p:cNvPr id="3" name="Content Placeholder 2"/>
          <p:cNvSpPr>
            <a:spLocks noGrp="1"/>
          </p:cNvSpPr>
          <p:nvPr>
            <p:ph idx="1"/>
          </p:nvPr>
        </p:nvSpPr>
        <p:spPr/>
        <p:txBody>
          <a:bodyPr/>
          <a:lstStyle/>
          <a:p>
            <a:r>
              <a:rPr lang="en-GB" dirty="0"/>
              <a:t>Heuristic research allows us to engage with these experiences and enables them to be included within the research process.</a:t>
            </a:r>
          </a:p>
          <a:p>
            <a:r>
              <a:rPr lang="en-GB" dirty="0"/>
              <a:t>Thus Heuristic inquiry is a very personal, engaging, potentially revealing process.</a:t>
            </a:r>
          </a:p>
          <a:p>
            <a:r>
              <a:rPr lang="en-GB" dirty="0"/>
              <a:t>The process has a systematic framework, within which you will engage with the ‘felt sense’ (</a:t>
            </a:r>
            <a:r>
              <a:rPr lang="en-GB" dirty="0" err="1"/>
              <a:t>Gendlin</a:t>
            </a:r>
            <a:r>
              <a:rPr lang="en-GB" dirty="0"/>
              <a:t>); allow an exploration of the relational experience and enable a true reflexive process of self-discovery.</a:t>
            </a:r>
          </a:p>
        </p:txBody>
      </p:sp>
    </p:spTree>
    <p:extLst>
      <p:ext uri="{BB962C8B-B14F-4D97-AF65-F5344CB8AC3E}">
        <p14:creationId xmlns:p14="http://schemas.microsoft.com/office/powerpoint/2010/main" val="317526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Research</a:t>
            </a:r>
          </a:p>
        </p:txBody>
      </p:sp>
      <p:sp>
        <p:nvSpPr>
          <p:cNvPr id="3" name="Content Placeholder 2"/>
          <p:cNvSpPr>
            <a:spLocks noGrp="1"/>
          </p:cNvSpPr>
          <p:nvPr>
            <p:ph idx="1"/>
          </p:nvPr>
        </p:nvSpPr>
        <p:spPr/>
        <p:txBody>
          <a:bodyPr/>
          <a:lstStyle/>
          <a:p>
            <a:r>
              <a:rPr lang="en-GB" dirty="0"/>
              <a:t>Is a qualitative method, which allows the phenomenological experience to be explored.</a:t>
            </a:r>
          </a:p>
          <a:p>
            <a:r>
              <a:rPr lang="en-GB" dirty="0"/>
              <a:t>It allows for a deep process to occur, which will be experiential, humanistic, authentic, imaginative and creative.</a:t>
            </a:r>
          </a:p>
          <a:p>
            <a:r>
              <a:rPr lang="en-GB" dirty="0"/>
              <a:t>It is autobiographical, it includes a personal history, memory of events, an engagement with the past, present and future.</a:t>
            </a:r>
          </a:p>
        </p:txBody>
      </p:sp>
    </p:spTree>
    <p:extLst>
      <p:ext uri="{BB962C8B-B14F-4D97-AF65-F5344CB8AC3E}">
        <p14:creationId xmlns:p14="http://schemas.microsoft.com/office/powerpoint/2010/main" val="4109227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BA6B8-32A7-4202-83B9-39E686C67C0E}"/>
              </a:ext>
            </a:extLst>
          </p:cNvPr>
          <p:cNvSpPr>
            <a:spLocks noGrp="1"/>
          </p:cNvSpPr>
          <p:nvPr>
            <p:ph type="title"/>
          </p:nvPr>
        </p:nvSpPr>
        <p:spPr/>
        <p:txBody>
          <a:bodyPr/>
          <a:lstStyle/>
          <a:p>
            <a:r>
              <a:rPr lang="en-GB" dirty="0" err="1"/>
              <a:t>Sultan,N</a:t>
            </a:r>
            <a:r>
              <a:rPr lang="en-GB" dirty="0"/>
              <a:t>. (2019). </a:t>
            </a:r>
          </a:p>
        </p:txBody>
      </p:sp>
      <p:sp>
        <p:nvSpPr>
          <p:cNvPr id="3" name="Content Placeholder 2">
            <a:extLst>
              <a:ext uri="{FF2B5EF4-FFF2-40B4-BE49-F238E27FC236}">
                <a16:creationId xmlns:a16="http://schemas.microsoft.com/office/drawing/2014/main" id="{73FD6E73-C74B-4B86-89EA-9988024ABF11}"/>
              </a:ext>
            </a:extLst>
          </p:cNvPr>
          <p:cNvSpPr>
            <a:spLocks noGrp="1"/>
          </p:cNvSpPr>
          <p:nvPr>
            <p:ph idx="1"/>
          </p:nvPr>
        </p:nvSpPr>
        <p:spPr/>
        <p:txBody>
          <a:bodyPr/>
          <a:lstStyle/>
          <a:p>
            <a:r>
              <a:rPr lang="en-GB" dirty="0"/>
              <a:t>Sultan adds that other characteristics of Heuristic Inquiry can include:</a:t>
            </a:r>
          </a:p>
          <a:p>
            <a:r>
              <a:rPr lang="en-GB" dirty="0"/>
              <a:t>“Process and content focused</a:t>
            </a:r>
          </a:p>
          <a:p>
            <a:r>
              <a:rPr lang="en-GB" dirty="0"/>
              <a:t>Intuitive, introspective, and reflexive</a:t>
            </a:r>
          </a:p>
          <a:p>
            <a:r>
              <a:rPr lang="en-GB" dirty="0"/>
              <a:t>Experiential, embodied, and holistic</a:t>
            </a:r>
          </a:p>
          <a:p>
            <a:r>
              <a:rPr lang="en-GB" dirty="0"/>
              <a:t>Existential and Humanistic</a:t>
            </a:r>
          </a:p>
          <a:p>
            <a:r>
              <a:rPr lang="en-GB" dirty="0"/>
              <a:t>Relational, authentic and participatory</a:t>
            </a:r>
          </a:p>
          <a:p>
            <a:r>
              <a:rPr lang="en-GB" dirty="0"/>
              <a:t>Imaginative and creative” (p2)</a:t>
            </a:r>
          </a:p>
          <a:p>
            <a:pPr marL="0" indent="0">
              <a:buNone/>
            </a:pPr>
            <a:endParaRPr lang="en-GB" dirty="0"/>
          </a:p>
        </p:txBody>
      </p:sp>
    </p:spTree>
    <p:extLst>
      <p:ext uri="{BB962C8B-B14F-4D97-AF65-F5344CB8AC3E}">
        <p14:creationId xmlns:p14="http://schemas.microsoft.com/office/powerpoint/2010/main" val="208779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Influences of Heuristic Inquiry</a:t>
            </a:r>
          </a:p>
        </p:txBody>
      </p:sp>
      <p:sp>
        <p:nvSpPr>
          <p:cNvPr id="3" name="Content Placeholder 2"/>
          <p:cNvSpPr>
            <a:spLocks noGrp="1"/>
          </p:cNvSpPr>
          <p:nvPr>
            <p:ph idx="1"/>
          </p:nvPr>
        </p:nvSpPr>
        <p:spPr/>
        <p:txBody>
          <a:bodyPr/>
          <a:lstStyle/>
          <a:p>
            <a:r>
              <a:rPr lang="en-GB" dirty="0"/>
              <a:t>Abraham Maslow</a:t>
            </a:r>
          </a:p>
          <a:p>
            <a:r>
              <a:rPr lang="en-GB" dirty="0"/>
              <a:t>Marin Buber</a:t>
            </a:r>
          </a:p>
          <a:p>
            <a:r>
              <a:rPr lang="en-GB" dirty="0"/>
              <a:t>Michael Polanyi (tacit knowledge)</a:t>
            </a:r>
          </a:p>
          <a:p>
            <a:r>
              <a:rPr lang="en-GB" dirty="0"/>
              <a:t>Carl Rogers</a:t>
            </a:r>
          </a:p>
          <a:p>
            <a:r>
              <a:rPr lang="en-GB" dirty="0"/>
              <a:t>Eugene </a:t>
            </a:r>
            <a:r>
              <a:rPr lang="en-GB" dirty="0" err="1"/>
              <a:t>Gendlin</a:t>
            </a:r>
            <a:endParaRPr lang="en-GB" dirty="0"/>
          </a:p>
        </p:txBody>
      </p:sp>
    </p:spTree>
    <p:extLst>
      <p:ext uri="{BB962C8B-B14F-4D97-AF65-F5344CB8AC3E}">
        <p14:creationId xmlns:p14="http://schemas.microsoft.com/office/powerpoint/2010/main" val="1739118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Reflexive Research</a:t>
            </a:r>
          </a:p>
        </p:txBody>
      </p:sp>
      <p:sp>
        <p:nvSpPr>
          <p:cNvPr id="3" name="Content Placeholder 2"/>
          <p:cNvSpPr>
            <a:spLocks noGrp="1"/>
          </p:cNvSpPr>
          <p:nvPr>
            <p:ph idx="1"/>
          </p:nvPr>
        </p:nvSpPr>
        <p:spPr/>
        <p:txBody>
          <a:bodyPr/>
          <a:lstStyle/>
          <a:p>
            <a:r>
              <a:rPr lang="en-GB" dirty="0"/>
              <a:t>You will engage with the ‘felt sense’ that </a:t>
            </a:r>
            <a:r>
              <a:rPr lang="en-GB" dirty="0" err="1"/>
              <a:t>Gendlin</a:t>
            </a:r>
            <a:r>
              <a:rPr lang="en-GB" dirty="0"/>
              <a:t> explores within his ‘Focusing’ approach. Listen for those feelings that are sitting within the body.</a:t>
            </a:r>
          </a:p>
          <a:p>
            <a:r>
              <a:rPr lang="en-GB" dirty="0"/>
              <a:t>Feel, imagine and create. Listen for the words or phrases that come to you, hear the voices, see the images. Allow these to come forward, explore these and then move on deeper.</a:t>
            </a:r>
          </a:p>
        </p:txBody>
      </p:sp>
    </p:spTree>
    <p:extLst>
      <p:ext uri="{BB962C8B-B14F-4D97-AF65-F5344CB8AC3E}">
        <p14:creationId xmlns:p14="http://schemas.microsoft.com/office/powerpoint/2010/main" val="686559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Inquiry and Diversity</a:t>
            </a:r>
          </a:p>
        </p:txBody>
      </p:sp>
      <p:sp>
        <p:nvSpPr>
          <p:cNvPr id="3" name="Content Placeholder 2"/>
          <p:cNvSpPr>
            <a:spLocks noGrp="1"/>
          </p:cNvSpPr>
          <p:nvPr>
            <p:ph idx="1"/>
          </p:nvPr>
        </p:nvSpPr>
        <p:spPr/>
        <p:txBody>
          <a:bodyPr/>
          <a:lstStyle/>
          <a:p>
            <a:r>
              <a:rPr lang="en-GB" dirty="0"/>
              <a:t>Explores  diversity and all aspects of this</a:t>
            </a:r>
          </a:p>
          <a:p>
            <a:r>
              <a:rPr lang="en-GB" dirty="0"/>
              <a:t>Explores social context</a:t>
            </a:r>
          </a:p>
          <a:p>
            <a:r>
              <a:rPr lang="en-GB" dirty="0"/>
              <a:t>Explores culture</a:t>
            </a:r>
          </a:p>
          <a:p>
            <a:endParaRPr lang="en-GB" dirty="0"/>
          </a:p>
        </p:txBody>
      </p:sp>
    </p:spTree>
    <p:extLst>
      <p:ext uri="{BB962C8B-B14F-4D97-AF65-F5344CB8AC3E}">
        <p14:creationId xmlns:p14="http://schemas.microsoft.com/office/powerpoint/2010/main" val="1385192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Inquiry</a:t>
            </a:r>
          </a:p>
        </p:txBody>
      </p:sp>
      <p:sp>
        <p:nvSpPr>
          <p:cNvPr id="3" name="Content Placeholder 2"/>
          <p:cNvSpPr>
            <a:spLocks noGrp="1"/>
          </p:cNvSpPr>
          <p:nvPr>
            <p:ph idx="1"/>
          </p:nvPr>
        </p:nvSpPr>
        <p:spPr/>
        <p:txBody>
          <a:bodyPr/>
          <a:lstStyle/>
          <a:p>
            <a:r>
              <a:rPr lang="en-GB" dirty="0"/>
              <a:t>It is not a linear approach, it moves, it is fluid. You will go back and forth within the process as you experience each new phenomenon.</a:t>
            </a:r>
          </a:p>
          <a:p>
            <a:r>
              <a:rPr lang="en-GB" dirty="0"/>
              <a:t>You need to be patient and allow the experience to flow, allow there to be many experiences at once.</a:t>
            </a:r>
          </a:p>
        </p:txBody>
      </p:sp>
    </p:spTree>
    <p:extLst>
      <p:ext uri="{BB962C8B-B14F-4D97-AF65-F5344CB8AC3E}">
        <p14:creationId xmlns:p14="http://schemas.microsoft.com/office/powerpoint/2010/main" val="3402256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purpose?</a:t>
            </a:r>
          </a:p>
        </p:txBody>
      </p:sp>
      <p:sp>
        <p:nvSpPr>
          <p:cNvPr id="3" name="Content Placeholder 2"/>
          <p:cNvSpPr>
            <a:spLocks noGrp="1"/>
          </p:cNvSpPr>
          <p:nvPr>
            <p:ph idx="1"/>
          </p:nvPr>
        </p:nvSpPr>
        <p:spPr/>
        <p:txBody>
          <a:bodyPr/>
          <a:lstStyle/>
          <a:p>
            <a:r>
              <a:rPr lang="en-GB" dirty="0"/>
              <a:t>There are questions that you need to consider:</a:t>
            </a:r>
          </a:p>
          <a:p>
            <a:pPr lvl="1"/>
            <a:r>
              <a:rPr lang="en-GB" dirty="0"/>
              <a:t>What is the experience of…..</a:t>
            </a:r>
          </a:p>
          <a:p>
            <a:pPr lvl="1"/>
            <a:r>
              <a:rPr lang="en-GB" dirty="0"/>
              <a:t>How do I experience this?</a:t>
            </a:r>
          </a:p>
          <a:p>
            <a:pPr lvl="1"/>
            <a:endParaRPr lang="en-GB" dirty="0"/>
          </a:p>
          <a:p>
            <a:pPr lvl="1"/>
            <a:endParaRPr lang="en-GB" dirty="0"/>
          </a:p>
          <a:p>
            <a:r>
              <a:rPr lang="en-GB" dirty="0"/>
              <a:t>Heuristic Inquiry is so closely linked to the Humanistic framework. It is about the person, the self and what it means to be human.</a:t>
            </a:r>
          </a:p>
        </p:txBody>
      </p:sp>
    </p:spTree>
    <p:extLst>
      <p:ext uri="{BB962C8B-B14F-4D97-AF65-F5344CB8AC3E}">
        <p14:creationId xmlns:p14="http://schemas.microsoft.com/office/powerpoint/2010/main" val="3691050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Elements (</a:t>
            </a:r>
            <a:r>
              <a:rPr lang="en-GB" dirty="0" err="1"/>
              <a:t>Moustakas</a:t>
            </a:r>
            <a:r>
              <a:rPr lang="en-GB" dirty="0"/>
              <a:t>)</a:t>
            </a:r>
          </a:p>
        </p:txBody>
      </p:sp>
      <p:sp>
        <p:nvSpPr>
          <p:cNvPr id="3" name="Content Placeholder 2"/>
          <p:cNvSpPr>
            <a:spLocks noGrp="1"/>
          </p:cNvSpPr>
          <p:nvPr>
            <p:ph idx="1"/>
          </p:nvPr>
        </p:nvSpPr>
        <p:spPr/>
        <p:txBody>
          <a:bodyPr/>
          <a:lstStyle/>
          <a:p>
            <a:r>
              <a:rPr lang="en-GB" dirty="0"/>
              <a:t>Initial Engagement</a:t>
            </a:r>
          </a:p>
          <a:p>
            <a:r>
              <a:rPr lang="en-GB" dirty="0"/>
              <a:t>Immersion</a:t>
            </a:r>
          </a:p>
          <a:p>
            <a:r>
              <a:rPr lang="en-GB" dirty="0"/>
              <a:t>Incubation</a:t>
            </a:r>
          </a:p>
          <a:p>
            <a:r>
              <a:rPr lang="en-GB" dirty="0"/>
              <a:t>Illumination</a:t>
            </a:r>
          </a:p>
          <a:p>
            <a:r>
              <a:rPr lang="en-GB" dirty="0"/>
              <a:t>Explication</a:t>
            </a:r>
          </a:p>
          <a:p>
            <a:r>
              <a:rPr lang="en-GB" dirty="0"/>
              <a:t>Creative Synthesis</a:t>
            </a:r>
          </a:p>
        </p:txBody>
      </p:sp>
    </p:spTree>
    <p:extLst>
      <p:ext uri="{BB962C8B-B14F-4D97-AF65-F5344CB8AC3E}">
        <p14:creationId xmlns:p14="http://schemas.microsoft.com/office/powerpoint/2010/main" val="3643279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F0C388F-977C-4FDC-9683-E6E8704A2AC3}"/>
              </a:ext>
            </a:extLst>
          </p:cNvPr>
          <p:cNvGraphicFramePr/>
          <p:nvPr>
            <p:extLst>
              <p:ext uri="{D42A27DB-BD31-4B8C-83A1-F6EECF244321}">
                <p14:modId xmlns:p14="http://schemas.microsoft.com/office/powerpoint/2010/main" val="15892825"/>
              </p:ext>
            </p:extLst>
          </p:nvPr>
        </p:nvGraphicFramePr>
        <p:xfrm>
          <a:off x="0" y="0"/>
          <a:ext cx="12191999"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6395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B14E8-520C-425E-A229-601AE4AECB07}"/>
              </a:ext>
            </a:extLst>
          </p:cNvPr>
          <p:cNvSpPr>
            <a:spLocks noGrp="1"/>
          </p:cNvSpPr>
          <p:nvPr>
            <p:ph type="title"/>
          </p:nvPr>
        </p:nvSpPr>
        <p:spPr/>
        <p:txBody>
          <a:bodyPr/>
          <a:lstStyle/>
          <a:p>
            <a:r>
              <a:rPr lang="en-GB" dirty="0"/>
              <a:t>Concepts (Processes) and Phases</a:t>
            </a:r>
          </a:p>
        </p:txBody>
      </p:sp>
      <p:sp>
        <p:nvSpPr>
          <p:cNvPr id="3" name="Content Placeholder 2">
            <a:extLst>
              <a:ext uri="{FF2B5EF4-FFF2-40B4-BE49-F238E27FC236}">
                <a16:creationId xmlns:a16="http://schemas.microsoft.com/office/drawing/2014/main" id="{1BB60890-1D7F-4DB3-8D9A-BE215FB618D1}"/>
              </a:ext>
            </a:extLst>
          </p:cNvPr>
          <p:cNvSpPr>
            <a:spLocks noGrp="1"/>
          </p:cNvSpPr>
          <p:nvPr>
            <p:ph idx="1"/>
          </p:nvPr>
        </p:nvSpPr>
        <p:spPr/>
        <p:txBody>
          <a:bodyPr>
            <a:normAutofit lnSpcReduction="10000"/>
          </a:bodyPr>
          <a:lstStyle/>
          <a:p>
            <a:r>
              <a:rPr lang="en-GB" dirty="0"/>
              <a:t>Moustakas (1990) highlighted seven concepts linked to the process of heuristic inquiry:</a:t>
            </a:r>
          </a:p>
          <a:p>
            <a:r>
              <a:rPr lang="en-GB" dirty="0"/>
              <a:t>Identifying with the focus of inquiry</a:t>
            </a:r>
          </a:p>
          <a:p>
            <a:r>
              <a:rPr lang="en-GB" dirty="0"/>
              <a:t>Self-dialogue</a:t>
            </a:r>
          </a:p>
          <a:p>
            <a:r>
              <a:rPr lang="en-GB" dirty="0"/>
              <a:t>Tacit-knowing</a:t>
            </a:r>
          </a:p>
          <a:p>
            <a:r>
              <a:rPr lang="en-GB" dirty="0"/>
              <a:t>Intuition</a:t>
            </a:r>
          </a:p>
          <a:p>
            <a:r>
              <a:rPr lang="en-GB" dirty="0"/>
              <a:t>Indwelling</a:t>
            </a:r>
          </a:p>
          <a:p>
            <a:r>
              <a:rPr lang="en-GB" dirty="0"/>
              <a:t>Focusing</a:t>
            </a:r>
          </a:p>
          <a:p>
            <a:r>
              <a:rPr lang="en-GB" dirty="0"/>
              <a:t>Internal Frame of Reference</a:t>
            </a:r>
          </a:p>
        </p:txBody>
      </p:sp>
    </p:spTree>
    <p:extLst>
      <p:ext uri="{BB962C8B-B14F-4D97-AF65-F5344CB8AC3E}">
        <p14:creationId xmlns:p14="http://schemas.microsoft.com/office/powerpoint/2010/main" val="607557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EA02A-21BB-4DC7-A346-55E0E1BC5ECE}"/>
              </a:ext>
            </a:extLst>
          </p:cNvPr>
          <p:cNvSpPr>
            <a:spLocks noGrp="1"/>
          </p:cNvSpPr>
          <p:nvPr>
            <p:ph type="title"/>
          </p:nvPr>
        </p:nvSpPr>
        <p:spPr/>
        <p:txBody>
          <a:bodyPr/>
          <a:lstStyle/>
          <a:p>
            <a:r>
              <a:rPr lang="en-GB" dirty="0"/>
              <a:t>Phases</a:t>
            </a:r>
          </a:p>
        </p:txBody>
      </p:sp>
      <p:sp>
        <p:nvSpPr>
          <p:cNvPr id="3" name="Content Placeholder 2">
            <a:extLst>
              <a:ext uri="{FF2B5EF4-FFF2-40B4-BE49-F238E27FC236}">
                <a16:creationId xmlns:a16="http://schemas.microsoft.com/office/drawing/2014/main" id="{B55625EC-CD54-4837-A821-3CE860C8D0E5}"/>
              </a:ext>
            </a:extLst>
          </p:cNvPr>
          <p:cNvSpPr>
            <a:spLocks noGrp="1"/>
          </p:cNvSpPr>
          <p:nvPr>
            <p:ph idx="1"/>
          </p:nvPr>
        </p:nvSpPr>
        <p:spPr/>
        <p:txBody>
          <a:bodyPr/>
          <a:lstStyle/>
          <a:p>
            <a:r>
              <a:rPr lang="en-GB" dirty="0"/>
              <a:t>Alongside these processes Moustakas highlighted six phases that the researcher would move through as they engaged with their inquiry:</a:t>
            </a:r>
          </a:p>
          <a:p>
            <a:r>
              <a:rPr lang="en-GB" dirty="0"/>
              <a:t>Initial Engagement</a:t>
            </a:r>
          </a:p>
          <a:p>
            <a:r>
              <a:rPr lang="en-GB" dirty="0"/>
              <a:t>Immersion</a:t>
            </a:r>
          </a:p>
          <a:p>
            <a:r>
              <a:rPr lang="en-GB" dirty="0"/>
              <a:t>Incubation</a:t>
            </a:r>
          </a:p>
          <a:p>
            <a:r>
              <a:rPr lang="en-GB" dirty="0"/>
              <a:t>Illumination</a:t>
            </a:r>
          </a:p>
          <a:p>
            <a:r>
              <a:rPr lang="en-GB" dirty="0"/>
              <a:t>Explication</a:t>
            </a:r>
          </a:p>
          <a:p>
            <a:r>
              <a:rPr lang="en-GB" dirty="0"/>
              <a:t>Creative Synthesis.</a:t>
            </a:r>
          </a:p>
        </p:txBody>
      </p:sp>
    </p:spTree>
    <p:extLst>
      <p:ext uri="{BB962C8B-B14F-4D97-AF65-F5344CB8AC3E}">
        <p14:creationId xmlns:p14="http://schemas.microsoft.com/office/powerpoint/2010/main" val="26393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Initial Engagement –Finding the focus</a:t>
            </a:r>
          </a:p>
        </p:txBody>
      </p:sp>
      <p:sp>
        <p:nvSpPr>
          <p:cNvPr id="3" name="Content Placeholder 2"/>
          <p:cNvSpPr>
            <a:spLocks noGrp="1"/>
          </p:cNvSpPr>
          <p:nvPr>
            <p:ph idx="1"/>
          </p:nvPr>
        </p:nvSpPr>
        <p:spPr/>
        <p:txBody>
          <a:bodyPr/>
          <a:lstStyle/>
          <a:p>
            <a:r>
              <a:rPr lang="en-GB" dirty="0"/>
              <a:t>This is where the inquiry starts. It’s a first encounter with a topic that is highly engaging, where there is a curiosity, that is personal to the researcher.</a:t>
            </a:r>
          </a:p>
          <a:p>
            <a:r>
              <a:rPr lang="en-GB" dirty="0"/>
              <a:t>It is something that keeps nudging at you, that is asking for attention, that is becoming so noisy that you can no longer ignore it.</a:t>
            </a:r>
          </a:p>
          <a:p>
            <a:endParaRPr lang="en-GB" dirty="0"/>
          </a:p>
          <a:p>
            <a:r>
              <a:rPr lang="en-GB" dirty="0"/>
              <a:t>It is a discovery of something within your internal world, that is playing out within your external world.</a:t>
            </a:r>
          </a:p>
        </p:txBody>
      </p:sp>
    </p:spTree>
    <p:extLst>
      <p:ext uri="{BB962C8B-B14F-4D97-AF65-F5344CB8AC3E}">
        <p14:creationId xmlns:p14="http://schemas.microsoft.com/office/powerpoint/2010/main" val="3791808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Immersion</a:t>
            </a:r>
          </a:p>
        </p:txBody>
      </p:sp>
      <p:sp>
        <p:nvSpPr>
          <p:cNvPr id="3" name="Content Placeholder 2"/>
          <p:cNvSpPr>
            <a:spLocks noGrp="1"/>
          </p:cNvSpPr>
          <p:nvPr>
            <p:ph idx="1"/>
          </p:nvPr>
        </p:nvSpPr>
        <p:spPr/>
        <p:txBody>
          <a:bodyPr/>
          <a:lstStyle/>
          <a:p>
            <a:r>
              <a:rPr lang="en-GB" dirty="0"/>
              <a:t>Once you’ve found that question, you now need to set the final answer aside, so that you can immerse yourself within the experience of it.</a:t>
            </a:r>
          </a:p>
          <a:p>
            <a:r>
              <a:rPr lang="en-GB" dirty="0"/>
              <a:t>You need to be patient and allow the ambiguity to be. </a:t>
            </a:r>
          </a:p>
          <a:p>
            <a:r>
              <a:rPr lang="en-GB" dirty="0"/>
              <a:t>Do not aim for the answer, sit with the confusion, lack of clarity, don’t search for the end point. </a:t>
            </a:r>
          </a:p>
          <a:p>
            <a:r>
              <a:rPr lang="en-GB" dirty="0"/>
              <a:t>Connect completely with the experience.</a:t>
            </a:r>
          </a:p>
          <a:p>
            <a:r>
              <a:rPr lang="en-GB" dirty="0"/>
              <a:t>This is where you will engage with creativity, curiosity and even vulnerability (allow it to just be).</a:t>
            </a:r>
          </a:p>
        </p:txBody>
      </p:sp>
    </p:spTree>
    <p:extLst>
      <p:ext uri="{BB962C8B-B14F-4D97-AF65-F5344CB8AC3E}">
        <p14:creationId xmlns:p14="http://schemas.microsoft.com/office/powerpoint/2010/main" val="152474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Immersion</a:t>
            </a:r>
          </a:p>
        </p:txBody>
      </p:sp>
      <p:sp>
        <p:nvSpPr>
          <p:cNvPr id="3" name="Content Placeholder 2"/>
          <p:cNvSpPr>
            <a:spLocks noGrp="1"/>
          </p:cNvSpPr>
          <p:nvPr>
            <p:ph idx="1"/>
          </p:nvPr>
        </p:nvSpPr>
        <p:spPr/>
        <p:txBody>
          <a:bodyPr/>
          <a:lstStyle/>
          <a:p>
            <a:r>
              <a:rPr lang="en-GB" dirty="0"/>
              <a:t>You are so immersed in the experience that it is filling your waking and sleeping world. Going about your day, look for connected experiences, feel them, sense them.</a:t>
            </a:r>
          </a:p>
          <a:p>
            <a:r>
              <a:rPr lang="en-GB" dirty="0"/>
              <a:t>Open up your intuition and let yourself be guided.</a:t>
            </a:r>
          </a:p>
          <a:p>
            <a:r>
              <a:rPr lang="en-GB" dirty="0"/>
              <a:t>Anything that relates to your research question will become connected to your experience. </a:t>
            </a:r>
          </a:p>
          <a:p>
            <a:r>
              <a:rPr lang="en-GB" dirty="0" err="1"/>
              <a:t>Moustakas</a:t>
            </a:r>
            <a:r>
              <a:rPr lang="en-GB" dirty="0"/>
              <a:t> calls it a ‘lingering presence’ (</a:t>
            </a:r>
            <a:r>
              <a:rPr lang="en-GB" dirty="0" err="1"/>
              <a:t>Moustakas</a:t>
            </a:r>
            <a:r>
              <a:rPr lang="en-GB" dirty="0"/>
              <a:t>, 2015, p309).</a:t>
            </a:r>
          </a:p>
        </p:txBody>
      </p:sp>
    </p:spTree>
    <p:extLst>
      <p:ext uri="{BB962C8B-B14F-4D97-AF65-F5344CB8AC3E}">
        <p14:creationId xmlns:p14="http://schemas.microsoft.com/office/powerpoint/2010/main" val="263353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Incubation</a:t>
            </a:r>
          </a:p>
        </p:txBody>
      </p:sp>
      <p:sp>
        <p:nvSpPr>
          <p:cNvPr id="3" name="Content Placeholder 2"/>
          <p:cNvSpPr>
            <a:spLocks noGrp="1"/>
          </p:cNvSpPr>
          <p:nvPr>
            <p:ph idx="1"/>
          </p:nvPr>
        </p:nvSpPr>
        <p:spPr/>
        <p:txBody>
          <a:bodyPr/>
          <a:lstStyle/>
          <a:p>
            <a:r>
              <a:rPr lang="en-GB" dirty="0"/>
              <a:t>Every once in a while you need to step out of the research question.</a:t>
            </a:r>
          </a:p>
          <a:p>
            <a:r>
              <a:rPr lang="en-GB" dirty="0"/>
              <a:t>This is almost where the seed begins to grow, it is cared for, cultivated, allows insight and understanding to develop.</a:t>
            </a:r>
          </a:p>
          <a:p>
            <a:r>
              <a:rPr lang="en-GB" dirty="0"/>
              <a:t>It’s a place of letting the question go for a moment, to give yourself a little space to find those insights.</a:t>
            </a:r>
          </a:p>
          <a:p>
            <a:endParaRPr lang="en-GB" dirty="0"/>
          </a:p>
          <a:p>
            <a:r>
              <a:rPr lang="en-GB" dirty="0"/>
              <a:t>Heuristic Inquiry needs time, allow yourself to surrender to the experience and let things find you.</a:t>
            </a:r>
          </a:p>
        </p:txBody>
      </p:sp>
    </p:spTree>
    <p:extLst>
      <p:ext uri="{BB962C8B-B14F-4D97-AF65-F5344CB8AC3E}">
        <p14:creationId xmlns:p14="http://schemas.microsoft.com/office/powerpoint/2010/main" val="2609871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Illumination</a:t>
            </a:r>
          </a:p>
        </p:txBody>
      </p:sp>
      <p:sp>
        <p:nvSpPr>
          <p:cNvPr id="3" name="Content Placeholder 2"/>
          <p:cNvSpPr>
            <a:spLocks noGrp="1"/>
          </p:cNvSpPr>
          <p:nvPr>
            <p:ph idx="1"/>
          </p:nvPr>
        </p:nvSpPr>
        <p:spPr/>
        <p:txBody>
          <a:bodyPr>
            <a:normAutofit lnSpcReduction="10000"/>
          </a:bodyPr>
          <a:lstStyle/>
          <a:p>
            <a:r>
              <a:rPr lang="en-GB" dirty="0"/>
              <a:t>This is the element of discovery, where you find deeper knowledge and understanding.</a:t>
            </a:r>
          </a:p>
          <a:p>
            <a:r>
              <a:rPr lang="en-GB" dirty="0"/>
              <a:t>You also need to engage in external processes, you may find others that have had similar experiences, you may develop a shared understanding of those experiences. </a:t>
            </a:r>
          </a:p>
          <a:p>
            <a:r>
              <a:rPr lang="en-GB" dirty="0"/>
              <a:t>At this point there may be a moment of realising a change in the internal frame of reference.</a:t>
            </a:r>
          </a:p>
          <a:p>
            <a:endParaRPr lang="en-GB" dirty="0"/>
          </a:p>
          <a:p>
            <a:r>
              <a:rPr lang="en-GB" dirty="0"/>
              <a:t>You must remember that there is no beginning, middle and end, it is a non-linear process that will take you in and out, round and through. </a:t>
            </a:r>
          </a:p>
        </p:txBody>
      </p:sp>
    </p:spTree>
    <p:extLst>
      <p:ext uri="{BB962C8B-B14F-4D97-AF65-F5344CB8AC3E}">
        <p14:creationId xmlns:p14="http://schemas.microsoft.com/office/powerpoint/2010/main" val="3022597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Values, beliefs and assumptions</a:t>
            </a:r>
          </a:p>
        </p:txBody>
      </p:sp>
      <p:sp>
        <p:nvSpPr>
          <p:cNvPr id="3" name="Content Placeholder 2"/>
          <p:cNvSpPr>
            <a:spLocks noGrp="1"/>
          </p:cNvSpPr>
          <p:nvPr>
            <p:ph idx="1"/>
          </p:nvPr>
        </p:nvSpPr>
        <p:spPr/>
        <p:txBody>
          <a:bodyPr/>
          <a:lstStyle/>
          <a:p>
            <a:r>
              <a:rPr lang="en-GB" dirty="0"/>
              <a:t>Throughout the process you’ll explore your own values, beliefs and assumptions, as well as explore and notice those of others and society.</a:t>
            </a:r>
          </a:p>
          <a:p>
            <a:r>
              <a:rPr lang="en-GB" dirty="0"/>
              <a:t>There will be a sense of an empathic engagement with others, as you progress through and within your journey.</a:t>
            </a:r>
          </a:p>
        </p:txBody>
      </p:sp>
    </p:spTree>
    <p:extLst>
      <p:ext uri="{BB962C8B-B14F-4D97-AF65-F5344CB8AC3E}">
        <p14:creationId xmlns:p14="http://schemas.microsoft.com/office/powerpoint/2010/main" val="1156669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Explication</a:t>
            </a:r>
          </a:p>
        </p:txBody>
      </p:sp>
      <p:sp>
        <p:nvSpPr>
          <p:cNvPr id="3" name="Content Placeholder 2"/>
          <p:cNvSpPr>
            <a:spLocks noGrp="1"/>
          </p:cNvSpPr>
          <p:nvPr>
            <p:ph idx="1"/>
          </p:nvPr>
        </p:nvSpPr>
        <p:spPr/>
        <p:txBody>
          <a:bodyPr/>
          <a:lstStyle/>
          <a:p>
            <a:r>
              <a:rPr lang="en-GB" dirty="0"/>
              <a:t>Following on from the illumination there now will be a process of exploration, looking at understanding what has been unfolding, looking for a new meaning.</a:t>
            </a:r>
          </a:p>
        </p:txBody>
      </p:sp>
    </p:spTree>
    <p:extLst>
      <p:ext uri="{BB962C8B-B14F-4D97-AF65-F5344CB8AC3E}">
        <p14:creationId xmlns:p14="http://schemas.microsoft.com/office/powerpoint/2010/main" val="1219174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Creative Synthesis</a:t>
            </a:r>
          </a:p>
        </p:txBody>
      </p:sp>
      <p:sp>
        <p:nvSpPr>
          <p:cNvPr id="3" name="Content Placeholder 2"/>
          <p:cNvSpPr>
            <a:spLocks noGrp="1"/>
          </p:cNvSpPr>
          <p:nvPr>
            <p:ph idx="1"/>
          </p:nvPr>
        </p:nvSpPr>
        <p:spPr/>
        <p:txBody>
          <a:bodyPr/>
          <a:lstStyle/>
          <a:p>
            <a:r>
              <a:rPr lang="en-GB" dirty="0"/>
              <a:t>Bringing together of the different strands that the research has uncovered and pulling them into a coherent whole….which might then begin a new process of discovery!</a:t>
            </a:r>
          </a:p>
        </p:txBody>
      </p:sp>
    </p:spTree>
    <p:extLst>
      <p:ext uri="{BB962C8B-B14F-4D97-AF65-F5344CB8AC3E}">
        <p14:creationId xmlns:p14="http://schemas.microsoft.com/office/powerpoint/2010/main" val="1063132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3B8AA-B02E-19BC-3941-1ABC937490E3}"/>
              </a:ext>
            </a:extLst>
          </p:cNvPr>
          <p:cNvSpPr>
            <a:spLocks noGrp="1"/>
          </p:cNvSpPr>
          <p:nvPr>
            <p:ph type="title"/>
          </p:nvPr>
        </p:nvSpPr>
        <p:spPr/>
        <p:txBody>
          <a:bodyPr/>
          <a:lstStyle/>
          <a:p>
            <a:r>
              <a:rPr lang="en-GB" dirty="0"/>
              <a:t>Design and Presentation of Heuristic</a:t>
            </a:r>
            <a:r>
              <a:rPr lang="en-GB" baseline="0" dirty="0"/>
              <a:t> Research</a:t>
            </a:r>
            <a:endParaRPr lang="en-GB" dirty="0"/>
          </a:p>
        </p:txBody>
      </p:sp>
      <p:sp>
        <p:nvSpPr>
          <p:cNvPr id="3" name="Content Placeholder 2">
            <a:extLst>
              <a:ext uri="{FF2B5EF4-FFF2-40B4-BE49-F238E27FC236}">
                <a16:creationId xmlns:a16="http://schemas.microsoft.com/office/drawing/2014/main" id="{C1506DD8-DBD1-F3F4-F924-BF09E7285C5A}"/>
              </a:ext>
            </a:extLst>
          </p:cNvPr>
          <p:cNvSpPr>
            <a:spLocks noGrp="1"/>
          </p:cNvSpPr>
          <p:nvPr>
            <p:ph idx="1"/>
          </p:nvPr>
        </p:nvSpPr>
        <p:spPr/>
        <p:txBody>
          <a:bodyPr/>
          <a:lstStyle/>
          <a:p>
            <a:r>
              <a:rPr lang="en-GB" dirty="0"/>
              <a:t>Introduction and Statement of Topic and Question</a:t>
            </a:r>
          </a:p>
          <a:p>
            <a:r>
              <a:rPr lang="en-GB" dirty="0"/>
              <a:t>Review of the Literature – what’s out there already</a:t>
            </a:r>
          </a:p>
          <a:p>
            <a:r>
              <a:rPr lang="en-GB" dirty="0"/>
              <a:t>Methodology –how did you find out what you did</a:t>
            </a:r>
          </a:p>
          <a:p>
            <a:r>
              <a:rPr lang="en-GB" dirty="0"/>
              <a:t>Data collection</a:t>
            </a:r>
          </a:p>
          <a:p>
            <a:r>
              <a:rPr lang="en-GB" dirty="0"/>
              <a:t>Analysis – thematic analysis</a:t>
            </a:r>
          </a:p>
          <a:p>
            <a:r>
              <a:rPr lang="en-GB" dirty="0"/>
              <a:t>Findings- Presentation of Data – what you found</a:t>
            </a:r>
          </a:p>
          <a:p>
            <a:r>
              <a:rPr lang="en-GB" dirty="0"/>
              <a:t>Discussion – what new has been learned</a:t>
            </a:r>
          </a:p>
          <a:p>
            <a:r>
              <a:rPr lang="en-GB" dirty="0"/>
              <a:t>Implications</a:t>
            </a:r>
          </a:p>
          <a:p>
            <a:endParaRPr lang="en-GB" dirty="0"/>
          </a:p>
        </p:txBody>
      </p:sp>
    </p:spTree>
    <p:extLst>
      <p:ext uri="{BB962C8B-B14F-4D97-AF65-F5344CB8AC3E}">
        <p14:creationId xmlns:p14="http://schemas.microsoft.com/office/powerpoint/2010/main" val="2126252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254FE-118A-4F38-8E1B-1FD6353B58CB}"/>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FB5314F1-81DD-4D8A-A250-21C425DD3613}"/>
              </a:ext>
            </a:extLst>
          </p:cNvPr>
          <p:cNvSpPr>
            <a:spLocks noGrp="1"/>
          </p:cNvSpPr>
          <p:nvPr>
            <p:ph idx="1"/>
          </p:nvPr>
        </p:nvSpPr>
        <p:spPr/>
        <p:txBody>
          <a:bodyPr/>
          <a:lstStyle/>
          <a:p>
            <a:r>
              <a:rPr lang="en-GB" dirty="0"/>
              <a:t>Not for objective or non-creative individuals</a:t>
            </a:r>
          </a:p>
          <a:p>
            <a:r>
              <a:rPr lang="en-GB" dirty="0"/>
              <a:t>The roadblocks will happen</a:t>
            </a:r>
          </a:p>
          <a:p>
            <a:r>
              <a:rPr lang="en-GB" dirty="0"/>
              <a:t>Feel lost or frustrated with the process</a:t>
            </a:r>
          </a:p>
          <a:p>
            <a:r>
              <a:rPr lang="en-GB" dirty="0"/>
              <a:t>The final piece may not illicit any new information</a:t>
            </a:r>
          </a:p>
          <a:p>
            <a:r>
              <a:rPr lang="en-GB" dirty="0"/>
              <a:t>Not easily generalised, due to the limited number of participants</a:t>
            </a:r>
          </a:p>
          <a:p>
            <a:r>
              <a:rPr lang="en-GB" dirty="0"/>
              <a:t>Any others?</a:t>
            </a:r>
          </a:p>
        </p:txBody>
      </p:sp>
    </p:spTree>
    <p:extLst>
      <p:ext uri="{BB962C8B-B14F-4D97-AF65-F5344CB8AC3E}">
        <p14:creationId xmlns:p14="http://schemas.microsoft.com/office/powerpoint/2010/main" val="623811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easons in Sage Design Templat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easons in sage design slides.potx" id="{20B2578C-A058-49A0-BF74-1D8EE2CBF7F1}" vid="{6013AC06-0964-4A95-8D65-BA949AA843E2}"/>
    </a:ext>
  </a:extLst>
</a:theme>
</file>

<file path=ppt/theme/theme2.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Seasons in sage design slides</Template>
  <TotalTime>0</TotalTime>
  <Words>1601</Words>
  <Application>Microsoft Office PowerPoint</Application>
  <PresentationFormat>Widescreen</PresentationFormat>
  <Paragraphs>161</Paragraphs>
  <Slides>27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Mulish</vt:lpstr>
      <vt:lpstr>Arial</vt:lpstr>
      <vt:lpstr>Calibri</vt:lpstr>
      <vt:lpstr>Wingdings</vt:lpstr>
      <vt:lpstr>Seasons in Sage Design Template</vt:lpstr>
      <vt:lpstr>All Things Heuristic: 19th March 2024</vt:lpstr>
      <vt:lpstr>AIMS For the Day. </vt:lpstr>
      <vt:lpstr>Phenomenology</vt:lpstr>
      <vt:lpstr>Heuristics</vt:lpstr>
      <vt:lpstr>Brief History of Heuristic Research</vt:lpstr>
      <vt:lpstr>Heuristic Research</vt:lpstr>
      <vt:lpstr>Heuristic Research</vt:lpstr>
      <vt:lpstr>Sultan,N. (2019). </vt:lpstr>
      <vt:lpstr>Influences of Heuristic Inquiry</vt:lpstr>
      <vt:lpstr>Reflexive Research</vt:lpstr>
      <vt:lpstr>Heuristic Inquiry and Diversity</vt:lpstr>
      <vt:lpstr>Heuristic Inquiry</vt:lpstr>
      <vt:lpstr>What is the purpose?</vt:lpstr>
      <vt:lpstr>Key Elements (Moustakas)</vt:lpstr>
      <vt:lpstr>PowerPoint Presentation</vt:lpstr>
      <vt:lpstr>Concepts (Processes) and Phases</vt:lpstr>
      <vt:lpstr>Phases</vt:lpstr>
      <vt:lpstr>Initial Engagement –Finding the focus</vt:lpstr>
      <vt:lpstr>Immersion</vt:lpstr>
      <vt:lpstr>Immersion</vt:lpstr>
      <vt:lpstr>Incubation</vt:lpstr>
      <vt:lpstr>Illumination</vt:lpstr>
      <vt:lpstr>Values, beliefs and assumptions</vt:lpstr>
      <vt:lpstr>Explication</vt:lpstr>
      <vt:lpstr>Creative Synthesis</vt:lpstr>
      <vt:lpstr>Design and Presentation of Heuristic Research</vt:lpstr>
      <vt:lpstr>Limitations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Heuristic Research</dc:title>
  <dc:creator>Catherine Slade</dc:creator>
  <cp:lastModifiedBy>Ruth Groff</cp:lastModifiedBy>
  <cp:revision>20</cp:revision>
  <dcterms:created xsi:type="dcterms:W3CDTF">2020-02-06T09:28:01Z</dcterms:created>
  <dcterms:modified xsi:type="dcterms:W3CDTF">2024-03-17T17:30:14Z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74067000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