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0" r:id="rId3"/>
    <p:sldId id="307" r:id="rId4"/>
    <p:sldId id="308" r:id="rId5"/>
    <p:sldId id="309" r:id="rId6"/>
    <p:sldId id="310" r:id="rId7"/>
    <p:sldId id="258" r:id="rId8"/>
    <p:sldId id="301" r:id="rId9"/>
    <p:sldId id="291" r:id="rId10"/>
    <p:sldId id="292" r:id="rId11"/>
    <p:sldId id="272" r:id="rId12"/>
    <p:sldId id="275" r:id="rId13"/>
    <p:sldId id="279" r:id="rId14"/>
    <p:sldId id="266" r:id="rId15"/>
    <p:sldId id="281" r:id="rId16"/>
    <p:sldId id="305" r:id="rId17"/>
    <p:sldId id="269" r:id="rId18"/>
    <p:sldId id="316" r:id="rId19"/>
    <p:sldId id="259" r:id="rId20"/>
    <p:sldId id="283" r:id="rId21"/>
    <p:sldId id="261" r:id="rId22"/>
    <p:sldId id="318" r:id="rId23"/>
    <p:sldId id="317" r:id="rId24"/>
    <p:sldId id="284" r:id="rId25"/>
    <p:sldId id="285" r:id="rId26"/>
    <p:sldId id="286" r:id="rId27"/>
    <p:sldId id="263" r:id="rId28"/>
    <p:sldId id="264" r:id="rId29"/>
    <p:sldId id="262" r:id="rId30"/>
    <p:sldId id="303" r:id="rId31"/>
    <p:sldId id="311" r:id="rId32"/>
    <p:sldId id="312" r:id="rId33"/>
    <p:sldId id="302" r:id="rId34"/>
    <p:sldId id="297" r:id="rId35"/>
    <p:sldId id="319" r:id="rId36"/>
    <p:sldId id="320" r:id="rId37"/>
    <p:sldId id="315" r:id="rId38"/>
    <p:sldId id="313" r:id="rId39"/>
    <p:sldId id="314" r:id="rId40"/>
    <p:sldId id="298" r:id="rId41"/>
    <p:sldId id="299" r:id="rId42"/>
    <p:sldId id="294" r:id="rId43"/>
    <p:sldId id="293" r:id="rId44"/>
    <p:sldId id="290" r:id="rId45"/>
    <p:sldId id="276" r:id="rId46"/>
    <p:sldId id="277" r:id="rId47"/>
    <p:sldId id="278" r:id="rId48"/>
    <p:sldId id="287" r:id="rId49"/>
    <p:sldId id="289" r:id="rId50"/>
    <p:sldId id="304"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D061EB-B17E-2759-AF75-FDA6F76C0D39}" v="59" dt="2025-10-21T13:08:23.1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77" d="100"/>
          <a:sy n="77" d="100"/>
        </p:scale>
        <p:origin x="783" y="6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FED061EB-B17E-2759-AF75-FDA6F76C0D39}"/>
    <pc:docChg chg="addSld modSld">
      <pc:chgData name="Moutushi Tanha" userId="S::m.tanha@uwtsd.ac.uk::62f9b1f3-ddcf-45d7-a6a4-b667feecf47e" providerId="AD" clId="Web-{FED061EB-B17E-2759-AF75-FDA6F76C0D39}" dt="2025-10-21T13:08:23.130" v="58" actId="20577"/>
      <pc:docMkLst>
        <pc:docMk/>
      </pc:docMkLst>
      <pc:sldChg chg="modSp">
        <pc:chgData name="Moutushi Tanha" userId="S::m.tanha@uwtsd.ac.uk::62f9b1f3-ddcf-45d7-a6a4-b667feecf47e" providerId="AD" clId="Web-{FED061EB-B17E-2759-AF75-FDA6F76C0D39}" dt="2025-10-21T11:21:03.974" v="1" actId="1076"/>
        <pc:sldMkLst>
          <pc:docMk/>
          <pc:sldMk cId="1802871940" sldId="290"/>
        </pc:sldMkLst>
        <pc:picChg chg="mod">
          <ac:chgData name="Moutushi Tanha" userId="S::m.tanha@uwtsd.ac.uk::62f9b1f3-ddcf-45d7-a6a4-b667feecf47e" providerId="AD" clId="Web-{FED061EB-B17E-2759-AF75-FDA6F76C0D39}" dt="2025-10-21T11:21:03.974" v="1" actId="1076"/>
          <ac:picMkLst>
            <pc:docMk/>
            <pc:sldMk cId="1802871940" sldId="290"/>
            <ac:picMk id="2" creationId="{ABF54623-6A84-F1D6-9B29-03181432B127}"/>
          </ac:picMkLst>
        </pc:picChg>
      </pc:sldChg>
      <pc:sldChg chg="modSp">
        <pc:chgData name="Moutushi Tanha" userId="S::m.tanha@uwtsd.ac.uk::62f9b1f3-ddcf-45d7-a6a4-b667feecf47e" providerId="AD" clId="Web-{FED061EB-B17E-2759-AF75-FDA6F76C0D39}" dt="2025-10-21T13:08:23.130" v="58" actId="20577"/>
        <pc:sldMkLst>
          <pc:docMk/>
          <pc:sldMk cId="2571193518" sldId="298"/>
        </pc:sldMkLst>
        <pc:spChg chg="mod">
          <ac:chgData name="Moutushi Tanha" userId="S::m.tanha@uwtsd.ac.uk::62f9b1f3-ddcf-45d7-a6a4-b667feecf47e" providerId="AD" clId="Web-{FED061EB-B17E-2759-AF75-FDA6F76C0D39}" dt="2025-10-21T13:08:23.130" v="58" actId="20577"/>
          <ac:spMkLst>
            <pc:docMk/>
            <pc:sldMk cId="2571193518" sldId="298"/>
            <ac:spMk id="3" creationId="{19D1ADBD-32B2-2DDA-BBEA-08A0CB2F42A4}"/>
          </ac:spMkLst>
        </pc:spChg>
      </pc:sldChg>
      <pc:sldChg chg="modSp">
        <pc:chgData name="Moutushi Tanha" userId="S::m.tanha@uwtsd.ac.uk::62f9b1f3-ddcf-45d7-a6a4-b667feecf47e" providerId="AD" clId="Web-{FED061EB-B17E-2759-AF75-FDA6F76C0D39}" dt="2025-10-21T10:58:36.654" v="0" actId="14100"/>
        <pc:sldMkLst>
          <pc:docMk/>
          <pc:sldMk cId="1170706010" sldId="302"/>
        </pc:sldMkLst>
        <pc:picChg chg="mod">
          <ac:chgData name="Moutushi Tanha" userId="S::m.tanha@uwtsd.ac.uk::62f9b1f3-ddcf-45d7-a6a4-b667feecf47e" providerId="AD" clId="Web-{FED061EB-B17E-2759-AF75-FDA6F76C0D39}" dt="2025-10-21T10:58:36.654" v="0" actId="14100"/>
          <ac:picMkLst>
            <pc:docMk/>
            <pc:sldMk cId="1170706010" sldId="302"/>
            <ac:picMk id="5" creationId="{71F3EE6D-A0AA-40D7-C4F9-DAB4E49E7B64}"/>
          </ac:picMkLst>
        </pc:picChg>
      </pc:sldChg>
      <pc:sldChg chg="modSp new">
        <pc:chgData name="Moutushi Tanha" userId="S::m.tanha@uwtsd.ac.uk::62f9b1f3-ddcf-45d7-a6a4-b667feecf47e" providerId="AD" clId="Web-{FED061EB-B17E-2759-AF75-FDA6F76C0D39}" dt="2025-10-21T13:07:03.910" v="49" actId="20577"/>
        <pc:sldMkLst>
          <pc:docMk/>
          <pc:sldMk cId="3516123122" sldId="319"/>
        </pc:sldMkLst>
        <pc:spChg chg="mod">
          <ac:chgData name="Moutushi Tanha" userId="S::m.tanha@uwtsd.ac.uk::62f9b1f3-ddcf-45d7-a6a4-b667feecf47e" providerId="AD" clId="Web-{FED061EB-B17E-2759-AF75-FDA6F76C0D39}" dt="2025-10-21T13:07:03.910" v="49" actId="20577"/>
          <ac:spMkLst>
            <pc:docMk/>
            <pc:sldMk cId="3516123122" sldId="319"/>
            <ac:spMk id="2" creationId="{A8EDC3CC-ADBC-9062-4E34-FB48DE7D1240}"/>
          </ac:spMkLst>
        </pc:spChg>
        <pc:spChg chg="mod">
          <ac:chgData name="Moutushi Tanha" userId="S::m.tanha@uwtsd.ac.uk::62f9b1f3-ddcf-45d7-a6a4-b667feecf47e" providerId="AD" clId="Web-{FED061EB-B17E-2759-AF75-FDA6F76C0D39}" dt="2025-10-21T12:55:41.730" v="18" actId="20577"/>
          <ac:spMkLst>
            <pc:docMk/>
            <pc:sldMk cId="3516123122" sldId="319"/>
            <ac:spMk id="3" creationId="{AECC9747-8CA1-D92D-71D7-FCB5EA248494}"/>
          </ac:spMkLst>
        </pc:spChg>
      </pc:sldChg>
      <pc:sldChg chg="modSp new">
        <pc:chgData name="Moutushi Tanha" userId="S::m.tanha@uwtsd.ac.uk::62f9b1f3-ddcf-45d7-a6a4-b667feecf47e" providerId="AD" clId="Web-{FED061EB-B17E-2759-AF75-FDA6F76C0D39}" dt="2025-10-21T13:05:51.879" v="27" actId="20577"/>
        <pc:sldMkLst>
          <pc:docMk/>
          <pc:sldMk cId="3265426172" sldId="320"/>
        </pc:sldMkLst>
        <pc:spChg chg="mod">
          <ac:chgData name="Moutushi Tanha" userId="S::m.tanha@uwtsd.ac.uk::62f9b1f3-ddcf-45d7-a6a4-b667feecf47e" providerId="AD" clId="Web-{FED061EB-B17E-2759-AF75-FDA6F76C0D39}" dt="2025-10-21T13:05:51.879" v="27" actId="20577"/>
          <ac:spMkLst>
            <pc:docMk/>
            <pc:sldMk cId="3265426172" sldId="320"/>
            <ac:spMk id="3" creationId="{6406E26F-A324-0AF1-8FCA-BE7538D97934}"/>
          </ac:spMkLst>
        </pc:spChg>
      </pc:sldChg>
    </pc:docChg>
  </pc:docChgLst>
  <pc:docChgLst>
    <pc:chgData name="Moutushi Tanha" userId="S::m.tanha@uwtsd.ac.uk::62f9b1f3-ddcf-45d7-a6a4-b667feecf47e" providerId="AD" clId="Web-{6AD68346-22FF-AB94-898E-3A1BFCFB4240}"/>
    <pc:docChg chg="modSld sldOrd">
      <pc:chgData name="Moutushi Tanha" userId="S::m.tanha@uwtsd.ac.uk::62f9b1f3-ddcf-45d7-a6a4-b667feecf47e" providerId="AD" clId="Web-{6AD68346-22FF-AB94-898E-3A1BFCFB4240}" dt="2025-10-14T12:36:16.113" v="21" actId="14100"/>
      <pc:docMkLst>
        <pc:docMk/>
      </pc:docMkLst>
      <pc:sldChg chg="modSp">
        <pc:chgData name="Moutushi Tanha" userId="S::m.tanha@uwtsd.ac.uk::62f9b1f3-ddcf-45d7-a6a4-b667feecf47e" providerId="AD" clId="Web-{6AD68346-22FF-AB94-898E-3A1BFCFB4240}" dt="2025-10-14T09:53:47.409" v="15" actId="20577"/>
        <pc:sldMkLst>
          <pc:docMk/>
          <pc:sldMk cId="1557686212" sldId="256"/>
        </pc:sldMkLst>
        <pc:spChg chg="mod">
          <ac:chgData name="Moutushi Tanha" userId="S::m.tanha@uwtsd.ac.uk::62f9b1f3-ddcf-45d7-a6a4-b667feecf47e" providerId="AD" clId="Web-{6AD68346-22FF-AB94-898E-3A1BFCFB4240}" dt="2025-10-14T09:53:47.409" v="15" actId="20577"/>
          <ac:spMkLst>
            <pc:docMk/>
            <pc:sldMk cId="1557686212" sldId="256"/>
            <ac:spMk id="4" creationId="{1C7B6D47-B16A-2DF1-36E0-62B0DCC20BF6}"/>
          </ac:spMkLst>
        </pc:spChg>
      </pc:sldChg>
      <pc:sldChg chg="modSp">
        <pc:chgData name="Moutushi Tanha" userId="S::m.tanha@uwtsd.ac.uk::62f9b1f3-ddcf-45d7-a6a4-b667feecf47e" providerId="AD" clId="Web-{6AD68346-22FF-AB94-898E-3A1BFCFB4240}" dt="2025-10-14T09:02:13.390" v="0" actId="14100"/>
        <pc:sldMkLst>
          <pc:docMk/>
          <pc:sldMk cId="3131276724" sldId="259"/>
        </pc:sldMkLst>
        <pc:picChg chg="mod">
          <ac:chgData name="Moutushi Tanha" userId="S::m.tanha@uwtsd.ac.uk::62f9b1f3-ddcf-45d7-a6a4-b667feecf47e" providerId="AD" clId="Web-{6AD68346-22FF-AB94-898E-3A1BFCFB4240}" dt="2025-10-14T09:02:13.390" v="0" actId="14100"/>
          <ac:picMkLst>
            <pc:docMk/>
            <pc:sldMk cId="3131276724" sldId="259"/>
            <ac:picMk id="3" creationId="{B2316F5F-D773-1DCF-B178-6329BC23AC11}"/>
          </ac:picMkLst>
        </pc:picChg>
      </pc:sldChg>
      <pc:sldChg chg="modSp">
        <pc:chgData name="Moutushi Tanha" userId="S::m.tanha@uwtsd.ac.uk::62f9b1f3-ddcf-45d7-a6a4-b667feecf47e" providerId="AD" clId="Web-{6AD68346-22FF-AB94-898E-3A1BFCFB4240}" dt="2025-10-14T12:36:16.113" v="21" actId="14100"/>
        <pc:sldMkLst>
          <pc:docMk/>
          <pc:sldMk cId="3014376964" sldId="261"/>
        </pc:sldMkLst>
        <pc:picChg chg="mod">
          <ac:chgData name="Moutushi Tanha" userId="S::m.tanha@uwtsd.ac.uk::62f9b1f3-ddcf-45d7-a6a4-b667feecf47e" providerId="AD" clId="Web-{6AD68346-22FF-AB94-898E-3A1BFCFB4240}" dt="2025-10-14T12:36:16.113" v="21" actId="14100"/>
          <ac:picMkLst>
            <pc:docMk/>
            <pc:sldMk cId="3014376964" sldId="261"/>
            <ac:picMk id="3" creationId="{7B78587C-D4B1-6A5B-C231-751B8D471D68}"/>
          </ac:picMkLst>
        </pc:picChg>
      </pc:sldChg>
      <pc:sldChg chg="modSp">
        <pc:chgData name="Moutushi Tanha" userId="S::m.tanha@uwtsd.ac.uk::62f9b1f3-ddcf-45d7-a6a4-b667feecf47e" providerId="AD" clId="Web-{6AD68346-22FF-AB94-898E-3A1BFCFB4240}" dt="2025-10-14T09:03:08.703" v="3" actId="14100"/>
        <pc:sldMkLst>
          <pc:docMk/>
          <pc:sldMk cId="3844983897" sldId="263"/>
        </pc:sldMkLst>
        <pc:picChg chg="mod">
          <ac:chgData name="Moutushi Tanha" userId="S::m.tanha@uwtsd.ac.uk::62f9b1f3-ddcf-45d7-a6a4-b667feecf47e" providerId="AD" clId="Web-{6AD68346-22FF-AB94-898E-3A1BFCFB4240}" dt="2025-10-14T09:03:08.703" v="3" actId="14100"/>
          <ac:picMkLst>
            <pc:docMk/>
            <pc:sldMk cId="3844983897" sldId="263"/>
            <ac:picMk id="3" creationId="{8FA0DC3C-4A89-2241-9666-690642CFC23C}"/>
          </ac:picMkLst>
        </pc:picChg>
      </pc:sldChg>
      <pc:sldChg chg="ord">
        <pc:chgData name="Moutushi Tanha" userId="S::m.tanha@uwtsd.ac.uk::62f9b1f3-ddcf-45d7-a6a4-b667feecf47e" providerId="AD" clId="Web-{6AD68346-22FF-AB94-898E-3A1BFCFB4240}" dt="2025-10-14T09:54:37.600" v="17"/>
        <pc:sldMkLst>
          <pc:docMk/>
          <pc:sldMk cId="2251154017" sldId="270"/>
        </pc:sldMkLst>
      </pc:sldChg>
      <pc:sldChg chg="modSp">
        <pc:chgData name="Moutushi Tanha" userId="S::m.tanha@uwtsd.ac.uk::62f9b1f3-ddcf-45d7-a6a4-b667feecf47e" providerId="AD" clId="Web-{6AD68346-22FF-AB94-898E-3A1BFCFB4240}" dt="2025-10-14T09:02:27.015" v="1" actId="14100"/>
        <pc:sldMkLst>
          <pc:docMk/>
          <pc:sldMk cId="678788343" sldId="283"/>
        </pc:sldMkLst>
        <pc:picChg chg="mod">
          <ac:chgData name="Moutushi Tanha" userId="S::m.tanha@uwtsd.ac.uk::62f9b1f3-ddcf-45d7-a6a4-b667feecf47e" providerId="AD" clId="Web-{6AD68346-22FF-AB94-898E-3A1BFCFB4240}" dt="2025-10-14T09:02:27.015" v="1" actId="14100"/>
          <ac:picMkLst>
            <pc:docMk/>
            <pc:sldMk cId="678788343" sldId="283"/>
            <ac:picMk id="2" creationId="{D9E44781-AE0F-5A67-3297-D94368F60D39}"/>
          </ac:picMkLst>
        </pc:picChg>
      </pc:sldChg>
      <pc:sldChg chg="modSp">
        <pc:chgData name="Moutushi Tanha" userId="S::m.tanha@uwtsd.ac.uk::62f9b1f3-ddcf-45d7-a6a4-b667feecf47e" providerId="AD" clId="Web-{6AD68346-22FF-AB94-898E-3A1BFCFB4240}" dt="2025-10-14T09:03:49.673" v="7" actId="14100"/>
        <pc:sldMkLst>
          <pc:docMk/>
          <pc:sldMk cId="1170706010" sldId="302"/>
        </pc:sldMkLst>
        <pc:picChg chg="mod">
          <ac:chgData name="Moutushi Tanha" userId="S::m.tanha@uwtsd.ac.uk::62f9b1f3-ddcf-45d7-a6a4-b667feecf47e" providerId="AD" clId="Web-{6AD68346-22FF-AB94-898E-3A1BFCFB4240}" dt="2025-10-14T09:03:49.673" v="7" actId="14100"/>
          <ac:picMkLst>
            <pc:docMk/>
            <pc:sldMk cId="1170706010" sldId="302"/>
            <ac:picMk id="5" creationId="{71F3EE6D-A0AA-40D7-C4F9-DAB4E49E7B64}"/>
          </ac:picMkLst>
        </pc:picChg>
      </pc:sldChg>
      <pc:sldChg chg="modSp">
        <pc:chgData name="Moutushi Tanha" userId="S::m.tanha@uwtsd.ac.uk::62f9b1f3-ddcf-45d7-a6a4-b667feecf47e" providerId="AD" clId="Web-{6AD68346-22FF-AB94-898E-3A1BFCFB4240}" dt="2025-10-14T12:34:36.424" v="19" actId="14100"/>
        <pc:sldMkLst>
          <pc:docMk/>
          <pc:sldMk cId="748885812" sldId="305"/>
        </pc:sldMkLst>
        <pc:picChg chg="mod">
          <ac:chgData name="Moutushi Tanha" userId="S::m.tanha@uwtsd.ac.uk::62f9b1f3-ddcf-45d7-a6a4-b667feecf47e" providerId="AD" clId="Web-{6AD68346-22FF-AB94-898E-3A1BFCFB4240}" dt="2025-10-14T12:34:36.424" v="19" actId="14100"/>
          <ac:picMkLst>
            <pc:docMk/>
            <pc:sldMk cId="748885812" sldId="305"/>
            <ac:picMk id="2" creationId="{6BEE0644-2549-0A1C-D8BC-7D40D821F913}"/>
          </ac:picMkLst>
        </pc:picChg>
      </pc:sldChg>
    </pc:docChg>
  </pc:docChgLst>
  <pc:docChgLst>
    <pc:chgData name="Moutushi Tanha" userId="S::m.tanha@uwtsd.ac.uk::62f9b1f3-ddcf-45d7-a6a4-b667feecf47e" providerId="AD" clId="Web-{3CB473FE-3F88-4C98-474B-A0B54C704943}"/>
    <pc:docChg chg="addSld delSld modSld">
      <pc:chgData name="Moutushi Tanha" userId="S::m.tanha@uwtsd.ac.uk::62f9b1f3-ddcf-45d7-a6a4-b667feecf47e" providerId="AD" clId="Web-{3CB473FE-3F88-4C98-474B-A0B54C704943}" dt="2025-10-14T16:00:10.964" v="65" actId="20577"/>
      <pc:docMkLst>
        <pc:docMk/>
      </pc:docMkLst>
      <pc:sldChg chg="modSp">
        <pc:chgData name="Moutushi Tanha" userId="S::m.tanha@uwtsd.ac.uk::62f9b1f3-ddcf-45d7-a6a4-b667feecf47e" providerId="AD" clId="Web-{3CB473FE-3F88-4C98-474B-A0B54C704943}" dt="2025-10-14T15:48:46.673" v="15" actId="14100"/>
        <pc:sldMkLst>
          <pc:docMk/>
          <pc:sldMk cId="3131276724" sldId="259"/>
        </pc:sldMkLst>
        <pc:picChg chg="mod">
          <ac:chgData name="Moutushi Tanha" userId="S::m.tanha@uwtsd.ac.uk::62f9b1f3-ddcf-45d7-a6a4-b667feecf47e" providerId="AD" clId="Web-{3CB473FE-3F88-4C98-474B-A0B54C704943}" dt="2025-10-14T15:48:46.673" v="15" actId="14100"/>
          <ac:picMkLst>
            <pc:docMk/>
            <pc:sldMk cId="3131276724" sldId="259"/>
            <ac:picMk id="3" creationId="{B2316F5F-D773-1DCF-B178-6329BC23AC11}"/>
          </ac:picMkLst>
        </pc:picChg>
      </pc:sldChg>
      <pc:sldChg chg="modSp">
        <pc:chgData name="Moutushi Tanha" userId="S::m.tanha@uwtsd.ac.uk::62f9b1f3-ddcf-45d7-a6a4-b667feecf47e" providerId="AD" clId="Web-{3CB473FE-3F88-4C98-474B-A0B54C704943}" dt="2025-10-14T15:43:22.064" v="1" actId="14100"/>
        <pc:sldMkLst>
          <pc:docMk/>
          <pc:sldMk cId="2218092763" sldId="281"/>
        </pc:sldMkLst>
        <pc:picChg chg="mod">
          <ac:chgData name="Moutushi Tanha" userId="S::m.tanha@uwtsd.ac.uk::62f9b1f3-ddcf-45d7-a6a4-b667feecf47e" providerId="AD" clId="Web-{3CB473FE-3F88-4C98-474B-A0B54C704943}" dt="2025-10-14T15:43:22.064" v="1" actId="14100"/>
          <ac:picMkLst>
            <pc:docMk/>
            <pc:sldMk cId="2218092763" sldId="281"/>
            <ac:picMk id="2" creationId="{A3E687BC-1EF0-E55B-600E-2B35D761EF61}"/>
          </ac:picMkLst>
        </pc:picChg>
      </pc:sldChg>
      <pc:sldChg chg="modSp">
        <pc:chgData name="Moutushi Tanha" userId="S::m.tanha@uwtsd.ac.uk::62f9b1f3-ddcf-45d7-a6a4-b667feecf47e" providerId="AD" clId="Web-{3CB473FE-3F88-4C98-474B-A0B54C704943}" dt="2025-10-14T15:48:59.110" v="17" actId="14100"/>
        <pc:sldMkLst>
          <pc:docMk/>
          <pc:sldMk cId="678788343" sldId="283"/>
        </pc:sldMkLst>
        <pc:picChg chg="mod">
          <ac:chgData name="Moutushi Tanha" userId="S::m.tanha@uwtsd.ac.uk::62f9b1f3-ddcf-45d7-a6a4-b667feecf47e" providerId="AD" clId="Web-{3CB473FE-3F88-4C98-474B-A0B54C704943}" dt="2025-10-14T15:48:59.110" v="17" actId="14100"/>
          <ac:picMkLst>
            <pc:docMk/>
            <pc:sldMk cId="678788343" sldId="283"/>
            <ac:picMk id="2" creationId="{D9E44781-AE0F-5A67-3297-D94368F60D39}"/>
          </ac:picMkLst>
        </pc:picChg>
      </pc:sldChg>
      <pc:sldChg chg="addSp modSp new mod setBg">
        <pc:chgData name="Moutushi Tanha" userId="S::m.tanha@uwtsd.ac.uk::62f9b1f3-ddcf-45d7-a6a4-b667feecf47e" providerId="AD" clId="Web-{3CB473FE-3F88-4C98-474B-A0B54C704943}" dt="2025-10-14T15:48:35.751" v="13" actId="14100"/>
        <pc:sldMkLst>
          <pc:docMk/>
          <pc:sldMk cId="3119677098" sldId="316"/>
        </pc:sldMkLst>
        <pc:spChg chg="add">
          <ac:chgData name="Moutushi Tanha" userId="S::m.tanha@uwtsd.ac.uk::62f9b1f3-ddcf-45d7-a6a4-b667feecf47e" providerId="AD" clId="Web-{3CB473FE-3F88-4C98-474B-A0B54C704943}" dt="2025-10-14T15:47:41.747" v="6"/>
          <ac:spMkLst>
            <pc:docMk/>
            <pc:sldMk cId="3119677098" sldId="316"/>
            <ac:spMk id="7" creationId="{AB8C311F-7253-4AED-9701-7FC0708C41C7}"/>
          </ac:spMkLst>
        </pc:spChg>
        <pc:spChg chg="add">
          <ac:chgData name="Moutushi Tanha" userId="S::m.tanha@uwtsd.ac.uk::62f9b1f3-ddcf-45d7-a6a4-b667feecf47e" providerId="AD" clId="Web-{3CB473FE-3F88-4C98-474B-A0B54C704943}" dt="2025-10-14T15:47:41.747" v="6"/>
          <ac:spMkLst>
            <pc:docMk/>
            <pc:sldMk cId="3119677098" sldId="316"/>
            <ac:spMk id="9" creationId="{E2384209-CB15-4CDF-9D31-C44FD9A3F20D}"/>
          </ac:spMkLst>
        </pc:spChg>
        <pc:spChg chg="add">
          <ac:chgData name="Moutushi Tanha" userId="S::m.tanha@uwtsd.ac.uk::62f9b1f3-ddcf-45d7-a6a4-b667feecf47e" providerId="AD" clId="Web-{3CB473FE-3F88-4C98-474B-A0B54C704943}" dt="2025-10-14T15:47:41.747" v="6"/>
          <ac:spMkLst>
            <pc:docMk/>
            <pc:sldMk cId="3119677098" sldId="316"/>
            <ac:spMk id="11" creationId="{2633B3B5-CC90-43F0-8714-D31D1F3F0209}"/>
          </ac:spMkLst>
        </pc:spChg>
        <pc:spChg chg="add">
          <ac:chgData name="Moutushi Tanha" userId="S::m.tanha@uwtsd.ac.uk::62f9b1f3-ddcf-45d7-a6a4-b667feecf47e" providerId="AD" clId="Web-{3CB473FE-3F88-4C98-474B-A0B54C704943}" dt="2025-10-14T15:47:41.747" v="6"/>
          <ac:spMkLst>
            <pc:docMk/>
            <pc:sldMk cId="3119677098" sldId="316"/>
            <ac:spMk id="13" creationId="{A8D57A06-A426-446D-B02C-A2DC6B62E45E}"/>
          </ac:spMkLst>
        </pc:spChg>
        <pc:picChg chg="add mod">
          <ac:chgData name="Moutushi Tanha" userId="S::m.tanha@uwtsd.ac.uk::62f9b1f3-ddcf-45d7-a6a4-b667feecf47e" providerId="AD" clId="Web-{3CB473FE-3F88-4C98-474B-A0B54C704943}" dt="2025-10-14T15:48:35.751" v="13" actId="14100"/>
          <ac:picMkLst>
            <pc:docMk/>
            <pc:sldMk cId="3119677098" sldId="316"/>
            <ac:picMk id="2" creationId="{2EF472BE-A8EE-AA99-3A04-5F11A37A0394}"/>
          </ac:picMkLst>
        </pc:picChg>
      </pc:sldChg>
      <pc:sldChg chg="modSp new">
        <pc:chgData name="Moutushi Tanha" userId="S::m.tanha@uwtsd.ac.uk::62f9b1f3-ddcf-45d7-a6a4-b667feecf47e" providerId="AD" clId="Web-{3CB473FE-3F88-4C98-474B-A0B54C704943}" dt="2025-10-14T16:00:10.964" v="65" actId="20577"/>
        <pc:sldMkLst>
          <pc:docMk/>
          <pc:sldMk cId="218947471" sldId="317"/>
        </pc:sldMkLst>
        <pc:spChg chg="mod">
          <ac:chgData name="Moutushi Tanha" userId="S::m.tanha@uwtsd.ac.uk::62f9b1f3-ddcf-45d7-a6a4-b667feecf47e" providerId="AD" clId="Web-{3CB473FE-3F88-4C98-474B-A0B54C704943}" dt="2025-10-14T15:57:46.147" v="53" actId="20577"/>
          <ac:spMkLst>
            <pc:docMk/>
            <pc:sldMk cId="218947471" sldId="317"/>
            <ac:spMk id="2" creationId="{5620F690-754F-3BD0-4FCA-151FD6009E06}"/>
          </ac:spMkLst>
        </pc:spChg>
        <pc:spChg chg="mod">
          <ac:chgData name="Moutushi Tanha" userId="S::m.tanha@uwtsd.ac.uk::62f9b1f3-ddcf-45d7-a6a4-b667feecf47e" providerId="AD" clId="Web-{3CB473FE-3F88-4C98-474B-A0B54C704943}" dt="2025-10-14T16:00:10.964" v="65" actId="20577"/>
          <ac:spMkLst>
            <pc:docMk/>
            <pc:sldMk cId="218947471" sldId="317"/>
            <ac:spMk id="3" creationId="{DA46FB4F-0F1C-8D4B-CA77-76BA29F7D7A0}"/>
          </ac:spMkLst>
        </pc:spChg>
      </pc:sldChg>
      <pc:sldChg chg="addSp modSp new mod setBg">
        <pc:chgData name="Moutushi Tanha" userId="S::m.tanha@uwtsd.ac.uk::62f9b1f3-ddcf-45d7-a6a4-b667feecf47e" providerId="AD" clId="Web-{3CB473FE-3F88-4C98-474B-A0B54C704943}" dt="2025-10-14T15:54:42.596" v="23"/>
        <pc:sldMkLst>
          <pc:docMk/>
          <pc:sldMk cId="1619200482" sldId="318"/>
        </pc:sldMkLst>
        <pc:spChg chg="add">
          <ac:chgData name="Moutushi Tanha" userId="S::m.tanha@uwtsd.ac.uk::62f9b1f3-ddcf-45d7-a6a4-b667feecf47e" providerId="AD" clId="Web-{3CB473FE-3F88-4C98-474B-A0B54C704943}" dt="2025-10-14T15:54:42.596" v="23"/>
          <ac:spMkLst>
            <pc:docMk/>
            <pc:sldMk cId="1619200482" sldId="318"/>
            <ac:spMk id="7" creationId="{AB8C311F-7253-4AED-9701-7FC0708C41C7}"/>
          </ac:spMkLst>
        </pc:spChg>
        <pc:spChg chg="add">
          <ac:chgData name="Moutushi Tanha" userId="S::m.tanha@uwtsd.ac.uk::62f9b1f3-ddcf-45d7-a6a4-b667feecf47e" providerId="AD" clId="Web-{3CB473FE-3F88-4C98-474B-A0B54C704943}" dt="2025-10-14T15:54:42.596" v="23"/>
          <ac:spMkLst>
            <pc:docMk/>
            <pc:sldMk cId="1619200482" sldId="318"/>
            <ac:spMk id="9" creationId="{E2384209-CB15-4CDF-9D31-C44FD9A3F20D}"/>
          </ac:spMkLst>
        </pc:spChg>
        <pc:spChg chg="add">
          <ac:chgData name="Moutushi Tanha" userId="S::m.tanha@uwtsd.ac.uk::62f9b1f3-ddcf-45d7-a6a4-b667feecf47e" providerId="AD" clId="Web-{3CB473FE-3F88-4C98-474B-A0B54C704943}" dt="2025-10-14T15:54:42.596" v="23"/>
          <ac:spMkLst>
            <pc:docMk/>
            <pc:sldMk cId="1619200482" sldId="318"/>
            <ac:spMk id="11" creationId="{2633B3B5-CC90-43F0-8714-D31D1F3F0209}"/>
          </ac:spMkLst>
        </pc:spChg>
        <pc:spChg chg="add">
          <ac:chgData name="Moutushi Tanha" userId="S::m.tanha@uwtsd.ac.uk::62f9b1f3-ddcf-45d7-a6a4-b667feecf47e" providerId="AD" clId="Web-{3CB473FE-3F88-4C98-474B-A0B54C704943}" dt="2025-10-14T15:54:42.596" v="23"/>
          <ac:spMkLst>
            <pc:docMk/>
            <pc:sldMk cId="1619200482" sldId="318"/>
            <ac:spMk id="13" creationId="{A8D57A06-A426-446D-B02C-A2DC6B62E45E}"/>
          </ac:spMkLst>
        </pc:spChg>
        <pc:picChg chg="add mod">
          <ac:chgData name="Moutushi Tanha" userId="S::m.tanha@uwtsd.ac.uk::62f9b1f3-ddcf-45d7-a6a4-b667feecf47e" providerId="AD" clId="Web-{3CB473FE-3F88-4C98-474B-A0B54C704943}" dt="2025-10-14T15:54:42.596" v="23"/>
          <ac:picMkLst>
            <pc:docMk/>
            <pc:sldMk cId="1619200482" sldId="318"/>
            <ac:picMk id="2" creationId="{1F12EEA3-92A8-2764-9373-DE8591A67A3C}"/>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203D4A-1810-4C14-AB66-BD8BECC7464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7F5D88CE-3A22-4448-8875-AAC9824E8A34}">
      <dgm:prSet/>
      <dgm:spPr/>
      <dgm:t>
        <a:bodyPr/>
        <a:lstStyle/>
        <a:p>
          <a:r>
            <a:rPr lang="en-US"/>
            <a:t>Research on competitors</a:t>
          </a:r>
        </a:p>
      </dgm:t>
    </dgm:pt>
    <dgm:pt modelId="{90455A49-2E8C-444B-94D6-A108B15F3509}" type="parTrans" cxnId="{0D60AEB0-6B87-46CC-A983-8B7AB2188D6E}">
      <dgm:prSet/>
      <dgm:spPr/>
      <dgm:t>
        <a:bodyPr/>
        <a:lstStyle/>
        <a:p>
          <a:endParaRPr lang="en-US"/>
        </a:p>
      </dgm:t>
    </dgm:pt>
    <dgm:pt modelId="{3C8CB3A1-75FE-403D-819B-D8E3020CC1B3}" type="sibTrans" cxnId="{0D60AEB0-6B87-46CC-A983-8B7AB2188D6E}">
      <dgm:prSet/>
      <dgm:spPr/>
      <dgm:t>
        <a:bodyPr/>
        <a:lstStyle/>
        <a:p>
          <a:endParaRPr lang="en-US"/>
        </a:p>
      </dgm:t>
    </dgm:pt>
    <dgm:pt modelId="{E9E282D9-E33D-48C5-940B-402BBFA12188}">
      <dgm:prSet/>
      <dgm:spPr/>
      <dgm:t>
        <a:bodyPr/>
        <a:lstStyle/>
        <a:p>
          <a:r>
            <a:rPr lang="en-US"/>
            <a:t>Analyzing the competition</a:t>
          </a:r>
        </a:p>
      </dgm:t>
    </dgm:pt>
    <dgm:pt modelId="{2D4E5E7E-1B59-4608-914E-A25FA20B22FE}" type="parTrans" cxnId="{FA17050A-D309-4A82-A3A8-05C54F5F48E4}">
      <dgm:prSet/>
      <dgm:spPr/>
      <dgm:t>
        <a:bodyPr/>
        <a:lstStyle/>
        <a:p>
          <a:endParaRPr lang="en-US"/>
        </a:p>
      </dgm:t>
    </dgm:pt>
    <dgm:pt modelId="{03CC3F22-2ADF-46F8-824B-C5D13805E948}" type="sibTrans" cxnId="{FA17050A-D309-4A82-A3A8-05C54F5F48E4}">
      <dgm:prSet/>
      <dgm:spPr/>
      <dgm:t>
        <a:bodyPr/>
        <a:lstStyle/>
        <a:p>
          <a:endParaRPr lang="en-US"/>
        </a:p>
      </dgm:t>
    </dgm:pt>
    <dgm:pt modelId="{7939A9C0-FDBB-4FA0-A6F2-8E101B61A2BC}" type="pres">
      <dgm:prSet presAssocID="{16203D4A-1810-4C14-AB66-BD8BECC74648}" presName="root" presStyleCnt="0">
        <dgm:presLayoutVars>
          <dgm:dir/>
          <dgm:resizeHandles val="exact"/>
        </dgm:presLayoutVars>
      </dgm:prSet>
      <dgm:spPr/>
    </dgm:pt>
    <dgm:pt modelId="{C5BEF80B-EB89-443C-9D1B-DE72391CB3AB}" type="pres">
      <dgm:prSet presAssocID="{7F5D88CE-3A22-4448-8875-AAC9824E8A34}" presName="compNode" presStyleCnt="0"/>
      <dgm:spPr/>
    </dgm:pt>
    <dgm:pt modelId="{DE14818C-BDD4-4F8A-85C4-3E8165CEE9DA}" type="pres">
      <dgm:prSet presAssocID="{7F5D88CE-3A22-4448-8875-AAC9824E8A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D15F0380-7C40-4CDA-B3B2-E67E0C990AD7}" type="pres">
      <dgm:prSet presAssocID="{7F5D88CE-3A22-4448-8875-AAC9824E8A34}" presName="spaceRect" presStyleCnt="0"/>
      <dgm:spPr/>
    </dgm:pt>
    <dgm:pt modelId="{21C05997-0117-4ECC-9318-7DE4E01B6149}" type="pres">
      <dgm:prSet presAssocID="{7F5D88CE-3A22-4448-8875-AAC9824E8A34}" presName="textRect" presStyleLbl="revTx" presStyleIdx="0" presStyleCnt="2">
        <dgm:presLayoutVars>
          <dgm:chMax val="1"/>
          <dgm:chPref val="1"/>
        </dgm:presLayoutVars>
      </dgm:prSet>
      <dgm:spPr/>
    </dgm:pt>
    <dgm:pt modelId="{66954178-F4A3-4C0F-AEF5-23C11E0F3A49}" type="pres">
      <dgm:prSet presAssocID="{3C8CB3A1-75FE-403D-819B-D8E3020CC1B3}" presName="sibTrans" presStyleCnt="0"/>
      <dgm:spPr/>
    </dgm:pt>
    <dgm:pt modelId="{F2DA69EE-817E-41DC-AF0C-1E8B6A7CAA56}" type="pres">
      <dgm:prSet presAssocID="{E9E282D9-E33D-48C5-940B-402BBFA12188}" presName="compNode" presStyleCnt="0"/>
      <dgm:spPr/>
    </dgm:pt>
    <dgm:pt modelId="{4CEBA859-8D42-4795-ABB0-C87F55B597E6}" type="pres">
      <dgm:prSet presAssocID="{E9E282D9-E33D-48C5-940B-402BBFA1218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0C0A39CD-246B-46D8-A6EB-A194B4FC3F0F}" type="pres">
      <dgm:prSet presAssocID="{E9E282D9-E33D-48C5-940B-402BBFA12188}" presName="spaceRect" presStyleCnt="0"/>
      <dgm:spPr/>
    </dgm:pt>
    <dgm:pt modelId="{2EB86466-1729-4C1B-B15B-7BE58EFAAB75}" type="pres">
      <dgm:prSet presAssocID="{E9E282D9-E33D-48C5-940B-402BBFA12188}" presName="textRect" presStyleLbl="revTx" presStyleIdx="1" presStyleCnt="2">
        <dgm:presLayoutVars>
          <dgm:chMax val="1"/>
          <dgm:chPref val="1"/>
        </dgm:presLayoutVars>
      </dgm:prSet>
      <dgm:spPr/>
    </dgm:pt>
  </dgm:ptLst>
  <dgm:cxnLst>
    <dgm:cxn modelId="{FA17050A-D309-4A82-A3A8-05C54F5F48E4}" srcId="{16203D4A-1810-4C14-AB66-BD8BECC74648}" destId="{E9E282D9-E33D-48C5-940B-402BBFA12188}" srcOrd="1" destOrd="0" parTransId="{2D4E5E7E-1B59-4608-914E-A25FA20B22FE}" sibTransId="{03CC3F22-2ADF-46F8-824B-C5D13805E948}"/>
    <dgm:cxn modelId="{0D60AEB0-6B87-46CC-A983-8B7AB2188D6E}" srcId="{16203D4A-1810-4C14-AB66-BD8BECC74648}" destId="{7F5D88CE-3A22-4448-8875-AAC9824E8A34}" srcOrd="0" destOrd="0" parTransId="{90455A49-2E8C-444B-94D6-A108B15F3509}" sibTransId="{3C8CB3A1-75FE-403D-819B-D8E3020CC1B3}"/>
    <dgm:cxn modelId="{A491DEB5-FAD3-4764-9BA3-BC50B6A65051}" type="presOf" srcId="{7F5D88CE-3A22-4448-8875-AAC9824E8A34}" destId="{21C05997-0117-4ECC-9318-7DE4E01B6149}" srcOrd="0" destOrd="0" presId="urn:microsoft.com/office/officeart/2018/2/layout/IconLabelList"/>
    <dgm:cxn modelId="{280134CA-CFFE-47F9-B681-EE23D11B6363}" type="presOf" srcId="{16203D4A-1810-4C14-AB66-BD8BECC74648}" destId="{7939A9C0-FDBB-4FA0-A6F2-8E101B61A2BC}" srcOrd="0" destOrd="0" presId="urn:microsoft.com/office/officeart/2018/2/layout/IconLabelList"/>
    <dgm:cxn modelId="{D8DDCAE7-0B6F-486E-BABB-1D78D8BCFE07}" type="presOf" srcId="{E9E282D9-E33D-48C5-940B-402BBFA12188}" destId="{2EB86466-1729-4C1B-B15B-7BE58EFAAB75}" srcOrd="0" destOrd="0" presId="urn:microsoft.com/office/officeart/2018/2/layout/IconLabelList"/>
    <dgm:cxn modelId="{FD0CA954-2109-4EAA-9060-22048A884281}" type="presParOf" srcId="{7939A9C0-FDBB-4FA0-A6F2-8E101B61A2BC}" destId="{C5BEF80B-EB89-443C-9D1B-DE72391CB3AB}" srcOrd="0" destOrd="0" presId="urn:microsoft.com/office/officeart/2018/2/layout/IconLabelList"/>
    <dgm:cxn modelId="{A77870E9-11FE-41E0-B2F2-D2444A333B16}" type="presParOf" srcId="{C5BEF80B-EB89-443C-9D1B-DE72391CB3AB}" destId="{DE14818C-BDD4-4F8A-85C4-3E8165CEE9DA}" srcOrd="0" destOrd="0" presId="urn:microsoft.com/office/officeart/2018/2/layout/IconLabelList"/>
    <dgm:cxn modelId="{A0FB3435-D9A9-45D6-9433-116264BE4E02}" type="presParOf" srcId="{C5BEF80B-EB89-443C-9D1B-DE72391CB3AB}" destId="{D15F0380-7C40-4CDA-B3B2-E67E0C990AD7}" srcOrd="1" destOrd="0" presId="urn:microsoft.com/office/officeart/2018/2/layout/IconLabelList"/>
    <dgm:cxn modelId="{991479EE-4D02-4B0A-A0C3-7D417E447DA5}" type="presParOf" srcId="{C5BEF80B-EB89-443C-9D1B-DE72391CB3AB}" destId="{21C05997-0117-4ECC-9318-7DE4E01B6149}" srcOrd="2" destOrd="0" presId="urn:microsoft.com/office/officeart/2018/2/layout/IconLabelList"/>
    <dgm:cxn modelId="{C8A9BAA9-5674-4FE2-9A9E-BA7305BBF6D5}" type="presParOf" srcId="{7939A9C0-FDBB-4FA0-A6F2-8E101B61A2BC}" destId="{66954178-F4A3-4C0F-AEF5-23C11E0F3A49}" srcOrd="1" destOrd="0" presId="urn:microsoft.com/office/officeart/2018/2/layout/IconLabelList"/>
    <dgm:cxn modelId="{B4AE5933-DE0E-4C93-AB99-AF6CBFFF544B}" type="presParOf" srcId="{7939A9C0-FDBB-4FA0-A6F2-8E101B61A2BC}" destId="{F2DA69EE-817E-41DC-AF0C-1E8B6A7CAA56}" srcOrd="2" destOrd="0" presId="urn:microsoft.com/office/officeart/2018/2/layout/IconLabelList"/>
    <dgm:cxn modelId="{AF090474-A39F-4BD3-9786-53E1FD95A731}" type="presParOf" srcId="{F2DA69EE-817E-41DC-AF0C-1E8B6A7CAA56}" destId="{4CEBA859-8D42-4795-ABB0-C87F55B597E6}" srcOrd="0" destOrd="0" presId="urn:microsoft.com/office/officeart/2018/2/layout/IconLabelList"/>
    <dgm:cxn modelId="{F029E98E-76D6-4E2E-9AEE-967034138261}" type="presParOf" srcId="{F2DA69EE-817E-41DC-AF0C-1E8B6A7CAA56}" destId="{0C0A39CD-246B-46D8-A6EB-A194B4FC3F0F}" srcOrd="1" destOrd="0" presId="urn:microsoft.com/office/officeart/2018/2/layout/IconLabelList"/>
    <dgm:cxn modelId="{DA03173B-F6F6-49FD-8E1F-D877A44CFE9A}" type="presParOf" srcId="{F2DA69EE-817E-41DC-AF0C-1E8B6A7CAA56}" destId="{2EB86466-1729-4C1B-B15B-7BE58EFAAB7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14818C-BDD4-4F8A-85C4-3E8165CEE9DA}">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C05997-0117-4ECC-9318-7DE4E01B614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kern="1200"/>
            <a:t>Research on competitors</a:t>
          </a:r>
        </a:p>
      </dsp:txBody>
      <dsp:txXfrm>
        <a:off x="765914" y="2943510"/>
        <a:ext cx="4320000" cy="720000"/>
      </dsp:txXfrm>
    </dsp:sp>
    <dsp:sp modelId="{4CEBA859-8D42-4795-ABB0-C87F55B597E6}">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B86466-1729-4C1B-B15B-7BE58EFAAB75}">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kern="1200"/>
            <a:t>Analyzing the competition</a:t>
          </a:r>
        </a:p>
      </dsp:txBody>
      <dsp:txXfrm>
        <a:off x="5841914" y="2943510"/>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7C316-E7FD-2A60-365D-1281C908B8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2FFE54-1A1E-B83E-EFA4-CCFA48784A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637B19B-D562-2F7A-8FCC-90B9A565087C}"/>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A51032A0-E53E-CA4F-404A-39FF65F9C3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1FEBC6-9CA2-7BD7-6C38-5699680593DE}"/>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404004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F3640-C29A-7C2A-E87B-215FD5D3C4D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E4000E-D645-6CC0-BA46-490294C32FC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59F102-8219-A12E-11FB-4C073AA78DD4}"/>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BDABC87F-9992-9BEC-6BD6-4EDDC46438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3847B7-3DC9-B7C4-A5BA-F27A9A8AE874}"/>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4068986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CA28-8C71-87B8-A194-46D65ECD35C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E6F583-644E-04E3-04BF-7B7B393D2E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588C94-766D-08DC-5CA4-8107276D3F79}"/>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6D911D46-9C98-6E5E-262A-2F55B1B73D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BA98DA-19E0-8C09-F887-32D53FAE3284}"/>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268954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91C98-A9BB-0DA8-B961-A31B25855A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690BD9-82E9-9FE1-7BC4-FA3EA781A6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426717-EC4C-A105-42CB-3E9CFE927F8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B229B5-2234-B15A-7282-141D5C7958FB}"/>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6" name="Footer Placeholder 5">
            <a:extLst>
              <a:ext uri="{FF2B5EF4-FFF2-40B4-BE49-F238E27FC236}">
                <a16:creationId xmlns:a16="http://schemas.microsoft.com/office/drawing/2014/main" id="{A17A8EA2-CC0E-4920-387B-29A7AB2BE8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6084A-0566-9352-69E9-DD3FCFEF738A}"/>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3868036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6456-9426-F232-6A0D-BB7FEA9B4A3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BA4FCB-75D7-E3C9-0E7E-4417B61352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81CA86-5DD1-C1CF-5372-4A188E1F16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AD2265D-4787-C0AB-8C84-B9F48DFC9B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32872E-2125-62CE-4317-16D8CC885F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A204DD-F501-A708-3A42-AB394346E81B}"/>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8" name="Footer Placeholder 7">
            <a:extLst>
              <a:ext uri="{FF2B5EF4-FFF2-40B4-BE49-F238E27FC236}">
                <a16:creationId xmlns:a16="http://schemas.microsoft.com/office/drawing/2014/main" id="{4EE2FF2A-A8D2-7925-BDC1-82611B5C8F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9A4696-1241-3DF3-BAF0-C5C0F986BA2E}"/>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2098358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2AEA0-8FA0-52B9-955D-0BE51C0EE72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C8382E-A21A-9E0D-98FE-C9951EC1C7CF}"/>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4" name="Footer Placeholder 3">
            <a:extLst>
              <a:ext uri="{FF2B5EF4-FFF2-40B4-BE49-F238E27FC236}">
                <a16:creationId xmlns:a16="http://schemas.microsoft.com/office/drawing/2014/main" id="{6A4F455B-905E-0CC0-484B-E75B7665226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C7E398-AB09-67F1-F3BD-C8FAF973C768}"/>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2245037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D232F8-E055-BBEC-2078-6CF60544E146}"/>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3" name="Footer Placeholder 2">
            <a:extLst>
              <a:ext uri="{FF2B5EF4-FFF2-40B4-BE49-F238E27FC236}">
                <a16:creationId xmlns:a16="http://schemas.microsoft.com/office/drawing/2014/main" id="{B5FE3DD1-61DD-D9E0-319D-09AF58E934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1CCA98-769F-C50B-D8A5-8B5457072FAD}"/>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1349867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930-9162-12C1-6705-4AF3E7E92B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B56FF8-E8E2-DD7B-B729-7EA1277D7F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B7FDED1-0CFC-4D34-6ACF-4380FE57AA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B76E02-E7B6-AE5E-6817-E2A56DCBED7B}"/>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6" name="Footer Placeholder 5">
            <a:extLst>
              <a:ext uri="{FF2B5EF4-FFF2-40B4-BE49-F238E27FC236}">
                <a16:creationId xmlns:a16="http://schemas.microsoft.com/office/drawing/2014/main" id="{20A8A6CD-1348-B312-24DB-60C8EA4E02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1A73D6-1131-EDEB-45DE-342B070F4FBD}"/>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3127712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8A87C-BE04-B746-B310-5C48718018C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BDD239-39C6-8648-73FA-6A71FE3133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BACC78-DD5C-C6BA-2C5C-975789D54B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39B327-4330-C4EE-C94F-B7076A29B649}"/>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6" name="Footer Placeholder 5">
            <a:extLst>
              <a:ext uri="{FF2B5EF4-FFF2-40B4-BE49-F238E27FC236}">
                <a16:creationId xmlns:a16="http://schemas.microsoft.com/office/drawing/2014/main" id="{86916A6F-BE06-BD81-AE54-970B47F526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869A5F-AE5F-744A-6262-8B5B7CC06D21}"/>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2265327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61A6-632D-489D-D6CB-A7CA17E27E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40EF9E-C4CA-0C77-ABC5-CA24C6C5B13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11EE0-34A0-64C2-CF07-CDD9719098A2}"/>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22710ADD-31D7-BED6-C045-1D00D467D4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3D2EC-B7A3-E9D9-E669-09A377743CC8}"/>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3715118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638052-0654-4385-C74F-729A398AF4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16366C-1C4F-2241-9436-CBB376D8142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E465CA-D66D-7323-9B7B-54E2CEEA26C2}"/>
              </a:ext>
            </a:extLst>
          </p:cNvPr>
          <p:cNvSpPr>
            <a:spLocks noGrp="1"/>
          </p:cNvSpPr>
          <p:nvPr>
            <p:ph type="dt" sz="half" idx="10"/>
          </p:nvPr>
        </p:nvSpPr>
        <p:spPr/>
        <p:txBody>
          <a:body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8A170277-9198-AAB8-06B6-699EE3A7ED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BCEFDB-CFA0-04ED-0B66-C0342B585AD6}"/>
              </a:ext>
            </a:extLst>
          </p:cNvPr>
          <p:cNvSpPr>
            <a:spLocks noGrp="1"/>
          </p:cNvSpPr>
          <p:nvPr>
            <p:ph type="sldNum" sz="quarter" idx="12"/>
          </p:nvPr>
        </p:nvSpPr>
        <p:spPr/>
        <p:txBody>
          <a:bodyPr/>
          <a:lstStyle/>
          <a:p>
            <a:fld id="{7D8695D3-0603-499E-80E3-B374CAB75F17}" type="slidenum">
              <a:rPr lang="en-GB" smtClean="0"/>
              <a:t>‹#›</a:t>
            </a:fld>
            <a:endParaRPr lang="en-GB"/>
          </a:p>
        </p:txBody>
      </p:sp>
    </p:spTree>
    <p:extLst>
      <p:ext uri="{BB962C8B-B14F-4D97-AF65-F5344CB8AC3E}">
        <p14:creationId xmlns:p14="http://schemas.microsoft.com/office/powerpoint/2010/main" val="12786583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A39932-9693-771E-2472-B4212B8D46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42EB9DB-1EDD-2876-578F-CDC2E82673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B4D5CA-C8C9-1432-9AEE-4E1CE8EF6D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A9C5A6-0762-4B7F-82F2-29A89A9D4466}" type="datetimeFigureOut">
              <a:rPr lang="en-GB" smtClean="0"/>
              <a:t>21/10/2025</a:t>
            </a:fld>
            <a:endParaRPr lang="en-GB"/>
          </a:p>
        </p:txBody>
      </p:sp>
      <p:sp>
        <p:nvSpPr>
          <p:cNvPr id="5" name="Footer Placeholder 4">
            <a:extLst>
              <a:ext uri="{FF2B5EF4-FFF2-40B4-BE49-F238E27FC236}">
                <a16:creationId xmlns:a16="http://schemas.microsoft.com/office/drawing/2014/main" id="{E0F217E9-5144-D6A1-7D77-541236F4888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9BF4E4-F6D3-43B4-EEA6-70B3D38A4B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8695D3-0603-499E-80E3-B374CAB75F17}" type="slidenum">
              <a:rPr lang="en-GB" smtClean="0"/>
              <a:t>‹#›</a:t>
            </a:fld>
            <a:endParaRPr lang="en-GB"/>
          </a:p>
        </p:txBody>
      </p:sp>
    </p:spTree>
    <p:extLst>
      <p:ext uri="{BB962C8B-B14F-4D97-AF65-F5344CB8AC3E}">
        <p14:creationId xmlns:p14="http://schemas.microsoft.com/office/powerpoint/2010/main" val="27688358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hyperlink" Target="https://www.yieldify.com/ebooks/segmentation-for-ecommerc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hyperlink" Target="https://www.google.com/search?q=Knowledge&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xAB" TargetMode="External"/><Relationship Id="rId3" Type="http://schemas.openxmlformats.org/officeDocument/2006/relationships/hyperlink" Target="https://www.google.com/search?q=Early+Adopters&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AxAD" TargetMode="External"/><Relationship Id="rId7" Type="http://schemas.openxmlformats.org/officeDocument/2006/relationships/hyperlink" Target="https://www.google.com/search?q=Everett+Rogers&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RAB" TargetMode="External"/><Relationship Id="rId12" Type="http://schemas.openxmlformats.org/officeDocument/2006/relationships/hyperlink" Target="https://www.google.com/search?q=Confirmation&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xAJ" TargetMode="External"/><Relationship Id="rId2" Type="http://schemas.openxmlformats.org/officeDocument/2006/relationships/hyperlink" Target="https://www.google.com/search?q=Innovators&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AxAB" TargetMode="External"/><Relationship Id="rId1" Type="http://schemas.openxmlformats.org/officeDocument/2006/relationships/slideLayout" Target="../slideLayouts/slideLayout2.xml"/><Relationship Id="rId6" Type="http://schemas.openxmlformats.org/officeDocument/2006/relationships/hyperlink" Target="https://www.google.com/search?q=Laggards&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AxAJ" TargetMode="External"/><Relationship Id="rId11" Type="http://schemas.openxmlformats.org/officeDocument/2006/relationships/hyperlink" Target="https://www.google.com/search?q=Implementation&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xAH" TargetMode="External"/><Relationship Id="rId5" Type="http://schemas.openxmlformats.org/officeDocument/2006/relationships/hyperlink" Target="https://www.google.com/search?q=Late+Majority&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AxAH" TargetMode="External"/><Relationship Id="rId10" Type="http://schemas.openxmlformats.org/officeDocument/2006/relationships/hyperlink" Target="https://www.google.com/search?q=Decision&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xAF" TargetMode="External"/><Relationship Id="rId4" Type="http://schemas.openxmlformats.org/officeDocument/2006/relationships/hyperlink" Target="https://www.google.com/search?q=Early+Majority&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AxAF" TargetMode="External"/><Relationship Id="rId9" Type="http://schemas.openxmlformats.org/officeDocument/2006/relationships/hyperlink" Target="https://www.google.com/search?q=Persuasion&amp;sca_esv=76b1d1510d0b1bcc&amp;ei=bnHuaMHTMOXDhbIPqMPIqAQ&amp;oq=innovation+&amp;gs_lp=Egxnd3Mtd2l6LXNlcnAiC2lubm92YXRpb24gKgIIAzIKEAAYgAQYQxiKBTILEAAYgAQYkQIYigUyCxAAGIAEGJECGIoFMgsQABiABBiRAhiKBTILEAAYgAQYkQIYigUyChAAGIAEGEMYigUyCBAAGIAEGLEDMgoQABiABBhDGIoFMgoQABiABBhDGIoFMgsQABiABBixAxiDAUjEM1AAWI0VcAB4AZABAJgBhQGgAeQIqgEDNS42uAEByAEA-AEBmAILoALeCcICDhAuGIAEGLEDGIMBGIoFwgIOEC4YgAQYsQMY0QMYxwHCAg4QABiABBixAxiDARiKBcICCBAuGIAEGLEDwgIQEAAYgAQYsQMYQxiDARiKBcICCxAuGIAEGLEDGIMBwgIFEAAYgATCAg4QLhiABBixAxjHARivAcICCxAuGIAEGMcBGK8BmAMAkgcEMC4xMaAH8FiyBwQwLjExuAfeCcIHBTItMy44yAdk&amp;sclient=gws-wiz-serp&amp;mstk=AUtExfAcK00oUwOYQ9hsC9F4iQGV2TCfjo86zMjvTj5TeY5lHZ9VVpYjNJRHvY7Q2Gbpv2TeNWQUUbIDx-mwfFosTxRYgA-J3YMmc3sA0lfSnWUXJ1nqaI1uGP5z7HQMPkNQAJ_Em4dPfQeRQKmhjR_AiOhtSipBcXVtj2oMorLK_5rgLzllkWK6FpqvG4poMIw4rEWu&amp;csui=3&amp;ved=2ahUKEwj9j7nZhaSQAxWmT0EAHTj8AFkQgK4QegQIBxA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C7B6D47-B16A-2DF1-36E0-62B0DCC20BF6}"/>
              </a:ext>
            </a:extLst>
          </p:cNvPr>
          <p:cNvSpPr>
            <a:spLocks noGrp="1"/>
          </p:cNvSpPr>
          <p:nvPr>
            <p:ph type="title"/>
          </p:nvPr>
        </p:nvSpPr>
        <p:spPr>
          <a:xfrm>
            <a:off x="6094105" y="802955"/>
            <a:ext cx="4977976" cy="1454051"/>
          </a:xfrm>
        </p:spPr>
        <p:txBody>
          <a:bodyPr>
            <a:normAutofit/>
          </a:bodyPr>
          <a:lstStyle/>
          <a:p>
            <a:r>
              <a:rPr lang="en-GB" sz="3600" b="1" dirty="0">
                <a:solidFill>
                  <a:schemeClr val="tx2"/>
                </a:solidFill>
                <a:cs typeface="Calibri Light"/>
              </a:rPr>
              <a:t>Topic:  Researching customers &amp; competitors</a:t>
            </a:r>
            <a:endParaRPr lang="en-GB" sz="3600" b="1" dirty="0">
              <a:solidFill>
                <a:schemeClr val="tx2"/>
              </a:solidFill>
              <a:ea typeface="Calibri Light" panose="020F0302020204030204"/>
              <a:cs typeface="Calibri Light" panose="020F0302020204030204"/>
            </a:endParaRPr>
          </a:p>
        </p:txBody>
      </p:sp>
      <p:pic>
        <p:nvPicPr>
          <p:cNvPr id="9" name="Graphic 8" descr="Playbook">
            <a:extLst>
              <a:ext uri="{FF2B5EF4-FFF2-40B4-BE49-F238E27FC236}">
                <a16:creationId xmlns:a16="http://schemas.microsoft.com/office/drawing/2014/main" id="{4485332B-0DBF-B6F7-182D-45AA703E6CE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5" name="Content Placeholder 4">
            <a:extLst>
              <a:ext uri="{FF2B5EF4-FFF2-40B4-BE49-F238E27FC236}">
                <a16:creationId xmlns:a16="http://schemas.microsoft.com/office/drawing/2014/main" id="{AFB1A9D0-5421-88A6-E00E-CC505E68A20F}"/>
              </a:ext>
            </a:extLst>
          </p:cNvPr>
          <p:cNvSpPr>
            <a:spLocks noGrp="1"/>
          </p:cNvSpPr>
          <p:nvPr>
            <p:ph idx="1"/>
          </p:nvPr>
        </p:nvSpPr>
        <p:spPr>
          <a:xfrm>
            <a:off x="6090574" y="2421682"/>
            <a:ext cx="4977578" cy="3639289"/>
          </a:xfrm>
        </p:spPr>
        <p:txBody>
          <a:bodyPr vert="horz" lIns="91440" tIns="45720" rIns="91440" bIns="45720" rtlCol="0" anchor="ctr">
            <a:normAutofit/>
          </a:bodyPr>
          <a:lstStyle/>
          <a:p>
            <a:r>
              <a:rPr lang="en-GB" u="sng" dirty="0">
                <a:solidFill>
                  <a:schemeClr val="tx2"/>
                </a:solidFill>
                <a:cs typeface="Calibri"/>
              </a:rPr>
              <a:t>Lesson plan:</a:t>
            </a:r>
          </a:p>
          <a:p>
            <a:r>
              <a:rPr lang="en-GB" dirty="0">
                <a:solidFill>
                  <a:schemeClr val="tx2"/>
                </a:solidFill>
                <a:cs typeface="Calibri"/>
              </a:rPr>
              <a:t>Topic 1: Researching customers</a:t>
            </a:r>
            <a:endParaRPr lang="en-GB" dirty="0">
              <a:solidFill>
                <a:schemeClr val="tx2"/>
              </a:solidFill>
            </a:endParaRPr>
          </a:p>
          <a:p>
            <a:r>
              <a:rPr lang="en-GB" dirty="0">
                <a:solidFill>
                  <a:schemeClr val="tx2"/>
                </a:solidFill>
                <a:cs typeface="Calibri"/>
              </a:rPr>
              <a:t>Topic 2: Researching competitors</a:t>
            </a:r>
          </a:p>
          <a:p>
            <a:endParaRPr lang="en-GB" dirty="0">
              <a:solidFill>
                <a:schemeClr val="tx2"/>
              </a:solidFill>
              <a:cs typeface="Calibri"/>
            </a:endParaRPr>
          </a:p>
          <a:p>
            <a:endParaRPr lang="en-GB" sz="1800" dirty="0">
              <a:solidFill>
                <a:schemeClr val="tx2"/>
              </a:solidFill>
              <a:cs typeface="Calibri"/>
            </a:endParaRPr>
          </a:p>
        </p:txBody>
      </p:sp>
      <p:grpSp>
        <p:nvGrpSpPr>
          <p:cNvPr id="16" name="Group 15">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7" name="Freeform: Shape 16">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557686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F44A96A-9F27-7E5A-3514-A148704AF80D}"/>
              </a:ext>
            </a:extLst>
          </p:cNvPr>
          <p:cNvSpPr>
            <a:spLocks noGrp="1"/>
          </p:cNvSpPr>
          <p:nvPr>
            <p:ph type="title"/>
          </p:nvPr>
        </p:nvSpPr>
        <p:spPr>
          <a:xfrm>
            <a:off x="3027924" y="991261"/>
            <a:ext cx="5754696" cy="1837349"/>
          </a:xfrm>
        </p:spPr>
        <p:txBody>
          <a:bodyPr>
            <a:normAutofit/>
          </a:bodyPr>
          <a:lstStyle/>
          <a:p>
            <a:pPr algn="ctr"/>
            <a:br>
              <a:rPr lang="en-GB" sz="3600" b="1" dirty="0">
                <a:solidFill>
                  <a:schemeClr val="tx2"/>
                </a:solidFill>
                <a:latin typeface="Calibri"/>
                <a:ea typeface="Calibri"/>
                <a:cs typeface="Calibri"/>
              </a:rPr>
            </a:br>
            <a:r>
              <a:rPr lang="en-GB" sz="3600" b="1" dirty="0">
                <a:solidFill>
                  <a:schemeClr val="tx2"/>
                </a:solidFill>
                <a:latin typeface="Calibri"/>
                <a:ea typeface="Calibri"/>
                <a:cs typeface="Calibri"/>
              </a:rPr>
              <a:t>Topic 1: Researching customers</a:t>
            </a:r>
            <a:endParaRPr lang="en-US" sz="3600" b="1" dirty="0">
              <a:solidFill>
                <a:schemeClr val="tx2"/>
              </a:solidFill>
              <a:ea typeface="Calibri Light"/>
              <a:cs typeface="Calibri Light"/>
            </a:endParaRPr>
          </a:p>
          <a:p>
            <a:pPr algn="ctr"/>
            <a:endParaRPr lang="en-GB" sz="3600" b="1" dirty="0">
              <a:solidFill>
                <a:schemeClr val="tx2"/>
              </a:solidFill>
              <a:ea typeface="Calibri Light"/>
              <a:cs typeface="Calibri Light"/>
            </a:endParaRPr>
          </a:p>
        </p:txBody>
      </p:sp>
      <p:sp>
        <p:nvSpPr>
          <p:cNvPr id="3" name="Content Placeholder 2">
            <a:extLst>
              <a:ext uri="{FF2B5EF4-FFF2-40B4-BE49-F238E27FC236}">
                <a16:creationId xmlns:a16="http://schemas.microsoft.com/office/drawing/2014/main" id="{05E89D11-3CC7-BF04-43F6-769BB60B5B7A}"/>
              </a:ext>
            </a:extLst>
          </p:cNvPr>
          <p:cNvSpPr>
            <a:spLocks noGrp="1"/>
          </p:cNvSpPr>
          <p:nvPr>
            <p:ph idx="1"/>
          </p:nvPr>
        </p:nvSpPr>
        <p:spPr>
          <a:xfrm>
            <a:off x="3133726" y="3263773"/>
            <a:ext cx="6792685" cy="3143503"/>
          </a:xfrm>
        </p:spPr>
        <p:txBody>
          <a:bodyPr vert="horz" lIns="91440" tIns="45720" rIns="91440" bIns="45720" rtlCol="0" anchor="t">
            <a:normAutofit/>
          </a:bodyPr>
          <a:lstStyle/>
          <a:p>
            <a:r>
              <a:rPr lang="en-GB" sz="2000" u="sng" dirty="0">
                <a:solidFill>
                  <a:schemeClr val="tx2"/>
                </a:solidFill>
                <a:latin typeface="Calibri"/>
                <a:ea typeface="Calibri Light"/>
                <a:cs typeface="Calibri Light"/>
              </a:rPr>
              <a:t>Recognizing Customer Needs</a:t>
            </a:r>
          </a:p>
          <a:p>
            <a:r>
              <a:rPr lang="en-GB" sz="2000" dirty="0">
                <a:solidFill>
                  <a:schemeClr val="tx2"/>
                </a:solidFill>
                <a:latin typeface="Calibri"/>
                <a:ea typeface="Calibri Light"/>
                <a:cs typeface="Calibri Light"/>
              </a:rPr>
              <a:t>Segmenting the market (consumer market and business market)</a:t>
            </a:r>
          </a:p>
          <a:p>
            <a:r>
              <a:rPr lang="en-GB" sz="2000" dirty="0">
                <a:solidFill>
                  <a:schemeClr val="tx2"/>
                </a:solidFill>
                <a:latin typeface="Calibri"/>
                <a:ea typeface="Calibri Light"/>
                <a:cs typeface="Calibri Light"/>
              </a:rPr>
              <a:t>Business to Business buyer criteria</a:t>
            </a:r>
          </a:p>
          <a:p>
            <a:r>
              <a:rPr lang="en-GB" sz="2000" u="sng" dirty="0">
                <a:solidFill>
                  <a:schemeClr val="tx2"/>
                </a:solidFill>
                <a:ea typeface="Calibri"/>
                <a:cs typeface="Calibri"/>
              </a:rPr>
              <a:t>Defining the product in the customers' terms</a:t>
            </a:r>
          </a:p>
          <a:p>
            <a:r>
              <a:rPr lang="en-GB" sz="2000" u="sng" dirty="0">
                <a:solidFill>
                  <a:schemeClr val="tx2"/>
                </a:solidFill>
                <a:ea typeface="Calibri"/>
                <a:cs typeface="Calibri"/>
              </a:rPr>
              <a:t>Who will buy first?</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251154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holding a sweater&#10;&#10;Description automatically generated">
            <a:extLst>
              <a:ext uri="{FF2B5EF4-FFF2-40B4-BE49-F238E27FC236}">
                <a16:creationId xmlns:a16="http://schemas.microsoft.com/office/drawing/2014/main" id="{B57F7AAA-25A7-7BCE-796D-CCC9FC6CC857}"/>
              </a:ext>
            </a:extLst>
          </p:cNvPr>
          <p:cNvPicPr>
            <a:picLocks noChangeAspect="1"/>
          </p:cNvPicPr>
          <p:nvPr/>
        </p:nvPicPr>
        <p:blipFill>
          <a:blip r:embed="rId2"/>
          <a:stretch>
            <a:fillRect/>
          </a:stretch>
        </p:blipFill>
        <p:spPr>
          <a:xfrm>
            <a:off x="8810" y="1"/>
            <a:ext cx="12162837" cy="6858000"/>
          </a:xfrm>
          <a:prstGeom prst="rect">
            <a:avLst/>
          </a:prstGeom>
        </p:spPr>
      </p:pic>
    </p:spTree>
    <p:extLst>
      <p:ext uri="{BB962C8B-B14F-4D97-AF65-F5344CB8AC3E}">
        <p14:creationId xmlns:p14="http://schemas.microsoft.com/office/powerpoint/2010/main" val="2842780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text&#10;&#10;Description automatically generated">
            <a:extLst>
              <a:ext uri="{FF2B5EF4-FFF2-40B4-BE49-F238E27FC236}">
                <a16:creationId xmlns:a16="http://schemas.microsoft.com/office/drawing/2014/main" id="{ED73E49D-F576-5448-3736-C6D6BFA1C2EB}"/>
              </a:ext>
            </a:extLst>
          </p:cNvPr>
          <p:cNvPicPr>
            <a:picLocks noChangeAspect="1"/>
          </p:cNvPicPr>
          <p:nvPr/>
        </p:nvPicPr>
        <p:blipFill>
          <a:blip r:embed="rId2"/>
          <a:stretch>
            <a:fillRect/>
          </a:stretch>
        </p:blipFill>
        <p:spPr>
          <a:xfrm>
            <a:off x="4270" y="2"/>
            <a:ext cx="12108414" cy="6852227"/>
          </a:xfrm>
          <a:prstGeom prst="rect">
            <a:avLst/>
          </a:prstGeom>
        </p:spPr>
      </p:pic>
    </p:spTree>
    <p:extLst>
      <p:ext uri="{BB962C8B-B14F-4D97-AF65-F5344CB8AC3E}">
        <p14:creationId xmlns:p14="http://schemas.microsoft.com/office/powerpoint/2010/main" val="3804005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text&#10;&#10;Description automatically generated">
            <a:extLst>
              <a:ext uri="{FF2B5EF4-FFF2-40B4-BE49-F238E27FC236}">
                <a16:creationId xmlns:a16="http://schemas.microsoft.com/office/drawing/2014/main" id="{4BAF285A-0D75-E0AC-2A91-C8157B6E4088}"/>
              </a:ext>
            </a:extLst>
          </p:cNvPr>
          <p:cNvPicPr>
            <a:picLocks noChangeAspect="1"/>
          </p:cNvPicPr>
          <p:nvPr/>
        </p:nvPicPr>
        <p:blipFill>
          <a:blip r:embed="rId2"/>
          <a:stretch>
            <a:fillRect/>
          </a:stretch>
        </p:blipFill>
        <p:spPr>
          <a:xfrm>
            <a:off x="13067" y="-5772"/>
            <a:ext cx="12154319" cy="6863773"/>
          </a:xfrm>
          <a:prstGeom prst="rect">
            <a:avLst/>
          </a:prstGeom>
        </p:spPr>
      </p:pic>
    </p:spTree>
    <p:extLst>
      <p:ext uri="{BB962C8B-B14F-4D97-AF65-F5344CB8AC3E}">
        <p14:creationId xmlns:p14="http://schemas.microsoft.com/office/powerpoint/2010/main" val="24168814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people in a business convention&#10;&#10;Description automatically generated">
            <a:extLst>
              <a:ext uri="{FF2B5EF4-FFF2-40B4-BE49-F238E27FC236}">
                <a16:creationId xmlns:a16="http://schemas.microsoft.com/office/drawing/2014/main" id="{80592732-AEE4-8FF5-B7A2-CF44179F9A65}"/>
              </a:ext>
            </a:extLst>
          </p:cNvPr>
          <p:cNvPicPr>
            <a:picLocks noChangeAspect="1"/>
          </p:cNvPicPr>
          <p:nvPr/>
        </p:nvPicPr>
        <p:blipFill>
          <a:blip r:embed="rId2"/>
          <a:stretch>
            <a:fillRect/>
          </a:stretch>
        </p:blipFill>
        <p:spPr>
          <a:xfrm>
            <a:off x="123286" y="0"/>
            <a:ext cx="11982026" cy="6858000"/>
          </a:xfrm>
          <a:prstGeom prst="rect">
            <a:avLst/>
          </a:prstGeom>
        </p:spPr>
      </p:pic>
    </p:spTree>
    <p:extLst>
      <p:ext uri="{BB962C8B-B14F-4D97-AF65-F5344CB8AC3E}">
        <p14:creationId xmlns:p14="http://schemas.microsoft.com/office/powerpoint/2010/main" val="30774453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1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AA5F402-82B6-BC59-EC5A-908F69F9F4CD}"/>
              </a:ext>
            </a:extLst>
          </p:cNvPr>
          <p:cNvPicPr>
            <a:picLocks noChangeAspect="1"/>
          </p:cNvPicPr>
          <p:nvPr/>
        </p:nvPicPr>
        <p:blipFill>
          <a:blip r:embed="rId2"/>
          <a:stretch>
            <a:fillRect/>
          </a:stretch>
        </p:blipFill>
        <p:spPr>
          <a:xfrm>
            <a:off x="457200" y="597159"/>
            <a:ext cx="11277600" cy="5753878"/>
          </a:xfrm>
          <a:prstGeom prst="rect">
            <a:avLst/>
          </a:prstGeom>
        </p:spPr>
      </p:pic>
    </p:spTree>
    <p:extLst>
      <p:ext uri="{BB962C8B-B14F-4D97-AF65-F5344CB8AC3E}">
        <p14:creationId xmlns:p14="http://schemas.microsoft.com/office/powerpoint/2010/main" val="3741944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Description automatically generated">
            <a:extLst>
              <a:ext uri="{FF2B5EF4-FFF2-40B4-BE49-F238E27FC236}">
                <a16:creationId xmlns:a16="http://schemas.microsoft.com/office/drawing/2014/main" id="{E4ACB333-CCDB-0DFD-D594-64DCFFBDE947}"/>
              </a:ext>
            </a:extLst>
          </p:cNvPr>
          <p:cNvPicPr>
            <a:picLocks noChangeAspect="1"/>
          </p:cNvPicPr>
          <p:nvPr/>
        </p:nvPicPr>
        <p:blipFill>
          <a:blip r:embed="rId2"/>
          <a:stretch>
            <a:fillRect/>
          </a:stretch>
        </p:blipFill>
        <p:spPr>
          <a:xfrm>
            <a:off x="643467" y="1713935"/>
            <a:ext cx="10905066" cy="3598294"/>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8321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slow's Hierarchy of Needs">
            <a:extLst>
              <a:ext uri="{FF2B5EF4-FFF2-40B4-BE49-F238E27FC236}">
                <a16:creationId xmlns:a16="http://schemas.microsoft.com/office/drawing/2014/main" id="{AA4482B7-35C3-F3B9-4245-154D9DE0169A}"/>
              </a:ext>
            </a:extLst>
          </p:cNvPr>
          <p:cNvPicPr>
            <a:picLocks noChangeAspect="1"/>
          </p:cNvPicPr>
          <p:nvPr/>
        </p:nvPicPr>
        <p:blipFill>
          <a:blip r:embed="rId2"/>
          <a:stretch>
            <a:fillRect/>
          </a:stretch>
        </p:blipFill>
        <p:spPr>
          <a:xfrm>
            <a:off x="903962" y="149290"/>
            <a:ext cx="10436267" cy="6562530"/>
          </a:xfrm>
          <a:prstGeom prst="rect">
            <a:avLst/>
          </a:prstGeom>
        </p:spPr>
      </p:pic>
    </p:spTree>
    <p:extLst>
      <p:ext uri="{BB962C8B-B14F-4D97-AF65-F5344CB8AC3E}">
        <p14:creationId xmlns:p14="http://schemas.microsoft.com/office/powerpoint/2010/main" val="12530588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B6BCBD-7E72-EECC-73A1-4A0BC9CBD260}"/>
              </a:ext>
            </a:extLst>
          </p:cNvPr>
          <p:cNvSpPr>
            <a:spLocks noGrp="1"/>
          </p:cNvSpPr>
          <p:nvPr>
            <p:ph type="title"/>
          </p:nvPr>
        </p:nvSpPr>
        <p:spPr>
          <a:xfrm>
            <a:off x="466722" y="586855"/>
            <a:ext cx="3201366" cy="3387497"/>
          </a:xfrm>
        </p:spPr>
        <p:txBody>
          <a:bodyPr anchor="b">
            <a:normAutofit/>
          </a:bodyPr>
          <a:lstStyle/>
          <a:p>
            <a:pPr algn="r"/>
            <a:r>
              <a:rPr lang="en-US" sz="4000" b="1">
                <a:solidFill>
                  <a:srgbClr val="FFFFFF"/>
                </a:solidFill>
                <a:ea typeface="Calibri Light"/>
                <a:cs typeface="Calibri Light"/>
              </a:rPr>
              <a:t>Maslow's Hierarchy of Needs</a:t>
            </a:r>
          </a:p>
        </p:txBody>
      </p:sp>
      <p:sp>
        <p:nvSpPr>
          <p:cNvPr id="3" name="Content Placeholder 2">
            <a:extLst>
              <a:ext uri="{FF2B5EF4-FFF2-40B4-BE49-F238E27FC236}">
                <a16:creationId xmlns:a16="http://schemas.microsoft.com/office/drawing/2014/main" id="{54F52D69-9464-8B3F-9866-115D559EB012}"/>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2000" b="1">
                <a:ea typeface="+mn-lt"/>
                <a:cs typeface="+mn-lt"/>
              </a:rPr>
              <a:t>Physiological needs:</a:t>
            </a:r>
            <a:endParaRPr lang="en-US" sz="2000">
              <a:cs typeface="Calibri" panose="020F0502020204030204"/>
            </a:endParaRPr>
          </a:p>
          <a:p>
            <a:pPr lvl="1"/>
            <a:r>
              <a:rPr lang="en-US" sz="2000">
                <a:ea typeface="+mn-lt"/>
                <a:cs typeface="+mn-lt"/>
              </a:rPr>
              <a:t>These are the underlying needs we as humans can’t live without, e.g., Food, water, sleep, oxygen etc.</a:t>
            </a:r>
            <a:endParaRPr lang="en-US" sz="2000">
              <a:cs typeface="Calibri"/>
            </a:endParaRPr>
          </a:p>
          <a:p>
            <a:r>
              <a:rPr lang="en-US" sz="2000" b="1">
                <a:ea typeface="+mn-lt"/>
                <a:cs typeface="+mn-lt"/>
              </a:rPr>
              <a:t>Safety needs:</a:t>
            </a:r>
            <a:endParaRPr lang="en-US" sz="2000">
              <a:cs typeface="Calibri"/>
            </a:endParaRPr>
          </a:p>
          <a:p>
            <a:pPr lvl="1"/>
            <a:r>
              <a:rPr lang="en-US" sz="2000">
                <a:ea typeface="+mn-lt"/>
                <a:cs typeface="+mn-lt"/>
              </a:rPr>
              <a:t>We all need to feel safe. Whether that be physically, financially or job security and health.</a:t>
            </a:r>
            <a:endParaRPr lang="en-US" sz="2000">
              <a:cs typeface="Calibri"/>
            </a:endParaRPr>
          </a:p>
          <a:p>
            <a:r>
              <a:rPr lang="en-US" sz="2000" b="1">
                <a:ea typeface="+mn-lt"/>
                <a:cs typeface="+mn-lt"/>
              </a:rPr>
              <a:t>Social needs:</a:t>
            </a:r>
            <a:endParaRPr lang="en-US" sz="2000">
              <a:cs typeface="Calibri"/>
            </a:endParaRPr>
          </a:p>
          <a:p>
            <a:pPr lvl="1"/>
            <a:r>
              <a:rPr lang="en-US" sz="2000">
                <a:ea typeface="+mn-lt"/>
                <a:cs typeface="+mn-lt"/>
              </a:rPr>
              <a:t>We all look for social connections in friends and family.</a:t>
            </a:r>
            <a:endParaRPr lang="en-US" sz="2000">
              <a:cs typeface="Calibri"/>
            </a:endParaRPr>
          </a:p>
          <a:p>
            <a:r>
              <a:rPr lang="en-US" sz="2000" b="1">
                <a:ea typeface="+mn-lt"/>
                <a:cs typeface="+mn-lt"/>
              </a:rPr>
              <a:t>Esteem needs:</a:t>
            </a:r>
            <a:endParaRPr lang="en-US" sz="2000">
              <a:cs typeface="Calibri"/>
            </a:endParaRPr>
          </a:p>
          <a:p>
            <a:pPr lvl="1"/>
            <a:r>
              <a:rPr lang="en-US" sz="2000">
                <a:ea typeface="+mn-lt"/>
                <a:cs typeface="+mn-lt"/>
              </a:rPr>
              <a:t>We all desire to have respect and be respected by others, this includes self-esteem, confidence and a sense of self achievement.</a:t>
            </a:r>
            <a:endParaRPr lang="en-US" sz="2000">
              <a:cs typeface="Calibri"/>
            </a:endParaRPr>
          </a:p>
          <a:p>
            <a:r>
              <a:rPr lang="en-US" sz="2000" b="1">
                <a:ea typeface="+mn-lt"/>
                <a:cs typeface="+mn-lt"/>
              </a:rPr>
              <a:t>Self actualisation:</a:t>
            </a:r>
            <a:endParaRPr lang="en-US" sz="2000">
              <a:cs typeface="Calibri"/>
            </a:endParaRPr>
          </a:p>
          <a:p>
            <a:pPr lvl="1"/>
            <a:r>
              <a:rPr lang="en-US" sz="2000">
                <a:ea typeface="+mn-lt"/>
                <a:cs typeface="+mn-lt"/>
              </a:rPr>
              <a:t>This is realising one’s full potential and this will differ from person to person. This is the highest level on the hierarchy and what we are all striving for.</a:t>
            </a:r>
            <a:endParaRPr lang="en-US" sz="2000">
              <a:cs typeface="Calibri"/>
            </a:endParaRPr>
          </a:p>
          <a:p>
            <a:endParaRPr lang="en-US" sz="2000">
              <a:cs typeface="Calibri"/>
            </a:endParaRPr>
          </a:p>
        </p:txBody>
      </p:sp>
    </p:spTree>
    <p:extLst>
      <p:ext uri="{BB962C8B-B14F-4D97-AF65-F5344CB8AC3E}">
        <p14:creationId xmlns:p14="http://schemas.microsoft.com/office/powerpoint/2010/main" val="773127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006ECA-68C1-0B4B-E649-AF17528762ED}"/>
              </a:ext>
            </a:extLst>
          </p:cNvPr>
          <p:cNvSpPr>
            <a:spLocks noGrp="1"/>
          </p:cNvSpPr>
          <p:nvPr>
            <p:ph type="title"/>
          </p:nvPr>
        </p:nvSpPr>
        <p:spPr>
          <a:xfrm>
            <a:off x="6094105" y="802955"/>
            <a:ext cx="4977976" cy="715142"/>
          </a:xfrm>
        </p:spPr>
        <p:txBody>
          <a:bodyPr>
            <a:normAutofit/>
          </a:bodyPr>
          <a:lstStyle/>
          <a:p>
            <a:r>
              <a:rPr lang="en-GB" sz="3600" b="1">
                <a:solidFill>
                  <a:schemeClr val="tx2"/>
                </a:solidFill>
                <a:ea typeface="Calibri Light"/>
                <a:cs typeface="Calibri Light"/>
              </a:rPr>
              <a:t>Segmenting the Market</a:t>
            </a:r>
          </a:p>
        </p:txBody>
      </p:sp>
      <p:pic>
        <p:nvPicPr>
          <p:cNvPr id="26" name="Graphic 6" descr="Target Audience">
            <a:extLst>
              <a:ext uri="{FF2B5EF4-FFF2-40B4-BE49-F238E27FC236}">
                <a16:creationId xmlns:a16="http://schemas.microsoft.com/office/drawing/2014/main" id="{317C1DFC-5FFB-356F-FBAB-5A07EA57676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4F93A08C-0BCE-2F41-BBE3-BBAB17F3C4BA}"/>
              </a:ext>
            </a:extLst>
          </p:cNvPr>
          <p:cNvSpPr>
            <a:spLocks noGrp="1"/>
          </p:cNvSpPr>
          <p:nvPr>
            <p:ph idx="1"/>
          </p:nvPr>
        </p:nvSpPr>
        <p:spPr>
          <a:xfrm>
            <a:off x="6094105" y="1712639"/>
            <a:ext cx="5497123" cy="4527133"/>
          </a:xfrm>
        </p:spPr>
        <p:txBody>
          <a:bodyPr vert="horz" lIns="91440" tIns="45720" rIns="91440" bIns="45720" rtlCol="0" anchor="ctr">
            <a:noAutofit/>
          </a:bodyPr>
          <a:lstStyle/>
          <a:p>
            <a:r>
              <a:rPr lang="en-GB" sz="2000" dirty="0">
                <a:solidFill>
                  <a:schemeClr val="tx2"/>
                </a:solidFill>
                <a:latin typeface="Calibri"/>
                <a:ea typeface="Calibri"/>
                <a:cs typeface="Calibri"/>
              </a:rPr>
              <a:t>Market is set of actual and potential buyers</a:t>
            </a:r>
          </a:p>
          <a:p>
            <a:r>
              <a:rPr lang="en-GB" sz="2000" u="sng" dirty="0">
                <a:solidFill>
                  <a:schemeClr val="tx2"/>
                </a:solidFill>
                <a:latin typeface="Calibri"/>
                <a:ea typeface="Calibri"/>
                <a:cs typeface="Calibri"/>
                <a:hlinkClick r:id="rId4">
                  <a:extLst>
                    <a:ext uri="{A12FA001-AC4F-418D-AE19-62706E023703}">
                      <ahyp:hlinkClr xmlns:ahyp="http://schemas.microsoft.com/office/drawing/2018/hyperlinkcolor" val="tx"/>
                    </a:ext>
                  </a:extLst>
                </a:hlinkClick>
              </a:rPr>
              <a:t>Market</a:t>
            </a:r>
            <a:r>
              <a:rPr lang="en-GB" sz="2000" i="0" u="sng" strike="noStrike" dirty="0">
                <a:solidFill>
                  <a:schemeClr val="tx2"/>
                </a:solidFill>
                <a:effectLst/>
                <a:latin typeface="Calibri"/>
                <a:ea typeface="Calibri"/>
                <a:cs typeface="Calibri"/>
                <a:hlinkClick r:id="rId4">
                  <a:extLst>
                    <a:ext uri="{A12FA001-AC4F-418D-AE19-62706E023703}">
                      <ahyp:hlinkClr xmlns:ahyp="http://schemas.microsoft.com/office/drawing/2018/hyperlinkcolor" val="tx"/>
                    </a:ext>
                  </a:extLst>
                </a:hlinkClick>
              </a:rPr>
              <a:t> segmentation</a:t>
            </a:r>
            <a:r>
              <a:rPr lang="en-GB" sz="2000" u="sng" dirty="0">
                <a:solidFill>
                  <a:schemeClr val="tx2"/>
                </a:solidFill>
                <a:latin typeface="Calibri"/>
                <a:ea typeface="Calibri"/>
                <a:cs typeface="Calibri"/>
                <a:hlinkClick r:id="rId4">
                  <a:extLst>
                    <a:ext uri="{A12FA001-AC4F-418D-AE19-62706E023703}">
                      <ahyp:hlinkClr xmlns:ahyp="http://schemas.microsoft.com/office/drawing/2018/hyperlinkcolor" val="tx"/>
                    </a:ext>
                  </a:extLst>
                </a:hlinkClick>
              </a:rPr>
              <a:t> </a:t>
            </a:r>
            <a:r>
              <a:rPr lang="en-GB" sz="2000" dirty="0">
                <a:solidFill>
                  <a:schemeClr val="tx2"/>
                </a:solidFill>
                <a:latin typeface="Calibri"/>
                <a:ea typeface="Calibri"/>
                <a:cs typeface="Calibri"/>
                <a:hlinkClick r:id="rId4">
                  <a:extLst>
                    <a:ext uri="{A12FA001-AC4F-418D-AE19-62706E023703}">
                      <ahyp:hlinkClr xmlns:ahyp="http://schemas.microsoft.com/office/drawing/2018/hyperlinkcolor" val="tx"/>
                    </a:ext>
                  </a:extLst>
                </a:hlinkClick>
              </a:rPr>
              <a:t>is</a:t>
            </a:r>
            <a:r>
              <a:rPr lang="en-GB" sz="2000" dirty="0">
                <a:solidFill>
                  <a:schemeClr val="tx2"/>
                </a:solidFill>
                <a:latin typeface="Calibri"/>
                <a:ea typeface="Calibri"/>
                <a:cs typeface="Calibri"/>
              </a:rPr>
              <a:t> done by breaking</a:t>
            </a:r>
            <a:r>
              <a:rPr lang="en-GB" sz="2000" i="0" dirty="0">
                <a:solidFill>
                  <a:schemeClr val="tx2"/>
                </a:solidFill>
                <a:effectLst/>
                <a:latin typeface="Calibri"/>
                <a:ea typeface="Calibri"/>
                <a:cs typeface="Calibri"/>
              </a:rPr>
              <a:t> down your customer base into groups</a:t>
            </a:r>
            <a:endParaRPr lang="en-GB" sz="2000" dirty="0">
              <a:solidFill>
                <a:schemeClr val="tx2"/>
              </a:solidFill>
              <a:latin typeface="Calibri"/>
              <a:ea typeface="Calibri"/>
              <a:cs typeface="Calibri"/>
            </a:endParaRPr>
          </a:p>
          <a:p>
            <a:r>
              <a:rPr lang="en-GB" sz="2000" dirty="0">
                <a:solidFill>
                  <a:schemeClr val="tx2"/>
                </a:solidFill>
                <a:latin typeface="Calibri"/>
                <a:ea typeface="Calibri"/>
                <a:cs typeface="Calibri"/>
              </a:rPr>
              <a:t>You</a:t>
            </a:r>
            <a:r>
              <a:rPr lang="en-GB" sz="2000" i="0" dirty="0">
                <a:solidFill>
                  <a:schemeClr val="tx2"/>
                </a:solidFill>
                <a:effectLst/>
                <a:latin typeface="Calibri"/>
                <a:ea typeface="Calibri"/>
                <a:cs typeface="Calibri"/>
              </a:rPr>
              <a:t> can target your resources and ensure your audience receives the messaging that is most relevant to them.</a:t>
            </a:r>
          </a:p>
          <a:p>
            <a:r>
              <a:rPr lang="en-GB" sz="2000" dirty="0">
                <a:solidFill>
                  <a:schemeClr val="tx2"/>
                </a:solidFill>
                <a:latin typeface="Calibri"/>
                <a:ea typeface="Calibri"/>
                <a:cs typeface="Calibri"/>
              </a:rPr>
              <a:t>Major segmentation variables for consumer market</a:t>
            </a:r>
          </a:p>
          <a:p>
            <a:r>
              <a:rPr lang="en-GB" sz="2000" dirty="0">
                <a:solidFill>
                  <a:schemeClr val="tx2"/>
                </a:solidFill>
                <a:latin typeface="Calibri"/>
                <a:ea typeface="Calibri"/>
                <a:cs typeface="Arial"/>
              </a:rPr>
              <a:t>Major segmentation variables for business market</a:t>
            </a:r>
            <a:endParaRPr lang="en-US" sz="2000" dirty="0">
              <a:solidFill>
                <a:schemeClr val="tx2"/>
              </a:solidFill>
              <a:latin typeface="Calibri"/>
              <a:ea typeface="Calibri"/>
              <a:cs typeface="Arial"/>
            </a:endParaRPr>
          </a:p>
          <a:p>
            <a:pPr marL="0" indent="0">
              <a:buNone/>
            </a:pPr>
            <a:endParaRPr lang="en-GB" sz="2400" dirty="0">
              <a:solidFill>
                <a:schemeClr val="tx2"/>
              </a:solidFill>
              <a:latin typeface="proxima-nova"/>
              <a:cs typeface="Calibri"/>
            </a:endParaRPr>
          </a:p>
        </p:txBody>
      </p:sp>
      <p:grpSp>
        <p:nvGrpSpPr>
          <p:cNvPr id="27"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977193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8EA148-340A-527B-85CC-C200E77F589B}"/>
              </a:ext>
            </a:extLst>
          </p:cNvPr>
          <p:cNvPicPr>
            <a:picLocks noChangeAspect="1"/>
          </p:cNvPicPr>
          <p:nvPr/>
        </p:nvPicPr>
        <p:blipFill>
          <a:blip r:embed="rId2"/>
          <a:stretch>
            <a:fillRect/>
          </a:stretch>
        </p:blipFill>
        <p:spPr>
          <a:xfrm>
            <a:off x="469783" y="932978"/>
            <a:ext cx="10888911" cy="5830730"/>
          </a:xfrm>
          <a:prstGeom prst="rect">
            <a:avLst/>
          </a:prstGeom>
        </p:spPr>
      </p:pic>
      <p:sp>
        <p:nvSpPr>
          <p:cNvPr id="2" name="TextBox 1">
            <a:extLst>
              <a:ext uri="{FF2B5EF4-FFF2-40B4-BE49-F238E27FC236}">
                <a16:creationId xmlns:a16="http://schemas.microsoft.com/office/drawing/2014/main" id="{29C0332F-7274-5C47-1548-696196C7665C}"/>
              </a:ext>
            </a:extLst>
          </p:cNvPr>
          <p:cNvSpPr txBox="1"/>
          <p:nvPr/>
        </p:nvSpPr>
        <p:spPr>
          <a:xfrm>
            <a:off x="2814181" y="319414"/>
            <a:ext cx="645925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u="sng" dirty="0">
                <a:latin typeface="proxima-nova"/>
              </a:rPr>
              <a:t>Major Segmentation Variables for Consumer Market</a:t>
            </a:r>
            <a:endParaRPr lang="en-US" sz="2000" b="1" u="sng">
              <a:cs typeface="Calibri" panose="020F0502020204030204"/>
            </a:endParaRPr>
          </a:p>
        </p:txBody>
      </p:sp>
    </p:spTree>
    <p:extLst>
      <p:ext uri="{BB962C8B-B14F-4D97-AF65-F5344CB8AC3E}">
        <p14:creationId xmlns:p14="http://schemas.microsoft.com/office/powerpoint/2010/main" val="3510183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blue text on a white background&#10;&#10;Description automatically generated">
            <a:extLst>
              <a:ext uri="{FF2B5EF4-FFF2-40B4-BE49-F238E27FC236}">
                <a16:creationId xmlns:a16="http://schemas.microsoft.com/office/drawing/2014/main" id="{6F76458A-9AAD-CFE1-FE0D-8C29C8E17884}"/>
              </a:ext>
            </a:extLst>
          </p:cNvPr>
          <p:cNvPicPr>
            <a:picLocks noChangeAspect="1"/>
          </p:cNvPicPr>
          <p:nvPr/>
        </p:nvPicPr>
        <p:blipFill>
          <a:blip r:embed="rId2"/>
          <a:stretch>
            <a:fillRect/>
          </a:stretch>
        </p:blipFill>
        <p:spPr>
          <a:xfrm>
            <a:off x="606469" y="549931"/>
            <a:ext cx="10979061" cy="5756125"/>
          </a:xfrm>
          <a:prstGeom prst="rect">
            <a:avLst/>
          </a:prstGeom>
        </p:spPr>
      </p:pic>
    </p:spTree>
    <p:extLst>
      <p:ext uri="{BB962C8B-B14F-4D97-AF65-F5344CB8AC3E}">
        <p14:creationId xmlns:p14="http://schemas.microsoft.com/office/powerpoint/2010/main" val="1272393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09937222-98D8-F1D3-93B2-0A294E6E4AA4}"/>
              </a:ext>
            </a:extLst>
          </p:cNvPr>
          <p:cNvSpPr>
            <a:spLocks noGrp="1"/>
          </p:cNvSpPr>
          <p:nvPr>
            <p:ph type="title"/>
          </p:nvPr>
        </p:nvSpPr>
        <p:spPr>
          <a:xfrm>
            <a:off x="3050412" y="1757751"/>
            <a:ext cx="7266852" cy="948448"/>
          </a:xfrm>
        </p:spPr>
        <p:txBody>
          <a:bodyPr>
            <a:normAutofit fontScale="90000"/>
          </a:bodyPr>
          <a:lstStyle/>
          <a:p>
            <a:pPr algn="ctr">
              <a:spcBef>
                <a:spcPts val="1000"/>
              </a:spcBef>
            </a:pPr>
            <a:br>
              <a:rPr lang="en-GB" sz="3600" dirty="0">
                <a:solidFill>
                  <a:schemeClr val="tx2"/>
                </a:solidFill>
                <a:latin typeface="Calibri"/>
                <a:ea typeface="Calibri"/>
                <a:cs typeface="Calibri"/>
              </a:rPr>
            </a:br>
            <a:r>
              <a:rPr lang="en-GB" sz="3600" dirty="0">
                <a:solidFill>
                  <a:schemeClr val="tx2"/>
                </a:solidFill>
                <a:latin typeface="Calibri"/>
                <a:ea typeface="Calibri"/>
                <a:cs typeface="Calibri"/>
              </a:rPr>
              <a:t>Business to Business buyer (B2B) criteria</a:t>
            </a:r>
            <a:endParaRPr lang="en-US" sz="3600" dirty="0">
              <a:solidFill>
                <a:schemeClr val="tx2"/>
              </a:solidFill>
              <a:latin typeface="Calibri"/>
              <a:ea typeface="Calibri"/>
              <a:cs typeface="Calibri"/>
            </a:endParaRPr>
          </a:p>
          <a:p>
            <a:pPr algn="ctr"/>
            <a:endParaRPr lang="en-GB" sz="3600" dirty="0">
              <a:solidFill>
                <a:schemeClr val="tx2"/>
              </a:solidFill>
              <a:ea typeface="Calibri Light"/>
              <a:cs typeface="Calibri Light"/>
            </a:endParaRPr>
          </a:p>
        </p:txBody>
      </p:sp>
      <p:sp>
        <p:nvSpPr>
          <p:cNvPr id="3" name="Content Placeholder 2">
            <a:extLst>
              <a:ext uri="{FF2B5EF4-FFF2-40B4-BE49-F238E27FC236}">
                <a16:creationId xmlns:a16="http://schemas.microsoft.com/office/drawing/2014/main" id="{672CB660-E454-9D54-86EA-B3B45C58DCDD}"/>
              </a:ext>
            </a:extLst>
          </p:cNvPr>
          <p:cNvSpPr>
            <a:spLocks noGrp="1"/>
          </p:cNvSpPr>
          <p:nvPr>
            <p:ph idx="1"/>
          </p:nvPr>
        </p:nvSpPr>
        <p:spPr>
          <a:xfrm>
            <a:off x="3479620" y="2873829"/>
            <a:ext cx="5709721" cy="2805552"/>
          </a:xfrm>
        </p:spPr>
        <p:txBody>
          <a:bodyPr vert="horz" lIns="91440" tIns="45720" rIns="91440" bIns="45720" rtlCol="0" anchor="t">
            <a:normAutofit/>
          </a:bodyPr>
          <a:lstStyle/>
          <a:p>
            <a:r>
              <a:rPr lang="en-GB" dirty="0">
                <a:solidFill>
                  <a:schemeClr val="tx2"/>
                </a:solidFill>
                <a:ea typeface="Calibri"/>
                <a:cs typeface="Calibri"/>
              </a:rPr>
              <a:t>3 major categories of people who have a role to play in the B2B buying decision and </a:t>
            </a:r>
            <a:endParaRPr lang="en-GB" dirty="0">
              <a:solidFill>
                <a:schemeClr val="tx2"/>
              </a:solidFill>
            </a:endParaRPr>
          </a:p>
          <a:p>
            <a:r>
              <a:rPr lang="en-GB" dirty="0">
                <a:solidFill>
                  <a:schemeClr val="tx2"/>
                </a:solidFill>
              </a:rPr>
              <a:t>The user or End customer</a:t>
            </a:r>
            <a:endParaRPr lang="en-GB" dirty="0">
              <a:solidFill>
                <a:schemeClr val="tx2"/>
              </a:solidFill>
              <a:ea typeface="Calibri"/>
              <a:cs typeface="Calibri"/>
            </a:endParaRPr>
          </a:p>
          <a:p>
            <a:r>
              <a:rPr lang="en-GB" dirty="0">
                <a:solidFill>
                  <a:schemeClr val="tx2"/>
                </a:solidFill>
                <a:ea typeface="Calibri"/>
                <a:cs typeface="Calibri"/>
              </a:rPr>
              <a:t>The specifier</a:t>
            </a:r>
          </a:p>
          <a:p>
            <a:r>
              <a:rPr lang="en-GB" dirty="0">
                <a:solidFill>
                  <a:schemeClr val="tx2"/>
                </a:solidFill>
                <a:ea typeface="Calibri"/>
                <a:cs typeface="Calibri"/>
              </a:rPr>
              <a:t>The non-consuming buyer</a:t>
            </a:r>
            <a:endParaRPr lang="en-US" dirty="0">
              <a:solidFill>
                <a:schemeClr val="tx2"/>
              </a:solidFill>
              <a:ea typeface="Calibri"/>
              <a:cs typeface="Calibri"/>
            </a:endParaRPr>
          </a:p>
          <a:p>
            <a:pPr marL="0" indent="0">
              <a:buNone/>
            </a:pPr>
            <a:endParaRPr lang="en-GB" sz="2000" dirty="0">
              <a:solidFill>
                <a:schemeClr val="tx2"/>
              </a:solidFill>
              <a:ea typeface="Calibri"/>
              <a:cs typeface="Calibri"/>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190825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1"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A3E687BC-1EF0-E55B-600E-2B35D761EF61}"/>
              </a:ext>
            </a:extLst>
          </p:cNvPr>
          <p:cNvPicPr>
            <a:picLocks noChangeAspect="1"/>
          </p:cNvPicPr>
          <p:nvPr/>
        </p:nvPicPr>
        <p:blipFill>
          <a:blip r:embed="rId2"/>
          <a:stretch>
            <a:fillRect/>
          </a:stretch>
        </p:blipFill>
        <p:spPr>
          <a:xfrm>
            <a:off x="643467" y="635940"/>
            <a:ext cx="10905066" cy="5807643"/>
          </a:xfrm>
          <a:prstGeom prst="rect">
            <a:avLst/>
          </a:prstGeom>
          <a:ln>
            <a:noFill/>
          </a:ln>
        </p:spPr>
      </p:pic>
      <p:sp>
        <p:nvSpPr>
          <p:cNvPr id="32"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18092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6BEE0644-2549-0A1C-D8BC-7D40D821F913}"/>
              </a:ext>
            </a:extLst>
          </p:cNvPr>
          <p:cNvPicPr>
            <a:picLocks noChangeAspect="1"/>
          </p:cNvPicPr>
          <p:nvPr/>
        </p:nvPicPr>
        <p:blipFill>
          <a:blip r:embed="rId2"/>
          <a:stretch>
            <a:fillRect/>
          </a:stretch>
        </p:blipFill>
        <p:spPr>
          <a:xfrm>
            <a:off x="643467" y="1322435"/>
            <a:ext cx="10905066" cy="4617072"/>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88858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9">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1">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04E34D-684C-6D04-443D-3AF1C39F9640}"/>
              </a:ext>
            </a:extLst>
          </p:cNvPr>
          <p:cNvSpPr>
            <a:spLocks noGrp="1"/>
          </p:cNvSpPr>
          <p:nvPr>
            <p:ph type="title"/>
          </p:nvPr>
        </p:nvSpPr>
        <p:spPr>
          <a:xfrm>
            <a:off x="1930292" y="4042823"/>
            <a:ext cx="9928640" cy="775845"/>
          </a:xfrm>
        </p:spPr>
        <p:txBody>
          <a:bodyPr vert="horz" lIns="91440" tIns="45720" rIns="91440" bIns="45720" rtlCol="0" anchor="b">
            <a:normAutofit/>
          </a:bodyPr>
          <a:lstStyle/>
          <a:p>
            <a:pPr algn="ctr"/>
            <a:r>
              <a:rPr lang="en-US" sz="4000" b="1" kern="1200" dirty="0">
                <a:solidFill>
                  <a:schemeClr val="tx2"/>
                </a:solidFill>
                <a:latin typeface="+mj-lt"/>
                <a:ea typeface="+mj-ea"/>
                <a:cs typeface="+mj-cs"/>
              </a:rPr>
              <a:t>Defining the Product in the Customers’ Terms</a:t>
            </a:r>
          </a:p>
        </p:txBody>
      </p:sp>
      <p:grpSp>
        <p:nvGrpSpPr>
          <p:cNvPr id="14" name="Group 13">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15" name="Freeform: Shape 14">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18" name="Freeform: Shape 17">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Content Placeholder 4" descr="A white text with black text&#10;&#10;Description automatically generated">
            <a:extLst>
              <a:ext uri="{FF2B5EF4-FFF2-40B4-BE49-F238E27FC236}">
                <a16:creationId xmlns:a16="http://schemas.microsoft.com/office/drawing/2014/main" id="{4B297DEA-E9D3-EA91-90F0-289F959D9C7A}"/>
              </a:ext>
            </a:extLst>
          </p:cNvPr>
          <p:cNvPicPr>
            <a:picLocks noGrp="1" noChangeAspect="1"/>
          </p:cNvPicPr>
          <p:nvPr>
            <p:ph idx="1"/>
          </p:nvPr>
        </p:nvPicPr>
        <p:blipFill>
          <a:blip r:embed="rId2"/>
          <a:stretch>
            <a:fillRect/>
          </a:stretch>
        </p:blipFill>
        <p:spPr>
          <a:xfrm>
            <a:off x="333068" y="404327"/>
            <a:ext cx="11525864" cy="3346579"/>
          </a:xfrm>
          <a:prstGeom prst="rect">
            <a:avLst/>
          </a:prstGeom>
        </p:spPr>
      </p:pic>
      <p:grpSp>
        <p:nvGrpSpPr>
          <p:cNvPr id="20" name="Group 19">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1" name="Freeform: Shape 20">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18032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product&#10;&#10;AI-generated content may be incorrect.">
            <a:extLst>
              <a:ext uri="{FF2B5EF4-FFF2-40B4-BE49-F238E27FC236}">
                <a16:creationId xmlns:a16="http://schemas.microsoft.com/office/drawing/2014/main" id="{2EF472BE-A8EE-AA99-3A04-5F11A37A0394}"/>
              </a:ext>
            </a:extLst>
          </p:cNvPr>
          <p:cNvPicPr>
            <a:picLocks noChangeAspect="1"/>
          </p:cNvPicPr>
          <p:nvPr/>
        </p:nvPicPr>
        <p:blipFill>
          <a:blip r:embed="rId2"/>
          <a:stretch>
            <a:fillRect/>
          </a:stretch>
        </p:blipFill>
        <p:spPr>
          <a:xfrm>
            <a:off x="90524" y="136129"/>
            <a:ext cx="12022411" cy="6603469"/>
          </a:xfrm>
          <a:prstGeom prst="rect">
            <a:avLst/>
          </a:prstGeom>
        </p:spPr>
      </p:pic>
    </p:spTree>
    <p:extLst>
      <p:ext uri="{BB962C8B-B14F-4D97-AF65-F5344CB8AC3E}">
        <p14:creationId xmlns:p14="http://schemas.microsoft.com/office/powerpoint/2010/main" val="3119677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2316F5F-D773-1DCF-B178-6329BC23AC11}"/>
              </a:ext>
            </a:extLst>
          </p:cNvPr>
          <p:cNvPicPr>
            <a:picLocks noChangeAspect="1"/>
          </p:cNvPicPr>
          <p:nvPr/>
        </p:nvPicPr>
        <p:blipFill>
          <a:blip r:embed="rId2"/>
          <a:stretch>
            <a:fillRect/>
          </a:stretch>
        </p:blipFill>
        <p:spPr>
          <a:xfrm>
            <a:off x="643467" y="853984"/>
            <a:ext cx="10905066" cy="5505237"/>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312767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D9E44781-AE0F-5A67-3297-D94368F60D39}"/>
              </a:ext>
            </a:extLst>
          </p:cNvPr>
          <p:cNvPicPr>
            <a:picLocks noChangeAspect="1"/>
          </p:cNvPicPr>
          <p:nvPr/>
        </p:nvPicPr>
        <p:blipFill>
          <a:blip r:embed="rId2"/>
          <a:stretch>
            <a:fillRect/>
          </a:stretch>
        </p:blipFill>
        <p:spPr>
          <a:xfrm>
            <a:off x="643467" y="996694"/>
            <a:ext cx="10905066" cy="5033940"/>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8788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B78587C-D4B1-6A5B-C231-751B8D471D68}"/>
              </a:ext>
            </a:extLst>
          </p:cNvPr>
          <p:cNvPicPr>
            <a:picLocks noChangeAspect="1"/>
          </p:cNvPicPr>
          <p:nvPr/>
        </p:nvPicPr>
        <p:blipFill>
          <a:blip r:embed="rId2"/>
          <a:stretch>
            <a:fillRect/>
          </a:stretch>
        </p:blipFill>
        <p:spPr>
          <a:xfrm>
            <a:off x="457200" y="417950"/>
            <a:ext cx="11277600" cy="6079392"/>
          </a:xfrm>
          <a:prstGeom prst="rect">
            <a:avLst/>
          </a:prstGeom>
        </p:spPr>
      </p:pic>
    </p:spTree>
    <p:extLst>
      <p:ext uri="{BB962C8B-B14F-4D97-AF65-F5344CB8AC3E}">
        <p14:creationId xmlns:p14="http://schemas.microsoft.com/office/powerpoint/2010/main" val="30143769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F12EEA3-92A8-2764-9373-DE8591A67A3C}"/>
              </a:ext>
            </a:extLst>
          </p:cNvPr>
          <p:cNvPicPr>
            <a:picLocks noChangeAspect="1"/>
          </p:cNvPicPr>
          <p:nvPr/>
        </p:nvPicPr>
        <p:blipFill>
          <a:blip r:embed="rId2"/>
          <a:srcRect t="14996"/>
          <a:stretch>
            <a:fillRect/>
          </a:stretch>
        </p:blipFill>
        <p:spPr>
          <a:xfrm>
            <a:off x="457200" y="457200"/>
            <a:ext cx="11277600" cy="5943600"/>
          </a:xfrm>
          <a:prstGeom prst="rect">
            <a:avLst/>
          </a:prstGeom>
        </p:spPr>
      </p:pic>
    </p:spTree>
    <p:extLst>
      <p:ext uri="{BB962C8B-B14F-4D97-AF65-F5344CB8AC3E}">
        <p14:creationId xmlns:p14="http://schemas.microsoft.com/office/powerpoint/2010/main" val="16192004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0F690-754F-3BD0-4FCA-151FD6009E06}"/>
              </a:ext>
            </a:extLst>
          </p:cNvPr>
          <p:cNvSpPr>
            <a:spLocks noGrp="1"/>
          </p:cNvSpPr>
          <p:nvPr>
            <p:ph type="title"/>
          </p:nvPr>
        </p:nvSpPr>
        <p:spPr/>
        <p:txBody>
          <a:bodyPr/>
          <a:lstStyle/>
          <a:p>
            <a:pPr algn="ctr"/>
            <a:r>
              <a:rPr lang="en-US" b="1">
                <a:ea typeface="Calibri Light"/>
                <a:cs typeface="Calibri Light"/>
              </a:rPr>
              <a:t>Innovation/Product Adoption Model</a:t>
            </a:r>
          </a:p>
        </p:txBody>
      </p:sp>
      <p:sp>
        <p:nvSpPr>
          <p:cNvPr id="3" name="Content Placeholder 2">
            <a:extLst>
              <a:ext uri="{FF2B5EF4-FFF2-40B4-BE49-F238E27FC236}">
                <a16:creationId xmlns:a16="http://schemas.microsoft.com/office/drawing/2014/main" id="{DA46FB4F-0F1C-8D4B-CA77-76BA29F7D7A0}"/>
              </a:ext>
            </a:extLst>
          </p:cNvPr>
          <p:cNvSpPr>
            <a:spLocks noGrp="1"/>
          </p:cNvSpPr>
          <p:nvPr>
            <p:ph idx="1"/>
          </p:nvPr>
        </p:nvSpPr>
        <p:spPr/>
        <p:txBody>
          <a:bodyPr vert="horz" lIns="91440" tIns="45720" rIns="91440" bIns="45720" rtlCol="0" anchor="t">
            <a:normAutofit fontScale="92500"/>
          </a:bodyPr>
          <a:lstStyle/>
          <a:p>
            <a:r>
              <a:rPr lang="en-US" sz="1600" dirty="0">
                <a:solidFill>
                  <a:srgbClr val="001D35"/>
                </a:solidFill>
                <a:ea typeface="+mn-lt"/>
                <a:cs typeface="+mn-lt"/>
              </a:rPr>
              <a:t>An innovation adoption model, like Everett Rogers' diffusion of innovations theory, describes how a new product, idea, or technology spreads through a population over time, typically shown as an S-shaped curve. It segments the population into five groups: </a:t>
            </a:r>
            <a:r>
              <a:rPr lang="en-US" sz="1600" b="1" dirty="0">
                <a:solidFill>
                  <a:srgbClr val="001D35"/>
                </a:solidFill>
                <a:ea typeface="+mn-lt"/>
                <a:cs typeface="+mn-lt"/>
              </a:rPr>
              <a:t>Innovators</a:t>
            </a:r>
            <a:r>
              <a:rPr lang="en-US" sz="1600" dirty="0">
                <a:solidFill>
                  <a:srgbClr val="001D35"/>
                </a:solidFill>
                <a:ea typeface="+mn-lt"/>
                <a:cs typeface="+mn-lt"/>
              </a:rPr>
              <a:t>, </a:t>
            </a:r>
            <a:r>
              <a:rPr lang="en-US" sz="1600" b="1" dirty="0">
                <a:solidFill>
                  <a:srgbClr val="001D35"/>
                </a:solidFill>
                <a:ea typeface="+mn-lt"/>
                <a:cs typeface="+mn-lt"/>
              </a:rPr>
              <a:t>Early Adopters</a:t>
            </a:r>
            <a:r>
              <a:rPr lang="en-US" sz="1600" dirty="0">
                <a:solidFill>
                  <a:srgbClr val="001D35"/>
                </a:solidFill>
                <a:ea typeface="+mn-lt"/>
                <a:cs typeface="+mn-lt"/>
              </a:rPr>
              <a:t>, </a:t>
            </a:r>
            <a:r>
              <a:rPr lang="en-US" sz="1600" b="1" dirty="0">
                <a:solidFill>
                  <a:srgbClr val="001D35"/>
                </a:solidFill>
                <a:ea typeface="+mn-lt"/>
                <a:cs typeface="+mn-lt"/>
              </a:rPr>
              <a:t>Early Majority</a:t>
            </a:r>
            <a:r>
              <a:rPr lang="en-US" sz="1600" dirty="0">
                <a:solidFill>
                  <a:srgbClr val="001D35"/>
                </a:solidFill>
                <a:ea typeface="+mn-lt"/>
                <a:cs typeface="+mn-lt"/>
              </a:rPr>
              <a:t>, </a:t>
            </a:r>
            <a:r>
              <a:rPr lang="en-US" sz="1600" b="1" dirty="0">
                <a:solidFill>
                  <a:srgbClr val="001D35"/>
                </a:solidFill>
                <a:ea typeface="+mn-lt"/>
                <a:cs typeface="+mn-lt"/>
              </a:rPr>
              <a:t>Late Majority</a:t>
            </a:r>
            <a:r>
              <a:rPr lang="en-US" sz="1600" dirty="0">
                <a:solidFill>
                  <a:srgbClr val="001D35"/>
                </a:solidFill>
                <a:ea typeface="+mn-lt"/>
                <a:cs typeface="+mn-lt"/>
              </a:rPr>
              <a:t>, and </a:t>
            </a:r>
            <a:r>
              <a:rPr lang="en-US" sz="1600" b="1" dirty="0">
                <a:solidFill>
                  <a:srgbClr val="001D35"/>
                </a:solidFill>
                <a:ea typeface="+mn-lt"/>
                <a:cs typeface="+mn-lt"/>
              </a:rPr>
              <a:t>Laggards</a:t>
            </a:r>
            <a:r>
              <a:rPr lang="en-US" sz="1600" dirty="0">
                <a:solidFill>
                  <a:srgbClr val="001D35"/>
                </a:solidFill>
                <a:ea typeface="+mn-lt"/>
                <a:cs typeface="+mn-lt"/>
              </a:rPr>
              <a:t>, each with different attitudes toward newness. The model helps businesses and organizations understand and predict adoption rates to tailor their strategies for each group</a:t>
            </a:r>
            <a:endParaRPr lang="en-US" sz="1600">
              <a:solidFill>
                <a:srgbClr val="000000"/>
              </a:solidFill>
              <a:ea typeface="+mn-lt"/>
              <a:cs typeface="+mn-lt"/>
            </a:endParaRPr>
          </a:p>
          <a:p>
            <a:r>
              <a:rPr lang="en-US" sz="1500" dirty="0">
                <a:solidFill>
                  <a:srgbClr val="001D35"/>
                </a:solidFill>
                <a:ea typeface="+mn-lt"/>
                <a:cs typeface="+mn-lt"/>
              </a:rPr>
              <a:t>The five adopter categories</a:t>
            </a:r>
          </a:p>
          <a:p>
            <a:r>
              <a:rPr lang="en-US" sz="1200" b="1" u="sng" dirty="0">
                <a:solidFill>
                  <a:srgbClr val="001D35"/>
                </a:solidFill>
                <a:ea typeface="+mn-lt"/>
                <a:cs typeface="+mn-lt"/>
                <a:hlinkClick r:id="rId2"/>
              </a:rPr>
              <a:t>Innovators</a:t>
            </a:r>
            <a:r>
              <a:rPr lang="en-US" sz="1200" b="1" dirty="0">
                <a:solidFill>
                  <a:srgbClr val="001D35"/>
                </a:solidFill>
                <a:ea typeface="+mn-lt"/>
                <a:cs typeface="+mn-lt"/>
              </a:rPr>
              <a:t>:</a:t>
            </a:r>
            <a:r>
              <a:rPr lang="en-US" sz="1200" dirty="0">
                <a:solidFill>
                  <a:srgbClr val="001D35"/>
                </a:solidFill>
                <a:ea typeface="+mn-lt"/>
                <a:cs typeface="+mn-lt"/>
              </a:rPr>
              <a:t> The very first people to adopt an innovation. They are risk-takers and are enthusiastic about new ideas.</a:t>
            </a:r>
            <a:endParaRPr lang="en-US" dirty="0"/>
          </a:p>
          <a:p>
            <a:r>
              <a:rPr lang="en-US" sz="1200" b="1" u="sng" dirty="0">
                <a:solidFill>
                  <a:srgbClr val="001D35"/>
                </a:solidFill>
                <a:ea typeface="+mn-lt"/>
                <a:cs typeface="+mn-lt"/>
                <a:hlinkClick r:id="rId3"/>
              </a:rPr>
              <a:t>Early Adopters</a:t>
            </a:r>
            <a:r>
              <a:rPr lang="en-US" sz="1200" b="1" dirty="0">
                <a:solidFill>
                  <a:srgbClr val="001D35"/>
                </a:solidFill>
                <a:ea typeface="+mn-lt"/>
                <a:cs typeface="+mn-lt"/>
              </a:rPr>
              <a:t>:</a:t>
            </a:r>
            <a:r>
              <a:rPr lang="en-US" sz="1200" dirty="0">
                <a:solidFill>
                  <a:srgbClr val="001D35"/>
                </a:solidFill>
                <a:ea typeface="+mn-lt"/>
                <a:cs typeface="+mn-lt"/>
              </a:rPr>
              <a:t> They adopt new ideas early but are more cautious. They are often seen as leaders and help influence the next groups.</a:t>
            </a:r>
            <a:endParaRPr lang="en-US" dirty="0"/>
          </a:p>
          <a:p>
            <a:r>
              <a:rPr lang="en-US" sz="1200" b="1" u="sng" dirty="0">
                <a:solidFill>
                  <a:srgbClr val="001D35"/>
                </a:solidFill>
                <a:ea typeface="+mn-lt"/>
                <a:cs typeface="+mn-lt"/>
                <a:hlinkClick r:id="rId4"/>
              </a:rPr>
              <a:t>Early Majority</a:t>
            </a:r>
            <a:r>
              <a:rPr lang="en-US" sz="1200" b="1" dirty="0">
                <a:solidFill>
                  <a:srgbClr val="001D35"/>
                </a:solidFill>
                <a:ea typeface="+mn-lt"/>
                <a:cs typeface="+mn-lt"/>
              </a:rPr>
              <a:t>:</a:t>
            </a:r>
            <a:r>
              <a:rPr lang="en-US" sz="1200" dirty="0">
                <a:solidFill>
                  <a:srgbClr val="001D35"/>
                </a:solidFill>
                <a:ea typeface="+mn-lt"/>
                <a:cs typeface="+mn-lt"/>
              </a:rPr>
              <a:t> This group adopts new ideas just before the average person. They are more deliberate and often adopt after seeing the early adopters succeed.</a:t>
            </a:r>
            <a:endParaRPr lang="en-US" dirty="0"/>
          </a:p>
          <a:p>
            <a:r>
              <a:rPr lang="en-US" sz="1200" b="1" u="sng" dirty="0">
                <a:solidFill>
                  <a:srgbClr val="001D35"/>
                </a:solidFill>
                <a:ea typeface="+mn-lt"/>
                <a:cs typeface="+mn-lt"/>
                <a:hlinkClick r:id="rId5"/>
              </a:rPr>
              <a:t>Late Majority</a:t>
            </a:r>
            <a:r>
              <a:rPr lang="en-US" sz="1200" b="1" dirty="0">
                <a:solidFill>
                  <a:srgbClr val="001D35"/>
                </a:solidFill>
                <a:ea typeface="+mn-lt"/>
                <a:cs typeface="+mn-lt"/>
              </a:rPr>
              <a:t>:</a:t>
            </a:r>
            <a:r>
              <a:rPr lang="en-US" sz="1200" dirty="0">
                <a:solidFill>
                  <a:srgbClr val="001D35"/>
                </a:solidFill>
                <a:ea typeface="+mn-lt"/>
                <a:cs typeface="+mn-lt"/>
              </a:rPr>
              <a:t> The late majority adopts new ideas just after the average person. They are often skeptical and adopt out of necessity or social pressure.</a:t>
            </a:r>
            <a:endParaRPr lang="en-US" dirty="0"/>
          </a:p>
          <a:p>
            <a:r>
              <a:rPr lang="en-US" sz="1200" b="1" u="sng" dirty="0">
                <a:solidFill>
                  <a:srgbClr val="001D35"/>
                </a:solidFill>
                <a:ea typeface="+mn-lt"/>
                <a:cs typeface="+mn-lt"/>
                <a:hlinkClick r:id="rId6"/>
              </a:rPr>
              <a:t>Laggards</a:t>
            </a:r>
            <a:r>
              <a:rPr lang="en-US" sz="1200" b="1" dirty="0">
                <a:solidFill>
                  <a:srgbClr val="001D35"/>
                </a:solidFill>
                <a:ea typeface="+mn-lt"/>
                <a:cs typeface="+mn-lt"/>
              </a:rPr>
              <a:t>:</a:t>
            </a:r>
            <a:r>
              <a:rPr lang="en-US" sz="1200" dirty="0">
                <a:solidFill>
                  <a:srgbClr val="001D35"/>
                </a:solidFill>
                <a:ea typeface="+mn-lt"/>
                <a:cs typeface="+mn-lt"/>
              </a:rPr>
              <a:t> The last to adopt an innovation. They are often traditional and resistant to change. </a:t>
            </a:r>
            <a:endParaRPr lang="en-US" dirty="0"/>
          </a:p>
          <a:p>
            <a:r>
              <a:rPr lang="en-US" sz="1500">
                <a:solidFill>
                  <a:srgbClr val="001D35"/>
                </a:solidFill>
                <a:ea typeface="+mn-lt"/>
                <a:cs typeface="+mn-lt"/>
              </a:rPr>
              <a:t>The innovation decision process: </a:t>
            </a:r>
            <a:r>
              <a:rPr lang="en-US" sz="1200" dirty="0">
                <a:solidFill>
                  <a:srgbClr val="001D35"/>
                </a:solidFill>
                <a:ea typeface="+mn-lt"/>
                <a:cs typeface="+mn-lt"/>
                <a:hlinkClick r:id="rId7"/>
              </a:rPr>
              <a:t>Everett Rogers</a:t>
            </a:r>
            <a:r>
              <a:rPr lang="en-US" sz="1200" dirty="0">
                <a:solidFill>
                  <a:srgbClr val="001D35"/>
                </a:solidFill>
                <a:ea typeface="+mn-lt"/>
                <a:cs typeface="+mn-lt"/>
              </a:rPr>
              <a:t> also outlined a five-stage process for an individual's decision to adopt an innovation: </a:t>
            </a:r>
            <a:endParaRPr lang="en-US" dirty="0">
              <a:ea typeface="Calibri" panose="020F0502020204030204"/>
              <a:cs typeface="Calibri" panose="020F0502020204030204"/>
            </a:endParaRPr>
          </a:p>
          <a:p>
            <a:r>
              <a:rPr lang="en-US" sz="1200" b="1" u="sng" dirty="0">
                <a:solidFill>
                  <a:srgbClr val="001D35"/>
                </a:solidFill>
                <a:ea typeface="+mn-lt"/>
                <a:cs typeface="+mn-lt"/>
                <a:hlinkClick r:id="rId8"/>
              </a:rPr>
              <a:t>Knowledge</a:t>
            </a:r>
            <a:r>
              <a:rPr lang="en-US" sz="1200" b="1" dirty="0">
                <a:solidFill>
                  <a:srgbClr val="001D35"/>
                </a:solidFill>
                <a:ea typeface="+mn-lt"/>
                <a:cs typeface="+mn-lt"/>
              </a:rPr>
              <a:t>:</a:t>
            </a:r>
            <a:r>
              <a:rPr lang="en-US" sz="1200" dirty="0">
                <a:solidFill>
                  <a:srgbClr val="001D35"/>
                </a:solidFill>
                <a:ea typeface="+mn-lt"/>
                <a:cs typeface="+mn-lt"/>
              </a:rPr>
              <a:t> The individual is exposed to the innovation and understands how it works.</a:t>
            </a:r>
            <a:endParaRPr lang="en-US" dirty="0"/>
          </a:p>
          <a:p>
            <a:r>
              <a:rPr lang="en-US" sz="1200" b="1" u="sng" dirty="0">
                <a:solidFill>
                  <a:srgbClr val="001D35"/>
                </a:solidFill>
                <a:ea typeface="+mn-lt"/>
                <a:cs typeface="+mn-lt"/>
                <a:hlinkClick r:id="rId9"/>
              </a:rPr>
              <a:t>Persuasion</a:t>
            </a:r>
            <a:r>
              <a:rPr lang="en-US" sz="1200" b="1" dirty="0">
                <a:solidFill>
                  <a:srgbClr val="001D35"/>
                </a:solidFill>
                <a:ea typeface="+mn-lt"/>
                <a:cs typeface="+mn-lt"/>
              </a:rPr>
              <a:t>:</a:t>
            </a:r>
            <a:r>
              <a:rPr lang="en-US" sz="1200" dirty="0">
                <a:solidFill>
                  <a:srgbClr val="001D35"/>
                </a:solidFill>
                <a:ea typeface="+mn-lt"/>
                <a:cs typeface="+mn-lt"/>
              </a:rPr>
              <a:t> The individual forms a </a:t>
            </a:r>
            <a:r>
              <a:rPr lang="en-US" sz="1200" dirty="0" err="1">
                <a:solidFill>
                  <a:srgbClr val="001D35"/>
                </a:solidFill>
                <a:ea typeface="+mn-lt"/>
                <a:cs typeface="+mn-lt"/>
              </a:rPr>
              <a:t>favourable</a:t>
            </a:r>
            <a:r>
              <a:rPr lang="en-US" sz="1200" dirty="0">
                <a:solidFill>
                  <a:srgbClr val="001D35"/>
                </a:solidFill>
                <a:ea typeface="+mn-lt"/>
                <a:cs typeface="+mn-lt"/>
              </a:rPr>
              <a:t> or </a:t>
            </a:r>
            <a:r>
              <a:rPr lang="en-US" sz="1200" dirty="0" err="1">
                <a:solidFill>
                  <a:srgbClr val="001D35"/>
                </a:solidFill>
                <a:ea typeface="+mn-lt"/>
                <a:cs typeface="+mn-lt"/>
              </a:rPr>
              <a:t>unfavourable</a:t>
            </a:r>
            <a:r>
              <a:rPr lang="en-US" sz="1200" dirty="0">
                <a:solidFill>
                  <a:srgbClr val="001D35"/>
                </a:solidFill>
                <a:ea typeface="+mn-lt"/>
                <a:cs typeface="+mn-lt"/>
              </a:rPr>
              <a:t> attitude toward the innovation.</a:t>
            </a:r>
            <a:endParaRPr lang="en-US" dirty="0"/>
          </a:p>
          <a:p>
            <a:r>
              <a:rPr lang="en-US" sz="1200" b="1" u="sng" dirty="0">
                <a:solidFill>
                  <a:srgbClr val="001D35"/>
                </a:solidFill>
                <a:ea typeface="+mn-lt"/>
                <a:cs typeface="+mn-lt"/>
                <a:hlinkClick r:id="rId10"/>
              </a:rPr>
              <a:t>Decision</a:t>
            </a:r>
            <a:r>
              <a:rPr lang="en-US" sz="1200" b="1" dirty="0">
                <a:solidFill>
                  <a:srgbClr val="001D35"/>
                </a:solidFill>
                <a:ea typeface="+mn-lt"/>
                <a:cs typeface="+mn-lt"/>
              </a:rPr>
              <a:t>:</a:t>
            </a:r>
            <a:r>
              <a:rPr lang="en-US" sz="1200" dirty="0">
                <a:solidFill>
                  <a:srgbClr val="001D35"/>
                </a:solidFill>
                <a:ea typeface="+mn-lt"/>
                <a:cs typeface="+mn-lt"/>
              </a:rPr>
              <a:t> The individual makes a choice to adopt or reject the innovation.</a:t>
            </a:r>
            <a:endParaRPr lang="en-US" dirty="0"/>
          </a:p>
          <a:p>
            <a:r>
              <a:rPr lang="en-US" sz="1200" b="1" u="sng" dirty="0">
                <a:solidFill>
                  <a:srgbClr val="001D35"/>
                </a:solidFill>
                <a:ea typeface="+mn-lt"/>
                <a:cs typeface="+mn-lt"/>
                <a:hlinkClick r:id="rId11"/>
              </a:rPr>
              <a:t>Implementation</a:t>
            </a:r>
            <a:r>
              <a:rPr lang="en-US" sz="1200" b="1" dirty="0">
                <a:solidFill>
                  <a:srgbClr val="001D35"/>
                </a:solidFill>
                <a:ea typeface="+mn-lt"/>
                <a:cs typeface="+mn-lt"/>
              </a:rPr>
              <a:t>:</a:t>
            </a:r>
            <a:r>
              <a:rPr lang="en-US" sz="1200" dirty="0">
                <a:solidFill>
                  <a:srgbClr val="001D35"/>
                </a:solidFill>
                <a:ea typeface="+mn-lt"/>
                <a:cs typeface="+mn-lt"/>
              </a:rPr>
              <a:t> The innovation is put to use.</a:t>
            </a:r>
            <a:endParaRPr lang="en-US" dirty="0"/>
          </a:p>
          <a:p>
            <a:r>
              <a:rPr lang="en-US" sz="1200" b="1" u="sng" dirty="0">
                <a:solidFill>
                  <a:srgbClr val="001D35"/>
                </a:solidFill>
                <a:ea typeface="+mn-lt"/>
                <a:cs typeface="+mn-lt"/>
                <a:hlinkClick r:id="rId12"/>
              </a:rPr>
              <a:t>Confirmation</a:t>
            </a:r>
            <a:r>
              <a:rPr lang="en-US" sz="1200" b="1" dirty="0">
                <a:solidFill>
                  <a:srgbClr val="001D35"/>
                </a:solidFill>
                <a:ea typeface="+mn-lt"/>
                <a:cs typeface="+mn-lt"/>
              </a:rPr>
              <a:t>:</a:t>
            </a:r>
            <a:r>
              <a:rPr lang="en-US" sz="1200" dirty="0">
                <a:solidFill>
                  <a:srgbClr val="001D35"/>
                </a:solidFill>
                <a:ea typeface="+mn-lt"/>
                <a:cs typeface="+mn-lt"/>
              </a:rPr>
              <a:t> The individual seeks reinforcement for the decision and may reverse it if conflicting messages are received. </a:t>
            </a:r>
            <a:endParaRPr lang="en-US" dirty="0"/>
          </a:p>
          <a:p>
            <a:endParaRPr lang="en-US" sz="1500" dirty="0">
              <a:solidFill>
                <a:srgbClr val="001D35"/>
              </a:solidFill>
              <a:ea typeface="Calibri"/>
              <a:cs typeface="Calibri"/>
            </a:endParaRPr>
          </a:p>
        </p:txBody>
      </p:sp>
    </p:spTree>
    <p:extLst>
      <p:ext uri="{BB962C8B-B14F-4D97-AF65-F5344CB8AC3E}">
        <p14:creationId xmlns:p14="http://schemas.microsoft.com/office/powerpoint/2010/main" val="2189474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Description automatically generated">
            <a:extLst>
              <a:ext uri="{FF2B5EF4-FFF2-40B4-BE49-F238E27FC236}">
                <a16:creationId xmlns:a16="http://schemas.microsoft.com/office/drawing/2014/main" id="{3F5DEEAA-2FCB-4FE6-8B16-05FAFBDA5F53}"/>
              </a:ext>
            </a:extLst>
          </p:cNvPr>
          <p:cNvPicPr>
            <a:picLocks noChangeAspect="1"/>
          </p:cNvPicPr>
          <p:nvPr/>
        </p:nvPicPr>
        <p:blipFill>
          <a:blip r:embed="rId2"/>
          <a:stretch>
            <a:fillRect/>
          </a:stretch>
        </p:blipFill>
        <p:spPr>
          <a:xfrm>
            <a:off x="457200" y="391216"/>
            <a:ext cx="11277600" cy="6204965"/>
          </a:xfrm>
          <a:prstGeom prst="rect">
            <a:avLst/>
          </a:prstGeom>
        </p:spPr>
      </p:pic>
    </p:spTree>
    <p:extLst>
      <p:ext uri="{BB962C8B-B14F-4D97-AF65-F5344CB8AC3E}">
        <p14:creationId xmlns:p14="http://schemas.microsoft.com/office/powerpoint/2010/main" val="7018392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Description automatically generated">
            <a:extLst>
              <a:ext uri="{FF2B5EF4-FFF2-40B4-BE49-F238E27FC236}">
                <a16:creationId xmlns:a16="http://schemas.microsoft.com/office/drawing/2014/main" id="{EA253011-FC2E-42E9-8823-AF95DE3C4DE7}"/>
              </a:ext>
            </a:extLst>
          </p:cNvPr>
          <p:cNvPicPr>
            <a:picLocks noChangeAspect="1"/>
          </p:cNvPicPr>
          <p:nvPr/>
        </p:nvPicPr>
        <p:blipFill>
          <a:blip r:embed="rId2"/>
          <a:stretch>
            <a:fillRect/>
          </a:stretch>
        </p:blipFill>
        <p:spPr>
          <a:xfrm>
            <a:off x="457200" y="500066"/>
            <a:ext cx="11277600" cy="5944132"/>
          </a:xfrm>
          <a:prstGeom prst="rect">
            <a:avLst/>
          </a:prstGeom>
        </p:spPr>
      </p:pic>
    </p:spTree>
    <p:extLst>
      <p:ext uri="{BB962C8B-B14F-4D97-AF65-F5344CB8AC3E}">
        <p14:creationId xmlns:p14="http://schemas.microsoft.com/office/powerpoint/2010/main" val="851789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Description automatically generated">
            <a:extLst>
              <a:ext uri="{FF2B5EF4-FFF2-40B4-BE49-F238E27FC236}">
                <a16:creationId xmlns:a16="http://schemas.microsoft.com/office/drawing/2014/main" id="{FAC9DF89-06B9-444D-C962-023F93067CBB}"/>
              </a:ext>
            </a:extLst>
          </p:cNvPr>
          <p:cNvPicPr>
            <a:picLocks noChangeAspect="1"/>
          </p:cNvPicPr>
          <p:nvPr/>
        </p:nvPicPr>
        <p:blipFill>
          <a:blip r:embed="rId2"/>
          <a:stretch>
            <a:fillRect/>
          </a:stretch>
        </p:blipFill>
        <p:spPr>
          <a:xfrm>
            <a:off x="457200" y="1118652"/>
            <a:ext cx="11277600" cy="4282827"/>
          </a:xfrm>
          <a:prstGeom prst="rect">
            <a:avLst/>
          </a:prstGeom>
        </p:spPr>
      </p:pic>
    </p:spTree>
    <p:extLst>
      <p:ext uri="{BB962C8B-B14F-4D97-AF65-F5344CB8AC3E}">
        <p14:creationId xmlns:p14="http://schemas.microsoft.com/office/powerpoint/2010/main" val="35199862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FA0DC3C-4A89-2241-9666-690642CFC23C}"/>
              </a:ext>
            </a:extLst>
          </p:cNvPr>
          <p:cNvPicPr>
            <a:picLocks noChangeAspect="1"/>
          </p:cNvPicPr>
          <p:nvPr/>
        </p:nvPicPr>
        <p:blipFill>
          <a:blip r:embed="rId2"/>
          <a:stretch>
            <a:fillRect/>
          </a:stretch>
        </p:blipFill>
        <p:spPr>
          <a:xfrm>
            <a:off x="457200" y="95345"/>
            <a:ext cx="11277600" cy="6662119"/>
          </a:xfrm>
          <a:prstGeom prst="rect">
            <a:avLst/>
          </a:prstGeom>
        </p:spPr>
      </p:pic>
    </p:spTree>
    <p:extLst>
      <p:ext uri="{BB962C8B-B14F-4D97-AF65-F5344CB8AC3E}">
        <p14:creationId xmlns:p14="http://schemas.microsoft.com/office/powerpoint/2010/main" val="38449838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9E4F9FF-B5F8-C4E8-1BD3-2C30C1211E16}"/>
              </a:ext>
            </a:extLst>
          </p:cNvPr>
          <p:cNvPicPr>
            <a:picLocks noChangeAspect="1"/>
          </p:cNvPicPr>
          <p:nvPr/>
        </p:nvPicPr>
        <p:blipFill>
          <a:blip r:embed="rId2"/>
          <a:stretch>
            <a:fillRect/>
          </a:stretch>
        </p:blipFill>
        <p:spPr>
          <a:xfrm>
            <a:off x="270295" y="607236"/>
            <a:ext cx="11737674" cy="5902320"/>
          </a:xfrm>
          <a:prstGeom prst="rect">
            <a:avLst/>
          </a:prstGeom>
        </p:spPr>
      </p:pic>
    </p:spTree>
    <p:extLst>
      <p:ext uri="{BB962C8B-B14F-4D97-AF65-F5344CB8AC3E}">
        <p14:creationId xmlns:p14="http://schemas.microsoft.com/office/powerpoint/2010/main" val="2094027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1596062-B35F-B21E-C150-C333CDF79235}"/>
              </a:ext>
            </a:extLst>
          </p:cNvPr>
          <p:cNvPicPr>
            <a:picLocks noChangeAspect="1"/>
          </p:cNvPicPr>
          <p:nvPr/>
        </p:nvPicPr>
        <p:blipFill>
          <a:blip r:embed="rId2"/>
          <a:stretch>
            <a:fillRect/>
          </a:stretch>
        </p:blipFill>
        <p:spPr>
          <a:xfrm>
            <a:off x="457200" y="1015127"/>
            <a:ext cx="11277600" cy="4798990"/>
          </a:xfrm>
          <a:prstGeom prst="rect">
            <a:avLst/>
          </a:prstGeom>
        </p:spPr>
      </p:pic>
    </p:spTree>
    <p:extLst>
      <p:ext uri="{BB962C8B-B14F-4D97-AF65-F5344CB8AC3E}">
        <p14:creationId xmlns:p14="http://schemas.microsoft.com/office/powerpoint/2010/main" val="3392681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35FBBEB-4139-ADA7-DE69-0EA95155DA04}"/>
              </a:ext>
            </a:extLst>
          </p:cNvPr>
          <p:cNvSpPr>
            <a:spLocks noGrp="1"/>
          </p:cNvSpPr>
          <p:nvPr>
            <p:ph type="title"/>
          </p:nvPr>
        </p:nvSpPr>
        <p:spPr>
          <a:xfrm>
            <a:off x="1371597" y="348865"/>
            <a:ext cx="10044023" cy="877729"/>
          </a:xfrm>
        </p:spPr>
        <p:txBody>
          <a:bodyPr anchor="ctr">
            <a:normAutofit/>
          </a:bodyPr>
          <a:lstStyle/>
          <a:p>
            <a:br>
              <a:rPr lang="en-US" sz="2800" b="1">
                <a:solidFill>
                  <a:srgbClr val="FFFFFF"/>
                </a:solidFill>
                <a:ea typeface="Calibri Light"/>
                <a:cs typeface="Calibri Light"/>
              </a:rPr>
            </a:br>
            <a:r>
              <a:rPr lang="en-US" sz="2800" b="1">
                <a:solidFill>
                  <a:srgbClr val="FFFFFF"/>
                </a:solidFill>
                <a:ea typeface="Calibri Light"/>
                <a:cs typeface="Calibri Light"/>
              </a:rPr>
              <a:t>Researching Competitors</a:t>
            </a:r>
            <a:endParaRPr lang="en-US" sz="2800">
              <a:solidFill>
                <a:srgbClr val="FFFFFF"/>
              </a:solidFill>
              <a:ea typeface="Calibri Light"/>
              <a:cs typeface="Calibri Light"/>
            </a:endParaRPr>
          </a:p>
          <a:p>
            <a:endParaRPr lang="en-US" sz="2800">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C1A1FB39-C9F0-2B88-8F47-A687FDF0ACD3}"/>
              </a:ext>
            </a:extLst>
          </p:cNvPr>
          <p:cNvGraphicFramePr>
            <a:graphicFrameLocks noGrp="1"/>
          </p:cNvGraphicFramePr>
          <p:nvPr>
            <p:ph idx="1"/>
            <p:extLst>
              <p:ext uri="{D42A27DB-BD31-4B8C-83A1-F6EECF244321}">
                <p14:modId xmlns:p14="http://schemas.microsoft.com/office/powerpoint/2010/main" val="394125685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89918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text&#10;&#10;Description automatically generated">
            <a:extLst>
              <a:ext uri="{FF2B5EF4-FFF2-40B4-BE49-F238E27FC236}">
                <a16:creationId xmlns:a16="http://schemas.microsoft.com/office/drawing/2014/main" id="{A122F7C3-AA43-042F-4FB3-F0B83147E956}"/>
              </a:ext>
            </a:extLst>
          </p:cNvPr>
          <p:cNvPicPr>
            <a:picLocks noChangeAspect="1"/>
          </p:cNvPicPr>
          <p:nvPr/>
        </p:nvPicPr>
        <p:blipFill>
          <a:blip r:embed="rId2"/>
          <a:stretch>
            <a:fillRect/>
          </a:stretch>
        </p:blipFill>
        <p:spPr>
          <a:xfrm>
            <a:off x="127002" y="-11545"/>
            <a:ext cx="12041906" cy="6876651"/>
          </a:xfrm>
          <a:prstGeom prst="rect">
            <a:avLst/>
          </a:prstGeom>
        </p:spPr>
      </p:pic>
    </p:spTree>
    <p:extLst>
      <p:ext uri="{BB962C8B-B14F-4D97-AF65-F5344CB8AC3E}">
        <p14:creationId xmlns:p14="http://schemas.microsoft.com/office/powerpoint/2010/main" val="3312780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text&#10;&#10;Description automatically generated">
            <a:extLst>
              <a:ext uri="{FF2B5EF4-FFF2-40B4-BE49-F238E27FC236}">
                <a16:creationId xmlns:a16="http://schemas.microsoft.com/office/drawing/2014/main" id="{53128B2D-4607-565C-6846-907ECEA183C9}"/>
              </a:ext>
            </a:extLst>
          </p:cNvPr>
          <p:cNvPicPr>
            <a:picLocks noChangeAspect="1"/>
          </p:cNvPicPr>
          <p:nvPr/>
        </p:nvPicPr>
        <p:blipFill>
          <a:blip r:embed="rId2"/>
          <a:stretch>
            <a:fillRect/>
          </a:stretch>
        </p:blipFill>
        <p:spPr>
          <a:xfrm>
            <a:off x="19288" y="-6217"/>
            <a:ext cx="12156977" cy="6877539"/>
          </a:xfrm>
          <a:prstGeom prst="rect">
            <a:avLst/>
          </a:prstGeom>
        </p:spPr>
      </p:pic>
    </p:spTree>
    <p:extLst>
      <p:ext uri="{BB962C8B-B14F-4D97-AF65-F5344CB8AC3E}">
        <p14:creationId xmlns:p14="http://schemas.microsoft.com/office/powerpoint/2010/main" val="7870709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617886-E436-CBED-4F92-C67711B65107}"/>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4000" b="1" kern="1200">
                <a:solidFill>
                  <a:srgbClr val="FFFFFF"/>
                </a:solidFill>
                <a:latin typeface="+mj-lt"/>
                <a:ea typeface="+mj-ea"/>
                <a:cs typeface="+mj-cs"/>
              </a:rPr>
              <a:t>Researching Competitors</a:t>
            </a:r>
            <a:endParaRPr lang="en-US" sz="4000" kern="1200">
              <a:solidFill>
                <a:srgbClr val="FFFFFF"/>
              </a:solidFill>
              <a:latin typeface="+mj-lt"/>
              <a:ea typeface="+mj-ea"/>
              <a:cs typeface="+mj-cs"/>
            </a:endParaRPr>
          </a:p>
        </p:txBody>
      </p:sp>
      <p:pic>
        <p:nvPicPr>
          <p:cNvPr id="5" name="Content Placeholder 4" descr="A close up of a text&#10;&#10;Description automatically generated">
            <a:extLst>
              <a:ext uri="{FF2B5EF4-FFF2-40B4-BE49-F238E27FC236}">
                <a16:creationId xmlns:a16="http://schemas.microsoft.com/office/drawing/2014/main" id="{71F3EE6D-A0AA-40D7-C4F9-DAB4E49E7B64}"/>
              </a:ext>
            </a:extLst>
          </p:cNvPr>
          <p:cNvPicPr>
            <a:picLocks noGrp="1" noChangeAspect="1"/>
          </p:cNvPicPr>
          <p:nvPr>
            <p:ph idx="1"/>
          </p:nvPr>
        </p:nvPicPr>
        <p:blipFill>
          <a:blip r:embed="rId2"/>
          <a:stretch>
            <a:fillRect/>
          </a:stretch>
        </p:blipFill>
        <p:spPr>
          <a:xfrm>
            <a:off x="225850" y="1845128"/>
            <a:ext cx="11856715" cy="3532255"/>
          </a:xfrm>
          <a:prstGeom prst="rect">
            <a:avLst/>
          </a:prstGeom>
        </p:spPr>
      </p:pic>
    </p:spTree>
    <p:extLst>
      <p:ext uri="{BB962C8B-B14F-4D97-AF65-F5344CB8AC3E}">
        <p14:creationId xmlns:p14="http://schemas.microsoft.com/office/powerpoint/2010/main" val="11707060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Description automatically generated">
            <a:extLst>
              <a:ext uri="{FF2B5EF4-FFF2-40B4-BE49-F238E27FC236}">
                <a16:creationId xmlns:a16="http://schemas.microsoft.com/office/drawing/2014/main" id="{84588288-CFF3-7AF7-5EF3-2898341DB268}"/>
              </a:ext>
            </a:extLst>
          </p:cNvPr>
          <p:cNvPicPr>
            <a:picLocks noChangeAspect="1"/>
          </p:cNvPicPr>
          <p:nvPr/>
        </p:nvPicPr>
        <p:blipFill>
          <a:blip r:embed="rId2"/>
          <a:stretch>
            <a:fillRect/>
          </a:stretch>
        </p:blipFill>
        <p:spPr>
          <a:xfrm>
            <a:off x="643467" y="964798"/>
            <a:ext cx="10905066" cy="5146223"/>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97472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DC3CC-ADBC-9062-4E34-FB48DE7D1240}"/>
              </a:ext>
            </a:extLst>
          </p:cNvPr>
          <p:cNvSpPr>
            <a:spLocks noGrp="1"/>
          </p:cNvSpPr>
          <p:nvPr>
            <p:ph type="title"/>
          </p:nvPr>
        </p:nvSpPr>
        <p:spPr/>
        <p:txBody>
          <a:bodyPr>
            <a:normAutofit/>
          </a:bodyPr>
          <a:lstStyle/>
          <a:p>
            <a:pPr algn="ctr"/>
            <a:r>
              <a:rPr lang="en-US" sz="3600" b="1" dirty="0">
                <a:ea typeface="Calibri Light"/>
                <a:cs typeface="Calibri Light"/>
              </a:rPr>
              <a:t>Primary (direct) &amp; Secondary (indirect) Competitors</a:t>
            </a:r>
            <a:endParaRPr lang="en-US" sz="3600">
              <a:ea typeface="Calibri Light"/>
              <a:cs typeface="Calibri Light"/>
            </a:endParaRPr>
          </a:p>
        </p:txBody>
      </p:sp>
      <p:sp>
        <p:nvSpPr>
          <p:cNvPr id="3" name="Content Placeholder 2">
            <a:extLst>
              <a:ext uri="{FF2B5EF4-FFF2-40B4-BE49-F238E27FC236}">
                <a16:creationId xmlns:a16="http://schemas.microsoft.com/office/drawing/2014/main" id="{AECC9747-8CA1-D92D-71D7-FCB5EA248494}"/>
              </a:ext>
            </a:extLst>
          </p:cNvPr>
          <p:cNvSpPr>
            <a:spLocks noGrp="1"/>
          </p:cNvSpPr>
          <p:nvPr>
            <p:ph idx="1"/>
          </p:nvPr>
        </p:nvSpPr>
        <p:spPr/>
        <p:txBody>
          <a:bodyPr vert="horz" lIns="91440" tIns="45720" rIns="91440" bIns="45720" rtlCol="0" anchor="t">
            <a:noAutofit/>
          </a:bodyPr>
          <a:lstStyle/>
          <a:p>
            <a:r>
              <a:rPr lang="en-US" dirty="0">
                <a:solidFill>
                  <a:srgbClr val="001D35"/>
                </a:solidFill>
                <a:ea typeface="+mn-lt"/>
                <a:cs typeface="+mn-lt"/>
              </a:rPr>
              <a:t>Primary competitors are direct rivals offering similar products or services to the same target audience, while secondary competitors are businesses that sell different products or target a broader audience but may still compete for the same customer's money. Primary competitors are your most immediate and direct rivals, whereas secondary competitors are less direct but still influential in the market. </a:t>
            </a:r>
            <a:endParaRPr lang="en-US">
              <a:ea typeface="Calibri" panose="020F0502020204030204"/>
              <a:cs typeface="Calibri" panose="020F0502020204030204"/>
            </a:endParaRPr>
          </a:p>
          <a:p>
            <a:pPr marL="0" indent="0">
              <a:buNone/>
            </a:pPr>
            <a:endParaRPr lang="en-US" sz="6600" dirty="0">
              <a:ea typeface="Calibri"/>
              <a:cs typeface="Calibri"/>
            </a:endParaRPr>
          </a:p>
        </p:txBody>
      </p:sp>
    </p:spTree>
    <p:extLst>
      <p:ext uri="{BB962C8B-B14F-4D97-AF65-F5344CB8AC3E}">
        <p14:creationId xmlns:p14="http://schemas.microsoft.com/office/powerpoint/2010/main" val="35161231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AF53F-22D3-8FB1-551F-A53B6F78D22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406E26F-A324-0AF1-8FCA-BE7538D97934}"/>
              </a:ext>
            </a:extLst>
          </p:cNvPr>
          <p:cNvSpPr>
            <a:spLocks noGrp="1"/>
          </p:cNvSpPr>
          <p:nvPr>
            <p:ph idx="1"/>
          </p:nvPr>
        </p:nvSpPr>
        <p:spPr/>
        <p:txBody>
          <a:bodyPr vert="horz" lIns="91440" tIns="45720" rIns="91440" bIns="45720" rtlCol="0" anchor="t">
            <a:normAutofit/>
          </a:bodyPr>
          <a:lstStyle/>
          <a:p>
            <a:r>
              <a:rPr lang="en-US" sz="2400" b="1" u="sng" dirty="0">
                <a:solidFill>
                  <a:srgbClr val="001D35"/>
                </a:solidFill>
                <a:ea typeface="Calibri"/>
                <a:cs typeface="Calibri"/>
              </a:rPr>
              <a:t>Primary competitors</a:t>
            </a:r>
            <a:endParaRPr lang="en-US" sz="2400" b="1" u="sng">
              <a:ea typeface="Calibri"/>
              <a:cs typeface="Calibri"/>
            </a:endParaRPr>
          </a:p>
          <a:p>
            <a:r>
              <a:rPr lang="en-US" sz="2000" b="1" dirty="0">
                <a:solidFill>
                  <a:srgbClr val="001D35"/>
                </a:solidFill>
                <a:ea typeface="Calibri"/>
                <a:cs typeface="Calibri"/>
              </a:rPr>
              <a:t>Direct rivals:</a:t>
            </a:r>
            <a:r>
              <a:rPr lang="en-US" sz="2000" dirty="0">
                <a:solidFill>
                  <a:srgbClr val="001D35"/>
                </a:solidFill>
                <a:ea typeface="Calibri"/>
                <a:cs typeface="Calibri"/>
              </a:rPr>
              <a:t> They offer similar products and services and compete for the same customer base.</a:t>
            </a:r>
            <a:endParaRPr lang="en-US" sz="2000">
              <a:ea typeface="Calibri"/>
              <a:cs typeface="Calibri"/>
            </a:endParaRPr>
          </a:p>
          <a:p>
            <a:r>
              <a:rPr lang="en-US" sz="2000" b="1" dirty="0">
                <a:solidFill>
                  <a:srgbClr val="001D35"/>
                </a:solidFill>
                <a:ea typeface="Calibri"/>
                <a:cs typeface="Calibri"/>
              </a:rPr>
              <a:t>Similar offerings:</a:t>
            </a:r>
            <a:r>
              <a:rPr lang="en-US" sz="2000" dirty="0">
                <a:solidFill>
                  <a:srgbClr val="001D35"/>
                </a:solidFill>
                <a:ea typeface="Calibri"/>
                <a:cs typeface="Calibri"/>
              </a:rPr>
              <a:t> Your products and services are almost interchangeable with theirs.</a:t>
            </a:r>
            <a:endParaRPr lang="en-US" sz="2000">
              <a:ea typeface="Calibri"/>
              <a:cs typeface="Calibri"/>
            </a:endParaRPr>
          </a:p>
          <a:p>
            <a:r>
              <a:rPr lang="en-US" sz="2000" b="1" dirty="0">
                <a:solidFill>
                  <a:srgbClr val="001D35"/>
                </a:solidFill>
                <a:ea typeface="Calibri"/>
                <a:cs typeface="Calibri"/>
              </a:rPr>
              <a:t>Direct threat:</a:t>
            </a:r>
            <a:r>
              <a:rPr lang="en-US" sz="2000" dirty="0">
                <a:solidFill>
                  <a:srgbClr val="001D35"/>
                </a:solidFill>
                <a:ea typeface="Calibri"/>
                <a:cs typeface="Calibri"/>
              </a:rPr>
              <a:t> They are the competitors you think of first and should be monitored closely. </a:t>
            </a:r>
            <a:endParaRPr lang="en-US" sz="2000">
              <a:ea typeface="Calibri"/>
              <a:cs typeface="Calibri"/>
            </a:endParaRPr>
          </a:p>
          <a:p>
            <a:r>
              <a:rPr lang="en-US" sz="2400" b="1" u="sng" dirty="0">
                <a:solidFill>
                  <a:srgbClr val="001D35"/>
                </a:solidFill>
                <a:ea typeface="Calibri"/>
                <a:cs typeface="Calibri"/>
              </a:rPr>
              <a:t>Secondary competitors</a:t>
            </a:r>
            <a:endParaRPr lang="en-US" sz="2400" b="1" u="sng">
              <a:ea typeface="Calibri"/>
              <a:cs typeface="Calibri"/>
            </a:endParaRPr>
          </a:p>
          <a:p>
            <a:r>
              <a:rPr lang="en-US" sz="2000" b="1" dirty="0">
                <a:solidFill>
                  <a:srgbClr val="001D35"/>
                </a:solidFill>
                <a:ea typeface="Calibri"/>
                <a:cs typeface="Calibri"/>
              </a:rPr>
              <a:t>Less direct rivals:</a:t>
            </a:r>
            <a:r>
              <a:rPr lang="en-US" sz="2000" dirty="0">
                <a:solidFill>
                  <a:srgbClr val="001D35"/>
                </a:solidFill>
                <a:ea typeface="Calibri"/>
                <a:cs typeface="Calibri"/>
              </a:rPr>
              <a:t> They might offer a variation of your product or compete in a slightly different way.</a:t>
            </a:r>
            <a:endParaRPr lang="en-US" sz="2000">
              <a:ea typeface="Calibri"/>
              <a:cs typeface="Calibri"/>
            </a:endParaRPr>
          </a:p>
          <a:p>
            <a:r>
              <a:rPr lang="en-US" sz="2000" b="1" dirty="0">
                <a:solidFill>
                  <a:srgbClr val="001D35"/>
                </a:solidFill>
                <a:ea typeface="Calibri"/>
                <a:cs typeface="Calibri"/>
              </a:rPr>
              <a:t>Different product or audience:</a:t>
            </a:r>
            <a:r>
              <a:rPr lang="en-US" sz="2000" dirty="0">
                <a:solidFill>
                  <a:srgbClr val="001D35"/>
                </a:solidFill>
                <a:ea typeface="Calibri"/>
                <a:cs typeface="Calibri"/>
              </a:rPr>
              <a:t> They may target a similar but broader audience, or offer a similar product to a different audience.</a:t>
            </a:r>
            <a:endParaRPr lang="en-US" sz="2000">
              <a:ea typeface="Calibri"/>
              <a:cs typeface="Calibri"/>
            </a:endParaRPr>
          </a:p>
          <a:p>
            <a:r>
              <a:rPr lang="en-US" sz="2000" b="1" dirty="0">
                <a:solidFill>
                  <a:srgbClr val="001D35"/>
                </a:solidFill>
                <a:ea typeface="Calibri"/>
                <a:cs typeface="Calibri"/>
              </a:rPr>
              <a:t>Indirect threat:</a:t>
            </a:r>
            <a:r>
              <a:rPr lang="en-US" sz="2000" dirty="0">
                <a:solidFill>
                  <a:srgbClr val="001D35"/>
                </a:solidFill>
                <a:ea typeface="Calibri"/>
                <a:cs typeface="Calibri"/>
              </a:rPr>
              <a:t> They are not an immediate threat, but their presence can influence market dynamics and they may pivot to become more direct competitors in the future. </a:t>
            </a:r>
            <a:endParaRPr lang="en-US" sz="20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32654261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text&#10;&#10;Description automatically generated">
            <a:extLst>
              <a:ext uri="{FF2B5EF4-FFF2-40B4-BE49-F238E27FC236}">
                <a16:creationId xmlns:a16="http://schemas.microsoft.com/office/drawing/2014/main" id="{B4584FBD-8C5E-1617-8201-5C2E942C44CE}"/>
              </a:ext>
            </a:extLst>
          </p:cNvPr>
          <p:cNvPicPr>
            <a:picLocks noChangeAspect="1"/>
          </p:cNvPicPr>
          <p:nvPr/>
        </p:nvPicPr>
        <p:blipFill>
          <a:blip r:embed="rId2"/>
          <a:stretch>
            <a:fillRect/>
          </a:stretch>
        </p:blipFill>
        <p:spPr>
          <a:xfrm>
            <a:off x="0" y="495117"/>
            <a:ext cx="12192000" cy="6029401"/>
          </a:xfrm>
          <a:prstGeom prst="rect">
            <a:avLst/>
          </a:prstGeom>
        </p:spPr>
      </p:pic>
    </p:spTree>
    <p:extLst>
      <p:ext uri="{BB962C8B-B14F-4D97-AF65-F5344CB8AC3E}">
        <p14:creationId xmlns:p14="http://schemas.microsoft.com/office/powerpoint/2010/main" val="2777906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ext on a page&#10;&#10;Description automatically generated">
            <a:extLst>
              <a:ext uri="{FF2B5EF4-FFF2-40B4-BE49-F238E27FC236}">
                <a16:creationId xmlns:a16="http://schemas.microsoft.com/office/drawing/2014/main" id="{2ADE60CB-988E-D61B-8D6D-4B517D3FD4A3}"/>
              </a:ext>
            </a:extLst>
          </p:cNvPr>
          <p:cNvPicPr>
            <a:picLocks noChangeAspect="1"/>
          </p:cNvPicPr>
          <p:nvPr/>
        </p:nvPicPr>
        <p:blipFill>
          <a:blip r:embed="rId2"/>
          <a:stretch>
            <a:fillRect/>
          </a:stretch>
        </p:blipFill>
        <p:spPr>
          <a:xfrm>
            <a:off x="0" y="180709"/>
            <a:ext cx="12192000" cy="6496583"/>
          </a:xfrm>
          <a:prstGeom prst="rect">
            <a:avLst/>
          </a:prstGeom>
        </p:spPr>
      </p:pic>
    </p:spTree>
    <p:extLst>
      <p:ext uri="{BB962C8B-B14F-4D97-AF65-F5344CB8AC3E}">
        <p14:creationId xmlns:p14="http://schemas.microsoft.com/office/powerpoint/2010/main" val="52804426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text on a screen&#10;&#10;Description automatically generated">
            <a:extLst>
              <a:ext uri="{FF2B5EF4-FFF2-40B4-BE49-F238E27FC236}">
                <a16:creationId xmlns:a16="http://schemas.microsoft.com/office/drawing/2014/main" id="{AC6B0E90-B323-E9F7-7C57-C027BD08EAB6}"/>
              </a:ext>
            </a:extLst>
          </p:cNvPr>
          <p:cNvPicPr>
            <a:picLocks noChangeAspect="1"/>
          </p:cNvPicPr>
          <p:nvPr/>
        </p:nvPicPr>
        <p:blipFill>
          <a:blip r:embed="rId2"/>
          <a:stretch>
            <a:fillRect/>
          </a:stretch>
        </p:blipFill>
        <p:spPr>
          <a:xfrm>
            <a:off x="0" y="538244"/>
            <a:ext cx="12192000" cy="5954694"/>
          </a:xfrm>
          <a:prstGeom prst="rect">
            <a:avLst/>
          </a:prstGeom>
        </p:spPr>
      </p:pic>
    </p:spTree>
    <p:extLst>
      <p:ext uri="{BB962C8B-B14F-4D97-AF65-F5344CB8AC3E}">
        <p14:creationId xmlns:p14="http://schemas.microsoft.com/office/powerpoint/2010/main" val="22287593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B05F22-D70C-C699-F991-70752C56247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Calibri"/>
                <a:ea typeface="Calibri"/>
                <a:cs typeface="Calibri"/>
              </a:rPr>
              <a:t>Sources of finding out the size and profitability of competitors</a:t>
            </a:r>
            <a:endParaRPr lang="en-US" sz="4000">
              <a:solidFill>
                <a:srgbClr val="FFFFFF"/>
              </a:solidFill>
              <a:ea typeface="Calibri Light"/>
              <a:cs typeface="Calibri Light"/>
            </a:endParaRPr>
          </a:p>
        </p:txBody>
      </p:sp>
      <p:sp>
        <p:nvSpPr>
          <p:cNvPr id="3" name="Content Placeholder 2">
            <a:extLst>
              <a:ext uri="{FF2B5EF4-FFF2-40B4-BE49-F238E27FC236}">
                <a16:creationId xmlns:a16="http://schemas.microsoft.com/office/drawing/2014/main" id="{19D1ADBD-32B2-2DDA-BBEA-08A0CB2F42A4}"/>
              </a:ext>
            </a:extLst>
          </p:cNvPr>
          <p:cNvSpPr>
            <a:spLocks noGrp="1"/>
          </p:cNvSpPr>
          <p:nvPr>
            <p:ph idx="1"/>
          </p:nvPr>
        </p:nvSpPr>
        <p:spPr>
          <a:xfrm>
            <a:off x="4619759" y="204981"/>
            <a:ext cx="6555347" cy="5932819"/>
          </a:xfrm>
        </p:spPr>
        <p:txBody>
          <a:bodyPr vert="horz" lIns="91440" tIns="45720" rIns="91440" bIns="45720" rtlCol="0" anchor="ctr">
            <a:noAutofit/>
          </a:bodyPr>
          <a:lstStyle/>
          <a:p>
            <a:endParaRPr lang="en-US" u="sng" dirty="0">
              <a:ea typeface="Calibri"/>
              <a:cs typeface="Calibri"/>
            </a:endParaRPr>
          </a:p>
          <a:p>
            <a:endParaRPr lang="en-US" u="sng" dirty="0">
              <a:ea typeface="Calibri"/>
              <a:cs typeface="Calibri"/>
            </a:endParaRPr>
          </a:p>
          <a:p>
            <a:r>
              <a:rPr lang="en-US" u="sng" dirty="0">
                <a:ea typeface="Calibri"/>
                <a:cs typeface="Calibri"/>
              </a:rPr>
              <a:t>Secondary source:</a:t>
            </a:r>
            <a:endParaRPr lang="en-US" dirty="0">
              <a:ea typeface="Calibri"/>
              <a:cs typeface="Calibri"/>
            </a:endParaRPr>
          </a:p>
          <a:p>
            <a:r>
              <a:rPr lang="en-US" dirty="0">
                <a:ea typeface="Calibri"/>
                <a:cs typeface="Calibri"/>
              </a:rPr>
              <a:t>Annual Accounts of companies filed at company house</a:t>
            </a:r>
          </a:p>
          <a:p>
            <a:r>
              <a:rPr lang="en-US" dirty="0">
                <a:ea typeface="Calibri"/>
                <a:cs typeface="Calibri"/>
              </a:rPr>
              <a:t>Local business directories</a:t>
            </a:r>
          </a:p>
          <a:p>
            <a:r>
              <a:rPr lang="en-US" dirty="0">
                <a:ea typeface="Calibri"/>
                <a:cs typeface="Calibri"/>
              </a:rPr>
              <a:t>Publications covering business scenes (financial section of newspaper or trade magazine)</a:t>
            </a:r>
          </a:p>
          <a:p>
            <a:r>
              <a:rPr lang="en-US" u="sng" dirty="0">
                <a:ea typeface="Calibri"/>
                <a:cs typeface="Calibri"/>
              </a:rPr>
              <a:t>Primary source:</a:t>
            </a:r>
          </a:p>
          <a:p>
            <a:r>
              <a:rPr lang="en-US" dirty="0">
                <a:ea typeface="Calibri"/>
                <a:cs typeface="Calibri"/>
              </a:rPr>
              <a:t>Contacting the company directly and asking them questions</a:t>
            </a:r>
          </a:p>
          <a:p>
            <a:r>
              <a:rPr lang="en-US" dirty="0">
                <a:ea typeface="Calibri"/>
                <a:cs typeface="Calibri"/>
              </a:rPr>
              <a:t>Contacting the firm's suppliers or other individuals who know or can estimate the information</a:t>
            </a:r>
          </a:p>
          <a:p>
            <a:pPr marL="0" indent="0">
              <a:buNone/>
            </a:pPr>
            <a:endParaRPr lang="en-US" sz="2400" dirty="0">
              <a:ea typeface="Calibri"/>
              <a:cs typeface="Calibri"/>
            </a:endParaRPr>
          </a:p>
          <a:p>
            <a:endParaRPr lang="en-US" sz="2000">
              <a:ea typeface="Calibri"/>
              <a:cs typeface="Calibri"/>
            </a:endParaRPr>
          </a:p>
          <a:p>
            <a:endParaRPr lang="en-US" sz="2000">
              <a:ea typeface="Calibri"/>
              <a:cs typeface="Calibri"/>
            </a:endParaRPr>
          </a:p>
        </p:txBody>
      </p:sp>
    </p:spTree>
    <p:extLst>
      <p:ext uri="{BB962C8B-B14F-4D97-AF65-F5344CB8AC3E}">
        <p14:creationId xmlns:p14="http://schemas.microsoft.com/office/powerpoint/2010/main" val="257119351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67F54-AC8D-75A2-C3E3-F91722805EF1}"/>
              </a:ext>
            </a:extLst>
          </p:cNvPr>
          <p:cNvSpPr>
            <a:spLocks noGrp="1"/>
          </p:cNvSpPr>
          <p:nvPr>
            <p:ph type="title"/>
          </p:nvPr>
        </p:nvSpPr>
        <p:spPr>
          <a:xfrm>
            <a:off x="699713" y="248038"/>
            <a:ext cx="10712084" cy="1159200"/>
          </a:xfrm>
        </p:spPr>
        <p:txBody>
          <a:bodyPr vert="horz" lIns="91440" tIns="45720" rIns="91440" bIns="45720" rtlCol="0" anchor="ctr">
            <a:normAutofit fontScale="90000"/>
          </a:bodyPr>
          <a:lstStyle/>
          <a:p>
            <a:br>
              <a:rPr lang="en-US" sz="2500" kern="1200" dirty="0"/>
            </a:br>
            <a:r>
              <a:rPr lang="en-US" sz="3600" kern="1200" dirty="0">
                <a:solidFill>
                  <a:srgbClr val="FFFFFF"/>
                </a:solidFill>
                <a:latin typeface="+mj-lt"/>
                <a:ea typeface="+mj-ea"/>
                <a:cs typeface="+mj-cs"/>
              </a:rPr>
              <a:t>Sources of finding out the size and profitability of competitors</a:t>
            </a:r>
            <a:endParaRPr lang="en-US" sz="3600" kern="1200" dirty="0">
              <a:solidFill>
                <a:srgbClr val="FFFFFF"/>
              </a:solidFill>
              <a:latin typeface="+mj-lt"/>
              <a:ea typeface="Calibri Light"/>
              <a:cs typeface="Calibri Light"/>
            </a:endParaRPr>
          </a:p>
          <a:p>
            <a:endParaRPr lang="en-US" sz="3600" kern="1200" dirty="0">
              <a:solidFill>
                <a:srgbClr val="FFFFFF"/>
              </a:solidFill>
              <a:latin typeface="+mj-lt"/>
              <a:ea typeface="Calibri Light"/>
              <a:cs typeface="Calibri Light"/>
            </a:endParaRPr>
          </a:p>
        </p:txBody>
      </p:sp>
      <p:pic>
        <p:nvPicPr>
          <p:cNvPr id="5" name="Picture 4" descr="A white text with black text&#10;&#10;Description automatically generated">
            <a:extLst>
              <a:ext uri="{FF2B5EF4-FFF2-40B4-BE49-F238E27FC236}">
                <a16:creationId xmlns:a16="http://schemas.microsoft.com/office/drawing/2014/main" id="{E063D0E1-BAEE-7B94-E1E1-A5F70E4812AC}"/>
              </a:ext>
            </a:extLst>
          </p:cNvPr>
          <p:cNvPicPr>
            <a:picLocks noChangeAspect="1"/>
          </p:cNvPicPr>
          <p:nvPr/>
        </p:nvPicPr>
        <p:blipFill>
          <a:blip r:embed="rId2"/>
          <a:stretch>
            <a:fillRect/>
          </a:stretch>
        </p:blipFill>
        <p:spPr>
          <a:xfrm>
            <a:off x="432225" y="2391287"/>
            <a:ext cx="11327549" cy="3745946"/>
          </a:xfrm>
          <a:prstGeom prst="rect">
            <a:avLst/>
          </a:prstGeom>
        </p:spPr>
      </p:pic>
    </p:spTree>
    <p:extLst>
      <p:ext uri="{BB962C8B-B14F-4D97-AF65-F5344CB8AC3E}">
        <p14:creationId xmlns:p14="http://schemas.microsoft.com/office/powerpoint/2010/main" val="25499437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Description automatically generated">
            <a:extLst>
              <a:ext uri="{FF2B5EF4-FFF2-40B4-BE49-F238E27FC236}">
                <a16:creationId xmlns:a16="http://schemas.microsoft.com/office/drawing/2014/main" id="{266EE535-C533-C994-89C9-175A91BE7A38}"/>
              </a:ext>
            </a:extLst>
          </p:cNvPr>
          <p:cNvPicPr>
            <a:picLocks noChangeAspect="1"/>
          </p:cNvPicPr>
          <p:nvPr/>
        </p:nvPicPr>
        <p:blipFill>
          <a:blip r:embed="rId2"/>
          <a:stretch>
            <a:fillRect/>
          </a:stretch>
        </p:blipFill>
        <p:spPr>
          <a:xfrm>
            <a:off x="457200" y="772755"/>
            <a:ext cx="11277600" cy="5420319"/>
          </a:xfrm>
          <a:prstGeom prst="rect">
            <a:avLst/>
          </a:prstGeom>
        </p:spPr>
      </p:pic>
    </p:spTree>
    <p:extLst>
      <p:ext uri="{BB962C8B-B14F-4D97-AF65-F5344CB8AC3E}">
        <p14:creationId xmlns:p14="http://schemas.microsoft.com/office/powerpoint/2010/main" val="10697209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2F4585BA-412C-42A2-3AA1-184310554E08}"/>
              </a:ext>
            </a:extLst>
          </p:cNvPr>
          <p:cNvPicPr>
            <a:picLocks noChangeAspect="1"/>
          </p:cNvPicPr>
          <p:nvPr/>
        </p:nvPicPr>
        <p:blipFill>
          <a:blip r:embed="rId2"/>
          <a:stretch>
            <a:fillRect/>
          </a:stretch>
        </p:blipFill>
        <p:spPr>
          <a:xfrm>
            <a:off x="198408" y="155492"/>
            <a:ext cx="11780807" cy="6518261"/>
          </a:xfrm>
          <a:prstGeom prst="rect">
            <a:avLst/>
          </a:prstGeom>
        </p:spPr>
      </p:pic>
    </p:spTree>
    <p:extLst>
      <p:ext uri="{BB962C8B-B14F-4D97-AF65-F5344CB8AC3E}">
        <p14:creationId xmlns:p14="http://schemas.microsoft.com/office/powerpoint/2010/main" val="345067440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black text on a white background&#10;&#10;Description automatically generated">
            <a:extLst>
              <a:ext uri="{FF2B5EF4-FFF2-40B4-BE49-F238E27FC236}">
                <a16:creationId xmlns:a16="http://schemas.microsoft.com/office/drawing/2014/main" id="{ABF54623-6A84-F1D6-9B29-03181432B127}"/>
              </a:ext>
            </a:extLst>
          </p:cNvPr>
          <p:cNvPicPr>
            <a:picLocks noChangeAspect="1"/>
          </p:cNvPicPr>
          <p:nvPr/>
        </p:nvPicPr>
        <p:blipFill>
          <a:blip r:embed="rId2"/>
          <a:stretch>
            <a:fillRect/>
          </a:stretch>
        </p:blipFill>
        <p:spPr>
          <a:xfrm>
            <a:off x="462929" y="1585958"/>
            <a:ext cx="11277600" cy="3512096"/>
          </a:xfrm>
          <a:prstGeom prst="rect">
            <a:avLst/>
          </a:prstGeom>
        </p:spPr>
      </p:pic>
    </p:spTree>
    <p:extLst>
      <p:ext uri="{BB962C8B-B14F-4D97-AF65-F5344CB8AC3E}">
        <p14:creationId xmlns:p14="http://schemas.microsoft.com/office/powerpoint/2010/main" val="180287194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with black text&#10;&#10;Description automatically generated">
            <a:extLst>
              <a:ext uri="{FF2B5EF4-FFF2-40B4-BE49-F238E27FC236}">
                <a16:creationId xmlns:a16="http://schemas.microsoft.com/office/drawing/2014/main" id="{6FB82782-CA34-5FE2-4C07-1BCDEA57A1C0}"/>
              </a:ext>
            </a:extLst>
          </p:cNvPr>
          <p:cNvPicPr>
            <a:picLocks noChangeAspect="1"/>
          </p:cNvPicPr>
          <p:nvPr/>
        </p:nvPicPr>
        <p:blipFill>
          <a:blip r:embed="rId2"/>
          <a:stretch>
            <a:fillRect/>
          </a:stretch>
        </p:blipFill>
        <p:spPr>
          <a:xfrm>
            <a:off x="226291" y="81726"/>
            <a:ext cx="11820236" cy="6692001"/>
          </a:xfrm>
          <a:prstGeom prst="rect">
            <a:avLst/>
          </a:prstGeom>
        </p:spPr>
      </p:pic>
    </p:spTree>
    <p:extLst>
      <p:ext uri="{BB962C8B-B14F-4D97-AF65-F5344CB8AC3E}">
        <p14:creationId xmlns:p14="http://schemas.microsoft.com/office/powerpoint/2010/main" val="2980692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report&#10;&#10;Description automatically generated">
            <a:extLst>
              <a:ext uri="{FF2B5EF4-FFF2-40B4-BE49-F238E27FC236}">
                <a16:creationId xmlns:a16="http://schemas.microsoft.com/office/drawing/2014/main" id="{97B8FC26-3256-E4B8-13A6-26B8B340FBDD}"/>
              </a:ext>
            </a:extLst>
          </p:cNvPr>
          <p:cNvPicPr>
            <a:picLocks noChangeAspect="1"/>
          </p:cNvPicPr>
          <p:nvPr/>
        </p:nvPicPr>
        <p:blipFill>
          <a:blip r:embed="rId2"/>
          <a:stretch>
            <a:fillRect/>
          </a:stretch>
        </p:blipFill>
        <p:spPr>
          <a:xfrm>
            <a:off x="267178" y="122284"/>
            <a:ext cx="11924580" cy="6614438"/>
          </a:xfrm>
          <a:prstGeom prst="rect">
            <a:avLst/>
          </a:prstGeom>
        </p:spPr>
      </p:pic>
    </p:spTree>
    <p:extLst>
      <p:ext uri="{BB962C8B-B14F-4D97-AF65-F5344CB8AC3E}">
        <p14:creationId xmlns:p14="http://schemas.microsoft.com/office/powerpoint/2010/main" val="196106053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89B67ACF-AFD6-A5AA-A8B3-E5F63CBE3D58}"/>
              </a:ext>
            </a:extLst>
          </p:cNvPr>
          <p:cNvPicPr>
            <a:picLocks noChangeAspect="1"/>
          </p:cNvPicPr>
          <p:nvPr/>
        </p:nvPicPr>
        <p:blipFill>
          <a:blip r:embed="rId2"/>
          <a:stretch>
            <a:fillRect/>
          </a:stretch>
        </p:blipFill>
        <p:spPr>
          <a:xfrm>
            <a:off x="457200" y="363303"/>
            <a:ext cx="11277600" cy="6203282"/>
          </a:xfrm>
          <a:prstGeom prst="rect">
            <a:avLst/>
          </a:prstGeom>
        </p:spPr>
      </p:pic>
    </p:spTree>
    <p:extLst>
      <p:ext uri="{BB962C8B-B14F-4D97-AF65-F5344CB8AC3E}">
        <p14:creationId xmlns:p14="http://schemas.microsoft.com/office/powerpoint/2010/main" val="26601299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white background&#10;&#10;Description automatically generated">
            <a:extLst>
              <a:ext uri="{FF2B5EF4-FFF2-40B4-BE49-F238E27FC236}">
                <a16:creationId xmlns:a16="http://schemas.microsoft.com/office/drawing/2014/main" id="{C1FCCD60-B04D-5CA1-A2B0-174B763FAD6A}"/>
              </a:ext>
            </a:extLst>
          </p:cNvPr>
          <p:cNvPicPr>
            <a:picLocks noChangeAspect="1"/>
          </p:cNvPicPr>
          <p:nvPr/>
        </p:nvPicPr>
        <p:blipFill>
          <a:blip r:embed="rId2"/>
          <a:stretch>
            <a:fillRect/>
          </a:stretch>
        </p:blipFill>
        <p:spPr>
          <a:xfrm>
            <a:off x="212785" y="635070"/>
            <a:ext cx="11823939" cy="5789142"/>
          </a:xfrm>
          <a:prstGeom prst="rect">
            <a:avLst/>
          </a:prstGeom>
        </p:spPr>
      </p:pic>
    </p:spTree>
    <p:extLst>
      <p:ext uri="{BB962C8B-B14F-4D97-AF65-F5344CB8AC3E}">
        <p14:creationId xmlns:p14="http://schemas.microsoft.com/office/powerpoint/2010/main" val="253730151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text&#10;&#10;Description automatically generated">
            <a:extLst>
              <a:ext uri="{FF2B5EF4-FFF2-40B4-BE49-F238E27FC236}">
                <a16:creationId xmlns:a16="http://schemas.microsoft.com/office/drawing/2014/main" id="{EE67B6FE-604A-18EB-91A0-F4BEE6F4A4C1}"/>
              </a:ext>
            </a:extLst>
          </p:cNvPr>
          <p:cNvPicPr>
            <a:picLocks noChangeAspect="1"/>
          </p:cNvPicPr>
          <p:nvPr/>
        </p:nvPicPr>
        <p:blipFill>
          <a:blip r:embed="rId2"/>
          <a:stretch>
            <a:fillRect/>
          </a:stretch>
        </p:blipFill>
        <p:spPr>
          <a:xfrm>
            <a:off x="198408" y="182565"/>
            <a:ext cx="11809561" cy="6507247"/>
          </a:xfrm>
          <a:prstGeom prst="rect">
            <a:avLst/>
          </a:prstGeom>
        </p:spPr>
      </p:pic>
    </p:spTree>
    <p:extLst>
      <p:ext uri="{BB962C8B-B14F-4D97-AF65-F5344CB8AC3E}">
        <p14:creationId xmlns:p14="http://schemas.microsoft.com/office/powerpoint/2010/main" val="87890548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ackground with black text&#10;&#10;Description automatically generated">
            <a:extLst>
              <a:ext uri="{FF2B5EF4-FFF2-40B4-BE49-F238E27FC236}">
                <a16:creationId xmlns:a16="http://schemas.microsoft.com/office/drawing/2014/main" id="{07B39EE0-F258-1FA0-324D-B790D3B718AF}"/>
              </a:ext>
            </a:extLst>
          </p:cNvPr>
          <p:cNvPicPr>
            <a:picLocks noChangeAspect="1"/>
          </p:cNvPicPr>
          <p:nvPr/>
        </p:nvPicPr>
        <p:blipFill>
          <a:blip r:embed="rId2"/>
          <a:stretch>
            <a:fillRect/>
          </a:stretch>
        </p:blipFill>
        <p:spPr>
          <a:xfrm>
            <a:off x="457200" y="1061985"/>
            <a:ext cx="11277600" cy="4849049"/>
          </a:xfrm>
          <a:prstGeom prst="rect">
            <a:avLst/>
          </a:prstGeom>
        </p:spPr>
      </p:pic>
    </p:spTree>
    <p:extLst>
      <p:ext uri="{BB962C8B-B14F-4D97-AF65-F5344CB8AC3E}">
        <p14:creationId xmlns:p14="http://schemas.microsoft.com/office/powerpoint/2010/main" val="37797213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382</Words>
  <Application>Microsoft Office PowerPoint</Application>
  <PresentationFormat>Widescreen</PresentationFormat>
  <Paragraphs>50</Paragraphs>
  <Slides>50</Slides>
  <Notes>0</Notes>
  <HiddenSlides>0</HiddenSlides>
  <MMClips>0</MMClips>
  <ScaleCrop>false</ScaleCrop>
  <HeadingPairs>
    <vt:vector size="4" baseType="variant">
      <vt:variant>
        <vt:lpstr>Theme</vt:lpstr>
      </vt:variant>
      <vt:variant>
        <vt:i4>1</vt:i4>
      </vt:variant>
      <vt:variant>
        <vt:lpstr>Slide Titles</vt:lpstr>
      </vt:variant>
      <vt:variant>
        <vt:i4>50</vt:i4>
      </vt:variant>
    </vt:vector>
  </HeadingPairs>
  <TitlesOfParts>
    <vt:vector size="51" baseType="lpstr">
      <vt:lpstr>Office Theme</vt:lpstr>
      <vt:lpstr>Topic:  Researching customers &amp; competitors</vt:lpstr>
      <vt:lpstr> Topic 1: Researching customers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Maslow's Hierarchy of Needs</vt:lpstr>
      <vt:lpstr>Segmenting the Market</vt:lpstr>
      <vt:lpstr>PowerPoint Presentation</vt:lpstr>
      <vt:lpstr>PowerPoint Presentation</vt:lpstr>
      <vt:lpstr> Business to Business buyer (B2B) criteria </vt:lpstr>
      <vt:lpstr>PowerPoint Presentation</vt:lpstr>
      <vt:lpstr>PowerPoint Presentation</vt:lpstr>
      <vt:lpstr>Defining the Product in the Customers’ Terms</vt:lpstr>
      <vt:lpstr>PowerPoint Presentation</vt:lpstr>
      <vt:lpstr>PowerPoint Presentation</vt:lpstr>
      <vt:lpstr>PowerPoint Presentation</vt:lpstr>
      <vt:lpstr>PowerPoint Presentation</vt:lpstr>
      <vt:lpstr>PowerPoint Presentation</vt:lpstr>
      <vt:lpstr>Innovation/Product Adoption Model</vt:lpstr>
      <vt:lpstr>PowerPoint Presentation</vt:lpstr>
      <vt:lpstr>PowerPoint Presentation</vt:lpstr>
      <vt:lpstr>PowerPoint Presentation</vt:lpstr>
      <vt:lpstr>PowerPoint Presentation</vt:lpstr>
      <vt:lpstr>PowerPoint Presentation</vt:lpstr>
      <vt:lpstr>PowerPoint Presentation</vt:lpstr>
      <vt:lpstr> Researching Competitors </vt:lpstr>
      <vt:lpstr>PowerPoint Presentation</vt:lpstr>
      <vt:lpstr>PowerPoint Presentation</vt:lpstr>
      <vt:lpstr>Researching Competitors</vt:lpstr>
      <vt:lpstr>PowerPoint Presentation</vt:lpstr>
      <vt:lpstr>Primary (direct) &amp; Secondary (indirect) Competitors</vt:lpstr>
      <vt:lpstr>PowerPoint Presentation</vt:lpstr>
      <vt:lpstr>PowerPoint Presentation</vt:lpstr>
      <vt:lpstr>PowerPoint Presentation</vt:lpstr>
      <vt:lpstr>PowerPoint Presentation</vt:lpstr>
      <vt:lpstr>Sources of finding out the size and profitability of competitors</vt:lpstr>
      <vt:lpstr> Sources of finding out the size and profitability of competitors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704</cp:revision>
  <dcterms:created xsi:type="dcterms:W3CDTF">2023-10-05T10:41:56Z</dcterms:created>
  <dcterms:modified xsi:type="dcterms:W3CDTF">2025-10-21T13:08:44Z</dcterms:modified>
</cp:coreProperties>
</file>