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ade" initials="J" lastIdx="0" clrIdx="0">
    <p:extLst>
      <p:ext uri="{19B8F6BF-5375-455C-9EA6-DF929625EA0E}">
        <p15:presenceInfo xmlns:p15="http://schemas.microsoft.com/office/powerpoint/2012/main" userId="028ef969187ad96e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6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commentAuthors" Target="commentAuthor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nterest.co.uk/pin/369928556895171457/" TargetMode="External"/><Relationship Id="rId2" Type="http://schemas.openxmlformats.org/officeDocument/2006/relationships/hyperlink" Target="https://connect.learnpad.com/content/activity.cfm?id=126936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treasurehunt4kids.com/detective-mysteries/print-and-play-beach-mystery-game/" TargetMode="External"/><Relationship Id="rId4" Type="http://schemas.openxmlformats.org/officeDocument/2006/relationships/hyperlink" Target="https://apipandapeach.wordpress.com/2011/07/29/kims-gam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Flowchart: Process 34"/>
          <p:cNvSpPr/>
          <p:nvPr/>
        </p:nvSpPr>
        <p:spPr>
          <a:xfrm rot="16200000">
            <a:off x="7230328" y="4747299"/>
            <a:ext cx="2285919" cy="1551488"/>
          </a:xfrm>
          <a:prstGeom prst="flowChartProcess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Flowchart: Process 32"/>
          <p:cNvSpPr/>
          <p:nvPr/>
        </p:nvSpPr>
        <p:spPr>
          <a:xfrm rot="16200000">
            <a:off x="3107508" y="4749907"/>
            <a:ext cx="2285919" cy="1551489"/>
          </a:xfrm>
          <a:prstGeom prst="flowChartProcess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/>
          <p:cNvSpPr/>
          <p:nvPr/>
        </p:nvSpPr>
        <p:spPr>
          <a:xfrm>
            <a:off x="3222408" y="3028880"/>
            <a:ext cx="5982493" cy="1137331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Callout 25"/>
          <p:cNvSpPr/>
          <p:nvPr/>
        </p:nvSpPr>
        <p:spPr>
          <a:xfrm rot="10800000">
            <a:off x="8683121" y="1400402"/>
            <a:ext cx="2745127" cy="14888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4" name="Oval Callout 23"/>
          <p:cNvSpPr/>
          <p:nvPr/>
        </p:nvSpPr>
        <p:spPr>
          <a:xfrm>
            <a:off x="10032274" y="229729"/>
            <a:ext cx="1270556" cy="76363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Callout 19"/>
          <p:cNvSpPr/>
          <p:nvPr/>
        </p:nvSpPr>
        <p:spPr>
          <a:xfrm rot="10800000">
            <a:off x="242368" y="1185390"/>
            <a:ext cx="2808020" cy="1676311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Callout 18"/>
          <p:cNvSpPr/>
          <p:nvPr/>
        </p:nvSpPr>
        <p:spPr>
          <a:xfrm rot="21438941">
            <a:off x="2100107" y="231615"/>
            <a:ext cx="1070076" cy="73709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2268696" y="411906"/>
            <a:ext cx="23214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tx1">
                    <a:lumMod val="85000"/>
                  </a:schemeClr>
                </a:solidFill>
              </a:rPr>
              <a:t>Why?</a:t>
            </a:r>
            <a:endParaRPr lang="en-GB" b="1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3945572" y="154348"/>
            <a:ext cx="4293324" cy="9144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767045" y="-115693"/>
            <a:ext cx="4650377" cy="1863634"/>
          </a:xfrm>
        </p:spPr>
        <p:txBody>
          <a:bodyPr/>
          <a:lstStyle/>
          <a:p>
            <a:pPr algn="ctr"/>
            <a:r>
              <a:rPr lang="en-GB" sz="2400" b="1" dirty="0" smtClean="0">
                <a:solidFill>
                  <a:schemeClr val="bg1"/>
                </a:solidFill>
                <a:latin typeface="+mn-lt"/>
              </a:rPr>
              <a:t>Numeracy Resource Pack </a:t>
            </a:r>
            <a:r>
              <a:rPr lang="en-GB" sz="2000" b="1" dirty="0" smtClean="0">
                <a:solidFill>
                  <a:schemeClr val="bg1"/>
                </a:solidFill>
                <a:latin typeface="+mn-lt"/>
              </a:rPr>
              <a:t/>
            </a:r>
            <a:br>
              <a:rPr lang="en-GB" sz="2000" b="1" dirty="0" smtClean="0">
                <a:solidFill>
                  <a:schemeClr val="bg1"/>
                </a:solidFill>
                <a:latin typeface="+mn-lt"/>
              </a:rPr>
            </a:br>
            <a:r>
              <a:rPr lang="en-GB" sz="2000" b="1" dirty="0" smtClean="0">
                <a:solidFill>
                  <a:schemeClr val="bg1"/>
                </a:solidFill>
                <a:latin typeface="+mn-lt"/>
              </a:rPr>
              <a:t>By </a:t>
            </a:r>
            <a:r>
              <a:rPr lang="en-GB" sz="2000" b="1" dirty="0">
                <a:solidFill>
                  <a:schemeClr val="bg1"/>
                </a:solidFill>
                <a:latin typeface="+mn-lt"/>
              </a:rPr>
              <a:t>Jade </a:t>
            </a:r>
            <a:r>
              <a:rPr lang="en-GB" sz="2000" b="1" dirty="0" err="1">
                <a:solidFill>
                  <a:schemeClr val="bg1"/>
                </a:solidFill>
                <a:latin typeface="+mn-lt"/>
              </a:rPr>
              <a:t>Chatwin</a:t>
            </a:r>
            <a:r>
              <a:rPr lang="en-GB" dirty="0">
                <a:latin typeface="+mn-lt"/>
              </a:rPr>
              <a:t/>
            </a:r>
            <a:br>
              <a:rPr lang="en-GB" dirty="0">
                <a:latin typeface="+mn-lt"/>
              </a:rPr>
            </a:br>
            <a:endParaRPr lang="en-GB" dirty="0">
              <a:latin typeface="+mn-lt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719" y="3588688"/>
            <a:ext cx="2909151" cy="218000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8685212" y="3878702"/>
            <a:ext cx="3916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6374" y="1132034"/>
            <a:ext cx="3221169" cy="162619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461952" y="2701905"/>
            <a:ext cx="229035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(Evans, </a:t>
            </a:r>
            <a:r>
              <a:rPr lang="en-GB" sz="1100" dirty="0" err="1">
                <a:solidFill>
                  <a:schemeClr val="bg1"/>
                </a:solidFill>
              </a:rPr>
              <a:t>n.d.</a:t>
            </a:r>
            <a:r>
              <a:rPr lang="en-GB" sz="1100" dirty="0">
                <a:solidFill>
                  <a:schemeClr val="bg1"/>
                </a:solidFill>
              </a:rPr>
              <a:t>)</a:t>
            </a:r>
            <a:endParaRPr lang="en-GB" sz="1100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851170" y="5768691"/>
            <a:ext cx="246452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(</a:t>
            </a:r>
            <a:r>
              <a:rPr lang="en-GB" sz="1100" dirty="0" err="1">
                <a:solidFill>
                  <a:schemeClr val="bg1"/>
                </a:solidFill>
              </a:rPr>
              <a:t>Nixdolman</a:t>
            </a:r>
            <a:r>
              <a:rPr lang="en-GB" sz="1100" dirty="0">
                <a:solidFill>
                  <a:schemeClr val="bg1"/>
                </a:solidFill>
              </a:rPr>
              <a:t>, 2011)</a:t>
            </a:r>
            <a:endParaRPr lang="en-GB" sz="1100" dirty="0">
              <a:solidFill>
                <a:schemeClr val="bg1"/>
              </a:solidFill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08097" y="3659203"/>
            <a:ext cx="2697330" cy="2171146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9965665" y="5830349"/>
            <a:ext cx="158219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(Splat 100 </a:t>
            </a:r>
            <a:r>
              <a:rPr lang="en-GB" sz="1100" dirty="0" smtClean="0">
                <a:solidFill>
                  <a:schemeClr val="bg1"/>
                </a:solidFill>
              </a:rPr>
              <a:t>,2020</a:t>
            </a:r>
            <a:r>
              <a:rPr lang="en-GB" sz="1100" dirty="0">
                <a:solidFill>
                  <a:schemeClr val="bg1"/>
                </a:solidFill>
              </a:rPr>
              <a:t>)</a:t>
            </a:r>
            <a:endParaRPr lang="en-GB" sz="1100" dirty="0">
              <a:solidFill>
                <a:schemeClr val="bg1"/>
              </a:solidFill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5277" y="4490732"/>
            <a:ext cx="2020389" cy="1538233"/>
          </a:xfrm>
          <a:prstGeom prst="rect">
            <a:avLst/>
          </a:prstGeom>
          <a:noFill/>
        </p:spPr>
      </p:pic>
      <p:sp>
        <p:nvSpPr>
          <p:cNvPr id="14" name="TextBox 13"/>
          <p:cNvSpPr txBox="1"/>
          <p:nvPr/>
        </p:nvSpPr>
        <p:spPr>
          <a:xfrm>
            <a:off x="5245478" y="6175026"/>
            <a:ext cx="600891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(Print and play </a:t>
            </a:r>
            <a:r>
              <a:rPr lang="en-GB" sz="1100" dirty="0" smtClean="0">
                <a:solidFill>
                  <a:schemeClr val="bg1"/>
                </a:solidFill>
              </a:rPr>
              <a:t>beach, </a:t>
            </a:r>
            <a:r>
              <a:rPr lang="en-GB" sz="1100" dirty="0">
                <a:solidFill>
                  <a:schemeClr val="bg1"/>
                </a:solidFill>
              </a:rPr>
              <a:t>2021)</a:t>
            </a:r>
            <a:endParaRPr lang="en-GB" sz="1100" dirty="0">
              <a:solidFill>
                <a:schemeClr val="bg1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80042" y="2549980"/>
            <a:ext cx="14630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(Young, 2016)</a:t>
            </a:r>
            <a:endParaRPr lang="en-GB" sz="1100" dirty="0"/>
          </a:p>
        </p:txBody>
      </p:sp>
      <p:sp>
        <p:nvSpPr>
          <p:cNvPr id="21" name="TextBox 20"/>
          <p:cNvSpPr txBox="1"/>
          <p:nvPr/>
        </p:nvSpPr>
        <p:spPr>
          <a:xfrm>
            <a:off x="504210" y="1484937"/>
            <a:ext cx="25836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solidFill>
                  <a:schemeClr val="tx1">
                    <a:lumMod val="85000"/>
                  </a:schemeClr>
                </a:solidFill>
              </a:rPr>
              <a:t>In the UK a compelling number of children suffer difficulties in numeracy.</a:t>
            </a:r>
            <a:endParaRPr lang="en-GB" sz="1600" dirty="0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10257801" y="411906"/>
            <a:ext cx="10450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How?</a:t>
            </a:r>
            <a:endParaRPr lang="en-GB" b="1" dirty="0"/>
          </a:p>
        </p:txBody>
      </p:sp>
      <p:sp>
        <p:nvSpPr>
          <p:cNvPr id="25" name="TextBox 24"/>
          <p:cNvSpPr txBox="1"/>
          <p:nvPr/>
        </p:nvSpPr>
        <p:spPr>
          <a:xfrm>
            <a:off x="9019766" y="1602852"/>
            <a:ext cx="24084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We must recognise where and children are struggling.</a:t>
            </a:r>
            <a:endParaRPr lang="en-GB" sz="1600" dirty="0"/>
          </a:p>
        </p:txBody>
      </p:sp>
      <p:sp>
        <p:nvSpPr>
          <p:cNvPr id="27" name="TextBox 26"/>
          <p:cNvSpPr txBox="1"/>
          <p:nvPr/>
        </p:nvSpPr>
        <p:spPr>
          <a:xfrm>
            <a:off x="9273559" y="2409273"/>
            <a:ext cx="112082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 smtClean="0"/>
              <a:t>(Young</a:t>
            </a:r>
            <a:r>
              <a:rPr lang="en-GB" sz="1100" dirty="0"/>
              <a:t>, 2016)</a:t>
            </a:r>
            <a:endParaRPr lang="en-GB" sz="1100" dirty="0"/>
          </a:p>
        </p:txBody>
      </p:sp>
      <p:sp>
        <p:nvSpPr>
          <p:cNvPr id="29" name="TextBox 28"/>
          <p:cNvSpPr txBox="1"/>
          <p:nvPr/>
        </p:nvSpPr>
        <p:spPr>
          <a:xfrm>
            <a:off x="3186857" y="2985688"/>
            <a:ext cx="6086702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solidFill>
                  <a:schemeClr val="bg1"/>
                </a:solidFill>
              </a:rPr>
              <a:t>This intervention must be different and structured so children can acquire and develop the skills and understandings of counting ( the principle and procedures, transferring from concrete to abstract, using the written code, estimating place and value, discovering facts and being able to talk about their learning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 flipH="1">
            <a:off x="8015345" y="3893629"/>
            <a:ext cx="12323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>
                <a:solidFill>
                  <a:schemeClr val="bg1"/>
                </a:solidFill>
              </a:rPr>
              <a:t>(Young</a:t>
            </a:r>
            <a:r>
              <a:rPr lang="en-GB" sz="1100" dirty="0">
                <a:solidFill>
                  <a:schemeClr val="bg1"/>
                </a:solidFill>
              </a:rPr>
              <a:t>, 2016)</a:t>
            </a:r>
            <a:endParaRPr lang="en-GB" sz="1100" dirty="0">
              <a:solidFill>
                <a:schemeClr val="bg1"/>
              </a:solidFill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3413360" y="4382694"/>
            <a:ext cx="16128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smtClean="0">
                <a:solidFill>
                  <a:schemeClr val="bg1"/>
                </a:solidFill>
              </a:rPr>
              <a:t> THE DIFFICULTIES  </a:t>
            </a:r>
            <a:endParaRPr lang="en-GB" sz="1400" b="1" dirty="0" smtClean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chemeClr val="bg1"/>
                </a:solidFill>
              </a:rPr>
              <a:t>Poor short term memories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chemeClr val="bg1"/>
                </a:solidFill>
              </a:rPr>
              <a:t>Lengthy explanations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chemeClr val="bg1"/>
                </a:solidFill>
              </a:rPr>
              <a:t>Too many concepts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chemeClr val="bg1"/>
                </a:solidFill>
              </a:rPr>
              <a:t>Too many steps</a:t>
            </a:r>
            <a:endParaRPr lang="en-GB" sz="1400" b="1" dirty="0">
              <a:solidFill>
                <a:schemeClr val="bg1"/>
              </a:solidFill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7597543" y="4403930"/>
            <a:ext cx="157597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smtClean="0">
                <a:solidFill>
                  <a:schemeClr val="bg1"/>
                </a:solidFill>
              </a:rPr>
              <a:t> </a:t>
            </a:r>
            <a:r>
              <a:rPr lang="en-GB" sz="1400" b="1" u="sng" dirty="0" smtClean="0">
                <a:solidFill>
                  <a:schemeClr val="bg1"/>
                </a:solidFill>
              </a:rPr>
              <a:t>THE REMEDIES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chemeClr val="bg1"/>
                </a:solidFill>
              </a:rPr>
              <a:t>One concept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chemeClr val="bg1"/>
                </a:solidFill>
              </a:rPr>
              <a:t>Specific language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chemeClr val="bg1"/>
                </a:solidFill>
              </a:rPr>
              <a:t>Small steps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smtClean="0">
                <a:solidFill>
                  <a:schemeClr val="bg1"/>
                </a:solidFill>
              </a:rPr>
              <a:t>Using clues/props</a:t>
            </a:r>
            <a:endParaRPr lang="en-GB" sz="1400" b="1" dirty="0">
              <a:solidFill>
                <a:schemeClr val="bg1"/>
              </a:solidFill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7812877" y="6622742"/>
            <a:ext cx="112082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(</a:t>
            </a:r>
            <a:r>
              <a:rPr lang="en-GB" sz="1100" dirty="0" smtClean="0">
                <a:solidFill>
                  <a:schemeClr val="bg1"/>
                </a:solidFill>
              </a:rPr>
              <a:t>Young</a:t>
            </a:r>
            <a:r>
              <a:rPr lang="en-GB" sz="1100" dirty="0">
                <a:solidFill>
                  <a:schemeClr val="bg1"/>
                </a:solidFill>
              </a:rPr>
              <a:t>, 2016)</a:t>
            </a:r>
            <a:endParaRPr lang="en-GB" sz="1100" dirty="0">
              <a:solidFill>
                <a:schemeClr val="bg1"/>
              </a:solidFill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3659376" y="6605302"/>
            <a:ext cx="112082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 smtClean="0">
                <a:solidFill>
                  <a:schemeClr val="bg1"/>
                </a:solidFill>
              </a:rPr>
              <a:t>(Young</a:t>
            </a:r>
            <a:r>
              <a:rPr lang="en-GB" sz="1100" dirty="0">
                <a:solidFill>
                  <a:schemeClr val="bg1"/>
                </a:solidFill>
              </a:rPr>
              <a:t>, 2016)</a:t>
            </a:r>
            <a:endParaRPr lang="en-GB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26617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7647" y="-994411"/>
            <a:ext cx="8001000" cy="2971801"/>
          </a:xfrm>
        </p:spPr>
        <p:txBody>
          <a:bodyPr>
            <a:normAutofit/>
          </a:bodyPr>
          <a:lstStyle/>
          <a:p>
            <a:r>
              <a:rPr lang="en-GB" sz="1600" b="1" u="sng" dirty="0">
                <a:solidFill>
                  <a:schemeClr val="bg1"/>
                </a:solidFill>
              </a:rPr>
              <a:t>Bibliography / </a:t>
            </a:r>
            <a:r>
              <a:rPr lang="en-GB" sz="1600" b="1" u="sng" dirty="0" smtClean="0">
                <a:solidFill>
                  <a:schemeClr val="bg1"/>
                </a:solidFill>
              </a:rPr>
              <a:t>References</a:t>
            </a:r>
            <a:br>
              <a:rPr lang="en-GB" sz="1600" b="1" u="sng" dirty="0" smtClean="0">
                <a:solidFill>
                  <a:schemeClr val="bg1"/>
                </a:solidFill>
              </a:rPr>
            </a:br>
            <a:r>
              <a:rPr lang="en-GB" sz="1600" dirty="0">
                <a:solidFill>
                  <a:schemeClr val="bg1"/>
                </a:solidFill>
              </a:rPr>
              <a:t/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1200" dirty="0">
                <a:solidFill>
                  <a:schemeClr val="bg1"/>
                </a:solidFill>
              </a:rPr>
              <a:t/>
            </a:r>
            <a:br>
              <a:rPr lang="en-GB" sz="1200" dirty="0">
                <a:solidFill>
                  <a:schemeClr val="bg1"/>
                </a:solidFill>
              </a:rPr>
            </a:b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40229" y="1415194"/>
            <a:ext cx="10067108" cy="23366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smtClean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Connect.learnpad.com</a:t>
            </a:r>
            <a:r>
              <a:rPr lang="en-GB" sz="1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(2020) </a:t>
            </a:r>
            <a:r>
              <a:rPr lang="en-GB" sz="1400" i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Splat 100 Square.</a:t>
            </a:r>
            <a:r>
              <a:rPr lang="en-GB" sz="1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400" u="sng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https://connect.learnpad.com/content/activity.cfm?id=126936</a:t>
            </a:r>
            <a:r>
              <a:rPr lang="en-GB" sz="1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(Accessed 12/01/21)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Evans, N. (</a:t>
            </a:r>
            <a:r>
              <a:rPr lang="en-GB" sz="1400" dirty="0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n.d</a:t>
            </a:r>
            <a:r>
              <a:rPr lang="en-GB" sz="1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GB" sz="1400" i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Math Activities, Numeracy Activities, Number Recognition Activities</a:t>
            </a:r>
            <a:r>
              <a:rPr lang="en-GB" sz="1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400" u="sng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https://www.pinterest.co.uk/pin/369928556895171457/</a:t>
            </a:r>
            <a:r>
              <a:rPr lang="en-GB" sz="1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12/01/21)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Nixdolman</a:t>
            </a:r>
            <a:r>
              <a:rPr lang="en-GB" sz="1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(2011) </a:t>
            </a:r>
            <a:r>
              <a:rPr lang="en-GB" sz="1400" i="1" dirty="0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Kim’S</a:t>
            </a:r>
            <a:r>
              <a:rPr lang="en-GB" sz="1400" i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Game</a:t>
            </a:r>
            <a:r>
              <a:rPr lang="en-GB" sz="1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400" u="sng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https://apipandapeach.wordpress.com/2011/07/29/kims-game/</a:t>
            </a:r>
            <a:r>
              <a:rPr lang="en-GB" sz="1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12/01/21)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Treasure hunt 4 Kids, (2021) </a:t>
            </a:r>
            <a:r>
              <a:rPr lang="en-GB" sz="1400" i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Print And Play Beach Game. </a:t>
            </a:r>
            <a:r>
              <a:rPr lang="en-GB" sz="1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https://treasurehunt4kids.com/detective-mysteries/print-and-play-beach-mystery-game/</a:t>
            </a:r>
            <a:r>
              <a:rPr lang="en-GB" sz="1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12/01/21)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Young, L, (2016) </a:t>
            </a:r>
            <a:r>
              <a:rPr lang="en-GB" sz="1400" i="1" dirty="0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Cyfri</a:t>
            </a:r>
            <a:r>
              <a:rPr lang="en-GB" sz="1400" i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Ceredigion Intervention</a:t>
            </a:r>
            <a:r>
              <a:rPr lang="en-GB" sz="14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 flipH="1">
            <a:off x="12571411" y="4253171"/>
            <a:ext cx="238897" cy="153803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2628398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297</TotalTime>
  <Words>260</Words>
  <Application>Microsoft Office PowerPoint</Application>
  <PresentationFormat>Widescreen</PresentationFormat>
  <Paragraphs>31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Century Gothic</vt:lpstr>
      <vt:lpstr>Times New Roman</vt:lpstr>
      <vt:lpstr>Wingdings 3</vt:lpstr>
      <vt:lpstr>Slice</vt:lpstr>
      <vt:lpstr>Numeracy Resource Pack  By Jade Chatwin </vt:lpstr>
      <vt:lpstr>Bibliography / References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Numeracy Resource Pack</dc:title>
  <dc:creator>Jade</dc:creator>
  <cp:lastModifiedBy>Jade</cp:lastModifiedBy>
  <cp:revision>13</cp:revision>
  <dcterms:created xsi:type="dcterms:W3CDTF">2021-01-12T18:02:15Z</dcterms:created>
  <dcterms:modified xsi:type="dcterms:W3CDTF">2021-01-12T22:59:25Z</dcterms:modified>
</cp:coreProperties>
</file>