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86" r:id="rId2"/>
  </p:sldMasterIdLst>
  <p:notesMasterIdLst>
    <p:notesMasterId r:id="rId40"/>
  </p:notesMasterIdLst>
  <p:sldIdLst>
    <p:sldId id="256" r:id="rId3"/>
    <p:sldId id="297" r:id="rId4"/>
    <p:sldId id="299" r:id="rId5"/>
    <p:sldId id="300" r:id="rId6"/>
    <p:sldId id="301" r:id="rId7"/>
    <p:sldId id="307" r:id="rId8"/>
    <p:sldId id="306" r:id="rId9"/>
    <p:sldId id="308" r:id="rId10"/>
    <p:sldId id="336" r:id="rId11"/>
    <p:sldId id="298" r:id="rId12"/>
    <p:sldId id="305" r:id="rId13"/>
    <p:sldId id="302" r:id="rId14"/>
    <p:sldId id="304" r:id="rId15"/>
    <p:sldId id="310" r:id="rId16"/>
    <p:sldId id="311" r:id="rId17"/>
    <p:sldId id="312" r:id="rId18"/>
    <p:sldId id="335" r:id="rId19"/>
    <p:sldId id="313" r:id="rId20"/>
    <p:sldId id="314" r:id="rId21"/>
    <p:sldId id="315" r:id="rId22"/>
    <p:sldId id="332" r:id="rId23"/>
    <p:sldId id="334" r:id="rId24"/>
    <p:sldId id="333" r:id="rId25"/>
    <p:sldId id="316" r:id="rId26"/>
    <p:sldId id="318" r:id="rId27"/>
    <p:sldId id="319" r:id="rId28"/>
    <p:sldId id="322" r:id="rId29"/>
    <p:sldId id="323" r:id="rId30"/>
    <p:sldId id="324" r:id="rId31"/>
    <p:sldId id="325" r:id="rId32"/>
    <p:sldId id="326" r:id="rId33"/>
    <p:sldId id="327" r:id="rId34"/>
    <p:sldId id="328" r:id="rId35"/>
    <p:sldId id="329" r:id="rId36"/>
    <p:sldId id="330" r:id="rId37"/>
    <p:sldId id="331" r:id="rId38"/>
    <p:sldId id="277" r:id="rId3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764"/>
    <p:restoredTop sz="90741" autoAdjust="0"/>
  </p:normalViewPr>
  <p:slideViewPr>
    <p:cSldViewPr snapToGrid="0" snapToObjects="1">
      <p:cViewPr varScale="1">
        <p:scale>
          <a:sx n="99" d="100"/>
          <a:sy n="99" d="100"/>
        </p:scale>
        <p:origin x="90" y="180"/>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p:cViewPr varScale="1">
        <p:scale>
          <a:sx n="72" d="100"/>
          <a:sy n="72" d="100"/>
        </p:scale>
        <p:origin x="2608" y="2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56E285A-1626-4BB0-A458-3E5589E2C09B}" type="datetimeFigureOut">
              <a:rPr lang="en-US" smtClean="0"/>
              <a:t>11/19/2018</a:t>
            </a:fld>
            <a:endParaRPr lang="en-US"/>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effectLst/>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517881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 that BERA are very useful and as engaged in education are useful to follow .</a:t>
            </a:r>
          </a:p>
          <a:p>
            <a:endParaRPr lang="en-GB" dirty="0"/>
          </a:p>
          <a:p>
            <a:r>
              <a:rPr lang="en-GB" dirty="0" smtClean="0"/>
              <a:t>As the three to loo at  one example and report back what is useful / maybe not so useful for them and their areas. </a:t>
            </a:r>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15</a:t>
            </a:fld>
            <a:endParaRPr lang="en-GB" dirty="0"/>
          </a:p>
        </p:txBody>
      </p:sp>
    </p:spTree>
    <p:extLst>
      <p:ext uri="{BB962C8B-B14F-4D97-AF65-F5344CB8AC3E}">
        <p14:creationId xmlns:p14="http://schemas.microsoft.com/office/powerpoint/2010/main" val="32980737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37</a:t>
            </a:fld>
            <a:endParaRPr lang="en-US"/>
          </a:p>
        </p:txBody>
      </p:sp>
    </p:spTree>
    <p:extLst>
      <p:ext uri="{BB962C8B-B14F-4D97-AF65-F5344CB8AC3E}">
        <p14:creationId xmlns:p14="http://schemas.microsoft.com/office/powerpoint/2010/main" val="18321985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11/19/2018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11/19/2018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11/19/2018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11/19/2018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661828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19/11/2018</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16674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2820173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3168944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C64F3F4-CE19-49F8-9EF4-FF4EE52031C2}" type="datetimeFigureOut">
              <a:rPr lang="en-GB" smtClean="0"/>
              <a:pPr/>
              <a:t>19/11/2018</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260291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19/11/2018</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54063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19/11/2018</a:t>
            </a:fld>
            <a:endParaRPr lang="en-GB"/>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683730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19/11/2018</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194615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19/11/2018</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672164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19/11/2018</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70817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19/11/2018</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426519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19/11/2018</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91993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19/11/2018</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304271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C64F3F4-CE19-49F8-9EF4-FF4EE52031C2}" type="datetimeFigureOut">
              <a:rPr lang="en-GB" smtClean="0"/>
              <a:pPr/>
              <a:t>19/11/2018</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554509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19/11/2018</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29752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image" Target="../media/image1.png"/><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11/19/2018</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11/19/2018</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508045778"/>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hyperlink" Target="https://youtu.be/hV_ccr5p2XU" TargetMode="Externa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hyperlink" Target="https://youtu.be/McBME84w_4k" TargetMode="Externa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hyperlink" Target="https://www.ewc.wales/site/index.php/en/policy-hub/practitioner-research/research-ethics.html"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hyperlink" Target="https://www.bera.ac.uk/researchers-resources/publications/ethical-guidelines-for-educational-research-2018"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hyperlink" Target="https://www.britsoc.co.uk/ethics"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hyperlink" Target="https://www.eugdpr.org/" TargetMode="Externa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hyperlink" Target="https://youtu.be/8A0wo4QYyJQ"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hyperlink" Target="https://www.uwtsd.ac.uk/library/research-data-management/" TargetMode="Externa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5.xml.rels><?xml version="1.0" encoding="UTF-8" standalone="yes"?>
<Relationships xmlns="http://schemas.openxmlformats.org/package/2006/relationships"><Relationship Id="rId3" Type="http://schemas.openxmlformats.org/officeDocument/2006/relationships/hyperlink" Target="https://www.britsoc.co.uk/ethics" TargetMode="External"/><Relationship Id="rId2" Type="http://schemas.openxmlformats.org/officeDocument/2006/relationships/hyperlink" Target="https://www.bera.ac.uk/researchers-resources/publications/ethical-guidelines-for-educational-research-2018" TargetMode="External"/><Relationship Id="rId1" Type="http://schemas.openxmlformats.org/officeDocument/2006/relationships/slideLayout" Target="../slideLayouts/slideLayout26.xml"/><Relationship Id="rId4" Type="http://schemas.openxmlformats.org/officeDocument/2006/relationships/hyperlink" Target="https://whel-primo.hosted.exlibrisgroup.com/primo-explore/fulldisplay?docid=44UWTSD_ALMA21165201130002421&amp;context=L&amp;vid=44WHELF_UWTSD_VU1&amp;lang=en_US&amp;search_scope=CSCOP_EVERYTHING&amp;adaptor=Local%20Search%20Engine&amp;tab=tab1&amp;query=any,contains,ethics%20in%20research&amp;sortby=rank&amp;offset=20"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uwtsd.ac.uk/library/research-data-management/" TargetMode="External"/><Relationship Id="rId2" Type="http://schemas.openxmlformats.org/officeDocument/2006/relationships/hyperlink" Target="https://whel-primo.hosted.exlibrisgroup.com/primo-explore/fulldisplay?docid=44UWTSD_ALMA21155971980002421&amp;context=L&amp;vid=44WHELF_UWTSD_VU1&amp;lang=en_US&amp;search_scope=CSCOP_EVERYTHING&amp;adaptor=Local%20Search%20Engine&amp;tab=tab1&amp;query=any,contains,ethics%20in%20research&amp;sortby=rank&amp;offset=20" TargetMode="External"/><Relationship Id="rId1" Type="http://schemas.openxmlformats.org/officeDocument/2006/relationships/slideLayout" Target="../slideLayouts/slideLayout2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1698171" y="580571"/>
            <a:ext cx="4630058" cy="14659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Add refs </a:t>
            </a:r>
          </a:p>
          <a:p>
            <a:pPr algn="ctr"/>
            <a:r>
              <a:rPr lang="en-GB" dirty="0" smtClean="0"/>
              <a:t>Check through </a:t>
            </a:r>
          </a:p>
          <a:p>
            <a:pPr algn="ctr"/>
            <a:r>
              <a:rPr lang="en-GB" dirty="0" smtClean="0"/>
              <a:t>Pictures </a:t>
            </a:r>
            <a:endParaRPr lang="en-GB" dirty="0"/>
          </a:p>
        </p:txBody>
      </p:sp>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7886700" cy="1325563"/>
          </a:xfrm>
        </p:spPr>
        <p:txBody>
          <a:bodyPr/>
          <a:lstStyle/>
          <a:p>
            <a:pPr algn="ctr"/>
            <a:r>
              <a:rPr lang="en-GB" b="1" dirty="0" smtClean="0">
                <a:solidFill>
                  <a:schemeClr val="accent1"/>
                </a:solidFill>
              </a:rPr>
              <a:t>Aims &amp; Objectives </a:t>
            </a:r>
            <a:endParaRPr lang="en-GB" b="1" dirty="0">
              <a:solidFill>
                <a:schemeClr val="accent1"/>
              </a:solidFill>
            </a:endParaRPr>
          </a:p>
        </p:txBody>
      </p:sp>
      <p:sp>
        <p:nvSpPr>
          <p:cNvPr id="3" name="Content Placeholder 2"/>
          <p:cNvSpPr>
            <a:spLocks noGrp="1"/>
          </p:cNvSpPr>
          <p:nvPr>
            <p:ph sz="half" idx="4294967295"/>
          </p:nvPr>
        </p:nvSpPr>
        <p:spPr>
          <a:xfrm>
            <a:off x="468923" y="1825625"/>
            <a:ext cx="8510953" cy="4351338"/>
          </a:xfrm>
        </p:spPr>
        <p:txBody>
          <a:bodyPr/>
          <a:lstStyle/>
          <a:p>
            <a:r>
              <a:rPr lang="en-GB" dirty="0" smtClean="0"/>
              <a:t>Aim: </a:t>
            </a:r>
          </a:p>
          <a:p>
            <a:pPr lvl="1"/>
            <a:r>
              <a:rPr lang="en-GB" dirty="0" smtClean="0"/>
              <a:t>To critically explore ethics in research at level 7 and revisit ethics assessment.</a:t>
            </a:r>
          </a:p>
          <a:p>
            <a:r>
              <a:rPr lang="en-GB" dirty="0" smtClean="0"/>
              <a:t>Objectives: </a:t>
            </a:r>
          </a:p>
          <a:p>
            <a:pPr marL="914400" lvl="1" indent="-457200">
              <a:buFont typeface="+mj-lt"/>
              <a:buAutoNum type="arabicPeriod"/>
            </a:pPr>
            <a:r>
              <a:rPr lang="en-GB" dirty="0" smtClean="0"/>
              <a:t>Review assessment question on ethics</a:t>
            </a:r>
          </a:p>
          <a:p>
            <a:pPr marL="914400" lvl="1" indent="-457200">
              <a:buFont typeface="+mj-lt"/>
              <a:buAutoNum type="arabicPeriod"/>
            </a:pPr>
            <a:r>
              <a:rPr lang="en-GB" dirty="0"/>
              <a:t>Discuss </a:t>
            </a:r>
            <a:r>
              <a:rPr lang="en-GB" dirty="0" smtClean="0"/>
              <a:t>ethical considerations </a:t>
            </a:r>
            <a:r>
              <a:rPr lang="en-GB" dirty="0"/>
              <a:t>in research </a:t>
            </a:r>
          </a:p>
          <a:p>
            <a:pPr marL="914400" lvl="1" indent="-457200">
              <a:buFont typeface="+mj-lt"/>
              <a:buAutoNum type="arabicPeriod"/>
            </a:pPr>
            <a:r>
              <a:rPr lang="en-GB" dirty="0" smtClean="0"/>
              <a:t>Explore, </a:t>
            </a:r>
            <a:r>
              <a:rPr lang="en-GB" dirty="0" err="1" smtClean="0"/>
              <a:t>Yr</a:t>
            </a:r>
            <a:r>
              <a:rPr lang="en-GB" dirty="0" smtClean="0"/>
              <a:t> Athrofa and accepted ethical guidelines </a:t>
            </a:r>
          </a:p>
          <a:p>
            <a:pPr marL="914400" lvl="1" indent="-457200">
              <a:buFont typeface="+mj-lt"/>
              <a:buAutoNum type="arabicPeriod"/>
            </a:pPr>
            <a:r>
              <a:rPr lang="en-GB" dirty="0" smtClean="0"/>
              <a:t>Discuss own ethical issues in relation to your research </a:t>
            </a:r>
            <a:endParaRPr lang="en-GB" dirty="0"/>
          </a:p>
        </p:txBody>
      </p:sp>
    </p:spTree>
    <p:extLst>
      <p:ext uri="{BB962C8B-B14F-4D97-AF65-F5344CB8AC3E}">
        <p14:creationId xmlns:p14="http://schemas.microsoft.com/office/powerpoint/2010/main" val="20646897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solidFill>
                  <a:schemeClr val="accent1"/>
                </a:solidFill>
              </a:rPr>
              <a:t>Assessment: Question </a:t>
            </a:r>
            <a:endParaRPr lang="en-GB" dirty="0">
              <a:solidFill>
                <a:schemeClr val="accent1"/>
              </a:solidFill>
            </a:endParaRPr>
          </a:p>
        </p:txBody>
      </p:sp>
      <p:sp>
        <p:nvSpPr>
          <p:cNvPr id="6" name="Content Placeholder 5"/>
          <p:cNvSpPr>
            <a:spLocks noGrp="1"/>
          </p:cNvSpPr>
          <p:nvPr>
            <p:ph sz="half" idx="1"/>
          </p:nvPr>
        </p:nvSpPr>
        <p:spPr/>
        <p:txBody>
          <a:bodyPr>
            <a:normAutofit fontScale="92500" lnSpcReduction="20000"/>
          </a:bodyPr>
          <a:lstStyle/>
          <a:p>
            <a:pPr hangingPunct="0"/>
            <a:r>
              <a:rPr lang="en-GB" b="1" dirty="0"/>
              <a:t>Assessment Component 2 – 50%  </a:t>
            </a:r>
            <a:endParaRPr lang="en-GB" dirty="0"/>
          </a:p>
          <a:p>
            <a:pPr hangingPunct="0"/>
            <a:r>
              <a:rPr lang="en-GB" dirty="0"/>
              <a:t>Oral presentation (25 minutes, including questioning/discussion)</a:t>
            </a:r>
          </a:p>
          <a:p>
            <a:pPr hangingPunct="0"/>
            <a:endParaRPr lang="en-GB" dirty="0"/>
          </a:p>
        </p:txBody>
      </p:sp>
      <p:sp>
        <p:nvSpPr>
          <p:cNvPr id="7" name="Content Placeholder 6"/>
          <p:cNvSpPr>
            <a:spLocks noGrp="1"/>
          </p:cNvSpPr>
          <p:nvPr>
            <p:ph sz="half" idx="2"/>
          </p:nvPr>
        </p:nvSpPr>
        <p:spPr>
          <a:xfrm>
            <a:off x="4629150" y="1427040"/>
            <a:ext cx="3886200" cy="4351338"/>
          </a:xfrm>
        </p:spPr>
        <p:txBody>
          <a:bodyPr>
            <a:normAutofit fontScale="92500" lnSpcReduction="20000"/>
          </a:bodyPr>
          <a:lstStyle/>
          <a:p>
            <a:r>
              <a:rPr lang="en-GB" dirty="0"/>
              <a:t>Prepare and present a relevant ethics form based on the research paradigm explored in Assignment 1. </a:t>
            </a:r>
            <a:endParaRPr lang="en-GB" dirty="0" smtClean="0"/>
          </a:p>
          <a:p>
            <a:r>
              <a:rPr lang="en-GB" dirty="0" smtClean="0"/>
              <a:t>You </a:t>
            </a:r>
            <a:r>
              <a:rPr lang="en-GB" dirty="0"/>
              <a:t>will discuss and justify your ethical decisions with the module tutor, making links to relevant ethical frameworks and supporting your points with appropriate academic sources</a:t>
            </a:r>
          </a:p>
          <a:p>
            <a:endParaRPr lang="en-GB" dirty="0"/>
          </a:p>
        </p:txBody>
      </p:sp>
    </p:spTree>
    <p:extLst>
      <p:ext uri="{BB962C8B-B14F-4D97-AF65-F5344CB8AC3E}">
        <p14:creationId xmlns:p14="http://schemas.microsoft.com/office/powerpoint/2010/main" val="278171656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chemeClr val="accent1"/>
                </a:solidFill>
              </a:rPr>
              <a:t>General Guidelines</a:t>
            </a:r>
            <a:r>
              <a:rPr lang="en-GB" dirty="0"/>
              <a:t/>
            </a:r>
            <a:br>
              <a:rPr lang="en-GB" dirty="0"/>
            </a:br>
            <a:endParaRPr lang="en-GB" dirty="0"/>
          </a:p>
        </p:txBody>
      </p:sp>
      <p:sp>
        <p:nvSpPr>
          <p:cNvPr id="3" name="Content Placeholder 2"/>
          <p:cNvSpPr>
            <a:spLocks noGrp="1"/>
          </p:cNvSpPr>
          <p:nvPr>
            <p:ph sz="half" idx="1"/>
          </p:nvPr>
        </p:nvSpPr>
        <p:spPr/>
        <p:txBody>
          <a:bodyPr>
            <a:normAutofit/>
          </a:bodyPr>
          <a:lstStyle/>
          <a:p>
            <a:pPr lvl="0"/>
            <a:r>
              <a:rPr lang="en-GB" dirty="0" smtClean="0"/>
              <a:t>We </a:t>
            </a:r>
            <a:r>
              <a:rPr lang="en-GB" dirty="0"/>
              <a:t>are asking you to prepare a seminar that outlines your key ethical considerations you have outlined on your ethics form and to justify your decisions. </a:t>
            </a:r>
          </a:p>
          <a:p>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4973864" y="1488509"/>
            <a:ext cx="3429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855771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u="sng" dirty="0">
                <a:solidFill>
                  <a:schemeClr val="accent1"/>
                </a:solidFill>
              </a:rPr>
              <a:t>General Guidelines</a:t>
            </a:r>
            <a:endParaRPr lang="en-GB" dirty="0">
              <a:solidFill>
                <a:schemeClr val="accent1"/>
              </a:solidFill>
            </a:endParaRPr>
          </a:p>
        </p:txBody>
      </p:sp>
      <p:sp>
        <p:nvSpPr>
          <p:cNvPr id="6" name="Content Placeholder 5"/>
          <p:cNvSpPr>
            <a:spLocks noGrp="1"/>
          </p:cNvSpPr>
          <p:nvPr>
            <p:ph sz="half" idx="1"/>
          </p:nvPr>
        </p:nvSpPr>
        <p:spPr>
          <a:xfrm>
            <a:off x="628650" y="1333256"/>
            <a:ext cx="3886200" cy="4351338"/>
          </a:xfrm>
        </p:spPr>
        <p:txBody>
          <a:bodyPr/>
          <a:lstStyle/>
          <a:p>
            <a:r>
              <a:rPr lang="en-GB" b="1" dirty="0"/>
              <a:t>We will provide feedback on your ethics form, but the marking will be based on your seminar presentation and justification of your ethical decisions which include appropriate academic references to guidelines and ethics</a:t>
            </a:r>
            <a:endParaRPr lang="en-GB" dirty="0"/>
          </a:p>
        </p:txBody>
      </p:sp>
      <p:sp>
        <p:nvSpPr>
          <p:cNvPr id="7" name="Content Placeholder 6"/>
          <p:cNvSpPr>
            <a:spLocks noGrp="1"/>
          </p:cNvSpPr>
          <p:nvPr>
            <p:ph sz="half" idx="2"/>
          </p:nvPr>
        </p:nvSpPr>
        <p:spPr>
          <a:xfrm>
            <a:off x="4686300" y="1333256"/>
            <a:ext cx="3886200" cy="4351338"/>
          </a:xfrm>
        </p:spPr>
        <p:txBody>
          <a:bodyPr/>
          <a:lstStyle/>
          <a:p>
            <a:r>
              <a:rPr lang="en-GB" dirty="0" smtClean="0"/>
              <a:t>See additional guidelines provided. </a:t>
            </a:r>
            <a:endParaRPr lang="en-GB"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78902" y="2658819"/>
            <a:ext cx="3902783" cy="2595351"/>
          </a:xfrm>
          <a:prstGeom prst="rect">
            <a:avLst/>
          </a:prstGeom>
        </p:spPr>
      </p:pic>
    </p:spTree>
    <p:extLst>
      <p:ext uri="{BB962C8B-B14F-4D97-AF65-F5344CB8AC3E}">
        <p14:creationId xmlns:p14="http://schemas.microsoft.com/office/powerpoint/2010/main" val="307894293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Research Ethics </a:t>
            </a:r>
            <a:endParaRPr lang="en-GB" dirty="0">
              <a:solidFill>
                <a:schemeClr val="accent1"/>
              </a:solidFill>
            </a:endParaRPr>
          </a:p>
        </p:txBody>
      </p:sp>
      <p:sp>
        <p:nvSpPr>
          <p:cNvPr id="3" name="Content Placeholder 2"/>
          <p:cNvSpPr>
            <a:spLocks noGrp="1"/>
          </p:cNvSpPr>
          <p:nvPr>
            <p:ph sz="half" idx="1"/>
          </p:nvPr>
        </p:nvSpPr>
        <p:spPr/>
        <p:txBody>
          <a:bodyPr/>
          <a:lstStyle/>
          <a:p>
            <a:r>
              <a:rPr lang="en-GB" dirty="0"/>
              <a:t>As a small group, work together to outline your knowledge and understanding of research ethics.</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267200" y="1249942"/>
            <a:ext cx="4785736" cy="3815544"/>
          </a:xfrm>
        </p:spPr>
      </p:pic>
    </p:spTree>
    <p:extLst>
      <p:ext uri="{BB962C8B-B14F-4D97-AF65-F5344CB8AC3E}">
        <p14:creationId xmlns:p14="http://schemas.microsoft.com/office/powerpoint/2010/main" val="35808063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1453662"/>
            <a:ext cx="7886700" cy="4723301"/>
          </a:xfrm>
        </p:spPr>
        <p:txBody>
          <a:bodyPr/>
          <a:lstStyle/>
          <a:p>
            <a:pPr marL="0" lvl="1" indent="0" algn="ctr">
              <a:buNone/>
            </a:pPr>
            <a:r>
              <a:rPr lang="en-GB" altLang="en-US" sz="4800" b="1" i="1" dirty="0"/>
              <a:t>“Avoidance of harm, fully informed consent, and the need for privacy and confidentiality </a:t>
            </a:r>
            <a:r>
              <a:rPr lang="en-GB" altLang="en-US" sz="4800" b="1" i="1" dirty="0" smtClean="0"/>
              <a:t>…”</a:t>
            </a:r>
            <a:r>
              <a:rPr lang="en-GB" altLang="en-US" sz="4800" b="1" i="1" dirty="0"/>
              <a:t>	</a:t>
            </a:r>
            <a:endParaRPr lang="en-GB" altLang="en-US" sz="4800" b="1" i="1" dirty="0" smtClean="0"/>
          </a:p>
          <a:p>
            <a:pPr marL="0" lvl="1" indent="0" algn="ctr">
              <a:buNone/>
            </a:pPr>
            <a:r>
              <a:rPr lang="en-GB" altLang="en-US" sz="4800" b="1" i="1" dirty="0"/>
              <a:t>	</a:t>
            </a:r>
            <a:r>
              <a:rPr lang="en-GB" altLang="en-US" sz="4800" b="1" dirty="0"/>
              <a:t>(Punch, 2005: 89)</a:t>
            </a:r>
          </a:p>
          <a:p>
            <a:endParaRPr lang="en-GB" dirty="0"/>
          </a:p>
        </p:txBody>
      </p:sp>
      <p:sp>
        <p:nvSpPr>
          <p:cNvPr id="5" name="Title 1"/>
          <p:cNvSpPr txBox="1">
            <a:spLocks noGrp="1"/>
          </p:cNvSpPr>
          <p:nvPr>
            <p:ph type="title"/>
          </p:nvPr>
        </p:nvSpPr>
        <p:spPr>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solidFill>
                  <a:schemeClr val="accent1"/>
                </a:solidFill>
              </a:rPr>
              <a:t>Research Ethics</a:t>
            </a:r>
            <a:endParaRPr lang="en-GB" dirty="0">
              <a:solidFill>
                <a:schemeClr val="accent1"/>
              </a:solidFill>
            </a:endParaRPr>
          </a:p>
        </p:txBody>
      </p:sp>
    </p:spTree>
    <p:extLst>
      <p:ext uri="{BB962C8B-B14F-4D97-AF65-F5344CB8AC3E}">
        <p14:creationId xmlns:p14="http://schemas.microsoft.com/office/powerpoint/2010/main" val="272333396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txBox="1">
            <a:spLocks/>
          </p:cNvSpPr>
          <p:nvPr/>
        </p:nvSpPr>
        <p:spPr>
          <a:xfrm>
            <a:off x="457200" y="1600201"/>
            <a:ext cx="8229600" cy="391703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4320" indent="-274320">
              <a:defRPr/>
            </a:pPr>
            <a:r>
              <a:rPr lang="en-GB" altLang="en-US" dirty="0" smtClean="0"/>
              <a:t>Research Ethics is normally concerned with:  </a:t>
            </a:r>
          </a:p>
          <a:p>
            <a:pPr marL="640080" lvl="1" indent="-274320">
              <a:defRPr/>
            </a:pPr>
            <a:r>
              <a:rPr lang="en-US" altLang="en-US" sz="2300" dirty="0" smtClean="0"/>
              <a:t>overall harms and benefits of research, </a:t>
            </a:r>
          </a:p>
          <a:p>
            <a:pPr marL="640080" lvl="1" indent="-274320">
              <a:defRPr/>
            </a:pPr>
            <a:r>
              <a:rPr lang="en-US" altLang="en-US" sz="2300" dirty="0" smtClean="0"/>
              <a:t>the rights of participants to information, privacy, anonymity, respect…</a:t>
            </a:r>
          </a:p>
          <a:p>
            <a:pPr marL="640080" lvl="1" indent="-274320">
              <a:defRPr/>
            </a:pPr>
            <a:r>
              <a:rPr lang="en-US" altLang="en-US" sz="2300" dirty="0" smtClean="0"/>
              <a:t>the responsibilities of researchers to act with integrity, </a:t>
            </a:r>
          </a:p>
          <a:p>
            <a:pPr marL="640080" lvl="1" indent="-274320">
              <a:defRPr/>
            </a:pPr>
            <a:r>
              <a:rPr lang="en-GB" altLang="en-US" sz="2300" dirty="0" smtClean="0"/>
              <a:t>The positioning of  people / researcher in the research process “whose voice” ?</a:t>
            </a:r>
          </a:p>
          <a:p>
            <a:pPr marL="640080" lvl="1" indent="-274320">
              <a:defRPr/>
            </a:pPr>
            <a:r>
              <a:rPr lang="en-GB" altLang="en-US" sz="2300" dirty="0"/>
              <a:t>See video : </a:t>
            </a:r>
            <a:r>
              <a:rPr lang="en-GB" altLang="en-US" sz="2300" dirty="0">
                <a:hlinkClick r:id="rId2"/>
              </a:rPr>
              <a:t>https://</a:t>
            </a:r>
            <a:r>
              <a:rPr lang="en-GB" altLang="en-US" sz="2300" dirty="0" err="1" smtClean="0">
                <a:hlinkClick r:id="rId2"/>
              </a:rPr>
              <a:t>youtu.be</a:t>
            </a:r>
            <a:r>
              <a:rPr lang="en-GB" altLang="en-US" sz="2300" dirty="0" smtClean="0">
                <a:hlinkClick r:id="rId2"/>
              </a:rPr>
              <a:t>/</a:t>
            </a:r>
            <a:r>
              <a:rPr lang="en-GB" altLang="en-US" sz="2300" dirty="0" err="1" smtClean="0">
                <a:hlinkClick r:id="rId2"/>
              </a:rPr>
              <a:t>hV_ccr5p2XU</a:t>
            </a:r>
            <a:r>
              <a:rPr lang="en-GB" altLang="en-US" sz="2300" dirty="0" smtClean="0"/>
              <a:t> </a:t>
            </a:r>
          </a:p>
          <a:p>
            <a:r>
              <a:rPr lang="en-GB" dirty="0" smtClean="0"/>
              <a:t>How do we achieve this? </a:t>
            </a:r>
            <a:endParaRPr lang="en-GB" dirty="0"/>
          </a:p>
        </p:txBody>
      </p:sp>
      <p:sp>
        <p:nvSpPr>
          <p:cNvPr id="6" name="Title 5"/>
          <p:cNvSpPr>
            <a:spLocks noGrp="1"/>
          </p:cNvSpPr>
          <p:nvPr>
            <p:ph type="title"/>
          </p:nvPr>
        </p:nvSpPr>
        <p:spPr/>
        <p:txBody>
          <a:bodyPr/>
          <a:lstStyle/>
          <a:p>
            <a:r>
              <a:rPr lang="en-GB" dirty="0" smtClean="0">
                <a:solidFill>
                  <a:schemeClr val="accent1"/>
                </a:solidFill>
              </a:rPr>
              <a:t>Research Ethics </a:t>
            </a:r>
            <a:endParaRPr lang="en-GB" dirty="0">
              <a:solidFill>
                <a:schemeClr val="accent1"/>
              </a:solidFill>
            </a:endParaRPr>
          </a:p>
        </p:txBody>
      </p:sp>
    </p:spTree>
    <p:extLst>
      <p:ext uri="{BB962C8B-B14F-4D97-AF65-F5344CB8AC3E}">
        <p14:creationId xmlns:p14="http://schemas.microsoft.com/office/powerpoint/2010/main" val="101223760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Ethical Issues in research : Example </a:t>
            </a:r>
            <a:endParaRPr lang="en-GB" dirty="0">
              <a:solidFill>
                <a:schemeClr val="accent1"/>
              </a:solidFill>
            </a:endParaRPr>
          </a:p>
        </p:txBody>
      </p:sp>
      <p:sp>
        <p:nvSpPr>
          <p:cNvPr id="3" name="Content Placeholder 2"/>
          <p:cNvSpPr>
            <a:spLocks noGrp="1"/>
          </p:cNvSpPr>
          <p:nvPr>
            <p:ph idx="1"/>
          </p:nvPr>
        </p:nvSpPr>
        <p:spPr/>
        <p:txBody>
          <a:bodyPr>
            <a:normAutofit lnSpcReduction="10000"/>
          </a:bodyPr>
          <a:lstStyle/>
          <a:p>
            <a:r>
              <a:rPr lang="en-GB" dirty="0" smtClean="0"/>
              <a:t>Always risks in research, we however need to reduce and minimise the risks….</a:t>
            </a:r>
          </a:p>
          <a:p>
            <a:pPr marL="0" indent="0">
              <a:buNone/>
            </a:pPr>
            <a:endParaRPr lang="en-GB" dirty="0" smtClean="0"/>
          </a:p>
          <a:p>
            <a:r>
              <a:rPr lang="en-GB" dirty="0" smtClean="0"/>
              <a:t>Review video the : </a:t>
            </a:r>
          </a:p>
          <a:p>
            <a:pPr lvl="1"/>
            <a:r>
              <a:rPr lang="en-GB" dirty="0">
                <a:hlinkClick r:id="rId2"/>
              </a:rPr>
              <a:t>https://</a:t>
            </a:r>
            <a:r>
              <a:rPr lang="en-GB" dirty="0" err="1" smtClean="0">
                <a:hlinkClick r:id="rId2"/>
              </a:rPr>
              <a:t>youtu.be</a:t>
            </a:r>
            <a:r>
              <a:rPr lang="en-GB" dirty="0" smtClean="0">
                <a:hlinkClick r:id="rId2"/>
              </a:rPr>
              <a:t>/</a:t>
            </a:r>
            <a:r>
              <a:rPr lang="en-GB" dirty="0" err="1" smtClean="0">
                <a:hlinkClick r:id="rId2"/>
              </a:rPr>
              <a:t>McBME84w_4k</a:t>
            </a:r>
            <a:r>
              <a:rPr lang="en-GB" dirty="0" smtClean="0"/>
              <a:t> </a:t>
            </a:r>
          </a:p>
          <a:p>
            <a:endParaRPr lang="en-GB" dirty="0"/>
          </a:p>
          <a:p>
            <a:r>
              <a:rPr lang="en-GB" dirty="0" smtClean="0"/>
              <a:t>Discuss : </a:t>
            </a:r>
          </a:p>
          <a:p>
            <a:pPr lvl="1"/>
            <a:r>
              <a:rPr lang="en-GB" dirty="0" smtClean="0"/>
              <a:t>Was this study justifiable? </a:t>
            </a:r>
          </a:p>
          <a:p>
            <a:pPr lvl="1"/>
            <a:r>
              <a:rPr lang="en-GB" dirty="0" smtClean="0"/>
              <a:t>Did the benefits out-way the risks? </a:t>
            </a:r>
          </a:p>
        </p:txBody>
      </p:sp>
    </p:spTree>
    <p:extLst>
      <p:ext uri="{BB962C8B-B14F-4D97-AF65-F5344CB8AC3E}">
        <p14:creationId xmlns:p14="http://schemas.microsoft.com/office/powerpoint/2010/main" val="4967791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solidFill>
                  <a:schemeClr val="accent1"/>
                </a:solidFill>
              </a:rPr>
              <a:t>Assessment: Your research</a:t>
            </a:r>
            <a:endParaRPr lang="en-GB" sz="4000" dirty="0">
              <a:solidFill>
                <a:schemeClr val="accent1"/>
              </a:solidFill>
            </a:endParaRPr>
          </a:p>
        </p:txBody>
      </p:sp>
      <p:sp>
        <p:nvSpPr>
          <p:cNvPr id="3" name="Content Placeholder 2"/>
          <p:cNvSpPr>
            <a:spLocks noGrp="1"/>
          </p:cNvSpPr>
          <p:nvPr>
            <p:ph sz="half" idx="1"/>
          </p:nvPr>
        </p:nvSpPr>
        <p:spPr/>
        <p:txBody>
          <a:bodyPr/>
          <a:lstStyle/>
          <a:p>
            <a:r>
              <a:rPr lang="en-GB" dirty="0" smtClean="0"/>
              <a:t>Consider your research issue / question you are intending to explore.</a:t>
            </a:r>
          </a:p>
          <a:p>
            <a:r>
              <a:rPr lang="en-GB" dirty="0" smtClean="0"/>
              <a:t>Write down 2-3 ethical issues that you feel you may need to consider. </a:t>
            </a:r>
          </a:p>
          <a:p>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03073" y="1825625"/>
            <a:ext cx="3912278" cy="3181804"/>
          </a:xfrm>
        </p:spPr>
      </p:pic>
    </p:spTree>
    <p:extLst>
      <p:ext uri="{BB962C8B-B14F-4D97-AF65-F5344CB8AC3E}">
        <p14:creationId xmlns:p14="http://schemas.microsoft.com/office/powerpoint/2010/main" val="290543220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solidFill>
              </a:rPr>
              <a:t>Assessment: Your research</a:t>
            </a:r>
          </a:p>
        </p:txBody>
      </p:sp>
      <p:sp>
        <p:nvSpPr>
          <p:cNvPr id="3" name="Content Placeholder 2"/>
          <p:cNvSpPr>
            <a:spLocks noGrp="1"/>
          </p:cNvSpPr>
          <p:nvPr>
            <p:ph sz="half" idx="1"/>
          </p:nvPr>
        </p:nvSpPr>
        <p:spPr>
          <a:xfrm>
            <a:off x="628650" y="1690689"/>
            <a:ext cx="3886200" cy="4351338"/>
          </a:xfrm>
        </p:spPr>
        <p:txBody>
          <a:bodyPr>
            <a:normAutofit lnSpcReduction="10000"/>
          </a:bodyPr>
          <a:lstStyle/>
          <a:p>
            <a:r>
              <a:rPr lang="en-GB" dirty="0" smtClean="0"/>
              <a:t>Work in small groups to discuss: </a:t>
            </a:r>
          </a:p>
          <a:p>
            <a:pPr marL="0" indent="0">
              <a:buNone/>
            </a:pPr>
            <a:r>
              <a:rPr lang="en-GB" dirty="0"/>
              <a:t>How does the knowledge and experience you have discussed relate to the following</a:t>
            </a:r>
            <a:r>
              <a:rPr lang="en-GB" dirty="0" smtClean="0"/>
              <a:t>:</a:t>
            </a:r>
            <a:endParaRPr lang="en-GB" dirty="0"/>
          </a:p>
          <a:p>
            <a:pPr marL="0" indent="0">
              <a:buNone/>
            </a:pPr>
            <a:endParaRPr lang="en-GB" dirty="0" smtClean="0"/>
          </a:p>
          <a:p>
            <a:pPr marL="0" indent="0">
              <a:buNone/>
            </a:pPr>
            <a:r>
              <a:rPr lang="en-GB" dirty="0" smtClean="0"/>
              <a:t>Use internet if you wish to explore: </a:t>
            </a:r>
            <a:endParaRPr lang="en-GB" dirty="0"/>
          </a:p>
        </p:txBody>
      </p:sp>
      <p:sp>
        <p:nvSpPr>
          <p:cNvPr id="4" name="Content Placeholder 3"/>
          <p:cNvSpPr>
            <a:spLocks noGrp="1"/>
          </p:cNvSpPr>
          <p:nvPr>
            <p:ph sz="half" idx="2"/>
          </p:nvPr>
        </p:nvSpPr>
        <p:spPr>
          <a:xfrm>
            <a:off x="4629150" y="1450487"/>
            <a:ext cx="3886200" cy="4351338"/>
          </a:xfrm>
        </p:spPr>
        <p:txBody>
          <a:bodyPr>
            <a:normAutofit lnSpcReduction="10000"/>
          </a:bodyPr>
          <a:lstStyle/>
          <a:p>
            <a:pPr marL="937260" lvl="1" indent="-571500">
              <a:buFont typeface="+mj-lt"/>
              <a:buAutoNum type="romanLcPeriod"/>
              <a:defRPr/>
            </a:pPr>
            <a:r>
              <a:rPr lang="en-GB" altLang="en-US" dirty="0"/>
              <a:t>Research guidelines, </a:t>
            </a:r>
          </a:p>
          <a:p>
            <a:pPr marL="937260" lvl="1" indent="-571500">
              <a:buFont typeface="+mj-lt"/>
              <a:buAutoNum type="romanLcPeriod"/>
              <a:defRPr/>
            </a:pPr>
            <a:r>
              <a:rPr lang="en-GB" altLang="en-US" dirty="0"/>
              <a:t>Statutory obligations, </a:t>
            </a:r>
          </a:p>
          <a:p>
            <a:pPr marL="937260" lvl="1" indent="-571500">
              <a:buFont typeface="+mj-lt"/>
              <a:buAutoNum type="romanLcPeriod"/>
              <a:defRPr/>
            </a:pPr>
            <a:r>
              <a:rPr lang="en-GB" altLang="en-US" dirty="0"/>
              <a:t>Organisational guidelines, </a:t>
            </a:r>
          </a:p>
          <a:p>
            <a:pPr marL="937260" lvl="1" indent="-571500">
              <a:buFont typeface="+mj-lt"/>
              <a:buAutoNum type="romanLcPeriod"/>
              <a:defRPr/>
            </a:pPr>
            <a:r>
              <a:rPr lang="en-GB" altLang="en-US" dirty="0"/>
              <a:t>Professional: codes of practice, </a:t>
            </a:r>
          </a:p>
          <a:p>
            <a:pPr marL="937260" lvl="1" indent="-571500">
              <a:buFont typeface="+mj-lt"/>
              <a:buAutoNum type="romanLcPeriod"/>
              <a:defRPr/>
            </a:pPr>
            <a:r>
              <a:rPr lang="en-GB" altLang="en-US" dirty="0"/>
              <a:t>Personal: </a:t>
            </a:r>
          </a:p>
          <a:p>
            <a:pPr lvl="2">
              <a:defRPr/>
            </a:pPr>
            <a:r>
              <a:rPr lang="en-GB" altLang="en-US" dirty="0"/>
              <a:t>Values of honesty frankness and personal integrity,</a:t>
            </a:r>
          </a:p>
          <a:p>
            <a:pPr lvl="2">
              <a:defRPr/>
            </a:pPr>
            <a:r>
              <a:rPr lang="en-GB" altLang="en-US" dirty="0"/>
              <a:t>Responsibilities to those you are working alongside. </a:t>
            </a:r>
          </a:p>
          <a:p>
            <a:pPr marL="0" indent="0">
              <a:buNone/>
            </a:pPr>
            <a:endParaRPr lang="en-GB" dirty="0"/>
          </a:p>
          <a:p>
            <a:endParaRPr lang="en-GB" dirty="0"/>
          </a:p>
        </p:txBody>
      </p:sp>
    </p:spTree>
    <p:extLst>
      <p:ext uri="{BB962C8B-B14F-4D97-AF65-F5344CB8AC3E}">
        <p14:creationId xmlns:p14="http://schemas.microsoft.com/office/powerpoint/2010/main" val="103715061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accent1"/>
                </a:solidFill>
              </a:rPr>
              <a:t>Yr</a:t>
            </a:r>
            <a:r>
              <a:rPr lang="en-GB" dirty="0" smtClean="0">
                <a:solidFill>
                  <a:schemeClr val="accent1"/>
                </a:solidFill>
              </a:rPr>
              <a:t> Athrofa Guidelines </a:t>
            </a:r>
            <a:endParaRPr lang="en-GB" dirty="0">
              <a:solidFill>
                <a:schemeClr val="accent1"/>
              </a:solidFill>
            </a:endParaRPr>
          </a:p>
        </p:txBody>
      </p:sp>
      <p:sp>
        <p:nvSpPr>
          <p:cNvPr id="3" name="Content Placeholder 2"/>
          <p:cNvSpPr>
            <a:spLocks noGrp="1"/>
          </p:cNvSpPr>
          <p:nvPr>
            <p:ph sz="half" idx="1"/>
          </p:nvPr>
        </p:nvSpPr>
        <p:spPr/>
        <p:txBody>
          <a:bodyPr/>
          <a:lstStyle/>
          <a:p>
            <a:r>
              <a:rPr lang="en-GB" dirty="0" smtClean="0"/>
              <a:t>You will find on moodle </a:t>
            </a:r>
          </a:p>
          <a:p>
            <a:pPr lvl="1"/>
            <a:r>
              <a:rPr lang="en-GB" dirty="0" smtClean="0"/>
              <a:t>A PowerPoint with guidelines on how to fill in your ethics form</a:t>
            </a:r>
          </a:p>
        </p:txBody>
      </p:sp>
      <p:sp>
        <p:nvSpPr>
          <p:cNvPr id="4" name="Content Placeholder 3"/>
          <p:cNvSpPr>
            <a:spLocks noGrp="1"/>
          </p:cNvSpPr>
          <p:nvPr>
            <p:ph sz="half" idx="2"/>
          </p:nvPr>
        </p:nvSpPr>
        <p:spPr/>
        <p:txBody>
          <a:bodyPr/>
          <a:lstStyle/>
          <a:p>
            <a:r>
              <a:rPr lang="en-GB" dirty="0" smtClean="0"/>
              <a:t>SEE Power Point </a:t>
            </a:r>
            <a:endParaRPr lang="en-GB" dirty="0"/>
          </a:p>
        </p:txBody>
      </p:sp>
      <p:sp>
        <p:nvSpPr>
          <p:cNvPr id="5" name="Rounded Rectangle 4"/>
          <p:cNvSpPr/>
          <p:nvPr/>
        </p:nvSpPr>
        <p:spPr>
          <a:xfrm>
            <a:off x="1233714" y="3962400"/>
            <a:ext cx="6255657" cy="15094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2"/>
            <a:r>
              <a:rPr lang="en-GB" sz="2400" b="1" i="1" u="sng" dirty="0">
                <a:solidFill>
                  <a:srgbClr val="FF0000"/>
                </a:solidFill>
              </a:rPr>
              <a:t>Useful to have this open or have a copy to hand when filling in in your form. </a:t>
            </a:r>
          </a:p>
        </p:txBody>
      </p:sp>
    </p:spTree>
    <p:extLst>
      <p:ext uri="{BB962C8B-B14F-4D97-AF65-F5344CB8AC3E}">
        <p14:creationId xmlns:p14="http://schemas.microsoft.com/office/powerpoint/2010/main" val="100144398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Yr</a:t>
            </a:r>
            <a:r>
              <a:rPr lang="en-GB" dirty="0" smtClean="0"/>
              <a:t> Athrofa Guidelines </a:t>
            </a:r>
            <a:endParaRPr lang="en-GB" dirty="0"/>
          </a:p>
        </p:txBody>
      </p:sp>
      <p:sp>
        <p:nvSpPr>
          <p:cNvPr id="3" name="Content Placeholder 2"/>
          <p:cNvSpPr>
            <a:spLocks noGrp="1"/>
          </p:cNvSpPr>
          <p:nvPr>
            <p:ph sz="half" idx="1"/>
          </p:nvPr>
        </p:nvSpPr>
        <p:spPr/>
        <p:txBody>
          <a:bodyPr/>
          <a:lstStyle/>
          <a:p>
            <a:r>
              <a:rPr lang="en-GB" dirty="0" smtClean="0"/>
              <a:t>Additional Guidelines produced by </a:t>
            </a:r>
            <a:r>
              <a:rPr lang="en-GB" dirty="0" err="1" smtClean="0"/>
              <a:t>Yr</a:t>
            </a:r>
            <a:r>
              <a:rPr lang="en-GB" dirty="0" smtClean="0"/>
              <a:t> Athrofa found at :</a:t>
            </a:r>
            <a:endParaRPr lang="en-GB" dirty="0"/>
          </a:p>
        </p:txBody>
      </p:sp>
      <p:sp>
        <p:nvSpPr>
          <p:cNvPr id="4" name="Content Placeholder 3"/>
          <p:cNvSpPr>
            <a:spLocks noGrp="1"/>
          </p:cNvSpPr>
          <p:nvPr>
            <p:ph sz="half" idx="2"/>
          </p:nvPr>
        </p:nvSpPr>
        <p:spPr/>
        <p:txBody>
          <a:bodyPr/>
          <a:lstStyle/>
          <a:p>
            <a:r>
              <a:rPr lang="en-GB" u="sng" dirty="0">
                <a:hlinkClick r:id="rId2"/>
              </a:rPr>
              <a:t>https://</a:t>
            </a:r>
            <a:r>
              <a:rPr lang="en-GB" u="sng" dirty="0" err="1">
                <a:hlinkClick r:id="rId2"/>
              </a:rPr>
              <a:t>www.ewc.wales</a:t>
            </a:r>
            <a:r>
              <a:rPr lang="en-GB" u="sng" dirty="0">
                <a:hlinkClick r:id="rId2"/>
              </a:rPr>
              <a:t>/site/</a:t>
            </a:r>
            <a:r>
              <a:rPr lang="en-GB" u="sng" dirty="0" err="1">
                <a:hlinkClick r:id="rId2"/>
              </a:rPr>
              <a:t>index.php</a:t>
            </a:r>
            <a:r>
              <a:rPr lang="en-GB" u="sng" dirty="0">
                <a:hlinkClick r:id="rId2"/>
              </a:rPr>
              <a:t>/</a:t>
            </a:r>
            <a:r>
              <a:rPr lang="en-GB" u="sng" dirty="0" err="1">
                <a:hlinkClick r:id="rId2"/>
              </a:rPr>
              <a:t>en</a:t>
            </a:r>
            <a:r>
              <a:rPr lang="en-GB" u="sng" dirty="0">
                <a:hlinkClick r:id="rId2"/>
              </a:rPr>
              <a:t>/policy-hub/practitioner-research/research-</a:t>
            </a:r>
            <a:r>
              <a:rPr lang="en-GB" u="sng" dirty="0" err="1">
                <a:hlinkClick r:id="rId2"/>
              </a:rPr>
              <a:t>ethics.html</a:t>
            </a:r>
            <a:r>
              <a:rPr lang="en-GB" dirty="0"/>
              <a:t> </a:t>
            </a:r>
          </a:p>
        </p:txBody>
      </p:sp>
      <p:sp>
        <p:nvSpPr>
          <p:cNvPr id="5" name="Rounded Rectangle 4"/>
          <p:cNvSpPr/>
          <p:nvPr/>
        </p:nvSpPr>
        <p:spPr>
          <a:xfrm>
            <a:off x="1175657" y="4252686"/>
            <a:ext cx="6633029" cy="120468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i="1" u="sng" dirty="0" smtClean="0">
                <a:solidFill>
                  <a:srgbClr val="FF0000"/>
                </a:solidFill>
              </a:rPr>
              <a:t>Provides some good practical example to consider: its situated within an educational context but issues could be transferred</a:t>
            </a:r>
            <a:r>
              <a:rPr lang="en-GB" dirty="0" smtClean="0"/>
              <a:t>.</a:t>
            </a:r>
            <a:endParaRPr lang="en-GB" dirty="0"/>
          </a:p>
        </p:txBody>
      </p:sp>
    </p:spTree>
    <p:extLst>
      <p:ext uri="{BB962C8B-B14F-4D97-AF65-F5344CB8AC3E}">
        <p14:creationId xmlns:p14="http://schemas.microsoft.com/office/powerpoint/2010/main" val="163827231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1"/>
                </a:solidFill>
              </a:rPr>
              <a:t>Research Ethics</a:t>
            </a:r>
            <a:endParaRPr lang="en-GB" dirty="0">
              <a:solidFill>
                <a:schemeClr val="accent1"/>
              </a:solidFill>
            </a:endParaRPr>
          </a:p>
        </p:txBody>
      </p:sp>
      <p:sp>
        <p:nvSpPr>
          <p:cNvPr id="3" name="Content Placeholder 2"/>
          <p:cNvSpPr>
            <a:spLocks noGrp="1"/>
          </p:cNvSpPr>
          <p:nvPr>
            <p:ph idx="1"/>
          </p:nvPr>
        </p:nvSpPr>
        <p:spPr>
          <a:xfrm>
            <a:off x="457200" y="1268760"/>
            <a:ext cx="8229600" cy="4248473"/>
          </a:xfrm>
        </p:spPr>
        <p:txBody>
          <a:bodyPr>
            <a:normAutofit/>
          </a:bodyPr>
          <a:lstStyle/>
          <a:p>
            <a:pPr marL="365760" lvl="1" indent="0">
              <a:buNone/>
              <a:defRPr/>
            </a:pPr>
            <a:r>
              <a:rPr lang="en-GB" altLang="en-US" dirty="0" smtClean="0"/>
              <a:t>We must consider the following when carrying out research in our own practice and when engaging in research  for an academic qualification: </a:t>
            </a:r>
          </a:p>
          <a:p>
            <a:pPr marL="1337310" lvl="2" indent="-571500">
              <a:buFont typeface="+mj-lt"/>
              <a:buAutoNum type="romanLcPeriod"/>
              <a:defRPr/>
            </a:pPr>
            <a:r>
              <a:rPr lang="en-GB" altLang="en-US" dirty="0" smtClean="0"/>
              <a:t>Research </a:t>
            </a:r>
            <a:r>
              <a:rPr lang="en-GB" altLang="en-US" dirty="0"/>
              <a:t>guidelines </a:t>
            </a:r>
          </a:p>
          <a:p>
            <a:pPr marL="1337310" lvl="2" indent="-571500">
              <a:buFont typeface="+mj-lt"/>
              <a:buAutoNum type="romanLcPeriod"/>
              <a:defRPr/>
            </a:pPr>
            <a:r>
              <a:rPr lang="en-GB" altLang="en-US" dirty="0"/>
              <a:t>Statutory obligations </a:t>
            </a:r>
          </a:p>
          <a:p>
            <a:pPr marL="1337310" lvl="2" indent="-571500">
              <a:buFont typeface="+mj-lt"/>
              <a:buAutoNum type="romanLcPeriod"/>
              <a:defRPr/>
            </a:pPr>
            <a:r>
              <a:rPr lang="en-GB" altLang="en-US" dirty="0"/>
              <a:t>Organisational guidelines </a:t>
            </a:r>
          </a:p>
          <a:p>
            <a:pPr marL="1337310" lvl="2" indent="-571500">
              <a:buFont typeface="+mj-lt"/>
              <a:buAutoNum type="romanLcPeriod"/>
              <a:defRPr/>
            </a:pPr>
            <a:r>
              <a:rPr lang="en-GB" altLang="en-US" dirty="0"/>
              <a:t>Professional : codes of practice </a:t>
            </a:r>
          </a:p>
          <a:p>
            <a:pPr marL="1337310" lvl="2" indent="-571500">
              <a:buFont typeface="+mj-lt"/>
              <a:buAutoNum type="romanLcPeriod"/>
              <a:defRPr/>
            </a:pPr>
            <a:r>
              <a:rPr lang="en-GB" altLang="en-US" dirty="0" smtClean="0"/>
              <a:t>Personal</a:t>
            </a:r>
            <a:endParaRPr lang="en-GB" altLang="en-US" dirty="0"/>
          </a:p>
          <a:p>
            <a:endParaRPr lang="en-GB" dirty="0"/>
          </a:p>
        </p:txBody>
      </p:sp>
    </p:spTree>
    <p:extLst>
      <p:ext uri="{BB962C8B-B14F-4D97-AF65-F5344CB8AC3E}">
        <p14:creationId xmlns:p14="http://schemas.microsoft.com/office/powerpoint/2010/main" val="174226288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Research Guidelines </a:t>
            </a:r>
            <a:endParaRPr lang="en-GB" dirty="0">
              <a:solidFill>
                <a:schemeClr val="accent1"/>
              </a:solidFill>
            </a:endParaRPr>
          </a:p>
        </p:txBody>
      </p:sp>
      <p:sp>
        <p:nvSpPr>
          <p:cNvPr id="3" name="Content Placeholder 2"/>
          <p:cNvSpPr>
            <a:spLocks noGrp="1"/>
          </p:cNvSpPr>
          <p:nvPr>
            <p:ph sz="half" idx="1"/>
          </p:nvPr>
        </p:nvSpPr>
        <p:spPr>
          <a:xfrm>
            <a:off x="628650" y="1210139"/>
            <a:ext cx="3886200" cy="4351338"/>
          </a:xfrm>
        </p:spPr>
        <p:txBody>
          <a:bodyPr>
            <a:normAutofit lnSpcReduction="10000"/>
          </a:bodyPr>
          <a:lstStyle/>
          <a:p>
            <a:pPr marL="0" indent="0">
              <a:buNone/>
            </a:pPr>
            <a:r>
              <a:rPr lang="en-GB" sz="3000" dirty="0" err="1" smtClean="0"/>
              <a:t>E.g</a:t>
            </a:r>
            <a:r>
              <a:rPr lang="en-GB" sz="3000" dirty="0" smtClean="0"/>
              <a:t>: </a:t>
            </a:r>
          </a:p>
          <a:p>
            <a:pPr marL="742950" lvl="2" indent="-342900"/>
            <a:r>
              <a:rPr lang="en-GB" altLang="en-US" sz="2600" dirty="0" smtClean="0"/>
              <a:t>British </a:t>
            </a:r>
            <a:r>
              <a:rPr lang="en-GB" altLang="en-US" sz="2600" dirty="0"/>
              <a:t>Educational Research Association (BERA) </a:t>
            </a:r>
            <a:r>
              <a:rPr lang="en-GB" altLang="en-US" sz="2600" dirty="0" smtClean="0"/>
              <a:t>guidelines (PDF Available on Moodle</a:t>
            </a:r>
            <a:r>
              <a:rPr lang="en-GB" altLang="en-US" sz="2600" dirty="0"/>
              <a:t>): </a:t>
            </a:r>
            <a:r>
              <a:rPr lang="en-GB" altLang="en-US" sz="2600" dirty="0">
                <a:hlinkClick r:id="rId3"/>
              </a:rPr>
              <a:t>https://</a:t>
            </a:r>
            <a:r>
              <a:rPr lang="en-GB" altLang="en-US" sz="2600" dirty="0" err="1" smtClean="0">
                <a:hlinkClick r:id="rId3"/>
              </a:rPr>
              <a:t>www.bera.ac.uk</a:t>
            </a:r>
            <a:r>
              <a:rPr lang="en-GB" altLang="en-US" sz="2600" dirty="0" smtClean="0">
                <a:hlinkClick r:id="rId3"/>
              </a:rPr>
              <a:t>/researchers-resources/publications/ethical-guidelines-for-educational-research-2018</a:t>
            </a:r>
            <a:r>
              <a:rPr lang="en-GB" altLang="en-US" sz="2600" dirty="0" smtClean="0"/>
              <a:t> </a:t>
            </a:r>
            <a:r>
              <a:rPr lang="en-GB" altLang="en-US" sz="2600" dirty="0"/>
              <a:t>	</a:t>
            </a:r>
            <a:endParaRPr lang="en-GB" altLang="en-US" sz="2600" dirty="0" smtClean="0"/>
          </a:p>
          <a:p>
            <a:pPr marL="742950" lvl="2" indent="-342900"/>
            <a:endParaRPr lang="en-GB" altLang="en-US" sz="3000" dirty="0"/>
          </a:p>
          <a:p>
            <a:pPr marL="400050" lvl="2" indent="0">
              <a:buNone/>
            </a:pPr>
            <a:endParaRPr lang="en-GB" altLang="en-US" sz="2600" dirty="0"/>
          </a:p>
        </p:txBody>
      </p:sp>
      <p:pic>
        <p:nvPicPr>
          <p:cNvPr id="2050" name="Picture 2" descr="https://www.bera.ac.uk/wp-content/uploads/2018/06/BERA-Ethical-Guidelines-for-Educational-Research_4thEdn_2018_COVER.jpg"/>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5545356" y="1027907"/>
            <a:ext cx="3163215" cy="44932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966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63812" y="548680"/>
            <a:ext cx="9307812" cy="1285490"/>
          </a:xfrm>
          <a:prstGeom prst="rect">
            <a:avLst/>
          </a:prstGeom>
        </p:spPr>
        <p:txBody>
          <a:bodyPr rtlCol="0">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dirty="0" smtClean="0">
                <a:solidFill>
                  <a:schemeClr val="accent1"/>
                </a:solidFill>
              </a:rPr>
              <a:t>Research Guidelines: BERA</a:t>
            </a:r>
            <a:br>
              <a:rPr lang="en-GB" altLang="en-US" dirty="0" smtClean="0">
                <a:solidFill>
                  <a:schemeClr val="accent1"/>
                </a:solidFill>
              </a:rPr>
            </a:br>
            <a:endParaRPr lang="en-US" altLang="en-US" dirty="0" smtClean="0">
              <a:solidFill>
                <a:schemeClr val="accent1"/>
              </a:solidFill>
            </a:endParaRPr>
          </a:p>
        </p:txBody>
      </p:sp>
      <p:sp>
        <p:nvSpPr>
          <p:cNvPr id="3" name="Content Placeholder 2"/>
          <p:cNvSpPr txBox="1">
            <a:spLocks/>
          </p:cNvSpPr>
          <p:nvPr/>
        </p:nvSpPr>
        <p:spPr>
          <a:xfrm>
            <a:off x="683568" y="1518444"/>
            <a:ext cx="8280919" cy="385477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BERA Educational Research Guidelines 2018  (See moodle for Copy:  ) </a:t>
            </a:r>
            <a:endParaRPr lang="en-US" altLang="en-US" dirty="0" smtClean="0"/>
          </a:p>
          <a:p>
            <a:pPr lvl="1"/>
            <a:r>
              <a:rPr lang="en-US" altLang="en-US" i="1" dirty="0" smtClean="0"/>
              <a:t>Voluntary Informed Consent is central.</a:t>
            </a:r>
          </a:p>
          <a:p>
            <a:pPr lvl="1"/>
            <a:r>
              <a:rPr lang="en-US" altLang="en-US" i="1" dirty="0" smtClean="0"/>
              <a:t> Openness and Disclosure</a:t>
            </a:r>
          </a:p>
          <a:p>
            <a:pPr lvl="1"/>
            <a:r>
              <a:rPr lang="en-US" altLang="en-US" i="1" dirty="0" smtClean="0"/>
              <a:t>Right to Withdraw</a:t>
            </a:r>
          </a:p>
          <a:p>
            <a:pPr lvl="1"/>
            <a:r>
              <a:rPr lang="en-US" altLang="en-US" i="1" dirty="0" smtClean="0"/>
              <a:t>Children, Vulnerable Young People and Vulnerable Adults: See over </a:t>
            </a:r>
            <a:endParaRPr lang="en-US" altLang="en-US" dirty="0" smtClean="0"/>
          </a:p>
        </p:txBody>
      </p:sp>
    </p:spTree>
    <p:extLst>
      <p:ext uri="{BB962C8B-B14F-4D97-AF65-F5344CB8AC3E}">
        <p14:creationId xmlns:p14="http://schemas.microsoft.com/office/powerpoint/2010/main" val="248639908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solidFill>
              </a:rPr>
              <a:t>Research Guidelines </a:t>
            </a:r>
            <a:endParaRPr lang="en-GB" dirty="0"/>
          </a:p>
        </p:txBody>
      </p:sp>
      <p:sp>
        <p:nvSpPr>
          <p:cNvPr id="3" name="Content Placeholder 2"/>
          <p:cNvSpPr>
            <a:spLocks noGrp="1"/>
          </p:cNvSpPr>
          <p:nvPr>
            <p:ph sz="half" idx="1"/>
          </p:nvPr>
        </p:nvSpPr>
        <p:spPr>
          <a:xfrm>
            <a:off x="352878" y="1506311"/>
            <a:ext cx="8471807" cy="4351338"/>
          </a:xfrm>
        </p:spPr>
        <p:txBody>
          <a:bodyPr>
            <a:normAutofit/>
          </a:bodyPr>
          <a:lstStyle/>
          <a:p>
            <a:r>
              <a:rPr lang="en-GB" altLang="en-US" dirty="0"/>
              <a:t>Community Based Participatory Research </a:t>
            </a:r>
            <a:r>
              <a:rPr lang="en-GB" altLang="en-US" dirty="0" smtClean="0"/>
              <a:t>(2012) : </a:t>
            </a:r>
            <a:r>
              <a:rPr lang="en-GB" altLang="en-US" dirty="0"/>
              <a:t>A Guide to Ethical principles and practices: University of Durham  (PDF Available on Moodle</a:t>
            </a:r>
            <a:r>
              <a:rPr lang="en-GB" altLang="en-US" dirty="0" smtClean="0"/>
              <a:t>).</a:t>
            </a:r>
          </a:p>
          <a:p>
            <a:endParaRPr lang="en-GB" altLang="en-US" dirty="0"/>
          </a:p>
          <a:p>
            <a:r>
              <a:rPr lang="en-GB" altLang="en-US" dirty="0" smtClean="0"/>
              <a:t>British Sociological </a:t>
            </a:r>
            <a:r>
              <a:rPr lang="en-GB" altLang="en-US" dirty="0"/>
              <a:t>Association : </a:t>
            </a:r>
            <a:r>
              <a:rPr lang="en-GB" altLang="en-US" dirty="0">
                <a:hlinkClick r:id="rId2"/>
              </a:rPr>
              <a:t>https://</a:t>
            </a:r>
            <a:r>
              <a:rPr lang="en-GB" altLang="en-US" dirty="0" err="1" smtClean="0">
                <a:hlinkClick r:id="rId2"/>
              </a:rPr>
              <a:t>www.britsoc.co.uk</a:t>
            </a:r>
            <a:r>
              <a:rPr lang="en-GB" altLang="en-US" dirty="0" smtClean="0">
                <a:hlinkClick r:id="rId2"/>
              </a:rPr>
              <a:t>/ethics</a:t>
            </a:r>
            <a:r>
              <a:rPr lang="en-GB" altLang="en-US" dirty="0" smtClean="0"/>
              <a:t> </a:t>
            </a:r>
            <a:endParaRPr lang="en-GB" altLang="en-US" dirty="0"/>
          </a:p>
          <a:p>
            <a:endParaRPr lang="en-GB" dirty="0"/>
          </a:p>
        </p:txBody>
      </p:sp>
    </p:spTree>
    <p:extLst>
      <p:ext uri="{BB962C8B-B14F-4D97-AF65-F5344CB8AC3E}">
        <p14:creationId xmlns:p14="http://schemas.microsoft.com/office/powerpoint/2010/main" val="29411612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Issues</a:t>
            </a:r>
            <a:endParaRPr lang="en-GB" dirty="0">
              <a:solidFill>
                <a:schemeClr val="accent1"/>
              </a:solidFill>
            </a:endParaRPr>
          </a:p>
        </p:txBody>
      </p:sp>
      <p:sp>
        <p:nvSpPr>
          <p:cNvPr id="3" name="Content Placeholder 2"/>
          <p:cNvSpPr>
            <a:spLocks noGrp="1"/>
          </p:cNvSpPr>
          <p:nvPr>
            <p:ph idx="1"/>
          </p:nvPr>
        </p:nvSpPr>
        <p:spPr/>
        <p:txBody>
          <a:bodyPr/>
          <a:lstStyle/>
          <a:p>
            <a:r>
              <a:rPr lang="en-GB" dirty="0" smtClean="0"/>
              <a:t>What do you think are the issues with the following ethical guideline premises:</a:t>
            </a:r>
          </a:p>
          <a:p>
            <a:pPr marL="1028700" lvl="1" indent="-571500">
              <a:buFont typeface="+mj-lt"/>
              <a:buAutoNum type="romanLcPeriod"/>
            </a:pPr>
            <a:r>
              <a:rPr lang="en-GB" dirty="0" smtClean="0"/>
              <a:t> </a:t>
            </a:r>
            <a:r>
              <a:rPr lang="en-US" altLang="en-US" i="1" dirty="0"/>
              <a:t>Voluntary Informed Consent ?</a:t>
            </a:r>
          </a:p>
          <a:p>
            <a:pPr marL="1028700" lvl="1" indent="-571500">
              <a:buFont typeface="+mj-lt"/>
              <a:buAutoNum type="romanLcPeriod"/>
            </a:pPr>
            <a:r>
              <a:rPr lang="en-US" altLang="en-US" i="1" dirty="0"/>
              <a:t>Openness and Disclosure?</a:t>
            </a:r>
          </a:p>
          <a:p>
            <a:pPr marL="1028700" lvl="1" indent="-571500">
              <a:buFont typeface="+mj-lt"/>
              <a:buAutoNum type="romanLcPeriod"/>
            </a:pPr>
            <a:r>
              <a:rPr lang="en-US" altLang="en-US" i="1" dirty="0"/>
              <a:t>Right to Withdraw?</a:t>
            </a:r>
          </a:p>
          <a:p>
            <a:pPr marL="1028700" lvl="1" indent="-571500">
              <a:buFont typeface="+mj-lt"/>
              <a:buAutoNum type="romanLcPeriod"/>
            </a:pPr>
            <a:r>
              <a:rPr lang="en-US" altLang="en-US" i="1" dirty="0"/>
              <a:t>Confidentiality? </a:t>
            </a:r>
          </a:p>
          <a:p>
            <a:endParaRPr lang="en-GB" dirty="0"/>
          </a:p>
        </p:txBody>
      </p:sp>
    </p:spTree>
    <p:extLst>
      <p:ext uri="{BB962C8B-B14F-4D97-AF65-F5344CB8AC3E}">
        <p14:creationId xmlns:p14="http://schemas.microsoft.com/office/powerpoint/2010/main" val="375937212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Organisational Protocols </a:t>
            </a:r>
            <a:endParaRPr lang="en-GB" dirty="0">
              <a:solidFill>
                <a:schemeClr val="accent1"/>
              </a:solidFill>
            </a:endParaRPr>
          </a:p>
        </p:txBody>
      </p:sp>
      <p:sp>
        <p:nvSpPr>
          <p:cNvPr id="3" name="Content Placeholder 2"/>
          <p:cNvSpPr>
            <a:spLocks noGrp="1"/>
          </p:cNvSpPr>
          <p:nvPr>
            <p:ph idx="1"/>
          </p:nvPr>
        </p:nvSpPr>
        <p:spPr/>
        <p:txBody>
          <a:bodyPr/>
          <a:lstStyle/>
          <a:p>
            <a:r>
              <a:rPr lang="en-US" altLang="en-US" dirty="0"/>
              <a:t>You will need to consider your </a:t>
            </a:r>
            <a:r>
              <a:rPr lang="en-US" altLang="en-US" dirty="0" smtClean="0"/>
              <a:t>organisation’s </a:t>
            </a:r>
            <a:r>
              <a:rPr lang="en-US" altLang="en-US" dirty="0"/>
              <a:t>protocols and </a:t>
            </a:r>
            <a:r>
              <a:rPr lang="en-US" altLang="en-US" dirty="0" smtClean="0"/>
              <a:t>regulations, </a:t>
            </a:r>
            <a:r>
              <a:rPr lang="en-US" altLang="en-US" dirty="0"/>
              <a:t>as well as get permission to carry out the </a:t>
            </a:r>
            <a:r>
              <a:rPr lang="en-US" altLang="en-US" dirty="0" smtClean="0"/>
              <a:t>research. </a:t>
            </a:r>
            <a:endParaRPr lang="en-US" altLang="en-US" dirty="0"/>
          </a:p>
          <a:p>
            <a:r>
              <a:rPr lang="en-US" altLang="en-US" dirty="0"/>
              <a:t>As well as comply with the </a:t>
            </a:r>
            <a:r>
              <a:rPr lang="en-US" altLang="en-US" dirty="0" smtClean="0"/>
              <a:t>Universities </a:t>
            </a:r>
            <a:r>
              <a:rPr lang="en-US" altLang="en-US" dirty="0"/>
              <a:t>Ethical Approval </a:t>
            </a:r>
            <a:r>
              <a:rPr lang="en-US" altLang="en-US" sz="2400" i="1" dirty="0" smtClean="0"/>
              <a:t>(See forms provided and available on Moodle)</a:t>
            </a:r>
            <a:endParaRPr lang="en-US" altLang="en-US" sz="2400" i="1" dirty="0"/>
          </a:p>
          <a:p>
            <a:endParaRPr lang="en-GB" dirty="0"/>
          </a:p>
        </p:txBody>
      </p:sp>
    </p:spTree>
    <p:extLst>
      <p:ext uri="{BB962C8B-B14F-4D97-AF65-F5344CB8AC3E}">
        <p14:creationId xmlns:p14="http://schemas.microsoft.com/office/powerpoint/2010/main" val="379865767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Statutory Considerations? </a:t>
            </a:r>
            <a:endParaRPr lang="en-GB" dirty="0">
              <a:solidFill>
                <a:schemeClr val="accent1"/>
              </a:solidFill>
            </a:endParaRPr>
          </a:p>
        </p:txBody>
      </p:sp>
      <p:sp>
        <p:nvSpPr>
          <p:cNvPr id="3" name="Content Placeholder 2"/>
          <p:cNvSpPr>
            <a:spLocks noGrp="1"/>
          </p:cNvSpPr>
          <p:nvPr>
            <p:ph idx="1"/>
          </p:nvPr>
        </p:nvSpPr>
        <p:spPr/>
        <p:txBody>
          <a:bodyPr/>
          <a:lstStyle/>
          <a:p>
            <a:r>
              <a:rPr lang="en-GB" dirty="0" smtClean="0"/>
              <a:t>What are the statutory requirements of collecting, storing, dissemination of research data? </a:t>
            </a:r>
            <a:endParaRPr lang="en-GB" dirty="0"/>
          </a:p>
        </p:txBody>
      </p:sp>
    </p:spTree>
    <p:extLst>
      <p:ext uri="{BB962C8B-B14F-4D97-AF65-F5344CB8AC3E}">
        <p14:creationId xmlns:p14="http://schemas.microsoft.com/office/powerpoint/2010/main" val="188137361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GDPR</a:t>
            </a:r>
            <a:endParaRPr lang="en-GB" dirty="0"/>
          </a:p>
        </p:txBody>
      </p:sp>
      <p:sp>
        <p:nvSpPr>
          <p:cNvPr id="3" name="Content Placeholder 2"/>
          <p:cNvSpPr>
            <a:spLocks noGrp="1"/>
          </p:cNvSpPr>
          <p:nvPr>
            <p:ph idx="1"/>
          </p:nvPr>
        </p:nvSpPr>
        <p:spPr/>
        <p:txBody>
          <a:bodyPr/>
          <a:lstStyle/>
          <a:p>
            <a:r>
              <a:rPr lang="en-GB" i="1" dirty="0"/>
              <a:t>The </a:t>
            </a:r>
            <a:r>
              <a:rPr lang="en-GB" i="1" u="sng" dirty="0">
                <a:hlinkClick r:id="rId2"/>
              </a:rPr>
              <a:t>EU General Data Protection Regulation</a:t>
            </a:r>
            <a:r>
              <a:rPr lang="en-GB" i="1" dirty="0"/>
              <a:t> (</a:t>
            </a:r>
            <a:r>
              <a:rPr lang="en-GB" i="1" dirty="0" err="1"/>
              <a:t>GDPR</a:t>
            </a:r>
            <a:r>
              <a:rPr lang="en-GB" i="1" dirty="0"/>
              <a:t>) and new Data Protection Act come into force on 25 May</a:t>
            </a:r>
            <a:r>
              <a:rPr lang="en-GB" i="1" dirty="0" smtClean="0"/>
              <a:t>.</a:t>
            </a:r>
            <a:r>
              <a:rPr lang="en-GB" dirty="0"/>
              <a:t> </a:t>
            </a:r>
            <a:endParaRPr lang="en-GB" dirty="0" smtClean="0"/>
          </a:p>
          <a:p>
            <a:pPr lvl="1"/>
            <a:r>
              <a:rPr lang="en-GB" dirty="0" smtClean="0"/>
              <a:t>will </a:t>
            </a:r>
            <a:r>
              <a:rPr lang="en-GB" dirty="0"/>
              <a:t>govern the processing (holding or using) of personal data in the UK</a:t>
            </a:r>
            <a:r>
              <a:rPr lang="en-GB" dirty="0" smtClean="0"/>
              <a:t>.</a:t>
            </a:r>
            <a:endParaRPr lang="en-GB" i="1" dirty="0" smtClean="0"/>
          </a:p>
          <a:p>
            <a:r>
              <a:rPr lang="en-GB" b="1" dirty="0"/>
              <a:t>What counts as ‘personal data’?</a:t>
            </a:r>
            <a:endParaRPr lang="en-GB" dirty="0"/>
          </a:p>
          <a:p>
            <a:pPr lvl="1"/>
            <a:r>
              <a:rPr lang="en-GB" dirty="0" smtClean="0"/>
              <a:t>is </a:t>
            </a:r>
            <a:r>
              <a:rPr lang="en-GB" dirty="0"/>
              <a:t>data about living people from which they can be identified. As well as data containing obvious ‘identifiers’ – such as name and date of birth </a:t>
            </a:r>
            <a:endParaRPr lang="en-GB" i="1" dirty="0" smtClean="0"/>
          </a:p>
          <a:p>
            <a:pPr lvl="1"/>
            <a:endParaRPr lang="en-GB" dirty="0"/>
          </a:p>
        </p:txBody>
      </p:sp>
    </p:spTree>
    <p:extLst>
      <p:ext uri="{BB962C8B-B14F-4D97-AF65-F5344CB8AC3E}">
        <p14:creationId xmlns:p14="http://schemas.microsoft.com/office/powerpoint/2010/main" val="207007843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GDPR</a:t>
            </a:r>
            <a:r>
              <a:rPr lang="en-GB" dirty="0" smtClean="0"/>
              <a:t> </a:t>
            </a:r>
            <a:endParaRPr lang="en-GB" dirty="0"/>
          </a:p>
        </p:txBody>
      </p:sp>
      <p:sp>
        <p:nvSpPr>
          <p:cNvPr id="3" name="Content Placeholder 2"/>
          <p:cNvSpPr>
            <a:spLocks noGrp="1"/>
          </p:cNvSpPr>
          <p:nvPr>
            <p:ph sz="half" idx="1"/>
          </p:nvPr>
        </p:nvSpPr>
        <p:spPr/>
        <p:txBody>
          <a:bodyPr/>
          <a:lstStyle/>
          <a:p>
            <a:r>
              <a:rPr lang="en-GB" dirty="0">
                <a:hlinkClick r:id="rId2"/>
              </a:rPr>
              <a:t>https://</a:t>
            </a:r>
            <a:r>
              <a:rPr lang="en-GB" dirty="0" err="1" smtClean="0">
                <a:hlinkClick r:id="rId2"/>
              </a:rPr>
              <a:t>youtu.be</a:t>
            </a:r>
            <a:r>
              <a:rPr lang="en-GB" dirty="0" smtClean="0">
                <a:hlinkClick r:id="rId2"/>
              </a:rPr>
              <a:t>/</a:t>
            </a:r>
            <a:r>
              <a:rPr lang="en-GB" dirty="0" err="1" smtClean="0">
                <a:hlinkClick r:id="rId2"/>
              </a:rPr>
              <a:t>8A0wo4QYyJQ</a:t>
            </a:r>
            <a:r>
              <a:rPr lang="en-GB" dirty="0" smtClean="0"/>
              <a:t> </a:t>
            </a:r>
            <a:endParaRPr lang="en-GB" dirty="0"/>
          </a:p>
        </p:txBody>
      </p:sp>
      <p:sp>
        <p:nvSpPr>
          <p:cNvPr id="4" name="Content Placeholder 3"/>
          <p:cNvSpPr>
            <a:spLocks noGrp="1"/>
          </p:cNvSpPr>
          <p:nvPr>
            <p:ph sz="half" idx="2"/>
          </p:nvPr>
        </p:nvSpPr>
        <p:spPr/>
        <p:txBody>
          <a:bodyPr/>
          <a:lstStyle/>
          <a:p>
            <a:r>
              <a:rPr lang="en-GB" dirty="0" smtClean="0"/>
              <a:t>Having watched the video what are the implications for </a:t>
            </a:r>
            <a:r>
              <a:rPr lang="en-GB" smtClean="0"/>
              <a:t>research parctice</a:t>
            </a:r>
            <a:r>
              <a:rPr lang="en-GB" dirty="0" smtClean="0"/>
              <a:t>.</a:t>
            </a:r>
            <a:endParaRPr lang="en-GB" dirty="0"/>
          </a:p>
        </p:txBody>
      </p:sp>
    </p:spTree>
    <p:extLst>
      <p:ext uri="{BB962C8B-B14F-4D97-AF65-F5344CB8AC3E}">
        <p14:creationId xmlns:p14="http://schemas.microsoft.com/office/powerpoint/2010/main" val="336340719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GDPR</a:t>
            </a:r>
            <a:endParaRPr lang="en-GB" dirty="0"/>
          </a:p>
        </p:txBody>
      </p:sp>
      <p:sp>
        <p:nvSpPr>
          <p:cNvPr id="3" name="Content Placeholder 2"/>
          <p:cNvSpPr>
            <a:spLocks noGrp="1"/>
          </p:cNvSpPr>
          <p:nvPr>
            <p:ph idx="1"/>
          </p:nvPr>
        </p:nvSpPr>
        <p:spPr/>
        <p:txBody>
          <a:bodyPr>
            <a:normAutofit lnSpcReduction="10000"/>
          </a:bodyPr>
          <a:lstStyle/>
          <a:p>
            <a:r>
              <a:rPr lang="en-GB" dirty="0"/>
              <a:t>The new law demands that data processing is </a:t>
            </a:r>
            <a:r>
              <a:rPr lang="en-GB" b="1" dirty="0"/>
              <a:t>lawful</a:t>
            </a:r>
            <a:r>
              <a:rPr lang="en-GB" dirty="0"/>
              <a:t>,</a:t>
            </a:r>
            <a:r>
              <a:rPr lang="en-GB" b="1" dirty="0"/>
              <a:t> fair</a:t>
            </a:r>
            <a:r>
              <a:rPr lang="en-GB" dirty="0"/>
              <a:t> and </a:t>
            </a:r>
            <a:r>
              <a:rPr lang="en-GB" b="1" dirty="0"/>
              <a:t>transparent</a:t>
            </a:r>
            <a:r>
              <a:rPr lang="en-GB" b="1" dirty="0" smtClean="0"/>
              <a:t>.</a:t>
            </a:r>
          </a:p>
          <a:p>
            <a:pPr lvl="1"/>
            <a:r>
              <a:rPr lang="en-GB" dirty="0" smtClean="0"/>
              <a:t>Refer and familiarise  your self to UWTSD Data management: </a:t>
            </a:r>
            <a:r>
              <a:rPr lang="en-GB" b="1" dirty="0">
                <a:hlinkClick r:id="rId2"/>
              </a:rPr>
              <a:t>https://www.uwtsd.ac.uk/library/research-data-management</a:t>
            </a:r>
            <a:r>
              <a:rPr lang="en-GB" b="1" dirty="0" smtClean="0">
                <a:hlinkClick r:id="rId2"/>
              </a:rPr>
              <a:t>/</a:t>
            </a:r>
            <a:r>
              <a:rPr lang="en-GB" b="1" dirty="0" smtClean="0"/>
              <a:t> </a:t>
            </a:r>
            <a:endParaRPr lang="en-GB" b="1" dirty="0" smtClean="0"/>
          </a:p>
          <a:p>
            <a:pPr lvl="1"/>
            <a:r>
              <a:rPr lang="en-GB" dirty="0" err="1" smtClean="0"/>
              <a:t>E.g</a:t>
            </a:r>
            <a:r>
              <a:rPr lang="en-GB" dirty="0" smtClean="0"/>
              <a:t> obtaining </a:t>
            </a:r>
            <a:r>
              <a:rPr lang="en-GB" dirty="0"/>
              <a:t>Research Ethics Committee approval, </a:t>
            </a:r>
            <a:endParaRPr lang="en-GB" dirty="0" smtClean="0"/>
          </a:p>
          <a:p>
            <a:pPr lvl="1"/>
            <a:r>
              <a:rPr lang="en-GB" dirty="0" smtClean="0"/>
              <a:t>only </a:t>
            </a:r>
            <a:r>
              <a:rPr lang="en-GB" dirty="0"/>
              <a:t>processing personal data that’s necessary (data minimisation) </a:t>
            </a:r>
            <a:endParaRPr lang="en-GB" dirty="0" smtClean="0"/>
          </a:p>
          <a:p>
            <a:pPr lvl="1"/>
            <a:r>
              <a:rPr lang="en-GB" dirty="0" smtClean="0"/>
              <a:t>and </a:t>
            </a:r>
            <a:r>
              <a:rPr lang="en-GB" dirty="0"/>
              <a:t>anonymising or </a:t>
            </a:r>
            <a:r>
              <a:rPr lang="en-GB" dirty="0" err="1"/>
              <a:t>pseudonymising</a:t>
            </a:r>
            <a:r>
              <a:rPr lang="en-GB" dirty="0"/>
              <a:t> where possible</a:t>
            </a:r>
            <a:r>
              <a:rPr lang="en-GB" dirty="0" smtClean="0"/>
              <a:t>.</a:t>
            </a:r>
          </a:p>
          <a:p>
            <a:pPr lvl="1"/>
            <a:r>
              <a:rPr lang="en-GB" dirty="0"/>
              <a:t>respecting </a:t>
            </a:r>
            <a:r>
              <a:rPr lang="en-GB" dirty="0" smtClean="0"/>
              <a:t>rights </a:t>
            </a:r>
            <a:r>
              <a:rPr lang="en-GB" dirty="0"/>
              <a:t>and ensuring that personal data is used in line with </a:t>
            </a:r>
            <a:r>
              <a:rPr lang="en-GB" dirty="0" smtClean="0"/>
              <a:t> expectations….</a:t>
            </a:r>
            <a:endParaRPr lang="en-GB" dirty="0"/>
          </a:p>
        </p:txBody>
      </p:sp>
    </p:spTree>
    <p:extLst>
      <p:ext uri="{BB962C8B-B14F-4D97-AF65-F5344CB8AC3E}">
        <p14:creationId xmlns:p14="http://schemas.microsoft.com/office/powerpoint/2010/main" val="376412732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1"/>
                </a:solidFill>
              </a:rPr>
              <a:t>Statutory Considerations: Safeguarding </a:t>
            </a:r>
            <a:endParaRPr lang="en-GB" dirty="0">
              <a:solidFill>
                <a:schemeClr val="accent1"/>
              </a:solidFill>
            </a:endParaRPr>
          </a:p>
        </p:txBody>
      </p:sp>
      <p:sp>
        <p:nvSpPr>
          <p:cNvPr id="4" name="Content Placeholder 1"/>
          <p:cNvSpPr>
            <a:spLocks noGrp="1"/>
          </p:cNvSpPr>
          <p:nvPr>
            <p:ph idx="1"/>
          </p:nvPr>
        </p:nvSpPr>
        <p:spPr/>
        <p:txBody>
          <a:bodyPr>
            <a:normAutofit/>
          </a:bodyPr>
          <a:lstStyle/>
          <a:p>
            <a:pPr eaLnBrk="1" hangingPunct="1"/>
            <a:r>
              <a:rPr lang="en-GB" altLang="en-US" dirty="0" smtClean="0"/>
              <a:t>DBS: Disclosures and Baring </a:t>
            </a:r>
            <a:r>
              <a:rPr lang="en-GB" altLang="en-US" dirty="0"/>
              <a:t>S</a:t>
            </a:r>
            <a:r>
              <a:rPr lang="en-GB" altLang="en-US" dirty="0" smtClean="0"/>
              <a:t>ervice: </a:t>
            </a:r>
          </a:p>
          <a:p>
            <a:pPr marL="0" indent="0" eaLnBrk="1" hangingPunct="1">
              <a:buNone/>
            </a:pPr>
            <a:endParaRPr lang="en-GB" altLang="en-US" dirty="0"/>
          </a:p>
          <a:p>
            <a:pPr lvl="1"/>
            <a:r>
              <a:rPr lang="en-GB" altLang="en-US" dirty="0" smtClean="0"/>
              <a:t>All researchers working with children, and vulnerable adults  should be subject to this…</a:t>
            </a:r>
          </a:p>
          <a:p>
            <a:pPr marL="457200" lvl="1" indent="0">
              <a:buNone/>
            </a:pPr>
            <a:endParaRPr lang="en-GB" altLang="en-US" dirty="0" smtClean="0"/>
          </a:p>
          <a:p>
            <a:pPr lvl="1"/>
            <a:r>
              <a:rPr lang="en-GB" altLang="en-US" dirty="0" smtClean="0"/>
              <a:t>What are the safeguarding issues from a research perspective? </a:t>
            </a:r>
          </a:p>
          <a:p>
            <a:pPr eaLnBrk="1" hangingPunct="1"/>
            <a:endParaRPr lang="en-US" altLang="en-US" dirty="0" smtClean="0"/>
          </a:p>
        </p:txBody>
      </p:sp>
    </p:spTree>
    <p:extLst>
      <p:ext uri="{BB962C8B-B14F-4D97-AF65-F5344CB8AC3E}">
        <p14:creationId xmlns:p14="http://schemas.microsoft.com/office/powerpoint/2010/main" val="69046740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Professional Codes of Ethics</a:t>
            </a:r>
            <a:endParaRPr lang="en-GB" dirty="0">
              <a:solidFill>
                <a:schemeClr val="accent1"/>
              </a:solidFill>
            </a:endParaRPr>
          </a:p>
        </p:txBody>
      </p:sp>
      <p:sp>
        <p:nvSpPr>
          <p:cNvPr id="3" name="Content Placeholder 2"/>
          <p:cNvSpPr>
            <a:spLocks noGrp="1"/>
          </p:cNvSpPr>
          <p:nvPr>
            <p:ph idx="1"/>
          </p:nvPr>
        </p:nvSpPr>
        <p:spPr/>
        <p:txBody>
          <a:bodyPr/>
          <a:lstStyle/>
          <a:p>
            <a:pPr>
              <a:defRPr/>
            </a:pPr>
            <a:r>
              <a:rPr lang="en-GB" kern="0" dirty="0"/>
              <a:t>How </a:t>
            </a:r>
            <a:r>
              <a:rPr lang="en-GB" kern="0" dirty="0" smtClean="0"/>
              <a:t>could any Professional </a:t>
            </a:r>
            <a:r>
              <a:rPr lang="en-GB" kern="0" dirty="0"/>
              <a:t>Codes of </a:t>
            </a:r>
            <a:r>
              <a:rPr lang="en-GB" kern="0" dirty="0" smtClean="0"/>
              <a:t>Practice</a:t>
            </a:r>
            <a:r>
              <a:rPr lang="en-GB" kern="0" dirty="0"/>
              <a:t> </a:t>
            </a:r>
            <a:r>
              <a:rPr lang="en-GB" kern="0" dirty="0" smtClean="0"/>
              <a:t>inform your research and possibly choice of research methodology? </a:t>
            </a:r>
            <a:r>
              <a:rPr lang="en-GB" kern="0" dirty="0" err="1" smtClean="0"/>
              <a:t>E.g</a:t>
            </a:r>
            <a:r>
              <a:rPr lang="en-GB" kern="0" dirty="0" smtClean="0"/>
              <a:t>:</a:t>
            </a:r>
            <a:endParaRPr lang="en-GB" kern="0" dirty="0"/>
          </a:p>
          <a:p>
            <a:pPr lvl="1">
              <a:defRPr/>
            </a:pPr>
            <a:r>
              <a:rPr lang="en-GB" kern="0" dirty="0"/>
              <a:t>Professional Codes of Practice? </a:t>
            </a:r>
          </a:p>
          <a:p>
            <a:pPr lvl="1">
              <a:defRPr/>
            </a:pPr>
            <a:r>
              <a:rPr lang="en-GB" kern="0" dirty="0"/>
              <a:t>United Nations Convention on the Rights of the Child? </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303532671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792088"/>
          </a:xfrm>
        </p:spPr>
        <p:txBody>
          <a:bodyPr>
            <a:normAutofit fontScale="90000"/>
          </a:bodyPr>
          <a:lstStyle/>
          <a:p>
            <a:r>
              <a:rPr lang="en-GB" altLang="en-US" sz="4900" b="1" dirty="0">
                <a:solidFill>
                  <a:schemeClr val="accent1"/>
                </a:solidFill>
              </a:rPr>
              <a:t>Ethics:  </a:t>
            </a:r>
            <a:r>
              <a:rPr lang="en-GB" altLang="en-US" sz="4900" b="1" dirty="0" smtClean="0">
                <a:solidFill>
                  <a:schemeClr val="accent1"/>
                </a:solidFill>
              </a:rPr>
              <a:t>Personal? </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What would you view as essential personal ethics when carrying out research? </a:t>
            </a:r>
            <a:endParaRPr lang="en-GB" dirty="0"/>
          </a:p>
        </p:txBody>
      </p:sp>
    </p:spTree>
    <p:extLst>
      <p:ext uri="{BB962C8B-B14F-4D97-AF65-F5344CB8AC3E}">
        <p14:creationId xmlns:p14="http://schemas.microsoft.com/office/powerpoint/2010/main" val="251767651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Ethics: Personal</a:t>
            </a:r>
            <a:endParaRPr lang="en-GB" dirty="0">
              <a:solidFill>
                <a:schemeClr val="accent1"/>
              </a:solidFill>
            </a:endParaRPr>
          </a:p>
        </p:txBody>
      </p:sp>
      <p:sp>
        <p:nvSpPr>
          <p:cNvPr id="3" name="Content Placeholder 2"/>
          <p:cNvSpPr>
            <a:spLocks noGrp="1"/>
          </p:cNvSpPr>
          <p:nvPr>
            <p:ph idx="1"/>
          </p:nvPr>
        </p:nvSpPr>
        <p:spPr/>
        <p:txBody>
          <a:bodyPr>
            <a:normAutofit/>
          </a:bodyPr>
          <a:lstStyle/>
          <a:p>
            <a:pPr marL="0" indent="0">
              <a:buNone/>
              <a:defRPr/>
            </a:pPr>
            <a:r>
              <a:rPr lang="en-GB" altLang="en-US" sz="2400" dirty="0"/>
              <a:t>Research Activities:</a:t>
            </a:r>
          </a:p>
          <a:p>
            <a:pPr marL="640080" lvl="1" indent="-274320">
              <a:defRPr/>
            </a:pPr>
            <a:r>
              <a:rPr lang="en-GB" altLang="en-US" sz="2400" b="1" dirty="0"/>
              <a:t>Honesty:</a:t>
            </a:r>
            <a:r>
              <a:rPr lang="en-GB" altLang="en-US" sz="2400" dirty="0"/>
              <a:t> </a:t>
            </a:r>
            <a:endParaRPr lang="en-GB" altLang="en-US" sz="2400" dirty="0" smtClean="0"/>
          </a:p>
          <a:p>
            <a:pPr marL="1040130" lvl="2" indent="-274320">
              <a:defRPr/>
            </a:pPr>
            <a:r>
              <a:rPr lang="en-GB" altLang="en-US" dirty="0" smtClean="0"/>
              <a:t>What you write will be regarded as your own work unless stated otherwise e.g. use of references. </a:t>
            </a:r>
          </a:p>
          <a:p>
            <a:pPr marL="1497330" lvl="3" indent="-274320">
              <a:defRPr/>
            </a:pPr>
            <a:r>
              <a:rPr lang="en-GB" altLang="en-US" sz="2400" dirty="0" smtClean="0"/>
              <a:t>Using the thoughts, ideas and works of others without acknowledging their source, even if you paraphrased into your own words, is unethical. </a:t>
            </a:r>
          </a:p>
          <a:p>
            <a:pPr marL="1497330" lvl="3" indent="-274320">
              <a:defRPr/>
            </a:pPr>
            <a:r>
              <a:rPr lang="en-GB" altLang="en-US" sz="2400" dirty="0" smtClean="0"/>
              <a:t>Plagiarism is a serious offence.</a:t>
            </a:r>
          </a:p>
          <a:p>
            <a:pPr marL="1497330" lvl="3" indent="-274320">
              <a:defRPr/>
            </a:pPr>
            <a:r>
              <a:rPr lang="en-GB" altLang="en-US" sz="2400" dirty="0" smtClean="0"/>
              <a:t>Refer to referencing guidelines at all times!!!! </a:t>
            </a:r>
            <a:r>
              <a:rPr lang="en-GB" altLang="en-US" sz="2400" b="1" i="1" dirty="0" smtClean="0"/>
              <a:t>(Available on Moodle)</a:t>
            </a:r>
          </a:p>
          <a:p>
            <a:endParaRPr lang="en-GB" sz="2400" dirty="0"/>
          </a:p>
        </p:txBody>
      </p:sp>
    </p:spTree>
    <p:extLst>
      <p:ext uri="{BB962C8B-B14F-4D97-AF65-F5344CB8AC3E}">
        <p14:creationId xmlns:p14="http://schemas.microsoft.com/office/powerpoint/2010/main" val="15237530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Ethics :Personal</a:t>
            </a:r>
            <a:endParaRPr lang="en-GB" dirty="0">
              <a:solidFill>
                <a:schemeClr val="accent1"/>
              </a:solidFill>
            </a:endParaRPr>
          </a:p>
        </p:txBody>
      </p:sp>
      <p:sp>
        <p:nvSpPr>
          <p:cNvPr id="3" name="Content Placeholder 2"/>
          <p:cNvSpPr>
            <a:spLocks noGrp="1"/>
          </p:cNvSpPr>
          <p:nvPr>
            <p:ph idx="1"/>
          </p:nvPr>
        </p:nvSpPr>
        <p:spPr/>
        <p:txBody>
          <a:bodyPr>
            <a:normAutofit fontScale="70000" lnSpcReduction="20000"/>
          </a:bodyPr>
          <a:lstStyle/>
          <a:p>
            <a:pPr marL="365760" lvl="1" indent="0">
              <a:buNone/>
              <a:defRPr/>
            </a:pPr>
            <a:r>
              <a:rPr lang="en-GB" altLang="en-US" sz="4500" dirty="0" smtClean="0"/>
              <a:t>Honesty </a:t>
            </a:r>
            <a:r>
              <a:rPr lang="en-GB" altLang="en-US" sz="4500" dirty="0"/>
              <a:t>is essential in the substance of what you write:</a:t>
            </a:r>
          </a:p>
          <a:p>
            <a:pPr lvl="2">
              <a:defRPr/>
            </a:pPr>
            <a:r>
              <a:rPr lang="en-GB" altLang="en-US" sz="3100" dirty="0"/>
              <a:t>Accurate descriptions of how and what, why you have done things. </a:t>
            </a:r>
            <a:endParaRPr lang="en-GB" altLang="en-US" sz="3100" dirty="0" smtClean="0"/>
          </a:p>
          <a:p>
            <a:pPr lvl="2">
              <a:defRPr/>
            </a:pPr>
            <a:endParaRPr lang="en-GB" altLang="en-US" sz="3100" dirty="0"/>
          </a:p>
          <a:p>
            <a:pPr lvl="2">
              <a:defRPr/>
            </a:pPr>
            <a:r>
              <a:rPr lang="en-GB" altLang="en-US" sz="3100" dirty="0"/>
              <a:t>Accurate descriptions of information you have obtained, techniques used, analysis carried out, the results </a:t>
            </a:r>
            <a:r>
              <a:rPr lang="en-GB" altLang="en-US" sz="3100" dirty="0" smtClean="0"/>
              <a:t> Methodology and Methods).</a:t>
            </a:r>
            <a:endParaRPr lang="en-GB" altLang="en-US" sz="3100" dirty="0"/>
          </a:p>
          <a:p>
            <a:pPr lvl="2">
              <a:buNone/>
              <a:defRPr/>
            </a:pPr>
            <a:endParaRPr lang="en-GB" altLang="en-US" sz="4000" dirty="0"/>
          </a:p>
          <a:p>
            <a:pPr marL="365760" lvl="1" indent="0">
              <a:buNone/>
              <a:defRPr/>
            </a:pPr>
            <a:r>
              <a:rPr lang="en-GB" altLang="en-US" sz="4000" dirty="0"/>
              <a:t>E.g. silently rejecting or ignoring evidence which happens to be contrary to one’s beliefs constitutes a breach of integrity.</a:t>
            </a:r>
          </a:p>
          <a:p>
            <a:endParaRPr lang="en-GB" dirty="0"/>
          </a:p>
        </p:txBody>
      </p:sp>
    </p:spTree>
    <p:extLst>
      <p:ext uri="{BB962C8B-B14F-4D97-AF65-F5344CB8AC3E}">
        <p14:creationId xmlns:p14="http://schemas.microsoft.com/office/powerpoint/2010/main" val="191903909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925"/>
            <a:ext cx="8229600" cy="1143000"/>
          </a:xfrm>
        </p:spPr>
        <p:txBody>
          <a:bodyPr/>
          <a:lstStyle/>
          <a:p>
            <a:r>
              <a:rPr lang="en-GB" dirty="0" smtClean="0">
                <a:solidFill>
                  <a:schemeClr val="accent1"/>
                </a:solidFill>
              </a:rPr>
              <a:t>Ethics: Personal</a:t>
            </a:r>
            <a:endParaRPr lang="en-GB" dirty="0">
              <a:solidFill>
                <a:schemeClr val="accent1"/>
              </a:solidFill>
            </a:endParaRPr>
          </a:p>
        </p:txBody>
      </p:sp>
      <p:sp>
        <p:nvSpPr>
          <p:cNvPr id="4" name="Rectangle 3"/>
          <p:cNvSpPr>
            <a:spLocks noGrp="1" noChangeArrowheads="1"/>
          </p:cNvSpPr>
          <p:nvPr>
            <p:ph idx="1"/>
          </p:nvPr>
        </p:nvSpPr>
        <p:spPr>
          <a:xfrm>
            <a:off x="457200" y="1124744"/>
            <a:ext cx="8229600" cy="4392489"/>
          </a:xfrm>
        </p:spPr>
        <p:txBody>
          <a:bodyPr rtlCol="0">
            <a:normAutofit fontScale="77500" lnSpcReduction="20000"/>
          </a:bodyPr>
          <a:lstStyle/>
          <a:p>
            <a:pPr marL="0" indent="0" eaLnBrk="1" fontAlgn="auto" hangingPunct="1">
              <a:lnSpc>
                <a:spcPct val="80000"/>
              </a:lnSpc>
              <a:spcAft>
                <a:spcPts val="0"/>
              </a:spcAft>
              <a:buNone/>
              <a:defRPr/>
            </a:pPr>
            <a:r>
              <a:rPr lang="en-GB" altLang="en-US" sz="4200" dirty="0" smtClean="0"/>
              <a:t>Research </a:t>
            </a:r>
            <a:r>
              <a:rPr lang="en-GB" altLang="en-US" sz="4200" dirty="0"/>
              <a:t>R</a:t>
            </a:r>
            <a:r>
              <a:rPr lang="en-GB" altLang="en-US" sz="4200" dirty="0" smtClean="0"/>
              <a:t>elationships:</a:t>
            </a:r>
          </a:p>
          <a:p>
            <a:pPr marL="0" indent="0" eaLnBrk="1" fontAlgn="auto" hangingPunct="1">
              <a:lnSpc>
                <a:spcPct val="80000"/>
              </a:lnSpc>
              <a:spcAft>
                <a:spcPts val="0"/>
              </a:spcAft>
              <a:buNone/>
              <a:defRPr/>
            </a:pPr>
            <a:endParaRPr lang="en-GB" altLang="en-US" sz="2700" dirty="0" smtClean="0"/>
          </a:p>
          <a:p>
            <a:pPr marL="640080" lvl="1" indent="-274320" eaLnBrk="1" fontAlgn="auto" hangingPunct="1">
              <a:lnSpc>
                <a:spcPct val="80000"/>
              </a:lnSpc>
              <a:spcAft>
                <a:spcPts val="0"/>
              </a:spcAft>
              <a:defRPr/>
            </a:pPr>
            <a:r>
              <a:rPr lang="en-GB" altLang="en-US" sz="3000" dirty="0" smtClean="0"/>
              <a:t>May depend upon the guidelines you adopt and the research methodology you adopt:</a:t>
            </a:r>
          </a:p>
          <a:p>
            <a:pPr lvl="2" eaLnBrk="1" fontAlgn="auto" hangingPunct="1">
              <a:lnSpc>
                <a:spcPct val="80000"/>
              </a:lnSpc>
              <a:spcAft>
                <a:spcPts val="0"/>
              </a:spcAft>
              <a:defRPr/>
            </a:pPr>
            <a:r>
              <a:rPr lang="en-GB" altLang="en-US" sz="3000" dirty="0" smtClean="0"/>
              <a:t> e.g. BERA or British Psychological Society; </a:t>
            </a:r>
          </a:p>
          <a:p>
            <a:pPr lvl="2" eaLnBrk="1" fontAlgn="auto" hangingPunct="1">
              <a:lnSpc>
                <a:spcPct val="80000"/>
              </a:lnSpc>
              <a:spcAft>
                <a:spcPts val="0"/>
              </a:spcAft>
              <a:defRPr/>
            </a:pPr>
            <a:r>
              <a:rPr lang="en-GB" altLang="en-US" sz="3000" dirty="0" smtClean="0"/>
              <a:t>a qualitative or quantitative paradigm </a:t>
            </a:r>
          </a:p>
          <a:p>
            <a:pPr lvl="2" eaLnBrk="1" fontAlgn="auto" hangingPunct="1">
              <a:lnSpc>
                <a:spcPct val="80000"/>
              </a:lnSpc>
              <a:spcAft>
                <a:spcPts val="0"/>
              </a:spcAft>
              <a:defRPr/>
            </a:pPr>
            <a:endParaRPr lang="en-GB" altLang="en-US" sz="3000" dirty="0" smtClean="0"/>
          </a:p>
          <a:p>
            <a:pPr marL="674370" lvl="1" indent="-274320">
              <a:lnSpc>
                <a:spcPct val="80000"/>
              </a:lnSpc>
              <a:defRPr/>
            </a:pPr>
            <a:r>
              <a:rPr lang="en-GB" altLang="en-US" sz="3000" dirty="0" smtClean="0"/>
              <a:t>However in all cases  the approach has to be un- harmful in anyway, and subject to certain rights</a:t>
            </a:r>
          </a:p>
          <a:p>
            <a:pPr marL="274320" indent="-274320" eaLnBrk="1" fontAlgn="auto" hangingPunct="1">
              <a:lnSpc>
                <a:spcPct val="80000"/>
              </a:lnSpc>
              <a:spcAft>
                <a:spcPts val="0"/>
              </a:spcAft>
              <a:defRPr/>
            </a:pPr>
            <a:endParaRPr lang="en-GB" altLang="en-US" sz="3000" dirty="0" smtClean="0"/>
          </a:p>
          <a:p>
            <a:pPr marL="674370" lvl="1" indent="-274320">
              <a:lnSpc>
                <a:spcPct val="80000"/>
              </a:lnSpc>
              <a:defRPr/>
            </a:pPr>
            <a:r>
              <a:rPr lang="en-GB" altLang="en-US" sz="3000" dirty="0" smtClean="0"/>
              <a:t>A Considerate and courteous attitude to people will help their readiness to assist you.</a:t>
            </a:r>
          </a:p>
          <a:p>
            <a:pPr marL="274320" indent="-274320" eaLnBrk="1" fontAlgn="auto" hangingPunct="1">
              <a:lnSpc>
                <a:spcPct val="80000"/>
              </a:lnSpc>
              <a:spcAft>
                <a:spcPts val="0"/>
              </a:spcAft>
              <a:defRPr/>
            </a:pPr>
            <a:endParaRPr lang="en-GB" altLang="en-US" sz="3000" dirty="0" smtClean="0"/>
          </a:p>
          <a:p>
            <a:pPr marL="674370" lvl="1" indent="-274320">
              <a:lnSpc>
                <a:spcPct val="80000"/>
              </a:lnSpc>
              <a:defRPr/>
            </a:pPr>
            <a:r>
              <a:rPr lang="en-GB" altLang="en-US" sz="3000" dirty="0" smtClean="0"/>
              <a:t>You are relying on their good will and co-operation to make the research possible!!!</a:t>
            </a:r>
          </a:p>
          <a:p>
            <a:pPr marL="274320" indent="-274320" eaLnBrk="1" fontAlgn="auto" hangingPunct="1">
              <a:lnSpc>
                <a:spcPct val="80000"/>
              </a:lnSpc>
              <a:spcAft>
                <a:spcPts val="0"/>
              </a:spcAft>
              <a:defRPr/>
            </a:pPr>
            <a:endParaRPr lang="en-GB" altLang="en-US" sz="2700" dirty="0" smtClean="0"/>
          </a:p>
          <a:p>
            <a:pPr marL="640080" lvl="1" indent="-274320" eaLnBrk="1" fontAlgn="auto" hangingPunct="1">
              <a:lnSpc>
                <a:spcPct val="80000"/>
              </a:lnSpc>
              <a:spcAft>
                <a:spcPts val="0"/>
              </a:spcAft>
              <a:defRPr/>
            </a:pPr>
            <a:endParaRPr lang="en-GB" altLang="en-US" dirty="0" smtClean="0"/>
          </a:p>
        </p:txBody>
      </p:sp>
    </p:spTree>
    <p:extLst>
      <p:ext uri="{BB962C8B-B14F-4D97-AF65-F5344CB8AC3E}">
        <p14:creationId xmlns:p14="http://schemas.microsoft.com/office/powerpoint/2010/main" val="315593275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Ethics: Personal</a:t>
            </a:r>
            <a:endParaRPr lang="en-GB" dirty="0">
              <a:solidFill>
                <a:schemeClr val="accent1"/>
              </a:solidFill>
            </a:endParaRPr>
          </a:p>
        </p:txBody>
      </p:sp>
      <p:sp>
        <p:nvSpPr>
          <p:cNvPr id="4" name="Rectangle 3"/>
          <p:cNvSpPr>
            <a:spLocks noGrp="1" noChangeArrowheads="1"/>
          </p:cNvSpPr>
          <p:nvPr>
            <p:ph idx="1"/>
          </p:nvPr>
        </p:nvSpPr>
        <p:spPr>
          <a:xfrm>
            <a:off x="457200" y="1340768"/>
            <a:ext cx="8229600" cy="4248472"/>
          </a:xfrm>
        </p:spPr>
        <p:txBody>
          <a:bodyPr rtlCol="0">
            <a:normAutofit fontScale="92500" lnSpcReduction="10000"/>
          </a:bodyPr>
          <a:lstStyle/>
          <a:p>
            <a:pPr marL="274320" indent="-274320" eaLnBrk="1" fontAlgn="auto" hangingPunct="1">
              <a:lnSpc>
                <a:spcPct val="90000"/>
              </a:lnSpc>
              <a:spcAft>
                <a:spcPts val="0"/>
              </a:spcAft>
              <a:defRPr/>
            </a:pPr>
            <a:r>
              <a:rPr lang="en-GB" altLang="en-US" sz="2700" dirty="0" smtClean="0"/>
              <a:t>Your own perspective will influence the type of research and research ethics you will adopt.</a:t>
            </a:r>
          </a:p>
          <a:p>
            <a:pPr marL="0" indent="0" eaLnBrk="1" fontAlgn="auto" hangingPunct="1">
              <a:lnSpc>
                <a:spcPct val="90000"/>
              </a:lnSpc>
              <a:spcAft>
                <a:spcPts val="0"/>
              </a:spcAft>
              <a:buNone/>
              <a:defRPr/>
            </a:pPr>
            <a:endParaRPr lang="en-GB" altLang="en-US" sz="2700" dirty="0" smtClean="0"/>
          </a:p>
          <a:p>
            <a:pPr marL="274320" indent="-274320" eaLnBrk="1" fontAlgn="auto" hangingPunct="1">
              <a:lnSpc>
                <a:spcPct val="90000"/>
              </a:lnSpc>
              <a:spcAft>
                <a:spcPts val="0"/>
              </a:spcAft>
              <a:defRPr/>
            </a:pPr>
            <a:r>
              <a:rPr lang="en-GB" altLang="en-US" sz="2700" dirty="0" smtClean="0"/>
              <a:t>Ask yourself how do I want to be in relation to those I am studying?</a:t>
            </a:r>
          </a:p>
          <a:p>
            <a:pPr marL="0" indent="0" eaLnBrk="1" fontAlgn="auto" hangingPunct="1">
              <a:lnSpc>
                <a:spcPct val="90000"/>
              </a:lnSpc>
              <a:spcAft>
                <a:spcPts val="0"/>
              </a:spcAft>
              <a:buNone/>
              <a:defRPr/>
            </a:pPr>
            <a:endParaRPr lang="en-GB" altLang="en-US" sz="2700" dirty="0" smtClean="0"/>
          </a:p>
          <a:p>
            <a:pPr marL="274320" indent="-274320" eaLnBrk="1" fontAlgn="auto" hangingPunct="1">
              <a:lnSpc>
                <a:spcPct val="90000"/>
              </a:lnSpc>
              <a:spcAft>
                <a:spcPts val="0"/>
              </a:spcAft>
              <a:defRPr/>
            </a:pPr>
            <a:r>
              <a:rPr lang="en-GB" altLang="en-US" sz="2700" dirty="0" smtClean="0"/>
              <a:t>Do I want to see them as objects or agents in the research process?</a:t>
            </a:r>
          </a:p>
          <a:p>
            <a:pPr marL="0" indent="0" eaLnBrk="1" fontAlgn="auto" hangingPunct="1">
              <a:lnSpc>
                <a:spcPct val="90000"/>
              </a:lnSpc>
              <a:spcAft>
                <a:spcPts val="0"/>
              </a:spcAft>
              <a:buNone/>
              <a:defRPr/>
            </a:pPr>
            <a:endParaRPr lang="en-GB" altLang="en-US" sz="2700" dirty="0" smtClean="0"/>
          </a:p>
          <a:p>
            <a:pPr marL="274320" indent="-274320" eaLnBrk="1" fontAlgn="auto" hangingPunct="1">
              <a:lnSpc>
                <a:spcPct val="90000"/>
              </a:lnSpc>
              <a:spcAft>
                <a:spcPts val="0"/>
              </a:spcAft>
              <a:defRPr/>
            </a:pPr>
            <a:r>
              <a:rPr lang="en-GB" altLang="en-US" sz="2700" dirty="0" smtClean="0"/>
              <a:t>In other words do I want to do research on people or in collaboration with people?</a:t>
            </a:r>
          </a:p>
        </p:txBody>
      </p:sp>
    </p:spTree>
    <p:extLst>
      <p:ext uri="{BB962C8B-B14F-4D97-AF65-F5344CB8AC3E}">
        <p14:creationId xmlns:p14="http://schemas.microsoft.com/office/powerpoint/2010/main" val="141455048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Ethics: Personal</a:t>
            </a:r>
            <a:endParaRPr lang="en-GB" dirty="0">
              <a:solidFill>
                <a:schemeClr val="accent1"/>
              </a:solidFill>
            </a:endParaRPr>
          </a:p>
        </p:txBody>
      </p:sp>
      <p:sp>
        <p:nvSpPr>
          <p:cNvPr id="3" name="Content Placeholder 2"/>
          <p:cNvSpPr>
            <a:spLocks noGrp="1"/>
          </p:cNvSpPr>
          <p:nvPr>
            <p:ph idx="1"/>
          </p:nvPr>
        </p:nvSpPr>
        <p:spPr/>
        <p:txBody>
          <a:bodyPr/>
          <a:lstStyle/>
          <a:p>
            <a:r>
              <a:rPr lang="en-GB" dirty="0" smtClean="0"/>
              <a:t>Looking after yourself!</a:t>
            </a:r>
          </a:p>
          <a:p>
            <a:r>
              <a:rPr lang="en-GB" dirty="0" smtClean="0"/>
              <a:t>What could be the issues / risks to you as a researcher?</a:t>
            </a:r>
          </a:p>
          <a:p>
            <a:r>
              <a:rPr lang="en-GB" dirty="0" smtClean="0"/>
              <a:t>How could these be managed? </a:t>
            </a:r>
            <a:endParaRPr lang="en-GB" dirty="0"/>
          </a:p>
        </p:txBody>
      </p:sp>
    </p:spTree>
    <p:extLst>
      <p:ext uri="{BB962C8B-B14F-4D97-AF65-F5344CB8AC3E}">
        <p14:creationId xmlns:p14="http://schemas.microsoft.com/office/powerpoint/2010/main" val="103517816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solidFill>
              </a:rPr>
              <a:t>Ethics at different Stages </a:t>
            </a:r>
            <a:endParaRPr lang="en-GB" b="1" dirty="0">
              <a:solidFill>
                <a:schemeClr val="accent1"/>
              </a:solidFill>
            </a:endParaRPr>
          </a:p>
        </p:txBody>
      </p:sp>
      <p:sp>
        <p:nvSpPr>
          <p:cNvPr id="3" name="Content Placeholder 2"/>
          <p:cNvSpPr>
            <a:spLocks noGrp="1"/>
          </p:cNvSpPr>
          <p:nvPr>
            <p:ph idx="1"/>
          </p:nvPr>
        </p:nvSpPr>
        <p:spPr/>
        <p:txBody>
          <a:bodyPr>
            <a:normAutofit/>
          </a:bodyPr>
          <a:lstStyle/>
          <a:p>
            <a:r>
              <a:rPr lang="en-GB" dirty="0" smtClean="0"/>
              <a:t>Discuss as a group  what ethical  issues you may need to consider throughout the research process:</a:t>
            </a:r>
          </a:p>
          <a:p>
            <a:pPr marL="1028700" lvl="1" indent="-571500">
              <a:buFont typeface="+mj-lt"/>
              <a:buAutoNum type="romanLcPeriod"/>
            </a:pPr>
            <a:r>
              <a:rPr lang="en-GB" dirty="0" smtClean="0"/>
              <a:t>Planning </a:t>
            </a:r>
            <a:endParaRPr lang="en-GB" dirty="0"/>
          </a:p>
          <a:p>
            <a:pPr marL="1028700" lvl="1" indent="-571500">
              <a:buFont typeface="+mj-lt"/>
              <a:buAutoNum type="romanLcPeriod"/>
            </a:pPr>
            <a:r>
              <a:rPr lang="en-GB" dirty="0" smtClean="0"/>
              <a:t>Project proposal</a:t>
            </a:r>
          </a:p>
          <a:p>
            <a:pPr marL="1028700" lvl="1" indent="-571500">
              <a:buFont typeface="+mj-lt"/>
              <a:buAutoNum type="romanLcPeriod"/>
            </a:pPr>
            <a:r>
              <a:rPr lang="en-GB" dirty="0" smtClean="0"/>
              <a:t>Reading </a:t>
            </a:r>
          </a:p>
          <a:p>
            <a:pPr marL="1028700" lvl="1" indent="-571500">
              <a:buFont typeface="+mj-lt"/>
              <a:buAutoNum type="romanLcPeriod"/>
            </a:pPr>
            <a:r>
              <a:rPr lang="en-GB" dirty="0" smtClean="0"/>
              <a:t>Collecting primary / empirical data</a:t>
            </a:r>
          </a:p>
          <a:p>
            <a:pPr marL="1028700" lvl="1" indent="-571500">
              <a:buFont typeface="+mj-lt"/>
              <a:buAutoNum type="romanLcPeriod"/>
            </a:pPr>
            <a:r>
              <a:rPr lang="en-GB" dirty="0" smtClean="0"/>
              <a:t>Data analysis </a:t>
            </a:r>
          </a:p>
          <a:p>
            <a:pPr marL="1028700" lvl="1" indent="-571500">
              <a:buFont typeface="+mj-lt"/>
              <a:buAutoNum type="romanLcPeriod"/>
            </a:pPr>
            <a:r>
              <a:rPr lang="en-GB" dirty="0" smtClean="0"/>
              <a:t>Writing </a:t>
            </a:r>
          </a:p>
          <a:p>
            <a:pPr marL="1028700" lvl="1" indent="-571500">
              <a:buFont typeface="+mj-lt"/>
              <a:buAutoNum type="romanLcPeriod"/>
            </a:pPr>
            <a:r>
              <a:rPr lang="en-GB" dirty="0" smtClean="0"/>
              <a:t>Reporting / Dissemination. </a:t>
            </a:r>
          </a:p>
        </p:txBody>
      </p:sp>
    </p:spTree>
    <p:extLst>
      <p:ext uri="{BB962C8B-B14F-4D97-AF65-F5344CB8AC3E}">
        <p14:creationId xmlns:p14="http://schemas.microsoft.com/office/powerpoint/2010/main" val="129225764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accent1"/>
                </a:solidFill>
              </a:rPr>
              <a:t>Ethics:Key</a:t>
            </a:r>
            <a:r>
              <a:rPr lang="en-GB" dirty="0" smtClean="0">
                <a:solidFill>
                  <a:schemeClr val="accent1"/>
                </a:solidFill>
              </a:rPr>
              <a:t> Issue</a:t>
            </a:r>
            <a:endParaRPr lang="en-GB" dirty="0">
              <a:solidFill>
                <a:schemeClr val="accent1"/>
              </a:solidFill>
            </a:endParaRPr>
          </a:p>
        </p:txBody>
      </p:sp>
      <p:sp>
        <p:nvSpPr>
          <p:cNvPr id="4" name="Content Placeholder 15"/>
          <p:cNvSpPr>
            <a:spLocks noGrp="1"/>
          </p:cNvSpPr>
          <p:nvPr>
            <p:ph idx="1"/>
          </p:nvPr>
        </p:nvSpPr>
        <p:spPr/>
        <p:txBody>
          <a:bodyPr>
            <a:normAutofit/>
          </a:bodyPr>
          <a:lstStyle/>
          <a:p>
            <a:pPr eaLnBrk="1" hangingPunct="1">
              <a:buClr>
                <a:schemeClr val="bg2"/>
              </a:buClr>
              <a:buSzPct val="70000"/>
              <a:buFont typeface="Wingdings" pitchFamily="2" charset="2"/>
              <a:buChar char="l"/>
            </a:pPr>
            <a:r>
              <a:rPr lang="en-GB" altLang="en-US" sz="2400" dirty="0" smtClean="0"/>
              <a:t>Research ethics are an integral part of any research project:</a:t>
            </a:r>
          </a:p>
          <a:p>
            <a:pPr lvl="1" eaLnBrk="1" hangingPunct="1">
              <a:buClr>
                <a:schemeClr val="accent1"/>
              </a:buClr>
              <a:buSzPct val="150000"/>
              <a:buFontTx/>
              <a:buChar char="•"/>
            </a:pPr>
            <a:r>
              <a:rPr lang="en-GB" altLang="en-US" sz="2400" dirty="0" smtClean="0"/>
              <a:t>You will  have to be able to argue that you have taken reasonable, best possible measures to conform to high standards of research ethics, as well as explored the ethical dilemmas experienced: </a:t>
            </a:r>
          </a:p>
          <a:p>
            <a:pPr lvl="2">
              <a:buClr>
                <a:schemeClr val="accent1"/>
              </a:buClr>
              <a:buSzPct val="150000"/>
              <a:buFontTx/>
              <a:buChar char="•"/>
            </a:pPr>
            <a:r>
              <a:rPr lang="en-GB" altLang="en-US" sz="2000" dirty="0" smtClean="0"/>
              <a:t>This will need to be evident in your research ethics approval forms </a:t>
            </a:r>
          </a:p>
          <a:p>
            <a:pPr lvl="2">
              <a:buClr>
                <a:schemeClr val="accent1"/>
              </a:buClr>
              <a:buSzPct val="150000"/>
              <a:buFontTx/>
              <a:buChar char="•"/>
            </a:pPr>
            <a:r>
              <a:rPr lang="en-GB" altLang="en-US" sz="2000" dirty="0" smtClean="0"/>
              <a:t>And also when writing up your thesis.</a:t>
            </a:r>
          </a:p>
        </p:txBody>
      </p:sp>
    </p:spTree>
    <p:extLst>
      <p:ext uri="{BB962C8B-B14F-4D97-AF65-F5344CB8AC3E}">
        <p14:creationId xmlns:p14="http://schemas.microsoft.com/office/powerpoint/2010/main" val="155467930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Reflection on Aims of Session: </a:t>
            </a:r>
            <a:endParaRPr lang="en-GB" dirty="0">
              <a:solidFill>
                <a:schemeClr val="accent1"/>
              </a:solidFill>
            </a:endParaRPr>
          </a:p>
        </p:txBody>
      </p:sp>
      <p:sp>
        <p:nvSpPr>
          <p:cNvPr id="3" name="Content Placeholder 2"/>
          <p:cNvSpPr>
            <a:spLocks noGrp="1"/>
          </p:cNvSpPr>
          <p:nvPr>
            <p:ph idx="1"/>
          </p:nvPr>
        </p:nvSpPr>
        <p:spPr/>
        <p:txBody>
          <a:bodyPr/>
          <a:lstStyle/>
          <a:p>
            <a:r>
              <a:rPr lang="en-GB" dirty="0" smtClean="0"/>
              <a:t>Take some time to reflect:</a:t>
            </a:r>
          </a:p>
          <a:p>
            <a:endParaRPr lang="en-GB" dirty="0"/>
          </a:p>
          <a:p>
            <a:pPr lvl="1"/>
            <a:r>
              <a:rPr lang="en-GB" dirty="0" smtClean="0"/>
              <a:t>What are the range of issues to consider in relation to ethics?</a:t>
            </a:r>
          </a:p>
          <a:p>
            <a:pPr lvl="1"/>
            <a:r>
              <a:rPr lang="en-GB" dirty="0" smtClean="0"/>
              <a:t>What are the requirements of  you as a student researcher? </a:t>
            </a:r>
          </a:p>
        </p:txBody>
      </p:sp>
    </p:spTree>
    <p:extLst>
      <p:ext uri="{BB962C8B-B14F-4D97-AF65-F5344CB8AC3E}">
        <p14:creationId xmlns:p14="http://schemas.microsoft.com/office/powerpoint/2010/main" val="244028318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References</a:t>
            </a:r>
            <a:r>
              <a:rPr lang="en-GB" dirty="0" smtClean="0"/>
              <a:t> </a:t>
            </a:r>
            <a:endParaRPr lang="en-GB" dirty="0"/>
          </a:p>
        </p:txBody>
      </p:sp>
      <p:sp>
        <p:nvSpPr>
          <p:cNvPr id="3" name="Content Placeholder 2"/>
          <p:cNvSpPr>
            <a:spLocks noGrp="1"/>
          </p:cNvSpPr>
          <p:nvPr>
            <p:ph idx="1"/>
          </p:nvPr>
        </p:nvSpPr>
        <p:spPr/>
        <p:txBody>
          <a:bodyPr>
            <a:noAutofit/>
          </a:bodyPr>
          <a:lstStyle/>
          <a:p>
            <a:pPr marL="274320" indent="-274320">
              <a:lnSpc>
                <a:spcPct val="80000"/>
              </a:lnSpc>
              <a:defRPr/>
            </a:pPr>
            <a:r>
              <a:rPr lang="en-GB" altLang="en-US" sz="2400" dirty="0"/>
              <a:t>BERA, (</a:t>
            </a:r>
            <a:r>
              <a:rPr lang="en-GB" altLang="en-US" sz="2400" dirty="0" smtClean="0"/>
              <a:t>2018). </a:t>
            </a:r>
            <a:r>
              <a:rPr lang="en-GB" altLang="en-US" sz="2400" i="1" dirty="0"/>
              <a:t>British Educational Research Association Ethical Guidelines </a:t>
            </a:r>
            <a:r>
              <a:rPr lang="en-GB" altLang="en-US" sz="2400" dirty="0"/>
              <a:t>(online) Available </a:t>
            </a:r>
            <a:r>
              <a:rPr lang="en-GB" altLang="en-US" sz="2400" dirty="0" smtClean="0"/>
              <a:t>from </a:t>
            </a:r>
            <a:r>
              <a:rPr lang="en-GB" altLang="en-US" sz="2400" dirty="0" smtClean="0">
                <a:hlinkClick r:id="rId2"/>
              </a:rPr>
              <a:t>https</a:t>
            </a:r>
            <a:r>
              <a:rPr lang="en-GB" altLang="en-US" sz="2400" dirty="0">
                <a:hlinkClick r:id="rId2"/>
              </a:rPr>
              <a:t>://</a:t>
            </a:r>
            <a:r>
              <a:rPr lang="en-GB" altLang="en-US" sz="2400" dirty="0" err="1" smtClean="0">
                <a:hlinkClick r:id="rId2"/>
              </a:rPr>
              <a:t>www.bera.ac.uk</a:t>
            </a:r>
            <a:r>
              <a:rPr lang="en-GB" altLang="en-US" sz="2400" dirty="0" smtClean="0">
                <a:hlinkClick r:id="rId2"/>
              </a:rPr>
              <a:t>/researchers-resources/publications/ethical-guidelines-for-educational-research-2018</a:t>
            </a:r>
            <a:r>
              <a:rPr lang="en-GB" altLang="en-US" sz="2400" dirty="0" smtClean="0"/>
              <a:t>  (</a:t>
            </a:r>
            <a:r>
              <a:rPr lang="en-GB" altLang="en-US" sz="2400" dirty="0"/>
              <a:t>accessed October </a:t>
            </a:r>
            <a:r>
              <a:rPr lang="en-GB" altLang="en-US" sz="2400" dirty="0" smtClean="0"/>
              <a:t>2018)</a:t>
            </a:r>
          </a:p>
          <a:p>
            <a:pPr marL="274320" indent="-274320">
              <a:lnSpc>
                <a:spcPct val="80000"/>
              </a:lnSpc>
              <a:defRPr/>
            </a:pPr>
            <a:r>
              <a:rPr lang="en-GB" altLang="en-US" sz="2400" dirty="0" smtClean="0"/>
              <a:t>BSA, Ethical Guidelines: </a:t>
            </a:r>
            <a:r>
              <a:rPr lang="en-GB" altLang="en-US" sz="2400" dirty="0">
                <a:hlinkClick r:id="rId3"/>
              </a:rPr>
              <a:t>https://www.britsoc.co.uk/ethics</a:t>
            </a:r>
            <a:r>
              <a:rPr lang="en-GB" altLang="en-US" sz="2400" dirty="0"/>
              <a:t> </a:t>
            </a:r>
            <a:endParaRPr lang="en-GB" altLang="en-US" sz="2400" dirty="0" smtClean="0"/>
          </a:p>
          <a:p>
            <a:pPr marL="274320" indent="-274320">
              <a:lnSpc>
                <a:spcPct val="80000"/>
              </a:lnSpc>
              <a:defRPr/>
            </a:pPr>
            <a:r>
              <a:rPr lang="en-GB" altLang="en-US" sz="2400" dirty="0" smtClean="0"/>
              <a:t>Kara</a:t>
            </a:r>
            <a:r>
              <a:rPr lang="en-GB" altLang="en-US" sz="2400" dirty="0" smtClean="0"/>
              <a:t>, H. (2012) Research and Evaluation for Busy Practitioners. Bristol: Policy Press</a:t>
            </a:r>
          </a:p>
          <a:p>
            <a:r>
              <a:rPr lang="en-GB" sz="2400" dirty="0" smtClean="0"/>
              <a:t>Miller, T. (2012 </a:t>
            </a:r>
            <a:r>
              <a:rPr lang="en-GB" sz="2400" b="1" dirty="0" smtClean="0">
                <a:hlinkClick r:id="rId4"/>
              </a:rPr>
              <a:t>Ethics </a:t>
            </a:r>
            <a:r>
              <a:rPr lang="en-GB" sz="2400" b="1" dirty="0">
                <a:hlinkClick r:id="rId4"/>
              </a:rPr>
              <a:t>in qualitative </a:t>
            </a:r>
            <a:r>
              <a:rPr lang="en-GB" sz="2400" b="1" dirty="0" smtClean="0">
                <a:hlinkClick r:id="rId4"/>
              </a:rPr>
              <a:t>research</a:t>
            </a:r>
            <a:r>
              <a:rPr lang="en-GB" sz="2400" b="1" dirty="0" smtClean="0"/>
              <a:t> </a:t>
            </a:r>
            <a:r>
              <a:rPr lang="en-GB" sz="2400" dirty="0" smtClean="0"/>
              <a:t>2nd </a:t>
            </a:r>
            <a:r>
              <a:rPr lang="en-GB" sz="2400" dirty="0"/>
              <a:t>ed. London : </a:t>
            </a:r>
            <a:r>
              <a:rPr lang="en-GB" sz="2400" dirty="0" smtClean="0"/>
              <a:t>SAGE</a:t>
            </a:r>
            <a:endParaRPr lang="en-GB" sz="2400" dirty="0"/>
          </a:p>
        </p:txBody>
      </p:sp>
    </p:spTree>
    <p:extLst>
      <p:ext uri="{BB962C8B-B14F-4D97-AF65-F5344CB8AC3E}">
        <p14:creationId xmlns:p14="http://schemas.microsoft.com/office/powerpoint/2010/main" val="214148849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smtClean="0">
                <a:solidFill>
                  <a:schemeClr val="accent1"/>
                </a:solidFill>
              </a:rPr>
              <a:t>References Cont..</a:t>
            </a:r>
            <a:endParaRPr lang="en-GB" dirty="0">
              <a:solidFill>
                <a:schemeClr val="accent1"/>
              </a:solidFill>
            </a:endParaRPr>
          </a:p>
        </p:txBody>
      </p:sp>
      <p:sp>
        <p:nvSpPr>
          <p:cNvPr id="3" name="Content Placeholder 2"/>
          <p:cNvSpPr>
            <a:spLocks noGrp="1"/>
          </p:cNvSpPr>
          <p:nvPr>
            <p:ph idx="1"/>
          </p:nvPr>
        </p:nvSpPr>
        <p:spPr>
          <a:xfrm>
            <a:off x="457200" y="1001027"/>
            <a:ext cx="8229600" cy="4769187"/>
          </a:xfrm>
        </p:spPr>
        <p:txBody>
          <a:bodyPr>
            <a:normAutofit fontScale="92500" lnSpcReduction="10000"/>
          </a:bodyPr>
          <a:lstStyle/>
          <a:p>
            <a:pPr marL="274320" indent="-274320">
              <a:lnSpc>
                <a:spcPct val="80000"/>
              </a:lnSpc>
              <a:defRPr/>
            </a:pPr>
            <a:r>
              <a:rPr lang="en-GB" altLang="en-US" sz="2400" dirty="0"/>
              <a:t>Punch, M. (2005). Politics and Ethics in Qualitative Research and in </a:t>
            </a:r>
            <a:r>
              <a:rPr lang="en-GB" altLang="en-US" sz="2400" dirty="0" err="1"/>
              <a:t>Denzin</a:t>
            </a:r>
            <a:r>
              <a:rPr lang="en-GB" altLang="en-US" sz="2400" dirty="0"/>
              <a:t>, NK &amp; Lincoln, YS. (</a:t>
            </a:r>
            <a:r>
              <a:rPr lang="en-GB" altLang="en-US" sz="2400" dirty="0" err="1"/>
              <a:t>eds</a:t>
            </a:r>
            <a:r>
              <a:rPr lang="en-GB" altLang="en-US" sz="2400" dirty="0"/>
              <a:t>) </a:t>
            </a:r>
            <a:r>
              <a:rPr lang="en-GB" altLang="en-US" sz="2400" i="1" dirty="0"/>
              <a:t>Handbook of Qualitative Research </a:t>
            </a:r>
            <a:r>
              <a:rPr lang="en-GB" altLang="en-US" sz="2400" dirty="0"/>
              <a:t>Thousands Oaks: Sage </a:t>
            </a:r>
            <a:r>
              <a:rPr lang="en-GB" altLang="en-US" sz="2400" dirty="0" smtClean="0"/>
              <a:t>88-97</a:t>
            </a:r>
          </a:p>
          <a:p>
            <a:pPr>
              <a:lnSpc>
                <a:spcPct val="80000"/>
              </a:lnSpc>
              <a:defRPr/>
            </a:pPr>
            <a:r>
              <a:rPr lang="en-GB" altLang="en-US" sz="2400" dirty="0" smtClean="0"/>
              <a:t>Sercombe</a:t>
            </a:r>
            <a:r>
              <a:rPr lang="en-GB" altLang="en-US" sz="2400" dirty="0"/>
              <a:t>, H. (2010.) </a:t>
            </a:r>
            <a:r>
              <a:rPr lang="en-GB" altLang="en-US" sz="2400" i="1" dirty="0"/>
              <a:t>Youth Work Ethics</a:t>
            </a:r>
            <a:r>
              <a:rPr lang="en-GB" altLang="en-US" sz="2400" dirty="0"/>
              <a:t>. London : </a:t>
            </a:r>
            <a:r>
              <a:rPr lang="en-GB" altLang="en-US" sz="2400" dirty="0" smtClean="0"/>
              <a:t>Sage</a:t>
            </a:r>
          </a:p>
          <a:p>
            <a:r>
              <a:rPr lang="en-GB" altLang="en-US" sz="2400" dirty="0" smtClean="0"/>
              <a:t> </a:t>
            </a:r>
            <a:r>
              <a:rPr lang="en-GB" sz="2400" dirty="0" err="1" smtClean="0"/>
              <a:t>Traianou</a:t>
            </a:r>
            <a:r>
              <a:rPr lang="en-GB" sz="2400" dirty="0" smtClean="0"/>
              <a:t>, A. (2012) </a:t>
            </a:r>
            <a:r>
              <a:rPr lang="en-GB" sz="2400" b="1" dirty="0" smtClean="0">
                <a:hlinkClick r:id="rId2"/>
              </a:rPr>
              <a:t>Ethics </a:t>
            </a:r>
            <a:r>
              <a:rPr lang="en-GB" sz="2400" b="1" dirty="0">
                <a:hlinkClick r:id="rId2"/>
              </a:rPr>
              <a:t>in qualitative research : controversies and </a:t>
            </a:r>
            <a:r>
              <a:rPr lang="en-GB" sz="2400" b="1" dirty="0" err="1" smtClean="0">
                <a:hlinkClick r:id="rId2"/>
              </a:rPr>
              <a:t>contexts.</a:t>
            </a:r>
            <a:r>
              <a:rPr lang="en-GB" sz="2400" dirty="0" err="1" smtClean="0"/>
              <a:t>S.l</a:t>
            </a:r>
            <a:r>
              <a:rPr lang="en-GB" sz="2400" dirty="0" smtClean="0"/>
              <a:t>. London: Sage</a:t>
            </a:r>
          </a:p>
          <a:p>
            <a:r>
              <a:rPr lang="en-GB" altLang="en-US" sz="2400" dirty="0" smtClean="0"/>
              <a:t>University </a:t>
            </a:r>
            <a:r>
              <a:rPr lang="en-GB" altLang="en-US" sz="2400" dirty="0"/>
              <a:t>of Durham </a:t>
            </a:r>
            <a:r>
              <a:rPr lang="en-GB" altLang="en-US" sz="2400" dirty="0" smtClean="0"/>
              <a:t>(2012). Community </a:t>
            </a:r>
            <a:r>
              <a:rPr lang="en-GB" altLang="en-US" sz="2400" dirty="0"/>
              <a:t>Based Participatory Research : A Guide to Ethical principles and </a:t>
            </a:r>
            <a:r>
              <a:rPr lang="en-GB" altLang="en-US" sz="2400" dirty="0" smtClean="0"/>
              <a:t>practices. Durham: University of </a:t>
            </a:r>
            <a:r>
              <a:rPr lang="en-GB" altLang="en-US" sz="2400" dirty="0" smtClean="0"/>
              <a:t>Durham</a:t>
            </a:r>
          </a:p>
          <a:p>
            <a:r>
              <a:rPr lang="en-GB" altLang="en-US" sz="2400" dirty="0" smtClean="0"/>
              <a:t>UK Government: Information </a:t>
            </a:r>
            <a:r>
              <a:rPr lang="en-GB" altLang="en-US" sz="2400" dirty="0"/>
              <a:t>Commissioners </a:t>
            </a:r>
            <a:r>
              <a:rPr lang="en-GB" altLang="en-US" sz="2400" dirty="0" smtClean="0"/>
              <a:t>Office 2018. </a:t>
            </a:r>
            <a:r>
              <a:rPr lang="en-GB" altLang="en-US" sz="2400" i="1" dirty="0" smtClean="0"/>
              <a:t>Guide to the General Data Protection Regulation (GDPR). London: </a:t>
            </a:r>
            <a:r>
              <a:rPr lang="en-GB" altLang="en-US" sz="2400" dirty="0"/>
              <a:t>Information Commissioners Office </a:t>
            </a:r>
            <a:endParaRPr lang="en-GB" altLang="en-US" sz="2400" i="1" dirty="0"/>
          </a:p>
          <a:p>
            <a:endParaRPr lang="en-GB" altLang="en-US" sz="2400" dirty="0" smtClean="0"/>
          </a:p>
          <a:p>
            <a:pPr marL="274320" indent="-274320">
              <a:lnSpc>
                <a:spcPct val="80000"/>
              </a:lnSpc>
              <a:defRPr/>
            </a:pPr>
            <a:r>
              <a:rPr lang="en-GB" altLang="en-US" sz="2400" dirty="0" smtClean="0"/>
              <a:t>UWTSD </a:t>
            </a:r>
            <a:r>
              <a:rPr lang="en-GB" altLang="en-US" sz="2400" dirty="0"/>
              <a:t>Data Management : </a:t>
            </a:r>
            <a:r>
              <a:rPr lang="en-GB" altLang="en-US" sz="2400" dirty="0">
                <a:hlinkClick r:id="rId3"/>
              </a:rPr>
              <a:t>https://www.uwtsd.ac.uk/library/research-data-management</a:t>
            </a:r>
            <a:r>
              <a:rPr lang="en-GB" altLang="en-US" sz="2400" dirty="0" smtClean="0">
                <a:hlinkClick r:id="rId3"/>
              </a:rPr>
              <a:t>/</a:t>
            </a:r>
            <a:r>
              <a:rPr lang="en-GB" altLang="en-US" sz="2400" dirty="0" smtClean="0"/>
              <a:t> </a:t>
            </a:r>
            <a:endParaRPr lang="en-GB" altLang="en-US" sz="2400" dirty="0" smtClean="0"/>
          </a:p>
        </p:txBody>
      </p:sp>
    </p:spTree>
    <p:extLst>
      <p:ext uri="{BB962C8B-B14F-4D97-AF65-F5344CB8AC3E}">
        <p14:creationId xmlns:p14="http://schemas.microsoft.com/office/powerpoint/2010/main" val="14427631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172237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throfa PP Templat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1765</TotalTime>
  <Words>1539</Words>
  <Application>Microsoft Office PowerPoint</Application>
  <PresentationFormat>On-screen Show (4:3)</PresentationFormat>
  <Paragraphs>202</Paragraphs>
  <Slides>37</Slides>
  <Notes>4</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37</vt:i4>
      </vt:variant>
    </vt:vector>
  </HeadingPairs>
  <TitlesOfParts>
    <vt:vector size="43" baseType="lpstr">
      <vt:lpstr>Arial</vt:lpstr>
      <vt:lpstr>Calibri</vt:lpstr>
      <vt:lpstr>Calibri Light</vt:lpstr>
      <vt:lpstr>Wingdings</vt:lpstr>
      <vt:lpstr>Office Theme</vt:lpstr>
      <vt:lpstr>Athrofa PP Template</vt:lpstr>
      <vt:lpstr>PowerPoint Presentation</vt:lpstr>
      <vt:lpstr>Aims &amp; Objectives </vt:lpstr>
      <vt:lpstr>Assessment: Question </vt:lpstr>
      <vt:lpstr>General Guidelines </vt:lpstr>
      <vt:lpstr>General Guidelines</vt:lpstr>
      <vt:lpstr>Research Ethics </vt:lpstr>
      <vt:lpstr>Research Ethics</vt:lpstr>
      <vt:lpstr>Research Ethics </vt:lpstr>
      <vt:lpstr>Ethical Issues in research : Example </vt:lpstr>
      <vt:lpstr>Assessment: Your research</vt:lpstr>
      <vt:lpstr>Assessment: Your research</vt:lpstr>
      <vt:lpstr>Yr Athrofa Guidelines </vt:lpstr>
      <vt:lpstr>Yr Athrofa Guidelines </vt:lpstr>
      <vt:lpstr>Research Ethics</vt:lpstr>
      <vt:lpstr>Research Guidelines </vt:lpstr>
      <vt:lpstr>PowerPoint Presentation</vt:lpstr>
      <vt:lpstr>Research Guidelines </vt:lpstr>
      <vt:lpstr>Issues</vt:lpstr>
      <vt:lpstr>Organisational Protocols </vt:lpstr>
      <vt:lpstr>Statutory Considerations? </vt:lpstr>
      <vt:lpstr>GDPR</vt:lpstr>
      <vt:lpstr>GDPR </vt:lpstr>
      <vt:lpstr>GDPR</vt:lpstr>
      <vt:lpstr>Statutory Considerations: Safeguarding </vt:lpstr>
      <vt:lpstr>Professional Codes of Ethics</vt:lpstr>
      <vt:lpstr>Ethics:  Personal?  </vt:lpstr>
      <vt:lpstr>Ethics: Personal</vt:lpstr>
      <vt:lpstr>Ethics :Personal</vt:lpstr>
      <vt:lpstr>Ethics: Personal</vt:lpstr>
      <vt:lpstr>Ethics: Personal</vt:lpstr>
      <vt:lpstr>Ethics: Personal</vt:lpstr>
      <vt:lpstr>Ethics at different Stages </vt:lpstr>
      <vt:lpstr>Ethics:Key Issue</vt:lpstr>
      <vt:lpstr>Reflection on Aims of Session: </vt:lpstr>
      <vt:lpstr>References </vt:lpstr>
      <vt:lpstr>References Cont..</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Nicola Welton</cp:lastModifiedBy>
  <cp:revision>139</cp:revision>
  <cp:lastPrinted>2017-11-14T16:28:46Z</cp:lastPrinted>
  <dcterms:created xsi:type="dcterms:W3CDTF">2017-02-08T11:33:06Z</dcterms:created>
  <dcterms:modified xsi:type="dcterms:W3CDTF">2018-11-19T10:04:18Z</dcterms:modified>
</cp:coreProperties>
</file>