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15"/>
  </p:notesMasterIdLst>
  <p:sldIdLst>
    <p:sldId id="256" r:id="rId5"/>
    <p:sldId id="267" r:id="rId6"/>
    <p:sldId id="260" r:id="rId7"/>
    <p:sldId id="262" r:id="rId8"/>
    <p:sldId id="261" r:id="rId9"/>
    <p:sldId id="263" r:id="rId10"/>
    <p:sldId id="265" r:id="rId11"/>
    <p:sldId id="266" r:id="rId12"/>
    <p:sldId id="268" r:id="rId13"/>
    <p:sldId id="25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11/6/2023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137754" TargetMode="External"/><Relationship Id="rId2" Type="http://schemas.openxmlformats.org/officeDocument/2006/relationships/hyperlink" Target="https://moodle.uwtsd.ac.uk/mod/resource/view.php?id=13775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864525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The Use of Questions in Counselling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/>
              <a:t>The aim of counselling is that of enabling a therapeutic conversation to take place.</a:t>
            </a:r>
          </a:p>
          <a:p>
            <a:r>
              <a:rPr lang="en-GB" sz="2800" dirty="0"/>
              <a:t>Enabling the person to tell their story, to talk in a way that allows them to find meaning and the possibility within; to facilitate a client’s self exploration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126" y="177385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Counselling Skills (Reeves, 2018)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717964"/>
            <a:ext cx="9872871" cy="43780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b="1" dirty="0"/>
              <a:t>Active listening</a:t>
            </a:r>
            <a:r>
              <a:rPr lang="en-GB" dirty="0"/>
              <a:t>: the capacity to hear the detail of what the client is saying, how they are saying it and what they are not saying!</a:t>
            </a:r>
          </a:p>
          <a:p>
            <a:pPr marL="45720" indent="0">
              <a:buNone/>
            </a:pPr>
            <a:r>
              <a:rPr lang="en-GB" b="1" dirty="0"/>
              <a:t>Exploration</a:t>
            </a:r>
            <a:r>
              <a:rPr lang="en-GB" dirty="0"/>
              <a:t>: The timely use of a question can be powerfully important in helping the client draw out their narrative. An invitation for a client to talk more about a particular issue</a:t>
            </a:r>
          </a:p>
          <a:p>
            <a:pPr marL="45720" indent="0">
              <a:buNone/>
            </a:pPr>
            <a:r>
              <a:rPr lang="en-GB" b="1" dirty="0"/>
              <a:t>Example:</a:t>
            </a:r>
          </a:p>
          <a:p>
            <a:pPr marL="45720" indent="0">
              <a:buNone/>
            </a:pPr>
            <a:r>
              <a:rPr lang="en-GB" b="1" dirty="0"/>
              <a:t>Client</a:t>
            </a:r>
            <a:r>
              <a:rPr lang="en-GB" dirty="0"/>
              <a:t>: ‘ </a:t>
            </a:r>
            <a:r>
              <a:rPr lang="en-GB" i="1" dirty="0"/>
              <a:t>I feel such a failure, my life is just awful’</a:t>
            </a:r>
          </a:p>
          <a:p>
            <a:pPr marL="45720" indent="0">
              <a:buNone/>
            </a:pPr>
            <a:r>
              <a:rPr lang="en-GB" b="1" i="1" dirty="0"/>
              <a:t>Therapist</a:t>
            </a:r>
            <a:r>
              <a:rPr lang="en-GB" i="1" dirty="0"/>
              <a:t>: Can you tell me a little bit more about this feeling - what is it about your life that feels awful?’</a:t>
            </a:r>
          </a:p>
          <a:p>
            <a:pPr marL="45720" indent="0">
              <a:buNone/>
            </a:pPr>
            <a:r>
              <a:rPr lang="en-GB" b="1" i="1" dirty="0"/>
              <a:t>Client</a:t>
            </a:r>
            <a:r>
              <a:rPr lang="en-GB" i="1" dirty="0"/>
              <a:t>: ‘Everyone expects so much from me – I just cannot do it all’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Use of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timely use of questions can be powerful and enable the client to fully express the extent of their difficulties.</a:t>
            </a:r>
          </a:p>
          <a:p>
            <a:r>
              <a:rPr lang="en-GB" sz="3200" dirty="0"/>
              <a:t>This might enable the client to think about therapy more purposefully and what they might what to achieve</a:t>
            </a:r>
          </a:p>
          <a:p>
            <a:r>
              <a:rPr lang="en-GB" sz="3200" dirty="0"/>
              <a:t>Particularly important if therapy is delivered within a time-limited frame (Gerard and Gerard, 2005)</a:t>
            </a:r>
          </a:p>
        </p:txBody>
      </p:sp>
    </p:spTree>
    <p:extLst>
      <p:ext uri="{BB962C8B-B14F-4D97-AF65-F5344CB8AC3E}">
        <p14:creationId xmlns:p14="http://schemas.microsoft.com/office/powerpoint/2010/main" val="2728104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Categories (Reeves, 2018)</a:t>
            </a:r>
          </a:p>
        </p:txBody>
      </p:sp>
      <p:sp>
        <p:nvSpPr>
          <p:cNvPr id="4" name="Rectangle 3"/>
          <p:cNvSpPr/>
          <p:nvPr/>
        </p:nvSpPr>
        <p:spPr>
          <a:xfrm>
            <a:off x="1346662" y="1884218"/>
            <a:ext cx="1878676" cy="4095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Closed leading questions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Example: </a:t>
            </a:r>
          </a:p>
          <a:p>
            <a:pPr algn="ctr"/>
            <a:r>
              <a:rPr lang="en-GB" sz="2000" dirty="0"/>
              <a:t>‘</a:t>
            </a:r>
            <a:r>
              <a:rPr lang="en-GB" sz="2000" i="1" dirty="0"/>
              <a:t>So you think your partner was wrong in that respect?’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718560" y="1884218"/>
            <a:ext cx="1756756" cy="4095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Closed, non-leading questions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Example:</a:t>
            </a:r>
          </a:p>
          <a:p>
            <a:pPr algn="ctr"/>
            <a:r>
              <a:rPr lang="en-GB" sz="2000" i="1" dirty="0"/>
              <a:t>‘Do you think your partner is wrong?’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118167" y="1884218"/>
            <a:ext cx="1828800" cy="4095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Open, leading </a:t>
            </a:r>
          </a:p>
          <a:p>
            <a:pPr algn="ctr"/>
            <a:r>
              <a:rPr lang="en-GB" sz="2400" b="1" dirty="0"/>
              <a:t>questions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Example:</a:t>
            </a:r>
          </a:p>
          <a:p>
            <a:pPr algn="ctr"/>
            <a:r>
              <a:rPr lang="en-GB" sz="2000" dirty="0"/>
              <a:t>‘</a:t>
            </a:r>
            <a:r>
              <a:rPr lang="en-GB" sz="2000" i="1" dirty="0"/>
              <a:t>Can you tell me more about the mistakes your partner made?’</a:t>
            </a:r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</p:txBody>
      </p:sp>
      <p:sp>
        <p:nvSpPr>
          <p:cNvPr id="15" name="Rectangle 14"/>
          <p:cNvSpPr/>
          <p:nvPr/>
        </p:nvSpPr>
        <p:spPr>
          <a:xfrm>
            <a:off x="8517775" y="1884218"/>
            <a:ext cx="1823258" cy="4095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Open, non-leading questions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Example:</a:t>
            </a:r>
          </a:p>
          <a:p>
            <a:pPr algn="ctr"/>
            <a:r>
              <a:rPr lang="en-GB" dirty="0"/>
              <a:t>‘</a:t>
            </a:r>
            <a:r>
              <a:rPr lang="en-GB" sz="2000" i="1" dirty="0"/>
              <a:t>Can you tell me more about how you feel about your partner?’</a:t>
            </a:r>
          </a:p>
        </p:txBody>
      </p:sp>
    </p:spTree>
    <p:extLst>
      <p:ext uri="{BB962C8B-B14F-4D97-AF65-F5344CB8AC3E}">
        <p14:creationId xmlns:p14="http://schemas.microsoft.com/office/powerpoint/2010/main" val="12448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2183476" y="1474124"/>
            <a:ext cx="8102139" cy="450549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Take a moment to consider these questions,</a:t>
            </a:r>
          </a:p>
          <a:p>
            <a:pPr algn="ctr"/>
            <a:r>
              <a:rPr lang="en-GB" sz="2800" b="1" dirty="0"/>
              <a:t>In which instances might the use of each question be appropriate or helpful?</a:t>
            </a:r>
          </a:p>
        </p:txBody>
      </p:sp>
    </p:spTree>
    <p:extLst>
      <p:ext uri="{BB962C8B-B14F-4D97-AF65-F5344CB8AC3E}">
        <p14:creationId xmlns:p14="http://schemas.microsoft.com/office/powerpoint/2010/main" val="3360839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2183476" y="1474124"/>
            <a:ext cx="8102139" cy="450549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Are there any circumstances whereby certain questions might be considered inappropriate or unhelpful?</a:t>
            </a:r>
          </a:p>
        </p:txBody>
      </p:sp>
    </p:spTree>
    <p:extLst>
      <p:ext uri="{BB962C8B-B14F-4D97-AF65-F5344CB8AC3E}">
        <p14:creationId xmlns:p14="http://schemas.microsoft.com/office/powerpoint/2010/main" val="1497850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considerations to keep in mind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965960"/>
            <a:ext cx="9872871" cy="41300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b="1" dirty="0"/>
              <a:t>How will the intervention I am about to make, help the client to: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Understand their problems better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Explore their problems more helpfully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Move the discourse forward in a therapeutically productive way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Avoid ‘Why’ questions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Over-use of a particular question can be unhelpful and could undermine the emotional potency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Asking questions might interrupt the natural flow of a client’s story, which might alter the client’s process in an unhelpful manner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275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Open, non-leading questions are likely to provide for an exploratory opportunity, </a:t>
            </a:r>
          </a:p>
          <a:p>
            <a:pPr marL="45720" indent="0">
              <a:buNone/>
            </a:pPr>
            <a:r>
              <a:rPr lang="en-GB" dirty="0"/>
              <a:t>Whilst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Closed, non-leading questions might help focus or clarify a concept or idea.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236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43000" y="1862051"/>
            <a:ext cx="9872871" cy="4233949"/>
          </a:xfrm>
        </p:spPr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endParaRPr lang="en-GB" dirty="0"/>
          </a:p>
          <a:p>
            <a:r>
              <a:rPr lang="en-GB" dirty="0"/>
              <a:t>Corey, G. (2013). Theory and practice of </a:t>
            </a:r>
            <a:r>
              <a:rPr lang="en-GB" dirty="0" err="1"/>
              <a:t>counseling</a:t>
            </a:r>
            <a:r>
              <a:rPr lang="en-GB" dirty="0"/>
              <a:t> and psychotherapy (9th ed., International ed.). Pacific Grove, Calif.]: Brooks/Cole Cengage Learning. (</a:t>
            </a:r>
            <a:r>
              <a:rPr lang="en-GB" dirty="0" err="1"/>
              <a:t>Ch</a:t>
            </a:r>
            <a:r>
              <a:rPr lang="en-GB" dirty="0"/>
              <a:t> on Person-centred theory, chapter no. may change depending on which edition you are reading)</a:t>
            </a:r>
          </a:p>
          <a:p>
            <a:r>
              <a:rPr lang="en-GB" dirty="0"/>
              <a:t>McLeod, J. and McLeod, J (2011) Counselling Skills : A Practical guide for counsellors and helping professionals.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Open University Press</a:t>
            </a:r>
          </a:p>
          <a:p>
            <a:r>
              <a:rPr lang="en-GB" dirty="0"/>
              <a:t>Midwinter, R. &amp; Dickson, J. (2015). Embedding Counselling and </a:t>
            </a:r>
            <a:r>
              <a:rPr lang="en-GB" dirty="0">
                <a:hlinkClick r:id="rId2" tooltip="Communication Skills"/>
              </a:rPr>
              <a:t>Communication Skills</a:t>
            </a:r>
            <a:r>
              <a:rPr lang="en-GB" dirty="0"/>
              <a:t>. Routledge (p.56-63) [</a:t>
            </a:r>
            <a:r>
              <a:rPr lang="en-GB" dirty="0" err="1"/>
              <a:t>ebook</a:t>
            </a:r>
            <a:r>
              <a:rPr lang="en-GB" dirty="0"/>
              <a:t>] This reading takes you through asking questions within the counselling frame.</a:t>
            </a:r>
          </a:p>
          <a:p>
            <a:r>
              <a:rPr lang="en-GB" dirty="0"/>
              <a:t>Nelson-Jones, R., (2012). </a:t>
            </a:r>
            <a:r>
              <a:rPr lang="en-GB" i="1" dirty="0"/>
              <a:t>Basic counselling skills : a helper's manual</a:t>
            </a:r>
            <a:r>
              <a:rPr lang="en-GB" dirty="0"/>
              <a:t> 4th ed., London: SAGE. Ch11. Perhaps a more detailed exploration of different questions that can be asked during a counselling session.</a:t>
            </a:r>
          </a:p>
          <a:p>
            <a:r>
              <a:rPr lang="en-GB" dirty="0"/>
              <a:t>Reeves, A, (2018) An Introduction to Counselling and Psychotherapy: From Theory to Practice. 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Sage</a:t>
            </a:r>
          </a:p>
          <a:p>
            <a:pPr marL="45720" indent="0">
              <a:buNone/>
            </a:pPr>
            <a:r>
              <a:rPr lang="en-GB" dirty="0"/>
              <a:t>The following chapters are on Person-Centred Counselling. Please read at least one of these...or more if you have time!</a:t>
            </a:r>
          </a:p>
          <a:p>
            <a:r>
              <a:rPr lang="en-GB" dirty="0"/>
              <a:t>Dryden, W., (2002). </a:t>
            </a:r>
            <a:r>
              <a:rPr lang="en-GB" i="1" dirty="0"/>
              <a:t>Handbook of individual therapy</a:t>
            </a:r>
            <a:r>
              <a:rPr lang="en-GB" dirty="0"/>
              <a:t> 4th ed., London: SAGE (or 5th edition if you can obtain a copy). Ch. 6</a:t>
            </a:r>
          </a:p>
          <a:p>
            <a:r>
              <a:rPr lang="en-GB" dirty="0"/>
              <a:t>McLeod, J. (2009). </a:t>
            </a:r>
            <a:r>
              <a:rPr lang="en-GB" i="1" dirty="0"/>
              <a:t>An </a:t>
            </a:r>
            <a:r>
              <a:rPr lang="en-GB" i="1" dirty="0">
                <a:hlinkClick r:id="rId3" tooltip="Introduction"/>
              </a:rPr>
              <a:t>introduction</a:t>
            </a:r>
            <a:r>
              <a:rPr lang="en-GB" i="1" dirty="0"/>
              <a:t> to counselling</a:t>
            </a:r>
            <a:r>
              <a:rPr lang="en-GB" dirty="0"/>
              <a:t> (4th ed.). Maidenhead: McGraw-Hill/Open University Press. Ch. 7 (online access available)</a:t>
            </a:r>
          </a:p>
          <a:p>
            <a:r>
              <a:rPr lang="en-GB" dirty="0"/>
              <a:t>Corey, G. (2013). Theory and practice of </a:t>
            </a:r>
            <a:r>
              <a:rPr lang="en-GB" dirty="0" err="1"/>
              <a:t>counseling</a:t>
            </a:r>
            <a:r>
              <a:rPr lang="en-GB" dirty="0"/>
              <a:t> and psychotherapy (9th ed., International ed.). Pacific Grove, Calif.]: Brooks/Cole Cengage Learning. (</a:t>
            </a:r>
            <a:r>
              <a:rPr lang="en-GB" dirty="0" err="1"/>
              <a:t>Ch</a:t>
            </a:r>
            <a:r>
              <a:rPr lang="en-GB" dirty="0"/>
              <a:t> on Person-centred theory, chapter no. may change depending on which edition you are reading)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96577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71af3243-3dd4-4a8d-8c0d-dd76da1f02a5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787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Corbel</vt:lpstr>
      <vt:lpstr>Wingdings</vt:lpstr>
      <vt:lpstr>Basis</vt:lpstr>
      <vt:lpstr>The Use of Questions in Counselling</vt:lpstr>
      <vt:lpstr>Counselling Skills</vt:lpstr>
      <vt:lpstr>Counselling Skills (Reeves, 2018)</vt:lpstr>
      <vt:lpstr>The Use of Questions</vt:lpstr>
      <vt:lpstr>Question Categories (Reeves, 2018)</vt:lpstr>
      <vt:lpstr>PowerPoint Presentation</vt:lpstr>
      <vt:lpstr>PowerPoint Presentation</vt:lpstr>
      <vt:lpstr>Important considerations to keep in mind</vt:lpstr>
      <vt:lpstr>Important considerations</vt:lpstr>
      <vt:lpstr>Reading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2023-11-06T12:59:10Z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