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21" r:id="rId6"/>
    <p:sldId id="325" r:id="rId7"/>
    <p:sldId id="304" r:id="rId8"/>
    <p:sldId id="283" r:id="rId9"/>
    <p:sldId id="345" r:id="rId10"/>
    <p:sldId id="346" r:id="rId11"/>
    <p:sldId id="311" r:id="rId12"/>
    <p:sldId id="305" r:id="rId13"/>
    <p:sldId id="306" r:id="rId14"/>
    <p:sldId id="307" r:id="rId15"/>
    <p:sldId id="312" r:id="rId16"/>
    <p:sldId id="308" r:id="rId17"/>
    <p:sldId id="309" r:id="rId18"/>
    <p:sldId id="310" r:id="rId19"/>
    <p:sldId id="313" r:id="rId20"/>
    <p:sldId id="314" r:id="rId21"/>
    <p:sldId id="324" r:id="rId22"/>
    <p:sldId id="317" r:id="rId23"/>
    <p:sldId id="319" r:id="rId24"/>
    <p:sldId id="320" r:id="rId25"/>
    <p:sldId id="275" r:id="rId26"/>
    <p:sldId id="32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4B9D9"/>
    <a:srgbClr val="2A98B7"/>
    <a:srgbClr val="00B0F0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81"/>
  </p:normalViewPr>
  <p:slideViewPr>
    <p:cSldViewPr showGuides="1">
      <p:cViewPr varScale="1">
        <p:scale>
          <a:sx n="71" d="100"/>
          <a:sy n="71" d="100"/>
        </p:scale>
        <p:origin x="114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1/30/2025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dirty="0"/>
              <a:t>Students should be informed that the class is being recorded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lang="en-GB" dirty="0"/>
              <a:t>Lecturer should explain how students can access the class recordings on  Microsoft Teams.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30/01/2025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t>30/01/2025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0HMRE-dr-o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908720"/>
            <a:ext cx="7992888" cy="4824536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Certificate of Higher Education in Skills for the Workplace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Professional Career Development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(LCLM 4005)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rgbClr val="002060"/>
                </a:solidFill>
              </a:rPr>
              <a:t>Session 3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7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Exploring employment opportunities</a:t>
            </a:r>
            <a:endParaRPr lang="en-GB" altLang="en-US" sz="40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 </a:t>
            </a:r>
          </a:p>
        </p:txBody>
      </p:sp>
      <p:sp>
        <p:nvSpPr>
          <p:cNvPr id="4" name="Title 1"/>
          <p:cNvSpPr txBox="1"/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We are Recording!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6" descr="Recording Icon Video Recording Camera Filming Movie Production Instant  Download Digital File Clip Art Vector Design Svg, Png, Jpg, Eps, Pdf - Etsy  UK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80728"/>
            <a:ext cx="5226687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Activity 5 minutes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did we do last week?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Previously…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We have;</a:t>
            </a:r>
          </a:p>
          <a:p>
            <a:r>
              <a:rPr lang="en-GB" dirty="0"/>
              <a:t>Overviewed the module</a:t>
            </a:r>
          </a:p>
          <a:p>
            <a:r>
              <a:rPr lang="en-GB" dirty="0"/>
              <a:t>Tested existing knowledge</a:t>
            </a:r>
          </a:p>
          <a:p>
            <a:r>
              <a:rPr lang="en-GB" dirty="0"/>
              <a:t>Discussed self-awareness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pPr marL="0" indent="0">
              <a:buNone/>
            </a:pPr>
            <a:r>
              <a:rPr lang="en-GB" dirty="0"/>
              <a:t>We will;</a:t>
            </a:r>
          </a:p>
          <a:p>
            <a:r>
              <a:rPr lang="en-GB" dirty="0"/>
              <a:t>Discuss the key points to consider when exploring employment opportunities.</a:t>
            </a:r>
          </a:p>
          <a:p>
            <a:r>
              <a:rPr lang="en-GB" dirty="0"/>
              <a:t>Consider appropriate strategies to be used in exploring employment </a:t>
            </a:r>
          </a:p>
          <a:p>
            <a:pPr marL="0" indent="0">
              <a:buNone/>
            </a:pPr>
            <a:r>
              <a:rPr lang="en-GB" dirty="0"/>
              <a:t>   opportunities.</a:t>
            </a:r>
          </a:p>
          <a:p>
            <a:r>
              <a:rPr lang="en-GB" dirty="0">
                <a:sym typeface="+mn-ea"/>
              </a:rPr>
              <a:t>Discuss your Academic &amp; InfoSkills  Homework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2A98B7"/>
          </a:solidFill>
        </p:spPr>
        <p:txBody>
          <a:bodyPr>
            <a:normAutofit fontScale="90000"/>
          </a:bodyPr>
          <a:lstStyle/>
          <a:p>
            <a:r>
              <a:rPr lang="en-GB" dirty="0">
                <a:sym typeface="+mn-ea"/>
              </a:rPr>
              <a:t>Discuss your Academic &amp; InfoSkills  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lstStyle/>
          <a:p>
            <a:r>
              <a:rPr lang="en-GB" altLang="en-US">
                <a:sym typeface="+mn-ea"/>
              </a:rPr>
              <a:t>Each student should take time to discuss their completed infoskills unit 1 homework with their lecturer.</a:t>
            </a:r>
            <a:endParaRPr lang="en-GB" altLang="en-US"/>
          </a:p>
          <a:p>
            <a:r>
              <a:rPr lang="en-GB" altLang="en-US">
                <a:sym typeface="+mn-ea"/>
              </a:rPr>
              <a:t>What was your experience completing it?</a:t>
            </a:r>
            <a:endParaRPr lang="en-GB" altLang="en-US"/>
          </a:p>
          <a:p>
            <a:r>
              <a:rPr lang="en-GB" altLang="en-US">
                <a:sym typeface="+mn-ea"/>
              </a:rPr>
              <a:t>Are there any challenges you faced?</a:t>
            </a:r>
            <a:endParaRPr lang="en-GB" altLang="en-US"/>
          </a:p>
          <a:p>
            <a:r>
              <a:rPr lang="en-GB" altLang="en-US">
                <a:sym typeface="+mn-ea"/>
              </a:rPr>
              <a:t>How did you overcome them?</a:t>
            </a:r>
            <a:endParaRPr lang="en-GB" altLang="en-US"/>
          </a:p>
          <a:p>
            <a:r>
              <a:rPr lang="en-GB" altLang="en-US">
                <a:sym typeface="+mn-ea"/>
              </a:rPr>
              <a:t>Is/there any aspect you found very exciting?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24B9D9"/>
          </a:solidFill>
        </p:spPr>
        <p:txBody>
          <a:bodyPr>
            <a:normAutofit fontScale="90000"/>
          </a:bodyPr>
          <a:lstStyle/>
          <a:p>
            <a:r>
              <a:rPr lang="en-GB" dirty="0">
                <a:sym typeface="+mn-ea"/>
              </a:rPr>
              <a:t>Discuss your Academic &amp; InfoSkills Homework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>
                <a:sym typeface="+mn-ea"/>
              </a:rPr>
              <a:t>Students are required to complete unit 2 in the next two week.</a:t>
            </a:r>
            <a:endParaRPr lang="en-GB" altLang="en-US"/>
          </a:p>
          <a:p>
            <a:pPr marL="0" indent="0">
              <a:buNone/>
            </a:pPr>
            <a:endParaRPr lang="en-GB" altLang="en-US"/>
          </a:p>
          <a:p>
            <a:r>
              <a:rPr lang="en-GB" altLang="en-US">
                <a:sym typeface="+mn-ea"/>
              </a:rPr>
              <a:t>We will have review again in week 5.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5529574"/>
            <a:ext cx="9144000" cy="1328425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Finding employment opportunities – Steps to follow</a:t>
            </a:r>
          </a:p>
        </p:txBody>
      </p:sp>
      <p:sp>
        <p:nvSpPr>
          <p:cNvPr id="6" name="Down Arrow Callout 5"/>
          <p:cNvSpPr/>
          <p:nvPr/>
        </p:nvSpPr>
        <p:spPr>
          <a:xfrm>
            <a:off x="2898959" y="3876250"/>
            <a:ext cx="3240360" cy="1224136"/>
          </a:xfrm>
          <a:prstGeom prst="downArrowCallou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Look for emerging trends</a:t>
            </a:r>
          </a:p>
        </p:txBody>
      </p:sp>
      <p:sp>
        <p:nvSpPr>
          <p:cNvPr id="7" name="Down Arrow Callout 6"/>
          <p:cNvSpPr/>
          <p:nvPr/>
        </p:nvSpPr>
        <p:spPr>
          <a:xfrm>
            <a:off x="2898959" y="2651192"/>
            <a:ext cx="3240360" cy="1224136"/>
          </a:xfrm>
          <a:prstGeom prst="downArrowCallou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Do </a:t>
            </a:r>
            <a:r>
              <a:rPr lang="en-GB" sz="280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your research</a:t>
            </a:r>
            <a:endParaRPr lang="en-GB" sz="280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8" name="Down Arrow Callout 7"/>
          <p:cNvSpPr/>
          <p:nvPr/>
        </p:nvSpPr>
        <p:spPr>
          <a:xfrm>
            <a:off x="2918462" y="1365018"/>
            <a:ext cx="3240360" cy="1224136"/>
          </a:xfrm>
          <a:prstGeom prst="downArrowCallou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Keep your options open</a:t>
            </a:r>
          </a:p>
        </p:txBody>
      </p:sp>
      <p:sp>
        <p:nvSpPr>
          <p:cNvPr id="9" name="Down Arrow Callout 8"/>
          <p:cNvSpPr/>
          <p:nvPr/>
        </p:nvSpPr>
        <p:spPr>
          <a:xfrm>
            <a:off x="2951820" y="35705"/>
            <a:ext cx="3240360" cy="1224136"/>
          </a:xfrm>
          <a:prstGeom prst="downArrowCallou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/>
              <a:t>Know yourself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cap="all" dirty="0">
                <a:solidFill>
                  <a:srgbClr val="00B0F0"/>
                </a:solidFill>
              </a:rPr>
              <a:t>Know your-self</a:t>
            </a:r>
          </a:p>
          <a:p>
            <a:pPr marL="0" indent="0">
              <a:buNone/>
            </a:pPr>
            <a:r>
              <a:rPr lang="en-GB" dirty="0"/>
              <a:t>Some of the key points that you may want to consider would be;	</a:t>
            </a:r>
          </a:p>
          <a:p>
            <a:pPr marL="0" indent="0">
              <a:buNone/>
            </a:pPr>
            <a:r>
              <a:rPr lang="en-GB" dirty="0"/>
              <a:t>	What motivates you?</a:t>
            </a:r>
          </a:p>
          <a:p>
            <a:pPr marL="0" indent="0">
              <a:buNone/>
            </a:pPr>
            <a:r>
              <a:rPr lang="en-GB" dirty="0"/>
              <a:t>	What are your career aspirations?</a:t>
            </a:r>
          </a:p>
          <a:p>
            <a:pPr marL="0" indent="0">
              <a:buNone/>
            </a:pPr>
            <a:r>
              <a:rPr lang="en-GB" dirty="0"/>
              <a:t>	What are your strengths and weaknesses?</a:t>
            </a:r>
          </a:p>
          <a:p>
            <a:pPr marL="0" indent="0">
              <a:buNone/>
            </a:pPr>
            <a:r>
              <a:rPr lang="en-GB" dirty="0"/>
              <a:t>	What's your personality type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3871953" cy="3917032"/>
          </a:xfrm>
        </p:spPr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Activity 3.1</a:t>
            </a:r>
          </a:p>
          <a:p>
            <a:pPr marL="0" indent="0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Complete the ‘’Career motivation Test” on Moodle.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 </a:t>
            </a:r>
            <a:r>
              <a:rPr lang="en-GB" dirty="0">
                <a:solidFill>
                  <a:srgbClr val="FF0000"/>
                </a:solidFill>
              </a:rPr>
              <a:t>30 minutes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153" y="1484784"/>
            <a:ext cx="4752975" cy="4176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2"/>
            </a:pPr>
            <a:r>
              <a:rPr lang="en-GB" dirty="0">
                <a:solidFill>
                  <a:srgbClr val="00B050"/>
                </a:solidFill>
              </a:rPr>
              <a:t>DON’T LIMIT YOURSELF TO ONE OPTION</a:t>
            </a:r>
          </a:p>
          <a:p>
            <a:pPr marL="0" indent="0">
              <a:buNone/>
            </a:pPr>
            <a:r>
              <a:rPr lang="en-GB" dirty="0"/>
              <a:t>Making a shortlist of preferred options can be a useful strategy. </a:t>
            </a:r>
          </a:p>
          <a:p>
            <a:pPr marL="0" indent="0">
              <a:buNone/>
            </a:pPr>
            <a:r>
              <a:rPr lang="en-GB" dirty="0"/>
              <a:t>Transferable skills can be gained from any type of work experience, so even if your work experience relates to one area, that won’t restrict you from moving into a different one.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3.2 – Your career option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Considering your knowledge of yourself, your motivations, and aspiration, prepare a list (3-5) of career options that you would consider for your self.</a:t>
            </a:r>
          </a:p>
          <a:p>
            <a:pPr marL="0" indent="0">
              <a:buNone/>
            </a:pPr>
            <a:r>
              <a:rPr lang="en-GB" dirty="0"/>
              <a:t>Briefly explain why you consider each option and rank them in your preference.</a:t>
            </a:r>
          </a:p>
          <a:p>
            <a:pPr marL="0" indent="0">
              <a:buNone/>
            </a:pPr>
            <a:r>
              <a:rPr lang="en-GB" dirty="0"/>
              <a:t>Enter your detail in your reflective report</a:t>
            </a:r>
          </a:p>
          <a:p>
            <a:pPr marL="0" indent="0">
              <a:buNone/>
            </a:pPr>
            <a:r>
              <a:rPr lang="en-GB" dirty="0"/>
              <a:t>(5 Minutes).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GB" sz="4500" dirty="0">
                <a:solidFill>
                  <a:schemeClr val="accent6">
                    <a:lumMod val="75000"/>
                  </a:schemeClr>
                </a:solidFill>
              </a:rPr>
              <a:t>RESEARCH OPTIONS RELATED TO YOUR DEGREE</a:t>
            </a:r>
          </a:p>
          <a:p>
            <a:r>
              <a:rPr lang="en-GB" dirty="0"/>
              <a:t>Read what graduates do – an in-depth look at Higher Education Statistics Agency’s latest survey to see where graduates have ended up after finishing university.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Some external websites have useful guides on options related to specific degree subjects, such as:</a:t>
            </a:r>
          </a:p>
          <a:p>
            <a:pPr lvl="1"/>
            <a:r>
              <a:rPr lang="en-GB" dirty="0"/>
              <a:t>Prospects: What can I do with my degree?  </a:t>
            </a:r>
          </a:p>
          <a:p>
            <a:pPr lvl="1"/>
            <a:r>
              <a:rPr lang="en-GB" dirty="0" err="1"/>
              <a:t>Targetjobs</a:t>
            </a:r>
            <a:r>
              <a:rPr lang="en-GB" dirty="0"/>
              <a:t>: Degree subjects: your career options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4"/>
            </a:pPr>
            <a:r>
              <a:rPr lang="en-GB" sz="3500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DISCOVER EMERGING CAREER OPTIONS</a:t>
            </a:r>
          </a:p>
          <a:p>
            <a:pPr marL="0" indent="0">
              <a:buNone/>
            </a:pPr>
            <a:r>
              <a:rPr lang="en-GB" dirty="0"/>
              <a:t>Things change so quickly, the tools and career information cover every possible career option. </a:t>
            </a:r>
          </a:p>
          <a:p>
            <a:pPr marL="0" indent="0">
              <a:buNone/>
            </a:pPr>
            <a:r>
              <a:rPr lang="en-GB" dirty="0"/>
              <a:t>A good way to find out about other options is to look at job websites and speak to employers. 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When exploring employment opportunities…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cap="all" dirty="0"/>
              <a:t>GRADUATE SCHEMES</a:t>
            </a:r>
          </a:p>
          <a:p>
            <a:pPr marL="800100" lvl="2" indent="0">
              <a:buNone/>
            </a:pPr>
            <a:r>
              <a:rPr lang="en-GB" dirty="0" err="1"/>
              <a:t>MyFuture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/>
              <a:t>Prospects </a:t>
            </a:r>
          </a:p>
          <a:p>
            <a:pPr marL="800100" lvl="2" indent="0">
              <a:buNone/>
            </a:pPr>
            <a:r>
              <a:rPr lang="en-GB" dirty="0" err="1"/>
              <a:t>TargetJobs</a:t>
            </a:r>
            <a:r>
              <a:rPr lang="en-GB" dirty="0"/>
              <a:t> </a:t>
            </a:r>
          </a:p>
          <a:p>
            <a:pPr marL="800100" lvl="2" indent="0">
              <a:buNone/>
            </a:pPr>
            <a:r>
              <a:rPr lang="en-GB" dirty="0" err="1"/>
              <a:t>Milkround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cap="all" dirty="0"/>
              <a:t>INTERNSHIPS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Graduate Talent Pool </a:t>
            </a:r>
            <a:r>
              <a:rPr lang="en-GB" dirty="0"/>
              <a:t>- Internship opportunities for graduates - mainly based in England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Knowledge Transfer Partnerships</a:t>
            </a:r>
            <a:r>
              <a:rPr lang="en-GB" dirty="0"/>
              <a:t>– UK-wide programme with projects involving a partnership between a graduate, organisation and university or research organisation </a:t>
            </a:r>
          </a:p>
          <a:p>
            <a:pPr marL="800100" lvl="2" indent="0">
              <a:buNone/>
            </a:pPr>
            <a:r>
              <a:rPr lang="en-GB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Step </a:t>
            </a:r>
            <a:r>
              <a:rPr lang="en-GB" dirty="0"/>
              <a:t>- Internship opportunities for students and graduates - mainly based in England</a:t>
            </a:r>
          </a:p>
          <a:p>
            <a:pPr marL="0" indent="0">
              <a:buNone/>
            </a:pPr>
            <a:r>
              <a:rPr lang="en-GB" cap="all" dirty="0"/>
              <a:t>CHAT TO EMPLOYERS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finding employment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Future of work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Watch the video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ADDD09-1C4C-A29B-1FA9-14C20AD74250}"/>
              </a:ext>
            </a:extLst>
          </p:cNvPr>
          <p:cNvSpPr txBox="1"/>
          <p:nvPr/>
        </p:nvSpPr>
        <p:spPr>
          <a:xfrm>
            <a:off x="2286000" y="324433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What does the future of work look like?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3.3 –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Read the article on Moodle about The future of work </a:t>
            </a:r>
          </a:p>
          <a:p>
            <a:pPr marL="0" indent="0">
              <a:buNone/>
            </a:pPr>
            <a:r>
              <a:rPr lang="en-GB" dirty="0"/>
              <a:t>(1 Hour)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3.4 –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Answer the following questions:</a:t>
            </a:r>
          </a:p>
          <a:p>
            <a:r>
              <a:rPr lang="en-GB" sz="2800" dirty="0"/>
              <a:t>What are the trends shaping the future of UK jobs and skills up to 2030?</a:t>
            </a:r>
          </a:p>
          <a:p>
            <a:endParaRPr lang="en-GB" sz="2800" dirty="0"/>
          </a:p>
          <a:p>
            <a:r>
              <a:rPr lang="en-GB" sz="2800" dirty="0"/>
              <a:t>What are the potential disruption that could change the future of work in the UK?</a:t>
            </a:r>
          </a:p>
          <a:p>
            <a:endParaRPr lang="en-GB" sz="2800" dirty="0"/>
          </a:p>
          <a:p>
            <a:r>
              <a:rPr lang="en-GB" sz="2800" dirty="0"/>
              <a:t>What are the potential actions to meet the individual focused future skills for tomorrow’s world of work?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200" b="1" dirty="0"/>
              <a:t>Summary of The Future of 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6"/>
            <a:ext cx="8640960" cy="439248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The study looks ahead to the labour market of 2030.</a:t>
            </a:r>
          </a:p>
          <a:p>
            <a:r>
              <a:rPr lang="en-GB" dirty="0"/>
              <a:t>Analyses the stable trends of future UK labour market.</a:t>
            </a:r>
          </a:p>
          <a:p>
            <a:r>
              <a:rPr lang="en-GB" dirty="0"/>
              <a:t>Identifies the plausible disruptions of those trends.</a:t>
            </a:r>
          </a:p>
          <a:p>
            <a:r>
              <a:rPr lang="en-GB" dirty="0"/>
              <a:t>Suggests potential actions for future skills for 4 scenarios; employers, individuals, education and training providers, and policy makers.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8" y="44624"/>
            <a:ext cx="9036496" cy="634082"/>
          </a:xfrm>
        </p:spPr>
        <p:txBody>
          <a:bodyPr>
            <a:noAutofit/>
          </a:bodyPr>
          <a:lstStyle/>
          <a:p>
            <a:r>
              <a:rPr lang="en-GB" sz="2800" b="1" dirty="0"/>
              <a:t>Trends Shaping the Future of UK Jobs and Skills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20687"/>
            <a:ext cx="6408712" cy="5040561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648072"/>
          </a:xfrm>
        </p:spPr>
        <p:txBody>
          <a:bodyPr>
            <a:normAutofit/>
          </a:bodyPr>
          <a:lstStyle/>
          <a:p>
            <a:r>
              <a:rPr lang="en-GB" sz="2400" b="1" dirty="0"/>
              <a:t>Disruptions that could Radically Change the Future of Work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692696"/>
            <a:ext cx="6768752" cy="4968552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4690864" cy="3917032"/>
          </a:xfrm>
        </p:spPr>
        <p:txBody>
          <a:bodyPr/>
          <a:lstStyle/>
          <a:p>
            <a:r>
              <a:rPr lang="en-GB" dirty="0"/>
              <a:t>What are the steps that you should follow in finding </a:t>
            </a:r>
            <a:r>
              <a:rPr lang="en-GB"/>
              <a:t>employment opportunities?</a:t>
            </a:r>
            <a:endParaRPr lang="en-GB" dirty="0"/>
          </a:p>
        </p:txBody>
      </p:sp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20072" y="1844824"/>
            <a:ext cx="3724233" cy="27156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Next week: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5400" dirty="0"/>
              <a:t>The recruitment and selection process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/>
</ds:datastoreItem>
</file>

<file path=customXml/itemProps2.xml><?xml version="1.0" encoding="utf-8"?>
<ds:datastoreItem xmlns:ds="http://schemas.openxmlformats.org/officeDocument/2006/customXml" ds:itemID="{D081439C-114A-4151-B03A-0408F1ADA968}">
  <ds:schemaRefs/>
</ds:datastoreItem>
</file>

<file path=customXml/itemProps3.xml><?xml version="1.0" encoding="utf-8"?>
<ds:datastoreItem xmlns:ds="http://schemas.openxmlformats.org/officeDocument/2006/customXml" ds:itemID="{F5B0EF21-CA5D-4A60-A3B8-014B63530527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780</Words>
  <Application>Microsoft Office PowerPoint</Application>
  <PresentationFormat>On-screen Show (4:3)</PresentationFormat>
  <Paragraphs>105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Certificate of Higher Education in Skills for the Workplace   Professional Career Development (LCLM 4005) Session 3 Exploring employment opportunities</vt:lpstr>
      <vt:lpstr> </vt:lpstr>
      <vt:lpstr>Activity 5 minutes </vt:lpstr>
      <vt:lpstr>Previously…</vt:lpstr>
      <vt:lpstr>In this session…..</vt:lpstr>
      <vt:lpstr>Discuss your Academic &amp; InfoSkills  Homework</vt:lpstr>
      <vt:lpstr>Discuss your Academic &amp; InfoSkills Homework</vt:lpstr>
      <vt:lpstr>Finding employment opportunities – Steps to follow</vt:lpstr>
      <vt:lpstr>When exploring employment opportunities…</vt:lpstr>
      <vt:lpstr>When exploring employment opportunities 30 minutes</vt:lpstr>
      <vt:lpstr>When exploring employment opportunities…</vt:lpstr>
      <vt:lpstr>Activity 3.2 – Your career option</vt:lpstr>
      <vt:lpstr>When exploring employment opportunities…</vt:lpstr>
      <vt:lpstr>When exploring employment opportunities…</vt:lpstr>
      <vt:lpstr>Strategies for finding employment</vt:lpstr>
      <vt:lpstr>   Future of work    Watch the video</vt:lpstr>
      <vt:lpstr>Activity 3.3 – The future of work</vt:lpstr>
      <vt:lpstr>Activity 3.4 – The future of work</vt:lpstr>
      <vt:lpstr>Summary of The Future of Work</vt:lpstr>
      <vt:lpstr>Trends Shaping the Future of UK Jobs and Skills</vt:lpstr>
      <vt:lpstr>Disruptions that could Radically Change the Future of Work</vt:lpstr>
      <vt:lpstr>Summary</vt:lpstr>
      <vt:lpstr>Next week: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Adegbite, Olubukola</cp:lastModifiedBy>
  <cp:revision>187</cp:revision>
  <dcterms:created xsi:type="dcterms:W3CDTF">2015-04-14T15:21:00Z</dcterms:created>
  <dcterms:modified xsi:type="dcterms:W3CDTF">2025-01-30T16:48:04Z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  <property fmtid="{D5CDD505-2E9C-101B-9397-08002B2CF9AE}" pid="3" name="ICV">
    <vt:lpwstr>77D9C0CD5EBA43E7BFDA84C0CFA5DB3E_12</vt:lpwstr>
  </property>
  <property fmtid="{D5CDD505-2E9C-101B-9397-08002B2CF9AE}" pid="4" name="KSOProductBuildVer">
    <vt:lpwstr>2057-12.2.0.17562</vt:lpwstr>
  </property>
</Properties>
</file>