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4" r:id="rId3"/>
    <p:sldId id="265" r:id="rId4"/>
    <p:sldId id="259" r:id="rId5"/>
    <p:sldId id="260" r:id="rId6"/>
    <p:sldId id="261" r:id="rId7"/>
    <p:sldId id="266" r:id="rId8"/>
    <p:sldId id="262" r:id="rId9"/>
    <p:sldId id="263" r:id="rId10"/>
    <p:sldId id="267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034B1A-9C2B-C2E8-27D1-92E43883A7C0}" v="2195" dt="2026-10-15T18:44:20.5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7176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3240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411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476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035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287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6627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21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147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869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8551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685299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0058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482600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779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9647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624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7370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92/bjo.2021.559" TargetMode="External"/><Relationship Id="rId2" Type="http://schemas.openxmlformats.org/officeDocument/2006/relationships/hyperlink" Target="https://doi.org/10.1177/1046496423120001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mea01.safelinks.protection.outlook.com/?url=https%3A%2F%2Ftechcommunity.microsoft.com%2Ft5%2Fmicrosoft-teams-blog%2Fwhat-s-new-in-microsoft-teams-enterprise-connect-2024-edition%2Fba-p%2F4090711%2529%2C&amp;data=05%7C02%7C%7C87ab0105702a4479507d08df2abcc3f4%7C84df9e7fe9f640afb435aaaaaaaaaaaa%7C1%7C0%7C639276662357178076%7CUnknown%7CTWFpbGZsb3d8eyJFbXB0eU1hcGkiOnRydWUsIlYiOiIwLjAuMDAwMCIsIlAiOiJXaW4zMiIsIkFOIjoiTWFpbCIsIldUIjoyfQ%3D%3D%7C0%7C%7C%7C&amp;sdata=ELwGURDNf3q1CT2f9BygfKKuGz1Spzf5OBuOxIuQAJg%3D&amp;reserved=0" TargetMode="External"/><Relationship Id="rId5" Type="http://schemas.openxmlformats.org/officeDocument/2006/relationships/hyperlink" Target="https://www.microsoft.com/en-us/microsoft-teams/teams-ai" TargetMode="External"/><Relationship Id="rId4" Type="http://schemas.openxmlformats.org/officeDocument/2006/relationships/hyperlink" Target="https://www.syscom.co.uk/news/exploring-the-benefits-of-microsoft-teams-for-busines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otform.com/blog/microsoft-teams-pros-and-cons/" TargetMode="External"/><Relationship Id="rId2" Type="http://schemas.openxmlformats.org/officeDocument/2006/relationships/hyperlink" Target="https://www.jotform.com/blog/author/elliotrieth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98740" y="2343651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/>
              <a:t>LCHS4007</a:t>
            </a:r>
            <a:br>
              <a:rPr lang="en-GB"/>
            </a:br>
            <a:r>
              <a:rPr lang="en-GB">
                <a:latin typeface="Broadway"/>
              </a:rPr>
              <a:t>Digital Skills and Research</a:t>
            </a:r>
            <a:br>
              <a:rPr lang="en-GB">
                <a:latin typeface="Broadway"/>
              </a:rPr>
            </a:br>
            <a:br>
              <a:rPr lang="en-GB">
                <a:latin typeface="Broadway"/>
              </a:rPr>
            </a:br>
            <a:r>
              <a:rPr lang="en-GB" sz="2400"/>
              <a:t>Breuklyne Jeffers-</a:t>
            </a:r>
            <a:r>
              <a:rPr lang="en-GB" sz="2400">
                <a:solidFill>
                  <a:srgbClr val="FF0000"/>
                </a:solidFill>
                <a:latin typeface="Rockwell"/>
              </a:rPr>
              <a:t>2610527</a:t>
            </a:r>
            <a:br>
              <a:rPr lang="en-GB" sz="2400">
                <a:latin typeface="Rockwell"/>
              </a:rPr>
            </a:br>
            <a:r>
              <a:rPr lang="en-GB" sz="2400">
                <a:solidFill>
                  <a:srgbClr val="FFFFFF"/>
                </a:solidFill>
                <a:latin typeface="Century Gothic"/>
                <a:ea typeface="Calibri"/>
                <a:cs typeface="Calibri"/>
              </a:rPr>
              <a:t>Claudia Pereira-</a:t>
            </a:r>
            <a:r>
              <a:rPr lang="en-GB" sz="2400">
                <a:solidFill>
                  <a:srgbClr val="FF0000"/>
                </a:solidFill>
                <a:latin typeface="Rockwell"/>
                <a:ea typeface="Calibri"/>
                <a:cs typeface="Calibri"/>
              </a:rPr>
              <a:t>2605696</a:t>
            </a:r>
            <a:br>
              <a:rPr lang="en-GB" sz="2400">
                <a:solidFill>
                  <a:srgbClr val="FF0000"/>
                </a:solidFill>
                <a:latin typeface="Rockwell"/>
                <a:ea typeface="Calibri"/>
                <a:cs typeface="Calibri"/>
              </a:rPr>
            </a:br>
            <a:r>
              <a:rPr lang="en-GB" sz="2400">
                <a:latin typeface="Century Gothic"/>
                <a:ea typeface="Calibri"/>
                <a:cs typeface="Calibri"/>
              </a:rPr>
              <a:t>Nazar Mohamed bashir-</a:t>
            </a:r>
            <a:r>
              <a:rPr lang="en-GB" sz="2400">
                <a:solidFill>
                  <a:srgbClr val="FF0000"/>
                </a:solidFill>
                <a:latin typeface="Rockwell"/>
                <a:ea typeface="Calibri"/>
                <a:cs typeface="Calibri"/>
              </a:rPr>
              <a:t>2535566</a:t>
            </a:r>
            <a:br>
              <a:rPr lang="en-GB" sz="2400">
                <a:latin typeface="Rockwell"/>
                <a:ea typeface="Calibri"/>
                <a:cs typeface="Calibri"/>
              </a:rPr>
            </a:br>
            <a:endParaRPr lang="en-GB" sz="2400">
              <a:solidFill>
                <a:srgbClr val="FF0000"/>
              </a:solidFill>
              <a:latin typeface="Rockwell"/>
              <a:ea typeface="Calibri"/>
              <a:cs typeface="Calibri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69097" y="5564449"/>
            <a:ext cx="9144000" cy="11547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solidFill>
                  <a:schemeClr val="tx1"/>
                </a:solidFill>
                <a:latin typeface="Broadway"/>
              </a:rPr>
              <a:t>Bianca Dodgen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47E13-910D-C59F-60B4-984DFD35E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033C6-3F13-7794-9551-1F36609B5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856" y="602293"/>
            <a:ext cx="8534400" cy="1120500"/>
          </a:xfrm>
        </p:spPr>
        <p:txBody>
          <a:bodyPr>
            <a:normAutofit fontScale="92500" lnSpcReduction="20000"/>
          </a:bodyPr>
          <a:lstStyle/>
          <a:p>
            <a:r>
              <a:rPr lang="en-GB" sz="2800">
                <a:solidFill>
                  <a:srgbClr val="FF0000"/>
                </a:solidFill>
                <a:latin typeface="Broadway"/>
              </a:rPr>
              <a:t>What staff communication and daily updates involves and how it is linked to the case study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C72FD9-6D3F-50CC-434F-CB76ECF44FD3}"/>
              </a:ext>
            </a:extLst>
          </p:cNvPr>
          <p:cNvSpPr txBox="1"/>
          <p:nvPr/>
        </p:nvSpPr>
        <p:spPr>
          <a:xfrm>
            <a:off x="10823041" y="329003"/>
            <a:ext cx="117107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>
                <a:solidFill>
                  <a:schemeClr val="bg1"/>
                </a:solidFill>
              </a:rPr>
              <a:t>Nazar</a:t>
            </a:r>
          </a:p>
        </p:txBody>
      </p:sp>
    </p:spTree>
    <p:extLst>
      <p:ext uri="{BB962C8B-B14F-4D97-AF65-F5344CB8AC3E}">
        <p14:creationId xmlns:p14="http://schemas.microsoft.com/office/powerpoint/2010/main" val="426713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BF1BC-56D7-F9B5-CC81-EC9B0C826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155" y="5235053"/>
            <a:ext cx="8534400" cy="1507067"/>
          </a:xfrm>
        </p:spPr>
        <p:txBody>
          <a:bodyPr/>
          <a:lstStyle/>
          <a:p>
            <a:r>
              <a:rPr lang="en-GB" sz="2000" b="1">
                <a:solidFill>
                  <a:schemeClr val="bg1"/>
                </a:solidFill>
              </a:rPr>
              <a:t>The tool that we have chosen for staff communication and daily updates at Ashford community care services is Microsoft teams.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89060-3F5A-6506-36F1-FC09B3C016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>
                <a:solidFill>
                  <a:srgbClr val="FF0000"/>
                </a:solidFill>
                <a:latin typeface="Broadway"/>
              </a:rPr>
              <a:t>Which tool have we chosen?</a:t>
            </a:r>
          </a:p>
        </p:txBody>
      </p:sp>
      <p:pic>
        <p:nvPicPr>
          <p:cNvPr id="4" name="Picture 3" descr="A person sitting at a desk looking at a computer screen&#10;&#10;AI-generated content may be incorrect." title="Woman participating in video conference">
            <a:extLst>
              <a:ext uri="{FF2B5EF4-FFF2-40B4-BE49-F238E27FC236}">
                <a16:creationId xmlns:a16="http://schemas.microsoft.com/office/drawing/2014/main" id="{0624DF4C-E272-D2F3-E2ED-89997809DA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4052" y="209825"/>
            <a:ext cx="2009721" cy="1303132"/>
          </a:xfrm>
          <a:prstGeom prst="rect">
            <a:avLst/>
          </a:prstGeom>
        </p:spPr>
      </p:pic>
      <p:pic>
        <p:nvPicPr>
          <p:cNvPr id="6" name="Picture 5" descr="A group of green and green speech bubbles&#10;&#10;AI-generated content may be incorrect." title="Green dialogue boxes">
            <a:extLst>
              <a:ext uri="{FF2B5EF4-FFF2-40B4-BE49-F238E27FC236}">
                <a16:creationId xmlns:a16="http://schemas.microsoft.com/office/drawing/2014/main" id="{A26C26CA-55C8-4C43-575E-D38B8603F5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9939" y="1956485"/>
            <a:ext cx="1977504" cy="16063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CEB76AE-EFB1-F691-4755-7D10EE097B6C}"/>
              </a:ext>
            </a:extLst>
          </p:cNvPr>
          <p:cNvSpPr txBox="1"/>
          <p:nvPr/>
        </p:nvSpPr>
        <p:spPr>
          <a:xfrm>
            <a:off x="7726541" y="687158"/>
            <a:ext cx="179846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Figure 1 video group call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5DCF159-1166-321C-8432-1DC846E03807}"/>
              </a:ext>
            </a:extLst>
          </p:cNvPr>
          <p:cNvSpPr txBox="1"/>
          <p:nvPr/>
        </p:nvSpPr>
        <p:spPr>
          <a:xfrm>
            <a:off x="7157775" y="2432520"/>
            <a:ext cx="222691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Figure 2 Individual Message or group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59930DB-1651-5C7E-257A-0BA8648B8345}"/>
              </a:ext>
            </a:extLst>
          </p:cNvPr>
          <p:cNvSpPr txBox="1"/>
          <p:nvPr/>
        </p:nvSpPr>
        <p:spPr>
          <a:xfrm>
            <a:off x="-2661" y="118218"/>
            <a:ext cx="207725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err="1">
                <a:solidFill>
                  <a:schemeClr val="bg1"/>
                </a:solidFill>
              </a:rPr>
              <a:t>Breuklyne</a:t>
            </a:r>
            <a:endParaRPr lang="en-US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43276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F5DE1-5846-B106-758A-664228C58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7047" y="3154"/>
            <a:ext cx="8534400" cy="1374987"/>
          </a:xfrm>
        </p:spPr>
        <p:txBody>
          <a:bodyPr>
            <a:noAutofit/>
          </a:bodyPr>
          <a:lstStyle/>
          <a:p>
            <a:r>
              <a:rPr lang="en-GB" sz="2800">
                <a:solidFill>
                  <a:srgbClr val="FF0000"/>
                </a:solidFill>
                <a:latin typeface="Broadway"/>
              </a:rPr>
              <a:t>Why is Microsoft Teams suitable for staff communication and daily updates?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5B886F0-F790-626E-5337-F325E8BA2C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332" y="1711960"/>
            <a:ext cx="8534400" cy="5281507"/>
          </a:xfrm>
        </p:spPr>
        <p:txBody>
          <a:bodyPr>
            <a:normAutofit/>
          </a:bodyPr>
          <a:lstStyle/>
          <a:p>
            <a:pPr>
              <a:buClr>
                <a:srgbClr val="FFFFFF"/>
              </a:buClr>
            </a:pPr>
            <a:r>
              <a:rPr lang="en-GB" b="1">
                <a:solidFill>
                  <a:schemeClr val="bg1"/>
                </a:solidFill>
              </a:rPr>
              <a:t>Microsoft teams is suitable for staff communication and daily updates in Ashford because it can allow employees to communicate and exchange information irrespective of their location or schedule.</a:t>
            </a:r>
            <a:r>
              <a:rPr lang="en-GB" b="1">
                <a:solidFill>
                  <a:srgbClr val="FF0000"/>
                </a:solidFill>
              </a:rPr>
              <a:t>(Lane et al.,2024) </a:t>
            </a:r>
            <a:endParaRPr lang="en-US"/>
          </a:p>
          <a:p>
            <a:pPr>
              <a:buClr>
                <a:srgbClr val="FFFFFF"/>
              </a:buClr>
            </a:pPr>
            <a:r>
              <a:rPr lang="en-GB" b="1">
                <a:solidFill>
                  <a:schemeClr val="bg1"/>
                </a:solidFill>
              </a:rPr>
              <a:t>Supports Data and knowledge sharing between</a:t>
            </a:r>
            <a:r>
              <a:rPr lang="en-GB" b="1">
                <a:solidFill>
                  <a:srgbClr val="FF0000"/>
                </a:solidFill>
              </a:rPr>
              <a:t> </a:t>
            </a:r>
            <a:r>
              <a:rPr lang="en-GB" b="1">
                <a:solidFill>
                  <a:schemeClr val="bg1"/>
                </a:solidFill>
              </a:rPr>
              <a:t>employees</a:t>
            </a:r>
            <a:r>
              <a:rPr lang="en-GB" b="1">
                <a:solidFill>
                  <a:srgbClr val="FF0000"/>
                </a:solidFill>
              </a:rPr>
              <a:t>(Hargreaves et al., 2022).</a:t>
            </a:r>
          </a:p>
          <a:p>
            <a:pPr>
              <a:buClr>
                <a:srgbClr val="FFFFFF"/>
              </a:buClr>
            </a:pPr>
            <a:r>
              <a:rPr lang="en-GB" b="1">
                <a:solidFill>
                  <a:schemeClr val="bg1"/>
                </a:solidFill>
              </a:rPr>
              <a:t>Helps support collaboration without requiring face to face communication.</a:t>
            </a:r>
            <a:r>
              <a:rPr lang="en-GB" b="1">
                <a:solidFill>
                  <a:srgbClr val="FF0000"/>
                </a:solidFill>
              </a:rPr>
              <a:t>(Hargreaves et al., 2022)</a:t>
            </a:r>
          </a:p>
          <a:p>
            <a:pPr>
              <a:buClr>
                <a:srgbClr val="FFFFFF"/>
              </a:buClr>
            </a:pPr>
            <a:r>
              <a:rPr lang="en-GB" b="1">
                <a:solidFill>
                  <a:schemeClr val="bg1"/>
                </a:solidFill>
              </a:rPr>
              <a:t>Could help decrease missed daily updates and enhance communication and data sharing amongst Ashford staff</a:t>
            </a:r>
            <a:r>
              <a:rPr lang="en-GB" b="1">
                <a:solidFill>
                  <a:srgbClr val="FF0000"/>
                </a:solidFill>
              </a:rPr>
              <a:t>(Mohan et al., 2021)</a:t>
            </a:r>
          </a:p>
          <a:p>
            <a:pPr>
              <a:buClr>
                <a:srgbClr val="FFFFFF"/>
              </a:buClr>
            </a:pPr>
            <a:endParaRPr lang="en-GB" b="1">
              <a:solidFill>
                <a:srgbClr val="FF0000"/>
              </a:solidFill>
            </a:endParaRPr>
          </a:p>
          <a:p>
            <a:pPr>
              <a:buClr>
                <a:srgbClr val="FFFFFF"/>
              </a:buClr>
            </a:pPr>
            <a:endParaRPr lang="en-GB" b="1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9F7F66-700B-709D-9BEA-D23D4658718B}"/>
              </a:ext>
            </a:extLst>
          </p:cNvPr>
          <p:cNvSpPr txBox="1"/>
          <p:nvPr/>
        </p:nvSpPr>
        <p:spPr>
          <a:xfrm>
            <a:off x="10563005" y="128438"/>
            <a:ext cx="16267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err="1">
                <a:solidFill>
                  <a:schemeClr val="bg1"/>
                </a:solidFill>
              </a:rPr>
              <a:t>Breuklyne</a:t>
            </a:r>
            <a:endParaRPr lang="en-US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8922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C232D-66A6-B92B-949C-6E4AAD984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6924" y="207606"/>
            <a:ext cx="8534400" cy="1507067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0000"/>
                </a:solidFill>
                <a:latin typeface="Broadway"/>
              </a:rPr>
              <a:t>How does this improve efficiency or communication?</a:t>
            </a:r>
          </a:p>
        </p:txBody>
      </p:sp>
      <p:sp>
        <p:nvSpPr>
          <p:cNvPr id="569" name="Content Placeholder 568">
            <a:extLst>
              <a:ext uri="{FF2B5EF4-FFF2-40B4-BE49-F238E27FC236}">
                <a16:creationId xmlns:a16="http://schemas.microsoft.com/office/drawing/2014/main" id="{420C8CEA-EDDE-AA7B-0D99-C1AC06C766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023" y="1355123"/>
            <a:ext cx="9697994" cy="3501997"/>
          </a:xfrm>
        </p:spPr>
        <p:txBody>
          <a:bodyPr/>
          <a:lstStyle/>
          <a:p>
            <a:pPr marL="0" indent="0">
              <a:buNone/>
            </a:pPr>
            <a:r>
              <a:rPr lang="en-GB" sz="1800" b="1">
                <a:latin typeface="Calibri"/>
                <a:ea typeface="Calibri"/>
                <a:cs typeface="Calibri"/>
              </a:rPr>
              <a:t>Mobility and Flexibility:</a:t>
            </a:r>
            <a:r>
              <a:rPr lang="en-GB" sz="1800">
                <a:latin typeface="Calibri"/>
                <a:ea typeface="Calibri"/>
                <a:cs typeface="Calibri"/>
              </a:rPr>
              <a:t> Staff can be reach faster for real time problem solving, sharing information ,have answer at the say time with the location flexibility. (</a:t>
            </a:r>
            <a:r>
              <a:rPr lang="en-GB" sz="1800" err="1">
                <a:latin typeface="Calibri"/>
                <a:ea typeface="Calibri"/>
                <a:cs typeface="Calibri"/>
              </a:rPr>
              <a:t>Siyscom</a:t>
            </a:r>
            <a:r>
              <a:rPr lang="en-GB" sz="1800">
                <a:latin typeface="Calibri"/>
                <a:ea typeface="Calibri"/>
                <a:cs typeface="Calibri"/>
              </a:rPr>
              <a:t> plc)</a:t>
            </a:r>
          </a:p>
          <a:p>
            <a:pPr marL="0" indent="0">
              <a:buNone/>
            </a:pPr>
            <a:r>
              <a:rPr lang="en-GB" sz="1800" b="1">
                <a:ea typeface="+mn-lt"/>
                <a:cs typeface="+mn-lt"/>
              </a:rPr>
              <a:t>Structured Meetings: </a:t>
            </a:r>
            <a:r>
              <a:rPr lang="en-GB" sz="1800">
                <a:latin typeface="Calibri"/>
                <a:ea typeface="Calibri"/>
                <a:cs typeface="Calibri"/>
              </a:rPr>
              <a:t>Can help with key discussions, can be send to a group with the schedule </a:t>
            </a:r>
            <a:r>
              <a:rPr lang="en-GB" sz="1800" err="1">
                <a:latin typeface="Calibri"/>
                <a:ea typeface="Calibri"/>
                <a:cs typeface="Calibri"/>
              </a:rPr>
              <a:t>tim</a:t>
            </a:r>
            <a:r>
              <a:rPr lang="en-GB" sz="1800">
                <a:latin typeface="Calibri"/>
                <a:ea typeface="Calibri"/>
                <a:cs typeface="Calibri"/>
              </a:rPr>
              <a:t>e and day to all be connected at the </a:t>
            </a:r>
            <a:r>
              <a:rPr lang="en-GB" sz="1800" err="1">
                <a:latin typeface="Calibri"/>
                <a:ea typeface="Calibri"/>
                <a:cs typeface="Calibri"/>
              </a:rPr>
              <a:t>sam</a:t>
            </a:r>
            <a:r>
              <a:rPr lang="en-GB" sz="1800">
                <a:latin typeface="Calibri"/>
                <a:ea typeface="Calibri"/>
                <a:cs typeface="Calibri"/>
              </a:rPr>
              <a:t>e time, agenda items to talk about.(</a:t>
            </a:r>
            <a:r>
              <a:rPr lang="en-GB" sz="1800" err="1">
                <a:latin typeface="Calibri"/>
                <a:ea typeface="Calibri"/>
                <a:cs typeface="Calibri"/>
              </a:rPr>
              <a:t>microsoft</a:t>
            </a:r>
            <a:r>
              <a:rPr lang="en-GB" sz="1800">
                <a:latin typeface="Calibri"/>
                <a:ea typeface="Calibri"/>
                <a:cs typeface="Calibri"/>
              </a:rPr>
              <a:t> teams)</a:t>
            </a:r>
          </a:p>
          <a:p>
            <a:pPr marL="0" indent="0">
              <a:buNone/>
            </a:pPr>
            <a:endParaRPr lang="en-GB" sz="1800">
              <a:latin typeface="Calibri"/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FD7C34-9DB9-5810-88D4-AA73FB7A2CB4}"/>
              </a:ext>
            </a:extLst>
          </p:cNvPr>
          <p:cNvSpPr txBox="1"/>
          <p:nvPr/>
        </p:nvSpPr>
        <p:spPr>
          <a:xfrm>
            <a:off x="10501101" y="210730"/>
            <a:ext cx="14927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>
                <a:solidFill>
                  <a:schemeClr val="bg1"/>
                </a:solidFill>
              </a:rPr>
              <a:t>Claudia</a:t>
            </a:r>
          </a:p>
        </p:txBody>
      </p:sp>
    </p:spTree>
    <p:extLst>
      <p:ext uri="{BB962C8B-B14F-4D97-AF65-F5344CB8AC3E}">
        <p14:creationId xmlns:p14="http://schemas.microsoft.com/office/powerpoint/2010/main" val="39644023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D5E02-35FD-69ED-2F1F-672C279A0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7883" y="687770"/>
            <a:ext cx="8534400" cy="1507067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0000"/>
                </a:solidFill>
                <a:latin typeface="Broadway"/>
              </a:rPr>
              <a:t>Advantages and limitations of using Microsoft teams</a:t>
            </a:r>
            <a:r>
              <a:rPr lang="en-GB">
                <a:latin typeface="Bradley Hand ITC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B50A23-814F-2290-200C-1F085AB056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8355807" cy="1490002"/>
          </a:xfrm>
        </p:spPr>
        <p:txBody>
          <a:bodyPr/>
          <a:lstStyle/>
          <a:p>
            <a:endParaRPr lang="en-GB"/>
          </a:p>
          <a:p>
            <a:pPr>
              <a:buClr>
                <a:srgbClr val="FFFFFF"/>
              </a:buClr>
            </a:pPr>
            <a:endParaRPr lang="en-GB"/>
          </a:p>
          <a:p>
            <a:pPr>
              <a:buClr>
                <a:srgbClr val="FFFFFF"/>
              </a:buClr>
            </a:pPr>
            <a:endParaRPr lang="en-GB"/>
          </a:p>
          <a:p>
            <a:pPr>
              <a:buClr>
                <a:srgbClr val="FFFFFF"/>
              </a:buClr>
            </a:pPr>
            <a:endParaRPr lang="en-GB"/>
          </a:p>
          <a:p>
            <a:pPr>
              <a:buClr>
                <a:srgbClr val="FFFFFF"/>
              </a:buClr>
            </a:pPr>
            <a:endParaRPr lang="en-GB"/>
          </a:p>
          <a:p>
            <a:pPr>
              <a:buClr>
                <a:srgbClr val="FFFFFF"/>
              </a:buClr>
            </a:pPr>
            <a:endParaRPr lang="en-GB"/>
          </a:p>
          <a:p>
            <a:pPr>
              <a:buClr>
                <a:srgbClr val="FFFFFF"/>
              </a:buClr>
            </a:pPr>
            <a:endParaRPr lang="en-GB"/>
          </a:p>
          <a:p>
            <a:pPr>
              <a:buClr>
                <a:srgbClr val="FFFFFF"/>
              </a:buClr>
            </a:pP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8724C4-D3BF-88BF-38C9-971C87F1E12F}"/>
              </a:ext>
            </a:extLst>
          </p:cNvPr>
          <p:cNvSpPr txBox="1"/>
          <p:nvPr/>
        </p:nvSpPr>
        <p:spPr>
          <a:xfrm>
            <a:off x="937873" y="2017453"/>
            <a:ext cx="6017418" cy="52475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100" b="1">
                <a:solidFill>
                  <a:schemeClr val="tx1">
                    <a:lumMod val="95000"/>
                  </a:schemeClr>
                </a:solidFill>
              </a:rPr>
              <a:t>          pros of Microsoft Teams</a:t>
            </a:r>
            <a:endParaRPr lang="en-US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sz="2000" b="1">
                <a:solidFill>
                  <a:srgbClr val="343C6A"/>
                </a:solidFill>
              </a:rPr>
              <a:t>4. "Improved productivity"</a:t>
            </a:r>
            <a:endParaRPr lang="en-US"/>
          </a:p>
          <a:p>
            <a:r>
              <a:rPr lang="en-US">
                <a:solidFill>
                  <a:srgbClr val="343C6A"/>
                </a:solidFill>
                <a:latin typeface="Calibri"/>
                <a:ea typeface="Calibri"/>
                <a:cs typeface="Calibri"/>
              </a:rPr>
              <a:t>According with these blog teams created a faster way of communication, collaboration, information shared. Works more like a centralized platform what help eliminate paper files and the productivity becomes more proactive.  </a:t>
            </a:r>
            <a:endParaRPr lang="en-US">
              <a:latin typeface="Calibri"/>
              <a:ea typeface="Calibri"/>
              <a:cs typeface="Calibri"/>
            </a:endParaRPr>
          </a:p>
          <a:p>
            <a:endParaRPr lang="en-US">
              <a:solidFill>
                <a:srgbClr val="343C6A"/>
              </a:solidFill>
              <a:latin typeface="Calibri"/>
              <a:ea typeface="Calibri"/>
              <a:cs typeface="Calibri"/>
            </a:endParaRPr>
          </a:p>
          <a:p>
            <a:r>
              <a:rPr lang="en-US" sz="2000" b="1">
                <a:solidFill>
                  <a:srgbClr val="343C6A"/>
                </a:solidFill>
              </a:rPr>
              <a:t>6. "Meeting recordings"</a:t>
            </a:r>
            <a:endParaRPr lang="en-US"/>
          </a:p>
          <a:p>
            <a:r>
              <a:rPr lang="en-US">
                <a:solidFill>
                  <a:srgbClr val="343C6A"/>
                </a:solidFill>
                <a:latin typeface="Calibri"/>
                <a:ea typeface="Calibri"/>
                <a:cs typeface="Calibri"/>
              </a:rPr>
              <a:t>Work teams can access to important meetings later because all the information will be safe and available to be used when need it in the future.</a:t>
            </a:r>
          </a:p>
          <a:p>
            <a:endParaRPr lang="en-US" sz="2000" b="1">
              <a:solidFill>
                <a:srgbClr val="343C6A"/>
              </a:solidFill>
            </a:endParaRPr>
          </a:p>
          <a:p>
            <a:endParaRPr lang="en-US" sz="2000" b="1">
              <a:solidFill>
                <a:srgbClr val="343C6A"/>
              </a:solidFill>
            </a:endParaRPr>
          </a:p>
          <a:p>
            <a:r>
              <a:rPr lang="en-US" err="1"/>
              <a:t>Jotform</a:t>
            </a:r>
            <a:r>
              <a:rPr lang="en-US"/>
              <a:t> blog</a:t>
            </a:r>
            <a:br>
              <a:rPr lang="en-US"/>
            </a:br>
            <a:endParaRPr lang="en-US"/>
          </a:p>
          <a:p>
            <a:br>
              <a:rPr lang="en-US"/>
            </a:br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245560-5145-B43C-06D8-FDDF2406547E}"/>
              </a:ext>
            </a:extLst>
          </p:cNvPr>
          <p:cNvSpPr txBox="1"/>
          <p:nvPr/>
        </p:nvSpPr>
        <p:spPr>
          <a:xfrm>
            <a:off x="6683805" y="1425085"/>
            <a:ext cx="5511401" cy="59862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100" b="1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GB" sz="2100" b="1">
                <a:solidFill>
                  <a:schemeClr val="tx1">
                    <a:lumMod val="95000"/>
                  </a:schemeClr>
                </a:solidFill>
              </a:rPr>
              <a:t> cons of Microsoft Teams</a:t>
            </a:r>
            <a:endParaRPr lang="en-US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GB" sz="2000" b="1">
                <a:solidFill>
                  <a:srgbClr val="343C6A"/>
                </a:solidFill>
              </a:rPr>
              <a:t>4. "High internet stability requirements"</a:t>
            </a:r>
            <a:endParaRPr lang="en-GB"/>
          </a:p>
          <a:p>
            <a:r>
              <a:rPr lang="en-GB">
                <a:solidFill>
                  <a:srgbClr val="343C6A"/>
                </a:solidFill>
                <a:latin typeface="Calibri"/>
                <a:ea typeface="Calibri"/>
                <a:cs typeface="Calibri"/>
              </a:rPr>
              <a:t>Here referred  to the fact the meetings are in real time that is important to have a good location with a more concise internet signal to avoid the communication to be compromised.</a:t>
            </a:r>
          </a:p>
          <a:p>
            <a:endParaRPr lang="en-GB" sz="2000" b="1">
              <a:solidFill>
                <a:srgbClr val="343C6A"/>
              </a:solidFill>
            </a:endParaRPr>
          </a:p>
          <a:p>
            <a:endParaRPr lang="en-GB" sz="2000" b="1">
              <a:solidFill>
                <a:srgbClr val="343C6A"/>
              </a:solidFill>
            </a:endParaRPr>
          </a:p>
          <a:p>
            <a:r>
              <a:rPr lang="en-GB" sz="2000" b="1">
                <a:solidFill>
                  <a:srgbClr val="343C6A"/>
                </a:solidFill>
              </a:rPr>
              <a:t>6. "File management issues"</a:t>
            </a:r>
            <a:endParaRPr lang="en-GB"/>
          </a:p>
          <a:p>
            <a:r>
              <a:rPr lang="en-GB">
                <a:solidFill>
                  <a:srgbClr val="343C6A"/>
                </a:solidFill>
                <a:latin typeface="Calibri"/>
                <a:ea typeface="Calibri"/>
                <a:cs typeface="Calibri"/>
              </a:rPr>
              <a:t>Need to have a not limited storage capacity what could require a different solution to keep all the data shared as</a:t>
            </a:r>
          </a:p>
          <a:p>
            <a:r>
              <a:rPr lang="en-GB">
                <a:solidFill>
                  <a:srgbClr val="343C6A"/>
                </a:solidFill>
                <a:latin typeface="Calibri"/>
                <a:ea typeface="Calibri"/>
                <a:cs typeface="Calibri"/>
              </a:rPr>
              <a:t>Meetings, files, videos, pictures to be safe.</a:t>
            </a:r>
          </a:p>
          <a:p>
            <a:endParaRPr lang="en-GB" sz="2000" b="1">
              <a:solidFill>
                <a:srgbClr val="343C6A"/>
              </a:solidFill>
            </a:endParaRPr>
          </a:p>
          <a:p>
            <a:endParaRPr lang="en-GB" sz="2000" b="1">
              <a:solidFill>
                <a:srgbClr val="343C6A"/>
              </a:solidFill>
            </a:endParaRPr>
          </a:p>
          <a:p>
            <a:endParaRPr lang="en-GB" sz="2000" b="1">
              <a:solidFill>
                <a:srgbClr val="343C6A"/>
              </a:solidFill>
            </a:endParaRPr>
          </a:p>
          <a:p>
            <a:br>
              <a:rPr lang="en-US"/>
            </a:br>
            <a:endParaRPr lang="en-US"/>
          </a:p>
          <a:p>
            <a:endParaRPr lang="en-GB" sz="2100" b="1">
              <a:solidFill>
                <a:srgbClr val="F2F2F2"/>
              </a:solidFill>
            </a:endParaRP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088EB3-631C-62B1-D599-1472701410AD}"/>
              </a:ext>
            </a:extLst>
          </p:cNvPr>
          <p:cNvSpPr txBox="1"/>
          <p:nvPr/>
        </p:nvSpPr>
        <p:spPr>
          <a:xfrm>
            <a:off x="154438" y="136273"/>
            <a:ext cx="12869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>
                <a:solidFill>
                  <a:schemeClr val="bg1"/>
                </a:solidFill>
              </a:rPr>
              <a:t>Claudia</a:t>
            </a:r>
          </a:p>
        </p:txBody>
      </p:sp>
    </p:spTree>
    <p:extLst>
      <p:ext uri="{BB962C8B-B14F-4D97-AF65-F5344CB8AC3E}">
        <p14:creationId xmlns:p14="http://schemas.microsoft.com/office/powerpoint/2010/main" val="6389977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1CA50-3E5A-1E3C-A576-4FBBA3D4D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2158" y="110981"/>
            <a:ext cx="8534400" cy="1507067"/>
          </a:xfrm>
        </p:spPr>
        <p:txBody>
          <a:bodyPr/>
          <a:lstStyle/>
          <a:p>
            <a:r>
              <a:rPr lang="en-GB" sz="2800">
                <a:solidFill>
                  <a:srgbClr val="FF0000"/>
                </a:solidFill>
                <a:latin typeface="Broadway"/>
              </a:rPr>
              <a:t>Advantages and limitations of using Microsoft teams</a:t>
            </a:r>
            <a:r>
              <a:rPr lang="en-GB">
                <a:latin typeface="Bradley Hand ITC"/>
              </a:rPr>
              <a:t> </a:t>
            </a:r>
            <a:endParaRPr lang="en-GB">
              <a:solidFill>
                <a:srgbClr val="000000"/>
              </a:solidFill>
              <a:latin typeface="Bradley Hand ITC"/>
            </a:endParaRPr>
          </a:p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F263BD-3629-9CDA-69A1-C414FA969E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0783" y="1138881"/>
            <a:ext cx="4649787" cy="576262"/>
          </a:xfrm>
        </p:spPr>
        <p:txBody>
          <a:bodyPr/>
          <a:lstStyle/>
          <a:p>
            <a:endParaRPr lang="en-GB" sz="210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sz="2100" b="1">
                <a:solidFill>
                  <a:schemeClr val="tx1">
                    <a:lumMod val="95000"/>
                  </a:schemeClr>
                </a:solidFill>
              </a:rPr>
              <a:t>  </a:t>
            </a:r>
            <a:endParaRPr lang="en-GB" sz="210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GB"/>
              <a:t>Pros of </a:t>
            </a:r>
            <a:r>
              <a:rPr lang="en-GB" err="1"/>
              <a:t>microsoft</a:t>
            </a:r>
            <a:r>
              <a:rPr lang="en-GB"/>
              <a:t> teams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F26ECC-2D17-6494-8384-61F43D0368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7076" y="1713312"/>
            <a:ext cx="4937655" cy="303053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1700" b="1">
                <a:solidFill>
                  <a:srgbClr val="222222"/>
                </a:solidFill>
                <a:latin typeface="Open Sans"/>
                <a:ea typeface="Open Sans"/>
                <a:cs typeface="Open Sans"/>
              </a:rPr>
              <a:t>1 Clearer project focus</a:t>
            </a:r>
            <a:endParaRPr lang="en-US" b="1"/>
          </a:p>
          <a:p>
            <a:pPr>
              <a:buClr>
                <a:srgbClr val="FFFFFF"/>
              </a:buClr>
              <a:buFont typeface="Arial" panose="05040102010807070707" pitchFamily="18" charset="2"/>
              <a:buChar char="•"/>
            </a:pPr>
            <a:r>
              <a:rPr lang="en-GB" sz="1700">
                <a:solidFill>
                  <a:srgbClr val="222222"/>
                </a:solidFill>
                <a:latin typeface="Open Sans"/>
                <a:ea typeface="Open Sans"/>
                <a:cs typeface="Open Sans"/>
              </a:rPr>
              <a:t>When the meeting is focus with a specific subject, files could be created for easy access.</a:t>
            </a:r>
          </a:p>
          <a:p>
            <a:pPr marL="0" indent="0">
              <a:buClr>
                <a:srgbClr val="FFFFFF"/>
              </a:buClr>
              <a:buNone/>
            </a:pPr>
            <a:r>
              <a:rPr lang="en-GB" sz="1700" b="1">
                <a:solidFill>
                  <a:srgbClr val="222222"/>
                </a:solidFill>
                <a:latin typeface="Open Sans"/>
                <a:ea typeface="Open Sans"/>
                <a:cs typeface="Open Sans"/>
              </a:rPr>
              <a:t>2 Better communication for enhanced productivity.</a:t>
            </a:r>
          </a:p>
          <a:p>
            <a:pPr marL="0" indent="0">
              <a:buNone/>
            </a:pPr>
            <a:r>
              <a:rPr lang="en-GB" sz="1700">
                <a:solidFill>
                  <a:srgbClr val="222222"/>
                </a:solidFill>
                <a:latin typeface="Open Sans"/>
                <a:ea typeface="Open Sans"/>
                <a:cs typeface="Open Sans"/>
              </a:rPr>
              <a:t>With a good </a:t>
            </a:r>
            <a:r>
              <a:rPr lang="en-GB" sz="1700" err="1">
                <a:solidFill>
                  <a:srgbClr val="222222"/>
                </a:solidFill>
                <a:latin typeface="Open Sans"/>
                <a:ea typeface="Open Sans"/>
                <a:cs typeface="Open Sans"/>
              </a:rPr>
              <a:t>comunication</a:t>
            </a:r>
            <a:r>
              <a:rPr lang="en-GB" sz="1700">
                <a:solidFill>
                  <a:srgbClr val="222222"/>
                </a:solidFill>
                <a:latin typeface="Open Sans"/>
                <a:ea typeface="Open Sans"/>
                <a:cs typeface="Open Sans"/>
              </a:rPr>
              <a:t> method will </a:t>
            </a:r>
            <a:r>
              <a:rPr lang="en-GB" sz="1700" err="1">
                <a:solidFill>
                  <a:srgbClr val="222222"/>
                </a:solidFill>
                <a:latin typeface="Open Sans"/>
                <a:ea typeface="Open Sans"/>
                <a:cs typeface="Open Sans"/>
              </a:rPr>
              <a:t>bednefit</a:t>
            </a:r>
            <a:r>
              <a:rPr lang="en-GB" sz="1700">
                <a:solidFill>
                  <a:srgbClr val="222222"/>
                </a:solidFill>
                <a:latin typeface="Open Sans"/>
                <a:ea typeface="Open Sans"/>
                <a:cs typeface="Open Sans"/>
              </a:rPr>
              <a:t> all employees to be </a:t>
            </a:r>
            <a:r>
              <a:rPr lang="en-GB" sz="1700" err="1">
                <a:solidFill>
                  <a:srgbClr val="222222"/>
                </a:solidFill>
                <a:latin typeface="Open Sans"/>
                <a:ea typeface="Open Sans"/>
                <a:cs typeface="Open Sans"/>
              </a:rPr>
              <a:t>inclued</a:t>
            </a:r>
            <a:r>
              <a:rPr lang="en-GB" sz="1700">
                <a:solidFill>
                  <a:srgbClr val="222222"/>
                </a:solidFill>
                <a:latin typeface="Open Sans"/>
                <a:ea typeface="Open Sans"/>
                <a:cs typeface="Open Sans"/>
              </a:rPr>
              <a:t> and have the </a:t>
            </a:r>
            <a:r>
              <a:rPr lang="en-GB" sz="1700" err="1">
                <a:solidFill>
                  <a:srgbClr val="222222"/>
                </a:solidFill>
                <a:latin typeface="Open Sans"/>
                <a:ea typeface="Open Sans"/>
                <a:cs typeface="Open Sans"/>
              </a:rPr>
              <a:t>sam</a:t>
            </a:r>
            <a:r>
              <a:rPr lang="en-GB" sz="1700">
                <a:solidFill>
                  <a:srgbClr val="222222"/>
                </a:solidFill>
                <a:latin typeface="Open Sans"/>
                <a:ea typeface="Open Sans"/>
                <a:cs typeface="Open Sans"/>
              </a:rPr>
              <a:t>e information to better productivity</a:t>
            </a:r>
          </a:p>
          <a:p>
            <a:pPr>
              <a:buClr>
                <a:srgbClr val="FFFFFF"/>
              </a:buClr>
              <a:buFont typeface="Arial" panose="05040102010807070707" pitchFamily="18" charset="2"/>
              <a:buChar char="•"/>
            </a:pPr>
            <a:endParaRPr lang="en-GB" sz="1700">
              <a:solidFill>
                <a:srgbClr val="222222"/>
              </a:solidFill>
              <a:latin typeface="Open Sans"/>
              <a:ea typeface="Open Sans"/>
              <a:cs typeface="Open Sans"/>
            </a:endParaRPr>
          </a:p>
          <a:p>
            <a:pPr>
              <a:buClr>
                <a:srgbClr val="FFFFFF"/>
              </a:buClr>
              <a:buFont typeface="Arial" panose="05040102010807070707" pitchFamily="18" charset="2"/>
              <a:buChar char="•"/>
            </a:pPr>
            <a:endParaRPr lang="en-GB" sz="1700">
              <a:solidFill>
                <a:srgbClr val="222222"/>
              </a:solidFill>
              <a:latin typeface="Open Sans"/>
              <a:ea typeface="Open Sans"/>
              <a:cs typeface="Open Sans"/>
            </a:endParaRPr>
          </a:p>
          <a:p>
            <a:pPr>
              <a:buClr>
                <a:srgbClr val="FFFFFF"/>
              </a:buClr>
              <a:buFont typeface="Arial" panose="05040102010807070707" pitchFamily="18" charset="2"/>
              <a:buChar char="•"/>
            </a:pPr>
            <a:endParaRPr lang="en-GB" sz="1700">
              <a:solidFill>
                <a:srgbClr val="222222"/>
              </a:solidFill>
              <a:latin typeface="Open Sans"/>
              <a:ea typeface="Open Sans"/>
              <a:cs typeface="Open Sans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3AB130-F87C-12FD-A8C7-F360A7E0704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931" y="1138881"/>
            <a:ext cx="4665134" cy="576262"/>
          </a:xfrm>
        </p:spPr>
        <p:txBody>
          <a:bodyPr/>
          <a:lstStyle/>
          <a:p>
            <a:endParaRPr lang="en-GB" sz="210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GB"/>
              <a:t>Cons of </a:t>
            </a:r>
            <a:r>
              <a:rPr lang="en-GB" err="1"/>
              <a:t>microsoft</a:t>
            </a:r>
            <a:r>
              <a:rPr lang="en-GB"/>
              <a:t> teams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439BDD-7039-790C-B192-CA266F3E90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40410" y="1910792"/>
            <a:ext cx="4929188" cy="3030538"/>
          </a:xfrm>
        </p:spPr>
        <p:txBody>
          <a:bodyPr>
            <a:normAutofit fontScale="92500"/>
          </a:bodyPr>
          <a:lstStyle/>
          <a:p>
            <a:r>
              <a:rPr lang="en-GB" sz="1650" b="1">
                <a:solidFill>
                  <a:srgbClr val="222222"/>
                </a:solidFill>
                <a:latin typeface="Open Sans"/>
                <a:ea typeface="Open Sans"/>
                <a:cs typeface="Open Sans"/>
              </a:rPr>
              <a:t>3: Difficulty with permission settings</a:t>
            </a:r>
          </a:p>
          <a:p>
            <a:pPr>
              <a:buClr>
                <a:srgbClr val="FFFFFF"/>
              </a:buClr>
            </a:pPr>
            <a:r>
              <a:rPr lang="en-GB" sz="1800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It </a:t>
            </a:r>
            <a:r>
              <a:rPr lang="en-GB" sz="1800" err="1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ia</a:t>
            </a:r>
            <a:r>
              <a:rPr lang="en-GB" sz="1800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 necessary to create a system to </a:t>
            </a:r>
            <a:r>
              <a:rPr lang="en-GB" sz="1800" err="1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giv</a:t>
            </a:r>
            <a:r>
              <a:rPr lang="en-GB" sz="1800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e </a:t>
            </a:r>
            <a:r>
              <a:rPr lang="en-GB" sz="1800" err="1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permisssion</a:t>
            </a:r>
            <a:r>
              <a:rPr lang="en-GB" sz="1800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 to access the </a:t>
            </a:r>
            <a:r>
              <a:rPr lang="en-GB" sz="1800" err="1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informatio</a:t>
            </a:r>
            <a:r>
              <a:rPr lang="en-GB" sz="1800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n need it what sometimes could be challenge to do files to not be  general but just for the areas that would be used in that area.</a:t>
            </a:r>
          </a:p>
          <a:p>
            <a:pPr>
              <a:buClr>
                <a:srgbClr val="FFFFFF"/>
              </a:buClr>
            </a:pPr>
            <a:r>
              <a:rPr lang="en-GB" sz="1700" b="1">
                <a:solidFill>
                  <a:srgbClr val="222222"/>
                </a:solidFill>
                <a:latin typeface="Open Sans"/>
                <a:ea typeface="Open Sans"/>
                <a:cs typeface="Open Sans"/>
              </a:rPr>
              <a:t>4: Compromised online meeting experience</a:t>
            </a:r>
          </a:p>
          <a:p>
            <a:pPr>
              <a:buClr>
                <a:srgbClr val="FFFFFF"/>
              </a:buClr>
            </a:pPr>
            <a:r>
              <a:rPr lang="en-GB" sz="1800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Microsoft its always update the services and upload new tools to work what could be difficult to use the service.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B4C8C3-BEAC-3CC4-5D6E-7E0AFDC26686}"/>
              </a:ext>
            </a:extLst>
          </p:cNvPr>
          <p:cNvSpPr txBox="1"/>
          <p:nvPr/>
        </p:nvSpPr>
        <p:spPr>
          <a:xfrm>
            <a:off x="800470" y="5189259"/>
            <a:ext cx="55646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ea typeface="+mn-lt"/>
                <a:cs typeface="+mn-lt"/>
              </a:rPr>
              <a:t>https://techcommunity.microsoft.com/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23924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2EA8B-3313-0D4C-9EA8-8B810DE9D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2267" y="468565"/>
            <a:ext cx="8534400" cy="1507067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0000"/>
                </a:solidFill>
                <a:latin typeface="Broadway"/>
              </a:rPr>
              <a:t>Recommendations on how </a:t>
            </a:r>
            <a:r>
              <a:rPr lang="en-GB" sz="2800" err="1">
                <a:solidFill>
                  <a:srgbClr val="FF0000"/>
                </a:solidFill>
                <a:latin typeface="Broadway"/>
              </a:rPr>
              <a:t>ashford</a:t>
            </a:r>
            <a:r>
              <a:rPr lang="en-GB" sz="2800">
                <a:solidFill>
                  <a:srgbClr val="FF0000"/>
                </a:solidFill>
                <a:latin typeface="Broadway"/>
              </a:rPr>
              <a:t> can implement these changes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6D72E-DCF5-2E8D-E36E-9EDF5CF0EBBA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-10800000" flipV="1">
            <a:off x="-4719" y="4447204"/>
            <a:ext cx="8534400" cy="82103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DD0CB6-68C3-8B39-D15A-B5736DB57277}"/>
              </a:ext>
            </a:extLst>
          </p:cNvPr>
          <p:cNvSpPr txBox="1"/>
          <p:nvPr/>
        </p:nvSpPr>
        <p:spPr>
          <a:xfrm>
            <a:off x="169606" y="97405"/>
            <a:ext cx="9780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>
                <a:solidFill>
                  <a:schemeClr val="bg1"/>
                </a:solidFill>
              </a:rPr>
              <a:t>Nazar</a:t>
            </a:r>
          </a:p>
        </p:txBody>
      </p:sp>
    </p:spTree>
    <p:extLst>
      <p:ext uri="{BB962C8B-B14F-4D97-AF65-F5344CB8AC3E}">
        <p14:creationId xmlns:p14="http://schemas.microsoft.com/office/powerpoint/2010/main" val="27805881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F2D64-1D6B-17C5-2FE2-92A794EE8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1049" y="203657"/>
            <a:ext cx="8369644" cy="477338"/>
          </a:xfrm>
        </p:spPr>
        <p:txBody>
          <a:bodyPr>
            <a:normAutofit fontScale="90000"/>
          </a:bodyPr>
          <a:lstStyle/>
          <a:p>
            <a:r>
              <a:rPr lang="en-GB" sz="2800">
                <a:solidFill>
                  <a:srgbClr val="FF0000"/>
                </a:solidFill>
                <a:latin typeface="Broadway"/>
              </a:rPr>
              <a:t>Reference List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280C00-E7E4-78C8-396F-4C62BD87E3DD}"/>
              </a:ext>
            </a:extLst>
          </p:cNvPr>
          <p:cNvSpPr txBox="1"/>
          <p:nvPr/>
        </p:nvSpPr>
        <p:spPr>
          <a:xfrm>
            <a:off x="916307" y="777266"/>
            <a:ext cx="10300330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Hargreaves, C., Clarke, A.P. and Lester, K.R.(2022). Microsoft Teams and team performance in the COVID-19 pandemic within an NHS Trust Community service in north-west England; Team Performance Management,28(1 / 2 ), pp.79-94. Available at https:/doi.org/10.1108/TPM-11-2021-0082</a:t>
            </a:r>
            <a:endParaRPr lang="en-GB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</a:endParaRPr>
          </a:p>
          <a:p>
            <a:r>
              <a:rPr lang="en-GB" b="1">
                <a:solidFill>
                  <a:schemeClr val="bg1"/>
                </a:solidFill>
              </a:rPr>
              <a:t>Lane, J.N., Leonardi, P.M., Contractor, N.S. and DeChurch, L.A.(2024). Teams in the digital workplace: Technology's role for communication, collaboration, and performance: Small group research,55(1), pp.139-183. Available at: </a:t>
            </a:r>
            <a:r>
              <a:rPr lang="en-GB" b="1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https://doi.org/10.1177/10464964231200015</a:t>
            </a:r>
            <a:r>
              <a:rPr lang="en-GB" b="1">
                <a:solidFill>
                  <a:schemeClr val="bg1"/>
                </a:solidFill>
              </a:rPr>
              <a:t> </a:t>
            </a:r>
            <a:endParaRPr lang="en-GB">
              <a:solidFill>
                <a:schemeClr val="bg1"/>
              </a:solidFill>
            </a:endParaRPr>
          </a:p>
          <a:p>
            <a:endParaRPr lang="en-GB" b="1">
              <a:solidFill>
                <a:schemeClr val="bg1"/>
              </a:solidFill>
            </a:endParaRPr>
          </a:p>
          <a:p>
            <a:r>
              <a:rPr lang="en-GB" b="1">
                <a:solidFill>
                  <a:schemeClr val="bg1"/>
                </a:solidFill>
              </a:rPr>
              <a:t>Mohan, M., Scally, R., Reed, J. and </a:t>
            </a:r>
            <a:r>
              <a:rPr lang="en-GB" b="1" err="1">
                <a:solidFill>
                  <a:schemeClr val="bg1"/>
                </a:solidFill>
              </a:rPr>
              <a:t>Cavaropol</a:t>
            </a:r>
            <a:r>
              <a:rPr lang="en-GB" b="1">
                <a:solidFill>
                  <a:schemeClr val="bg1"/>
                </a:solidFill>
              </a:rPr>
              <a:t>, C.(2021) Microsoft teams virtual handover system; </a:t>
            </a:r>
            <a:r>
              <a:rPr lang="en-GB" b="1" err="1">
                <a:solidFill>
                  <a:schemeClr val="bg1"/>
                </a:solidFill>
              </a:rPr>
              <a:t>BJPsych</a:t>
            </a:r>
            <a:r>
              <a:rPr lang="en-GB" b="1">
                <a:solidFill>
                  <a:schemeClr val="bg1"/>
                </a:solidFill>
              </a:rPr>
              <a:t> Open, 7(suppl. 1), p.s209. Available at:</a:t>
            </a:r>
            <a:endParaRPr lang="en-GB">
              <a:solidFill>
                <a:schemeClr val="bg1"/>
              </a:solidFill>
            </a:endParaRPr>
          </a:p>
          <a:p>
            <a:r>
              <a:rPr lang="en-GB" b="1">
                <a:solidFill>
                  <a:schemeClr val="bg1"/>
                </a:solidFill>
                <a:hlinkClick r:id="rId3"/>
              </a:rPr>
              <a:t>https://doi.org/10.1192/bjo.2021.559</a:t>
            </a:r>
            <a:r>
              <a:rPr lang="en-GB" b="1">
                <a:solidFill>
                  <a:schemeClr val="bg1"/>
                </a:solidFill>
              </a:rPr>
              <a:t> </a:t>
            </a:r>
            <a:endParaRPr lang="en-GB">
              <a:solidFill>
                <a:schemeClr val="bg1"/>
              </a:solidFill>
            </a:endParaRPr>
          </a:p>
          <a:p>
            <a:endParaRPr lang="en-GB" b="1">
              <a:solidFill>
                <a:srgbClr val="000000"/>
              </a:solidFill>
            </a:endParaRPr>
          </a:p>
          <a:p>
            <a:endParaRPr lang="en-GB" b="1">
              <a:solidFill>
                <a:srgbClr val="000000"/>
              </a:solidFill>
            </a:endParaRPr>
          </a:p>
          <a:p>
            <a:r>
              <a:rPr lang="en-GB" b="1">
                <a:latin typeface="Calibri"/>
                <a:ea typeface="Calibri"/>
                <a:cs typeface="Calibri"/>
                <a:hlinkClick r:id="rId4"/>
              </a:rPr>
              <a:t>Exploring the Benefits of Microsoft Teams for Business | Syscom PLC</a:t>
            </a:r>
            <a:r>
              <a:rPr lang="en-GB" b="1">
                <a:latin typeface="Calibri"/>
                <a:ea typeface="Calibri"/>
                <a:cs typeface="Calibri"/>
              </a:rPr>
              <a:t>  at Syscom.co.uk</a:t>
            </a:r>
          </a:p>
          <a:p>
            <a:r>
              <a:rPr lang="en-GB" b="1">
                <a:solidFill>
                  <a:srgbClr val="0E1726"/>
                </a:solidFill>
                <a:highlight>
                  <a:srgbClr val="FFFDFB"/>
                </a:highlight>
                <a:latin typeface="Calibri"/>
                <a:ea typeface="Calibri"/>
                <a:cs typeface="Calibri"/>
              </a:rPr>
              <a:t>Transform team collaboration with AI in Microsoft Teams at </a:t>
            </a:r>
            <a:r>
              <a:rPr lang="en-GB" b="1">
                <a:solidFill>
                  <a:srgbClr val="FFFFFF"/>
                </a:solidFill>
                <a:latin typeface="Calibri"/>
                <a:ea typeface="Calibri"/>
                <a:cs typeface="Calibri"/>
                <a:hlinkClick r:id="rId5"/>
              </a:rPr>
              <a:t>Boost</a:t>
            </a:r>
            <a:r>
              <a:rPr lang="en-GB" b="1">
                <a:latin typeface="Calibri"/>
                <a:ea typeface="Calibri"/>
                <a:cs typeface="Calibri"/>
                <a:hlinkClick r:id="rId5"/>
              </a:rPr>
              <a:t> teamwork with AI in Microsoft Teams | Microsoft 365</a:t>
            </a:r>
            <a:r>
              <a:rPr lang="en-GB" b="1">
                <a:latin typeface="Calibri"/>
                <a:ea typeface="Calibri"/>
                <a:cs typeface="Calibri"/>
              </a:rPr>
              <a:t> </a:t>
            </a:r>
          </a:p>
          <a:p>
            <a:endParaRPr lang="en-GB" b="1">
              <a:latin typeface="Calibri"/>
              <a:ea typeface="Calibri"/>
              <a:cs typeface="Calibri"/>
            </a:endParaRPr>
          </a:p>
          <a:p>
            <a:r>
              <a:rPr lang="en-GB" b="1">
                <a:solidFill>
                  <a:srgbClr val="161616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 (</a:t>
            </a:r>
            <a:r>
              <a:rPr lang="en-GB" b="1">
                <a:solidFill>
                  <a:srgbClr val="115EA3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hlinkClick r:id="rId6"/>
              </a:rPr>
              <a:t>https://techcommunity.microsoft.com/t5/microsoft-teams-blog/what-s-new-in-microsoft-teams-enterprise-connect-2024-edition/ba-p/4090711),</a:t>
            </a:r>
            <a:r>
              <a:rPr lang="en-GB" b="1">
                <a:solidFill>
                  <a:srgbClr val="161616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Derek delved deep in to the advantages and disadvantages of using Microsoft Teams in 2024.</a:t>
            </a:r>
            <a:endParaRPr lang="en-GB" b="1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950114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9EE76-0AC5-4179-8F0C-67B521717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834" y="306630"/>
            <a:ext cx="8040130" cy="7347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2500">
                <a:solidFill>
                  <a:srgbClr val="FF0000"/>
                </a:solidFill>
                <a:latin typeface="Broadway"/>
              </a:rPr>
              <a:t>Reference List</a:t>
            </a:r>
            <a:endParaRPr lang="en-GB" sz="2500">
              <a:solidFill>
                <a:srgbClr val="000000"/>
              </a:solidFill>
              <a:latin typeface="Broadway"/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CFD44-AAC1-C660-3665-E088862AE1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5698" y="1622854"/>
            <a:ext cx="8534400" cy="3615267"/>
          </a:xfrm>
        </p:spPr>
        <p:txBody>
          <a:bodyPr/>
          <a:lstStyle/>
          <a:p>
            <a:pPr marL="0" indent="0">
              <a:buNone/>
            </a:pPr>
            <a:r>
              <a:rPr lang="en-GB" b="1">
                <a:solidFill>
                  <a:srgbClr val="703A21"/>
                </a:solidFill>
              </a:rPr>
              <a:t>The pros and cons of Microsoft Teams</a:t>
            </a:r>
            <a:endParaRPr lang="en-GB"/>
          </a:p>
          <a:p>
            <a:pPr>
              <a:buClr>
                <a:srgbClr val="FFFFFF"/>
              </a:buClr>
            </a:pPr>
            <a:r>
              <a:rPr lang="en-GB" sz="1100">
                <a:solidFill>
                  <a:srgbClr val="703A21"/>
                </a:solidFill>
                <a:ea typeface="+mn-lt"/>
                <a:cs typeface="+mn-lt"/>
              </a:rPr>
              <a:t>by</a:t>
            </a:r>
            <a:r>
              <a:rPr lang="en-GB" sz="1100">
                <a:solidFill>
                  <a:srgbClr val="703A21"/>
                </a:solidFill>
                <a:ea typeface="+mn-lt"/>
                <a:cs typeface="+mn-lt"/>
                <a:hlinkClick r:id="rId2"/>
              </a:rPr>
              <a:t>Elliot Rieth</a:t>
            </a:r>
            <a:r>
              <a:rPr lang="en-GB" sz="1100">
                <a:solidFill>
                  <a:srgbClr val="703A21"/>
                </a:solidFill>
                <a:ea typeface="+mn-lt"/>
                <a:cs typeface="+mn-lt"/>
              </a:rPr>
              <a:t> Last Update Date: July 28, 2026 </a:t>
            </a:r>
            <a:r>
              <a:rPr lang="en-GB" sz="1100">
                <a:solidFill>
                  <a:srgbClr val="703A21"/>
                </a:solidFill>
                <a:ea typeface="+mn-lt"/>
                <a:cs typeface="+mn-lt"/>
                <a:hlinkClick r:id="rId3"/>
              </a:rPr>
              <a:t>The pros and cons of Microsoft Teams | Jotform Blog</a:t>
            </a:r>
            <a:endParaRPr lang="en-GB"/>
          </a:p>
          <a:p>
            <a:pPr>
              <a:buClr>
                <a:srgbClr val="FFFFFF"/>
              </a:buClr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174338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Slice</vt:lpstr>
      <vt:lpstr>LCHS4007 Digital Skills and Research  Breuklyne Jeffers-2610527 Claudia Pereira-2605696 Nazar Mohamed bashir-2535566 </vt:lpstr>
      <vt:lpstr>PowerPoint Presentation</vt:lpstr>
      <vt:lpstr>The tool that we have chosen for staff communication and daily updates at Ashford community care services is Microsoft teams.</vt:lpstr>
      <vt:lpstr>Why is Microsoft Teams suitable for staff communication and daily updates?</vt:lpstr>
      <vt:lpstr>How does this improve efficiency or communication?</vt:lpstr>
      <vt:lpstr>Advantages and limitations of using Microsoft teams </vt:lpstr>
      <vt:lpstr>Advantages and limitations of using Microsoft teams  </vt:lpstr>
      <vt:lpstr>Recommendations on how ashford can implement these changes</vt:lpstr>
      <vt:lpstr>Reference List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</cp:revision>
  <dcterms:created xsi:type="dcterms:W3CDTF">2026-09-18T15:30:49Z</dcterms:created>
  <dcterms:modified xsi:type="dcterms:W3CDTF">2026-10-15T19:11:59Z</dcterms:modified>
</cp:coreProperties>
</file>