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22"/>
  </p:notesMasterIdLst>
  <p:sldIdLst>
    <p:sldId id="256" r:id="rId2"/>
    <p:sldId id="258" r:id="rId3"/>
    <p:sldId id="259" r:id="rId4"/>
    <p:sldId id="271" r:id="rId5"/>
    <p:sldId id="268" r:id="rId6"/>
    <p:sldId id="269" r:id="rId7"/>
    <p:sldId id="270" r:id="rId8"/>
    <p:sldId id="273" r:id="rId9"/>
    <p:sldId id="272" r:id="rId10"/>
    <p:sldId id="276" r:id="rId11"/>
    <p:sldId id="264" r:id="rId12"/>
    <p:sldId id="260" r:id="rId13"/>
    <p:sldId id="266" r:id="rId14"/>
    <p:sldId id="261" r:id="rId15"/>
    <p:sldId id="267" r:id="rId16"/>
    <p:sldId id="262" r:id="rId17"/>
    <p:sldId id="263" r:id="rId18"/>
    <p:sldId id="265" r:id="rId19"/>
    <p:sldId id="274" r:id="rId20"/>
    <p:sldId id="27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4191" autoAdjust="0"/>
  </p:normalViewPr>
  <p:slideViewPr>
    <p:cSldViewPr snapToGrid="0">
      <p:cViewPr varScale="1">
        <p:scale>
          <a:sx n="92" d="100"/>
          <a:sy n="92" d="100"/>
        </p:scale>
        <p:origin x="289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F999EF-C405-461F-9507-3873F54F7158}" type="datetimeFigureOut">
              <a:rPr lang="en-GB" smtClean="0"/>
              <a:t>14/12/2022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4DFBBB-1864-4625-B232-0ED81B568931}" type="slidenum">
              <a:rPr lang="en-GB" smtClean="0"/>
              <a:t>‹#›</a:t>
            </a:fld>
            <a:endParaRPr lang="en-GB"/>
          </a:p>
        </p:txBody>
      </p:sp>
    </p:spTree>
    <p:extLst>
      <p:ext uri="{BB962C8B-B14F-4D97-AF65-F5344CB8AC3E}">
        <p14:creationId xmlns:p14="http://schemas.microsoft.com/office/powerpoint/2010/main" val="16992476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4DFBBB-1864-4625-B232-0ED81B568931}" type="slidenum">
              <a:rPr lang="en-GB" smtClean="0"/>
              <a:t>2</a:t>
            </a:fld>
            <a:endParaRPr lang="en-GB"/>
          </a:p>
        </p:txBody>
      </p:sp>
    </p:spTree>
    <p:extLst>
      <p:ext uri="{BB962C8B-B14F-4D97-AF65-F5344CB8AC3E}">
        <p14:creationId xmlns:p14="http://schemas.microsoft.com/office/powerpoint/2010/main" val="31563402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4DFBBB-1864-4625-B232-0ED81B568931}" type="slidenum">
              <a:rPr lang="en-GB" smtClean="0"/>
              <a:t>3</a:t>
            </a:fld>
            <a:endParaRPr lang="en-GB"/>
          </a:p>
        </p:txBody>
      </p:sp>
    </p:spTree>
    <p:extLst>
      <p:ext uri="{BB962C8B-B14F-4D97-AF65-F5344CB8AC3E}">
        <p14:creationId xmlns:p14="http://schemas.microsoft.com/office/powerpoint/2010/main" val="9781699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4DFBBB-1864-4625-B232-0ED81B568931}" type="slidenum">
              <a:rPr lang="en-GB" smtClean="0"/>
              <a:t>4</a:t>
            </a:fld>
            <a:endParaRPr lang="en-GB"/>
          </a:p>
        </p:txBody>
      </p:sp>
    </p:spTree>
    <p:extLst>
      <p:ext uri="{BB962C8B-B14F-4D97-AF65-F5344CB8AC3E}">
        <p14:creationId xmlns:p14="http://schemas.microsoft.com/office/powerpoint/2010/main" val="20463002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4DFBBB-1864-4625-B232-0ED81B568931}" type="slidenum">
              <a:rPr lang="en-GB" smtClean="0"/>
              <a:t>5</a:t>
            </a:fld>
            <a:endParaRPr lang="en-GB"/>
          </a:p>
        </p:txBody>
      </p:sp>
    </p:spTree>
    <p:extLst>
      <p:ext uri="{BB962C8B-B14F-4D97-AF65-F5344CB8AC3E}">
        <p14:creationId xmlns:p14="http://schemas.microsoft.com/office/powerpoint/2010/main" val="38568624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4DFBBB-1864-4625-B232-0ED81B568931}" type="slidenum">
              <a:rPr lang="en-GB" smtClean="0"/>
              <a:t>6</a:t>
            </a:fld>
            <a:endParaRPr lang="en-GB"/>
          </a:p>
        </p:txBody>
      </p:sp>
    </p:spTree>
    <p:extLst>
      <p:ext uri="{BB962C8B-B14F-4D97-AF65-F5344CB8AC3E}">
        <p14:creationId xmlns:p14="http://schemas.microsoft.com/office/powerpoint/2010/main" val="29407511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3C2B07E4-CDF9-4C88-A2F3-04620E58224D}" type="datetimeFigureOut">
              <a:rPr lang="en-US" smtClean="0"/>
              <a:t>12/14/2022</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72502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3C2B07E4-CDF9-4C88-A2F3-04620E58224D}" type="datetimeFigureOut">
              <a:rPr lang="en-US" smtClean="0"/>
              <a:t>12/14/2022</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3109858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C2B07E4-CDF9-4C88-A2F3-04620E58224D}" type="datetimeFigureOut">
              <a:rPr lang="en-US" smtClean="0"/>
              <a:t>12/14/2022</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0928960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C2B07E4-CDF9-4C88-A2F3-04620E58224D}" type="datetimeFigureOut">
              <a:rPr lang="en-US" smtClean="0"/>
              <a:t>12/14/2022</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9837230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3C2B07E4-CDF9-4C88-A2F3-04620E58224D}" type="datetimeFigureOut">
              <a:rPr lang="en-US" smtClean="0"/>
              <a:t>12/14/2022</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87532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3C2B07E4-CDF9-4C88-A2F3-04620E58224D}" type="datetimeFigureOut">
              <a:rPr lang="en-US" smtClean="0"/>
              <a:t>12/14/2022</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7406401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3C2B07E4-CDF9-4C88-A2F3-04620E58224D}" type="datetimeFigureOut">
              <a:rPr lang="en-US" smtClean="0"/>
              <a:t>12/14/2022</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8920164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3C2B07E4-CDF9-4C88-A2F3-04620E58224D}" type="datetimeFigureOut">
              <a:rPr lang="en-US" smtClean="0"/>
              <a:t>12/14/2022</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4161835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p:cNvSpPr>
          <p:nvPr>
            <p:ph type="pic" idx="1"/>
          </p:nvPr>
        </p:nvSpPr>
        <p:spPr>
          <a:xfrm>
            <a:off x="5334001" y="762000"/>
            <a:ext cx="5333999" cy="5334000"/>
          </a:xfrm>
        </p:spPr>
        <p:txBody>
          <a:bodyPr/>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3C2B07E4-CDF9-4C88-A2F3-04620E58224D}" type="datetimeFigureOut">
              <a:rPr lang="en-US" smtClean="0"/>
              <a:t>12/14/2022</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8647754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3C2B07E4-CDF9-4C88-A2F3-04620E58224D}" type="datetimeFigureOut">
              <a:rPr lang="en-US" smtClean="0"/>
              <a:t>12/14/2022</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213541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3C2B07E4-CDF9-4C88-A2F3-04620E58224D}" type="datetimeFigureOut">
              <a:rPr lang="en-US" smtClean="0"/>
              <a:t>12/14/2022</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6326286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3C2B07E4-CDF9-4C88-A2F3-04620E58224D}" type="datetimeFigureOut">
              <a:rPr lang="en-US" smtClean="0"/>
              <a:pPr/>
              <a:t>12/14/2022</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EFE71E98-A417-4ECC-ACEB-C0490C20DB04}" type="slidenum">
              <a:rPr lang="en-US" smtClean="0"/>
              <a:pPr/>
              <a:t>‹#›</a:t>
            </a:fld>
            <a:endParaRPr lang="en-US"/>
          </a:p>
        </p:txBody>
      </p:sp>
    </p:spTree>
    <p:extLst>
      <p:ext uri="{BB962C8B-B14F-4D97-AF65-F5344CB8AC3E}">
        <p14:creationId xmlns:p14="http://schemas.microsoft.com/office/powerpoint/2010/main" val="448552630"/>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1" r:id="rId6"/>
    <p:sldLayoutId id="2147483727" r:id="rId7"/>
    <p:sldLayoutId id="2147483728" r:id="rId8"/>
    <p:sldLayoutId id="2147483729" r:id="rId9"/>
    <p:sldLayoutId id="2147483730" r:id="rId10"/>
    <p:sldLayoutId id="2147483732"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4.jpeg"/><Relationship Id="rId7" Type="http://schemas.openxmlformats.org/officeDocument/2006/relationships/image" Target="../media/image28.jpeg"/><Relationship Id="rId2" Type="http://schemas.openxmlformats.org/officeDocument/2006/relationships/image" Target="../media/image23.jpeg"/><Relationship Id="rId1" Type="http://schemas.openxmlformats.org/officeDocument/2006/relationships/slideLayout" Target="../slideLayouts/slideLayout2.xml"/><Relationship Id="rId6" Type="http://schemas.openxmlformats.org/officeDocument/2006/relationships/image" Target="../media/image27.jpeg"/><Relationship Id="rId5" Type="http://schemas.openxmlformats.org/officeDocument/2006/relationships/image" Target="../media/image26.png"/><Relationship Id="rId4" Type="http://schemas.openxmlformats.org/officeDocument/2006/relationships/image" Target="../media/image25.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1C3281D-A46F-4842-9340-4CBC29E1B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DDE8421-1451-E0B7-432B-7A5B1FFC9A49}"/>
              </a:ext>
            </a:extLst>
          </p:cNvPr>
          <p:cNvPicPr>
            <a:picLocks noChangeAspect="1"/>
          </p:cNvPicPr>
          <p:nvPr/>
        </p:nvPicPr>
        <p:blipFill rotWithShape="1">
          <a:blip r:embed="rId2">
            <a:alphaModFix amt="50000"/>
          </a:blip>
          <a:srcRect t="28531" b="15220"/>
          <a:stretch/>
        </p:blipFill>
        <p:spPr>
          <a:xfrm>
            <a:off x="20" y="10"/>
            <a:ext cx="12191980" cy="6857990"/>
          </a:xfrm>
          <a:prstGeom prst="rect">
            <a:avLst/>
          </a:prstGeom>
        </p:spPr>
      </p:pic>
      <p:sp>
        <p:nvSpPr>
          <p:cNvPr id="2" name="Title 1">
            <a:extLst>
              <a:ext uri="{FF2B5EF4-FFF2-40B4-BE49-F238E27FC236}">
                <a16:creationId xmlns:a16="http://schemas.microsoft.com/office/drawing/2014/main" id="{EA7DFA9F-BDBF-B5EC-E727-F5934A950457}"/>
              </a:ext>
            </a:extLst>
          </p:cNvPr>
          <p:cNvSpPr>
            <a:spLocks noGrp="1"/>
          </p:cNvSpPr>
          <p:nvPr>
            <p:ph type="ctrTitle"/>
          </p:nvPr>
        </p:nvSpPr>
        <p:spPr>
          <a:xfrm>
            <a:off x="1429612" y="1013984"/>
            <a:ext cx="6952388" cy="3260635"/>
          </a:xfrm>
        </p:spPr>
        <p:txBody>
          <a:bodyPr>
            <a:normAutofit/>
          </a:bodyPr>
          <a:lstStyle/>
          <a:p>
            <a:r>
              <a:rPr lang="en-GB">
                <a:solidFill>
                  <a:srgbClr val="FFFFFF"/>
                </a:solidFill>
              </a:rPr>
              <a:t>I Scream Game</a:t>
            </a:r>
            <a:endParaRPr lang="en-GB" dirty="0">
              <a:solidFill>
                <a:srgbClr val="FFFFFF"/>
              </a:solidFill>
            </a:endParaRPr>
          </a:p>
        </p:txBody>
      </p:sp>
      <p:sp>
        <p:nvSpPr>
          <p:cNvPr id="3" name="Subtitle 2">
            <a:extLst>
              <a:ext uri="{FF2B5EF4-FFF2-40B4-BE49-F238E27FC236}">
                <a16:creationId xmlns:a16="http://schemas.microsoft.com/office/drawing/2014/main" id="{8B4FB4FB-B141-B4FD-C40B-688FCB7A619A}"/>
              </a:ext>
            </a:extLst>
          </p:cNvPr>
          <p:cNvSpPr>
            <a:spLocks noGrp="1"/>
          </p:cNvSpPr>
          <p:nvPr>
            <p:ph type="subTitle" idx="1"/>
          </p:nvPr>
        </p:nvSpPr>
        <p:spPr>
          <a:xfrm>
            <a:off x="1429612" y="4848464"/>
            <a:ext cx="7714388" cy="1085849"/>
          </a:xfrm>
        </p:spPr>
        <p:txBody>
          <a:bodyPr>
            <a:normAutofit/>
          </a:bodyPr>
          <a:lstStyle/>
          <a:p>
            <a:r>
              <a:rPr lang="en-GB" dirty="0">
                <a:solidFill>
                  <a:srgbClr val="FFFFFF"/>
                </a:solidFill>
              </a:rPr>
              <a:t>By Alex, Shaun and Hamza</a:t>
            </a:r>
          </a:p>
        </p:txBody>
      </p:sp>
      <p:cxnSp>
        <p:nvCxnSpPr>
          <p:cNvPr id="11" name="Straight Connector 10">
            <a:extLst>
              <a:ext uri="{FF2B5EF4-FFF2-40B4-BE49-F238E27FC236}">
                <a16:creationId xmlns:a16="http://schemas.microsoft.com/office/drawing/2014/main" id="{313FECB8-44EE-4A45-9F7B-66ECF1C3C8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4578595"/>
            <a:ext cx="971155" cy="0"/>
          </a:xfrm>
          <a:prstGeom prst="line">
            <a:avLst/>
          </a:prstGeom>
          <a:ln w="317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954881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768E3-D355-D72B-6227-BFB1703B6A55}"/>
              </a:ext>
            </a:extLst>
          </p:cNvPr>
          <p:cNvSpPr>
            <a:spLocks noGrp="1"/>
          </p:cNvSpPr>
          <p:nvPr>
            <p:ph type="title"/>
          </p:nvPr>
        </p:nvSpPr>
        <p:spPr/>
        <p:txBody>
          <a:bodyPr/>
          <a:lstStyle/>
          <a:p>
            <a:r>
              <a:rPr lang="en-GB" dirty="0"/>
              <a:t>My Contribution</a:t>
            </a:r>
          </a:p>
        </p:txBody>
      </p:sp>
      <p:sp>
        <p:nvSpPr>
          <p:cNvPr id="3" name="Content Placeholder 2">
            <a:extLst>
              <a:ext uri="{FF2B5EF4-FFF2-40B4-BE49-F238E27FC236}">
                <a16:creationId xmlns:a16="http://schemas.microsoft.com/office/drawing/2014/main" id="{C8CADABF-37C9-CCC8-E64C-EF33232E1697}"/>
              </a:ext>
            </a:extLst>
          </p:cNvPr>
          <p:cNvSpPr>
            <a:spLocks noGrp="1"/>
          </p:cNvSpPr>
          <p:nvPr>
            <p:ph idx="1"/>
          </p:nvPr>
        </p:nvSpPr>
        <p:spPr/>
        <p:txBody>
          <a:bodyPr>
            <a:normAutofit fontScale="92500" lnSpcReduction="10000"/>
          </a:bodyPr>
          <a:lstStyle/>
          <a:p>
            <a:r>
              <a:rPr lang="en-GB" dirty="0"/>
              <a:t>Assets:</a:t>
            </a:r>
            <a:br>
              <a:rPr lang="en-GB" dirty="0"/>
            </a:br>
            <a:r>
              <a:rPr lang="en-GB" dirty="0"/>
              <a:t>	Barrier</a:t>
            </a:r>
            <a:br>
              <a:rPr lang="en-GB" dirty="0"/>
            </a:br>
            <a:r>
              <a:rPr lang="en-GB" dirty="0"/>
              <a:t>	Coffee Table</a:t>
            </a:r>
            <a:br>
              <a:rPr lang="en-GB" dirty="0"/>
            </a:br>
            <a:r>
              <a:rPr lang="en-GB" dirty="0"/>
              <a:t>	Counter and High Chairs</a:t>
            </a:r>
            <a:br>
              <a:rPr lang="en-GB" dirty="0"/>
            </a:br>
            <a:r>
              <a:rPr lang="en-GB" dirty="0"/>
              <a:t>	Disposable Cup</a:t>
            </a:r>
            <a:br>
              <a:rPr lang="en-GB" dirty="0"/>
            </a:br>
            <a:r>
              <a:rPr lang="en-GB" dirty="0"/>
              <a:t>	Flashlight</a:t>
            </a:r>
            <a:br>
              <a:rPr lang="en-GB" dirty="0"/>
            </a:br>
            <a:r>
              <a:rPr lang="en-GB" dirty="0"/>
              <a:t>	Wall Light Fixture</a:t>
            </a:r>
            <a:br>
              <a:rPr lang="en-GB" dirty="0"/>
            </a:br>
            <a:r>
              <a:rPr lang="en-GB" dirty="0"/>
              <a:t>	Shelf</a:t>
            </a:r>
            <a:br>
              <a:rPr lang="en-GB" dirty="0"/>
            </a:br>
            <a:r>
              <a:rPr lang="en-GB" dirty="0"/>
              <a:t>	Pipes, Tiles, Cables, Nuts &amp; Bolts (not included in final)</a:t>
            </a:r>
            <a:br>
              <a:rPr lang="en-GB" dirty="0"/>
            </a:br>
            <a:r>
              <a:rPr lang="en-GB" dirty="0"/>
              <a:t>	Floor, Roof, Walls, Revolving Doors, Windows</a:t>
            </a:r>
          </a:p>
          <a:p>
            <a:r>
              <a:rPr lang="en-GB" dirty="0"/>
              <a:t>Logo</a:t>
            </a:r>
          </a:p>
        </p:txBody>
      </p:sp>
    </p:spTree>
    <p:extLst>
      <p:ext uri="{BB962C8B-B14F-4D97-AF65-F5344CB8AC3E}">
        <p14:creationId xmlns:p14="http://schemas.microsoft.com/office/powerpoint/2010/main" val="15730353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768E3-D355-D72B-6227-BFB1703B6A55}"/>
              </a:ext>
            </a:extLst>
          </p:cNvPr>
          <p:cNvSpPr>
            <a:spLocks noGrp="1"/>
          </p:cNvSpPr>
          <p:nvPr>
            <p:ph type="title"/>
          </p:nvPr>
        </p:nvSpPr>
        <p:spPr/>
        <p:txBody>
          <a:bodyPr/>
          <a:lstStyle/>
          <a:p>
            <a:r>
              <a:rPr lang="en-GB" dirty="0"/>
              <a:t>My Models (Some of them)</a:t>
            </a:r>
          </a:p>
        </p:txBody>
      </p:sp>
      <p:pic>
        <p:nvPicPr>
          <p:cNvPr id="5" name="Picture 4">
            <a:extLst>
              <a:ext uri="{FF2B5EF4-FFF2-40B4-BE49-F238E27FC236}">
                <a16:creationId xmlns:a16="http://schemas.microsoft.com/office/drawing/2014/main" id="{AE8518EA-332B-8E3A-169A-FA598512EDE8}"/>
              </a:ext>
            </a:extLst>
          </p:cNvPr>
          <p:cNvPicPr>
            <a:picLocks noChangeAspect="1"/>
          </p:cNvPicPr>
          <p:nvPr/>
        </p:nvPicPr>
        <p:blipFill>
          <a:blip r:embed="rId3"/>
          <a:stretch>
            <a:fillRect/>
          </a:stretch>
        </p:blipFill>
        <p:spPr>
          <a:xfrm>
            <a:off x="707738" y="2182789"/>
            <a:ext cx="2705915" cy="2131475"/>
          </a:xfrm>
          <a:prstGeom prst="rect">
            <a:avLst/>
          </a:prstGeom>
        </p:spPr>
      </p:pic>
      <p:pic>
        <p:nvPicPr>
          <p:cNvPr id="7" name="Picture 6">
            <a:extLst>
              <a:ext uri="{FF2B5EF4-FFF2-40B4-BE49-F238E27FC236}">
                <a16:creationId xmlns:a16="http://schemas.microsoft.com/office/drawing/2014/main" id="{847EBDCD-5F2C-1472-D1E2-F52874B30924}"/>
              </a:ext>
            </a:extLst>
          </p:cNvPr>
          <p:cNvPicPr>
            <a:picLocks noChangeAspect="1"/>
          </p:cNvPicPr>
          <p:nvPr/>
        </p:nvPicPr>
        <p:blipFill>
          <a:blip r:embed="rId4"/>
          <a:stretch>
            <a:fillRect/>
          </a:stretch>
        </p:blipFill>
        <p:spPr>
          <a:xfrm>
            <a:off x="3413653" y="2182787"/>
            <a:ext cx="2682347" cy="2131475"/>
          </a:xfrm>
          <a:prstGeom prst="rect">
            <a:avLst/>
          </a:prstGeom>
        </p:spPr>
      </p:pic>
      <p:pic>
        <p:nvPicPr>
          <p:cNvPr id="9" name="Picture 8">
            <a:extLst>
              <a:ext uri="{FF2B5EF4-FFF2-40B4-BE49-F238E27FC236}">
                <a16:creationId xmlns:a16="http://schemas.microsoft.com/office/drawing/2014/main" id="{01A16900-99C9-4E5C-4389-2BBAABBEC2E1}"/>
              </a:ext>
            </a:extLst>
          </p:cNvPr>
          <p:cNvPicPr>
            <a:picLocks noChangeAspect="1"/>
          </p:cNvPicPr>
          <p:nvPr/>
        </p:nvPicPr>
        <p:blipFill>
          <a:blip r:embed="rId5"/>
          <a:stretch>
            <a:fillRect/>
          </a:stretch>
        </p:blipFill>
        <p:spPr>
          <a:xfrm>
            <a:off x="6096000" y="2182788"/>
            <a:ext cx="2682347" cy="2131474"/>
          </a:xfrm>
          <a:prstGeom prst="rect">
            <a:avLst/>
          </a:prstGeom>
        </p:spPr>
      </p:pic>
      <p:pic>
        <p:nvPicPr>
          <p:cNvPr id="11" name="Picture 10">
            <a:extLst>
              <a:ext uri="{FF2B5EF4-FFF2-40B4-BE49-F238E27FC236}">
                <a16:creationId xmlns:a16="http://schemas.microsoft.com/office/drawing/2014/main" id="{87131914-E024-72C7-9673-2CF7A1D4E185}"/>
              </a:ext>
            </a:extLst>
          </p:cNvPr>
          <p:cNvPicPr>
            <a:picLocks noChangeAspect="1"/>
          </p:cNvPicPr>
          <p:nvPr/>
        </p:nvPicPr>
        <p:blipFill>
          <a:blip r:embed="rId6"/>
          <a:stretch>
            <a:fillRect/>
          </a:stretch>
        </p:blipFill>
        <p:spPr>
          <a:xfrm>
            <a:off x="8778347" y="2182788"/>
            <a:ext cx="2682346" cy="2131474"/>
          </a:xfrm>
          <a:prstGeom prst="rect">
            <a:avLst/>
          </a:prstGeom>
        </p:spPr>
      </p:pic>
      <p:pic>
        <p:nvPicPr>
          <p:cNvPr id="13" name="Picture 12">
            <a:extLst>
              <a:ext uri="{FF2B5EF4-FFF2-40B4-BE49-F238E27FC236}">
                <a16:creationId xmlns:a16="http://schemas.microsoft.com/office/drawing/2014/main" id="{0B3554F9-C03A-9C0F-5385-6DE462B89417}"/>
              </a:ext>
            </a:extLst>
          </p:cNvPr>
          <p:cNvPicPr>
            <a:picLocks noChangeAspect="1"/>
          </p:cNvPicPr>
          <p:nvPr/>
        </p:nvPicPr>
        <p:blipFill>
          <a:blip r:embed="rId7"/>
          <a:stretch>
            <a:fillRect/>
          </a:stretch>
        </p:blipFill>
        <p:spPr>
          <a:xfrm>
            <a:off x="2119544" y="4218007"/>
            <a:ext cx="2682347" cy="2131476"/>
          </a:xfrm>
          <a:prstGeom prst="rect">
            <a:avLst/>
          </a:prstGeom>
        </p:spPr>
      </p:pic>
      <p:pic>
        <p:nvPicPr>
          <p:cNvPr id="15" name="Picture 14">
            <a:extLst>
              <a:ext uri="{FF2B5EF4-FFF2-40B4-BE49-F238E27FC236}">
                <a16:creationId xmlns:a16="http://schemas.microsoft.com/office/drawing/2014/main" id="{626CF895-86F5-5A76-CDC3-B07D2550284F}"/>
              </a:ext>
            </a:extLst>
          </p:cNvPr>
          <p:cNvPicPr>
            <a:picLocks noChangeAspect="1"/>
          </p:cNvPicPr>
          <p:nvPr/>
        </p:nvPicPr>
        <p:blipFill>
          <a:blip r:embed="rId8"/>
          <a:stretch>
            <a:fillRect/>
          </a:stretch>
        </p:blipFill>
        <p:spPr>
          <a:xfrm>
            <a:off x="7507806" y="4218009"/>
            <a:ext cx="3010987" cy="2131474"/>
          </a:xfrm>
          <a:prstGeom prst="rect">
            <a:avLst/>
          </a:prstGeom>
        </p:spPr>
      </p:pic>
      <p:pic>
        <p:nvPicPr>
          <p:cNvPr id="17" name="Picture 16">
            <a:extLst>
              <a:ext uri="{FF2B5EF4-FFF2-40B4-BE49-F238E27FC236}">
                <a16:creationId xmlns:a16="http://schemas.microsoft.com/office/drawing/2014/main" id="{771F2757-5BD2-830C-CF04-CF1ED6C66BF6}"/>
              </a:ext>
            </a:extLst>
          </p:cNvPr>
          <p:cNvPicPr>
            <a:picLocks noChangeAspect="1"/>
          </p:cNvPicPr>
          <p:nvPr/>
        </p:nvPicPr>
        <p:blipFill>
          <a:blip r:embed="rId9"/>
          <a:stretch>
            <a:fillRect/>
          </a:stretch>
        </p:blipFill>
        <p:spPr>
          <a:xfrm>
            <a:off x="4931292" y="4445955"/>
            <a:ext cx="2447113" cy="1771834"/>
          </a:xfrm>
          <a:prstGeom prst="rect">
            <a:avLst/>
          </a:prstGeom>
        </p:spPr>
      </p:pic>
    </p:spTree>
    <p:extLst>
      <p:ext uri="{BB962C8B-B14F-4D97-AF65-F5344CB8AC3E}">
        <p14:creationId xmlns:p14="http://schemas.microsoft.com/office/powerpoint/2010/main" val="19524004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768E3-D355-D72B-6227-BFB1703B6A55}"/>
              </a:ext>
            </a:extLst>
          </p:cNvPr>
          <p:cNvSpPr>
            <a:spLocks noGrp="1"/>
          </p:cNvSpPr>
          <p:nvPr>
            <p:ph type="title"/>
          </p:nvPr>
        </p:nvSpPr>
        <p:spPr/>
        <p:txBody>
          <a:bodyPr/>
          <a:lstStyle/>
          <a:p>
            <a:r>
              <a:rPr lang="en-GB" dirty="0"/>
              <a:t>The logo for the project</a:t>
            </a:r>
          </a:p>
        </p:txBody>
      </p:sp>
      <p:pic>
        <p:nvPicPr>
          <p:cNvPr id="4" name="Picture 3">
            <a:extLst>
              <a:ext uri="{FF2B5EF4-FFF2-40B4-BE49-F238E27FC236}">
                <a16:creationId xmlns:a16="http://schemas.microsoft.com/office/drawing/2014/main" id="{F52655D0-1C52-FE7C-3433-EB91E132537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0" y="1812575"/>
            <a:ext cx="3776163" cy="4531396"/>
          </a:xfrm>
          <a:prstGeom prst="rect">
            <a:avLst/>
          </a:prstGeom>
        </p:spPr>
      </p:pic>
      <p:pic>
        <p:nvPicPr>
          <p:cNvPr id="8" name="Picture 7">
            <a:extLst>
              <a:ext uri="{FF2B5EF4-FFF2-40B4-BE49-F238E27FC236}">
                <a16:creationId xmlns:a16="http://schemas.microsoft.com/office/drawing/2014/main" id="{75B27580-E447-F143-84E7-7B4F2575A7C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49583" y="2036392"/>
            <a:ext cx="3776163" cy="3776163"/>
          </a:xfrm>
          <a:prstGeom prst="rect">
            <a:avLst/>
          </a:prstGeom>
        </p:spPr>
      </p:pic>
    </p:spTree>
    <p:extLst>
      <p:ext uri="{BB962C8B-B14F-4D97-AF65-F5344CB8AC3E}">
        <p14:creationId xmlns:p14="http://schemas.microsoft.com/office/powerpoint/2010/main" val="21758340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768E3-D355-D72B-6227-BFB1703B6A55}"/>
              </a:ext>
            </a:extLst>
          </p:cNvPr>
          <p:cNvSpPr>
            <a:spLocks noGrp="1"/>
          </p:cNvSpPr>
          <p:nvPr>
            <p:ph type="title"/>
          </p:nvPr>
        </p:nvSpPr>
        <p:spPr/>
        <p:txBody>
          <a:bodyPr/>
          <a:lstStyle/>
          <a:p>
            <a:r>
              <a:rPr lang="en-GB" dirty="0"/>
              <a:t>My Contribution</a:t>
            </a:r>
          </a:p>
        </p:txBody>
      </p:sp>
      <p:sp>
        <p:nvSpPr>
          <p:cNvPr id="3" name="Content Placeholder 2">
            <a:extLst>
              <a:ext uri="{FF2B5EF4-FFF2-40B4-BE49-F238E27FC236}">
                <a16:creationId xmlns:a16="http://schemas.microsoft.com/office/drawing/2014/main" id="{C8CADABF-37C9-CCC8-E64C-EF33232E1697}"/>
              </a:ext>
            </a:extLst>
          </p:cNvPr>
          <p:cNvSpPr>
            <a:spLocks noGrp="1"/>
          </p:cNvSpPr>
          <p:nvPr>
            <p:ph idx="1"/>
          </p:nvPr>
        </p:nvSpPr>
        <p:spPr>
          <a:xfrm>
            <a:off x="1429565" y="2286000"/>
            <a:ext cx="5634425" cy="3810000"/>
          </a:xfrm>
        </p:spPr>
        <p:txBody>
          <a:bodyPr>
            <a:normAutofit/>
          </a:bodyPr>
          <a:lstStyle/>
          <a:p>
            <a:pPr marL="0" indent="0">
              <a:buNone/>
            </a:pPr>
            <a:r>
              <a:rPr lang="en-GB" dirty="0"/>
              <a:t>The original characters had around 400,000 tri’s. I took it upon myself to Remesh, Simplify and Reconstruct the mesh for the characters as I had more time available for this than my team members and wanted a finished product.</a:t>
            </a:r>
          </a:p>
          <a:p>
            <a:r>
              <a:rPr lang="en-GB" dirty="0"/>
              <a:t>Characters (Redone):</a:t>
            </a:r>
            <a:br>
              <a:rPr lang="en-GB" dirty="0"/>
            </a:br>
            <a:r>
              <a:rPr lang="en-GB" dirty="0"/>
              <a:t>	Remeshing </a:t>
            </a:r>
            <a:br>
              <a:rPr lang="en-GB" dirty="0"/>
            </a:br>
            <a:r>
              <a:rPr lang="en-GB" dirty="0"/>
              <a:t>	Simplifying</a:t>
            </a:r>
            <a:br>
              <a:rPr lang="en-GB" dirty="0"/>
            </a:br>
            <a:r>
              <a:rPr lang="en-GB" dirty="0"/>
              <a:t>	Reconstruction</a:t>
            </a:r>
          </a:p>
        </p:txBody>
      </p:sp>
      <p:pic>
        <p:nvPicPr>
          <p:cNvPr id="1026" name="Picture 2" descr="Figure 1 from Mesh simplification algorithm based on absolute  curvature-weighted quadric error metrics | Semantic Scholar">
            <a:extLst>
              <a:ext uri="{FF2B5EF4-FFF2-40B4-BE49-F238E27FC236}">
                <a16:creationId xmlns:a16="http://schemas.microsoft.com/office/drawing/2014/main" id="{033A0ED0-5E5F-5B4C-2CA3-DEE8F31948D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546" b="11244"/>
          <a:stretch/>
        </p:blipFill>
        <p:spPr bwMode="auto">
          <a:xfrm>
            <a:off x="7557488" y="3177761"/>
            <a:ext cx="3204946" cy="151597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The Ball Pivoting Algorithm in 2D. (a) A circle of radius &amp; pivots from...  | Download Scientific Diagram">
            <a:extLst>
              <a:ext uri="{FF2B5EF4-FFF2-40B4-BE49-F238E27FC236}">
                <a16:creationId xmlns:a16="http://schemas.microsoft.com/office/drawing/2014/main" id="{BDB215C3-06A9-2CB4-F461-AE6C0006428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57488" y="4881891"/>
            <a:ext cx="3204946" cy="121410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DF] Explicit Surface Remeshing | Semantic Scholar">
            <a:extLst>
              <a:ext uri="{FF2B5EF4-FFF2-40B4-BE49-F238E27FC236}">
                <a16:creationId xmlns:a16="http://schemas.microsoft.com/office/drawing/2014/main" id="{C17693D5-B2CC-99E1-D6CA-BC956AB7D62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8826" t="749" b="8142"/>
          <a:stretch/>
        </p:blipFill>
        <p:spPr bwMode="auto">
          <a:xfrm>
            <a:off x="7557487" y="1623258"/>
            <a:ext cx="3204947" cy="136635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1F2439B-FB1B-369E-321C-5751F5302C59}"/>
              </a:ext>
            </a:extLst>
          </p:cNvPr>
          <p:cNvSpPr txBox="1"/>
          <p:nvPr/>
        </p:nvSpPr>
        <p:spPr>
          <a:xfrm>
            <a:off x="10762434" y="2071189"/>
            <a:ext cx="261257" cy="369332"/>
          </a:xfrm>
          <a:prstGeom prst="rect">
            <a:avLst/>
          </a:prstGeom>
          <a:noFill/>
        </p:spPr>
        <p:txBody>
          <a:bodyPr wrap="square" rtlCol="0">
            <a:spAutoFit/>
          </a:bodyPr>
          <a:lstStyle/>
          <a:p>
            <a:r>
              <a:rPr lang="en-GB" dirty="0"/>
              <a:t>1</a:t>
            </a:r>
          </a:p>
        </p:txBody>
      </p:sp>
      <p:sp>
        <p:nvSpPr>
          <p:cNvPr id="6" name="TextBox 5">
            <a:extLst>
              <a:ext uri="{FF2B5EF4-FFF2-40B4-BE49-F238E27FC236}">
                <a16:creationId xmlns:a16="http://schemas.microsoft.com/office/drawing/2014/main" id="{953F1FBA-09B4-DA6B-EF48-EFD5EAB54241}"/>
              </a:ext>
            </a:extLst>
          </p:cNvPr>
          <p:cNvSpPr txBox="1"/>
          <p:nvPr/>
        </p:nvSpPr>
        <p:spPr>
          <a:xfrm>
            <a:off x="10763561" y="3720939"/>
            <a:ext cx="261257" cy="369332"/>
          </a:xfrm>
          <a:prstGeom prst="rect">
            <a:avLst/>
          </a:prstGeom>
          <a:noFill/>
        </p:spPr>
        <p:txBody>
          <a:bodyPr wrap="square" rtlCol="0">
            <a:spAutoFit/>
          </a:bodyPr>
          <a:lstStyle/>
          <a:p>
            <a:r>
              <a:rPr lang="en-GB" dirty="0"/>
              <a:t>2</a:t>
            </a:r>
          </a:p>
        </p:txBody>
      </p:sp>
      <p:sp>
        <p:nvSpPr>
          <p:cNvPr id="7" name="TextBox 6">
            <a:extLst>
              <a:ext uri="{FF2B5EF4-FFF2-40B4-BE49-F238E27FC236}">
                <a16:creationId xmlns:a16="http://schemas.microsoft.com/office/drawing/2014/main" id="{EAE26F5D-B4E4-F294-09F6-A6781D2B1051}"/>
              </a:ext>
            </a:extLst>
          </p:cNvPr>
          <p:cNvSpPr txBox="1"/>
          <p:nvPr/>
        </p:nvSpPr>
        <p:spPr>
          <a:xfrm>
            <a:off x="10762434" y="5274134"/>
            <a:ext cx="261257" cy="369332"/>
          </a:xfrm>
          <a:prstGeom prst="rect">
            <a:avLst/>
          </a:prstGeom>
          <a:noFill/>
        </p:spPr>
        <p:txBody>
          <a:bodyPr wrap="square" rtlCol="0">
            <a:spAutoFit/>
          </a:bodyPr>
          <a:lstStyle/>
          <a:p>
            <a:r>
              <a:rPr lang="en-GB" dirty="0"/>
              <a:t>3</a:t>
            </a:r>
          </a:p>
        </p:txBody>
      </p:sp>
    </p:spTree>
    <p:extLst>
      <p:ext uri="{BB962C8B-B14F-4D97-AF65-F5344CB8AC3E}">
        <p14:creationId xmlns:p14="http://schemas.microsoft.com/office/powerpoint/2010/main" val="23284152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768E3-D355-D72B-6227-BFB1703B6A55}"/>
              </a:ext>
            </a:extLst>
          </p:cNvPr>
          <p:cNvSpPr>
            <a:spLocks noGrp="1"/>
          </p:cNvSpPr>
          <p:nvPr>
            <p:ph type="title"/>
          </p:nvPr>
        </p:nvSpPr>
        <p:spPr/>
        <p:txBody>
          <a:bodyPr/>
          <a:lstStyle/>
          <a:p>
            <a:r>
              <a:rPr lang="en-GB" dirty="0"/>
              <a:t>My Contribution</a:t>
            </a:r>
          </a:p>
        </p:txBody>
      </p:sp>
      <p:sp>
        <p:nvSpPr>
          <p:cNvPr id="3" name="Content Placeholder 2">
            <a:extLst>
              <a:ext uri="{FF2B5EF4-FFF2-40B4-BE49-F238E27FC236}">
                <a16:creationId xmlns:a16="http://schemas.microsoft.com/office/drawing/2014/main" id="{C8CADABF-37C9-CCC8-E64C-EF33232E1697}"/>
              </a:ext>
            </a:extLst>
          </p:cNvPr>
          <p:cNvSpPr>
            <a:spLocks noGrp="1"/>
          </p:cNvSpPr>
          <p:nvPr>
            <p:ph idx="1"/>
          </p:nvPr>
        </p:nvSpPr>
        <p:spPr>
          <a:xfrm>
            <a:off x="1429566" y="2286000"/>
            <a:ext cx="9238434" cy="3810000"/>
          </a:xfrm>
        </p:spPr>
        <p:txBody>
          <a:bodyPr>
            <a:normAutofit/>
          </a:bodyPr>
          <a:lstStyle/>
          <a:p>
            <a:r>
              <a:rPr lang="en-GB" dirty="0"/>
              <a:t>Characters:</a:t>
            </a:r>
            <a:br>
              <a:rPr lang="en-GB" dirty="0"/>
            </a:br>
            <a:r>
              <a:rPr lang="en-GB" dirty="0"/>
              <a:t>	UV Unwrapped</a:t>
            </a:r>
            <a:br>
              <a:rPr lang="en-GB" dirty="0"/>
            </a:br>
            <a:r>
              <a:rPr lang="en-GB" dirty="0"/>
              <a:t>	Textured</a:t>
            </a:r>
            <a:br>
              <a:rPr lang="en-GB" dirty="0"/>
            </a:br>
            <a:r>
              <a:rPr lang="en-GB" dirty="0"/>
              <a:t>	Rigged</a:t>
            </a:r>
            <a:br>
              <a:rPr lang="en-GB" dirty="0"/>
            </a:br>
            <a:r>
              <a:rPr lang="en-GB" dirty="0"/>
              <a:t>	NPC added to UE5 Project with idle animation and interaction</a:t>
            </a:r>
            <a:br>
              <a:rPr lang="en-GB" dirty="0"/>
            </a:br>
            <a:r>
              <a:rPr lang="en-GB" dirty="0"/>
              <a:t>	Main character not added as issues with animation within the project</a:t>
            </a:r>
          </a:p>
          <a:p>
            <a:r>
              <a:rPr lang="en-GB" dirty="0"/>
              <a:t>Particle System</a:t>
            </a:r>
            <a:br>
              <a:rPr lang="en-GB" dirty="0"/>
            </a:br>
            <a:r>
              <a:rPr lang="en-GB" dirty="0"/>
              <a:t>	Fog</a:t>
            </a:r>
            <a:br>
              <a:rPr lang="en-GB" dirty="0"/>
            </a:br>
            <a:endParaRPr lang="en-GB" dirty="0"/>
          </a:p>
        </p:txBody>
      </p:sp>
    </p:spTree>
    <p:extLst>
      <p:ext uri="{BB962C8B-B14F-4D97-AF65-F5344CB8AC3E}">
        <p14:creationId xmlns:p14="http://schemas.microsoft.com/office/powerpoint/2010/main" val="20507063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7FF4E47-F69A-1C67-9545-30FCF426ED6A}"/>
              </a:ext>
            </a:extLst>
          </p:cNvPr>
          <p:cNvPicPr>
            <a:picLocks noChangeAspect="1"/>
          </p:cNvPicPr>
          <p:nvPr/>
        </p:nvPicPr>
        <p:blipFill>
          <a:blip r:embed="rId2"/>
          <a:stretch>
            <a:fillRect/>
          </a:stretch>
        </p:blipFill>
        <p:spPr>
          <a:xfrm>
            <a:off x="0" y="557744"/>
            <a:ext cx="12192000" cy="5742512"/>
          </a:xfrm>
          <a:prstGeom prst="rect">
            <a:avLst/>
          </a:prstGeom>
        </p:spPr>
      </p:pic>
    </p:spTree>
    <p:extLst>
      <p:ext uri="{BB962C8B-B14F-4D97-AF65-F5344CB8AC3E}">
        <p14:creationId xmlns:p14="http://schemas.microsoft.com/office/powerpoint/2010/main" val="2699589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8D89CA2E-5D22-BDF7-C2D7-2785780FED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76263"/>
            <a:ext cx="12192000" cy="570388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BDD7E4E2-8370-D14C-C942-A35EBD419E1C}"/>
              </a:ext>
            </a:extLst>
          </p:cNvPr>
          <p:cNvSpPr txBox="1"/>
          <p:nvPr/>
        </p:nvSpPr>
        <p:spPr>
          <a:xfrm>
            <a:off x="5020826" y="6430945"/>
            <a:ext cx="2150347" cy="369332"/>
          </a:xfrm>
          <a:prstGeom prst="rect">
            <a:avLst/>
          </a:prstGeom>
          <a:noFill/>
        </p:spPr>
        <p:txBody>
          <a:bodyPr wrap="square" rtlCol="0">
            <a:spAutoFit/>
          </a:bodyPr>
          <a:lstStyle/>
          <a:p>
            <a:pPr algn="ctr"/>
            <a:r>
              <a:rPr lang="en-GB" dirty="0"/>
              <a:t>Shaun’s concept art</a:t>
            </a:r>
          </a:p>
        </p:txBody>
      </p:sp>
    </p:spTree>
    <p:extLst>
      <p:ext uri="{BB962C8B-B14F-4D97-AF65-F5344CB8AC3E}">
        <p14:creationId xmlns:p14="http://schemas.microsoft.com/office/powerpoint/2010/main" val="18503819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817593A-E8A3-1D86-AED1-8C1AF29F5E69}"/>
              </a:ext>
            </a:extLst>
          </p:cNvPr>
          <p:cNvPicPr>
            <a:picLocks noChangeAspect="1"/>
          </p:cNvPicPr>
          <p:nvPr/>
        </p:nvPicPr>
        <p:blipFill>
          <a:blip r:embed="rId2"/>
          <a:stretch>
            <a:fillRect/>
          </a:stretch>
        </p:blipFill>
        <p:spPr>
          <a:xfrm>
            <a:off x="0" y="546652"/>
            <a:ext cx="12192000" cy="5764696"/>
          </a:xfrm>
          <a:prstGeom prst="rect">
            <a:avLst/>
          </a:prstGeom>
        </p:spPr>
      </p:pic>
    </p:spTree>
    <p:extLst>
      <p:ext uri="{BB962C8B-B14F-4D97-AF65-F5344CB8AC3E}">
        <p14:creationId xmlns:p14="http://schemas.microsoft.com/office/powerpoint/2010/main" val="18859381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23FF961-2FBB-D404-B597-3371B22AE080}"/>
              </a:ext>
            </a:extLst>
          </p:cNvPr>
          <p:cNvPicPr>
            <a:picLocks noChangeAspect="1"/>
          </p:cNvPicPr>
          <p:nvPr/>
        </p:nvPicPr>
        <p:blipFill>
          <a:blip r:embed="rId2"/>
          <a:stretch>
            <a:fillRect/>
          </a:stretch>
        </p:blipFill>
        <p:spPr>
          <a:xfrm>
            <a:off x="0" y="977023"/>
            <a:ext cx="12192000" cy="4903954"/>
          </a:xfrm>
          <a:prstGeom prst="rect">
            <a:avLst/>
          </a:prstGeom>
        </p:spPr>
      </p:pic>
      <p:sp>
        <p:nvSpPr>
          <p:cNvPr id="6" name="TextBox 5">
            <a:extLst>
              <a:ext uri="{FF2B5EF4-FFF2-40B4-BE49-F238E27FC236}">
                <a16:creationId xmlns:a16="http://schemas.microsoft.com/office/drawing/2014/main" id="{9BB393BC-F711-F3B9-ED61-2DC92EF0934A}"/>
              </a:ext>
            </a:extLst>
          </p:cNvPr>
          <p:cNvSpPr txBox="1"/>
          <p:nvPr/>
        </p:nvSpPr>
        <p:spPr>
          <a:xfrm>
            <a:off x="391886" y="6069204"/>
            <a:ext cx="11605847" cy="646331"/>
          </a:xfrm>
          <a:prstGeom prst="rect">
            <a:avLst/>
          </a:prstGeom>
          <a:noFill/>
        </p:spPr>
        <p:txBody>
          <a:bodyPr wrap="square" rtlCol="0">
            <a:spAutoFit/>
          </a:bodyPr>
          <a:lstStyle/>
          <a:p>
            <a:pPr algn="ctr"/>
            <a:r>
              <a:rPr lang="en-GB" dirty="0"/>
              <a:t>The fog was created using the Niagara System in UE5. </a:t>
            </a:r>
            <a:br>
              <a:rPr lang="en-GB" dirty="0"/>
            </a:br>
            <a:r>
              <a:rPr lang="en-GB" dirty="0"/>
              <a:t>This system helped me achieve the desired look for the foggy atmosphere within the level. </a:t>
            </a:r>
          </a:p>
        </p:txBody>
      </p:sp>
    </p:spTree>
    <p:extLst>
      <p:ext uri="{BB962C8B-B14F-4D97-AF65-F5344CB8AC3E}">
        <p14:creationId xmlns:p14="http://schemas.microsoft.com/office/powerpoint/2010/main" val="29088423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768E3-D355-D72B-6227-BFB1703B6A55}"/>
              </a:ext>
            </a:extLst>
          </p:cNvPr>
          <p:cNvSpPr>
            <a:spLocks noGrp="1"/>
          </p:cNvSpPr>
          <p:nvPr>
            <p:ph type="title"/>
          </p:nvPr>
        </p:nvSpPr>
        <p:spPr/>
        <p:txBody>
          <a:bodyPr/>
          <a:lstStyle/>
          <a:p>
            <a:r>
              <a:rPr lang="en-GB" dirty="0"/>
              <a:t>My Contribution</a:t>
            </a:r>
          </a:p>
        </p:txBody>
      </p:sp>
      <p:sp>
        <p:nvSpPr>
          <p:cNvPr id="3" name="Content Placeholder 2">
            <a:extLst>
              <a:ext uri="{FF2B5EF4-FFF2-40B4-BE49-F238E27FC236}">
                <a16:creationId xmlns:a16="http://schemas.microsoft.com/office/drawing/2014/main" id="{C8CADABF-37C9-CCC8-E64C-EF33232E1697}"/>
              </a:ext>
            </a:extLst>
          </p:cNvPr>
          <p:cNvSpPr>
            <a:spLocks noGrp="1"/>
          </p:cNvSpPr>
          <p:nvPr>
            <p:ph idx="1"/>
          </p:nvPr>
        </p:nvSpPr>
        <p:spPr/>
        <p:txBody>
          <a:bodyPr>
            <a:normAutofit fontScale="92500" lnSpcReduction="10000"/>
          </a:bodyPr>
          <a:lstStyle/>
          <a:p>
            <a:r>
              <a:rPr lang="en-GB" dirty="0"/>
              <a:t>Unreal:</a:t>
            </a:r>
            <a:br>
              <a:rPr lang="en-GB" dirty="0"/>
            </a:br>
            <a:r>
              <a:rPr lang="en-GB" dirty="0"/>
              <a:t>	Lighting</a:t>
            </a:r>
            <a:br>
              <a:rPr lang="en-GB" dirty="0"/>
            </a:br>
            <a:r>
              <a:rPr lang="en-GB" dirty="0"/>
              <a:t>	Level Design</a:t>
            </a:r>
            <a:br>
              <a:rPr lang="en-GB" dirty="0"/>
            </a:br>
            <a:r>
              <a:rPr lang="en-GB" dirty="0"/>
              <a:t>	Interactable Flashlight</a:t>
            </a:r>
            <a:br>
              <a:rPr lang="en-GB" dirty="0"/>
            </a:br>
            <a:r>
              <a:rPr lang="en-GB" dirty="0"/>
              <a:t>	Equip Flashlight (Only works when having it in inventory)</a:t>
            </a:r>
            <a:br>
              <a:rPr lang="en-GB" dirty="0"/>
            </a:br>
            <a:r>
              <a:rPr lang="en-GB" dirty="0"/>
              <a:t>	Level Lighting (Sound Cues, Flickering etc)</a:t>
            </a:r>
          </a:p>
          <a:p>
            <a:r>
              <a:rPr lang="en-GB" dirty="0"/>
              <a:t>Voice Acting:</a:t>
            </a:r>
            <a:br>
              <a:rPr lang="en-GB" dirty="0"/>
            </a:br>
            <a:r>
              <a:rPr lang="en-GB" dirty="0"/>
              <a:t>	Voice Lines for </a:t>
            </a:r>
            <a:r>
              <a:rPr lang="en-GB" dirty="0" err="1"/>
              <a:t>Interactables</a:t>
            </a:r>
            <a:endParaRPr lang="en-GB" dirty="0"/>
          </a:p>
          <a:p>
            <a:r>
              <a:rPr lang="en-GB" dirty="0"/>
              <a:t>Sound:</a:t>
            </a:r>
            <a:br>
              <a:rPr lang="en-GB" dirty="0"/>
            </a:br>
            <a:r>
              <a:rPr lang="en-GB" dirty="0"/>
              <a:t>	Flashlight Click</a:t>
            </a:r>
            <a:br>
              <a:rPr lang="en-GB" dirty="0"/>
            </a:br>
            <a:r>
              <a:rPr lang="en-GB" dirty="0"/>
              <a:t>	Wall Light Fixture Flickering</a:t>
            </a:r>
          </a:p>
        </p:txBody>
      </p:sp>
    </p:spTree>
    <p:extLst>
      <p:ext uri="{BB962C8B-B14F-4D97-AF65-F5344CB8AC3E}">
        <p14:creationId xmlns:p14="http://schemas.microsoft.com/office/powerpoint/2010/main" val="1676406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942F5-1B9C-34E8-4A36-B033ADAF2391}"/>
              </a:ext>
            </a:extLst>
          </p:cNvPr>
          <p:cNvSpPr>
            <a:spLocks noGrp="1"/>
          </p:cNvSpPr>
          <p:nvPr>
            <p:ph type="title"/>
          </p:nvPr>
        </p:nvSpPr>
        <p:spPr/>
        <p:txBody>
          <a:bodyPr/>
          <a:lstStyle/>
          <a:p>
            <a:r>
              <a:rPr lang="en-GB" dirty="0"/>
              <a:t>Tools for teamwork</a:t>
            </a:r>
          </a:p>
        </p:txBody>
      </p:sp>
      <p:sp>
        <p:nvSpPr>
          <p:cNvPr id="3" name="Content Placeholder 2">
            <a:extLst>
              <a:ext uri="{FF2B5EF4-FFF2-40B4-BE49-F238E27FC236}">
                <a16:creationId xmlns:a16="http://schemas.microsoft.com/office/drawing/2014/main" id="{720F421C-8EA1-3051-F587-9AC3D3C41B9C}"/>
              </a:ext>
            </a:extLst>
          </p:cNvPr>
          <p:cNvSpPr>
            <a:spLocks noGrp="1"/>
          </p:cNvSpPr>
          <p:nvPr>
            <p:ph idx="1"/>
          </p:nvPr>
        </p:nvSpPr>
        <p:spPr>
          <a:xfrm>
            <a:off x="1429566" y="2286000"/>
            <a:ext cx="4666434" cy="3810000"/>
          </a:xfrm>
        </p:spPr>
        <p:txBody>
          <a:bodyPr>
            <a:normAutofit fontScale="92500" lnSpcReduction="20000"/>
          </a:bodyPr>
          <a:lstStyle/>
          <a:p>
            <a:r>
              <a:rPr lang="en-GB" dirty="0"/>
              <a:t>Excel Spreadsheet</a:t>
            </a:r>
            <a:br>
              <a:rPr lang="en-GB" dirty="0"/>
            </a:br>
            <a:r>
              <a:rPr lang="en-GB" dirty="0"/>
              <a:t>	To keep a record of who is doing what and what has been done so far.</a:t>
            </a:r>
          </a:p>
          <a:p>
            <a:r>
              <a:rPr lang="en-GB" dirty="0"/>
              <a:t>Discord</a:t>
            </a:r>
            <a:br>
              <a:rPr lang="en-GB" dirty="0"/>
            </a:br>
            <a:r>
              <a:rPr lang="en-GB" dirty="0"/>
              <a:t>	To keep in touch with all members and to update each other on our own personal progress via images, videos and sharing our screens.</a:t>
            </a:r>
          </a:p>
          <a:p>
            <a:r>
              <a:rPr lang="en-GB" dirty="0"/>
              <a:t>Google Drive</a:t>
            </a:r>
            <a:br>
              <a:rPr lang="en-GB" dirty="0"/>
            </a:br>
            <a:r>
              <a:rPr lang="en-GB" dirty="0"/>
              <a:t>	Used to upload our files for all members to use when working in </a:t>
            </a:r>
            <a:r>
              <a:rPr lang="en-GB"/>
              <a:t>Unreal Engine.</a:t>
            </a:r>
            <a:endParaRPr lang="en-GB" dirty="0"/>
          </a:p>
        </p:txBody>
      </p:sp>
      <p:pic>
        <p:nvPicPr>
          <p:cNvPr id="5" name="Picture 4">
            <a:extLst>
              <a:ext uri="{FF2B5EF4-FFF2-40B4-BE49-F238E27FC236}">
                <a16:creationId xmlns:a16="http://schemas.microsoft.com/office/drawing/2014/main" id="{102303F2-6EA5-0D2F-AD1B-61F4B48C7B33}"/>
              </a:ext>
            </a:extLst>
          </p:cNvPr>
          <p:cNvPicPr>
            <a:picLocks noChangeAspect="1"/>
          </p:cNvPicPr>
          <p:nvPr/>
        </p:nvPicPr>
        <p:blipFill>
          <a:blip r:embed="rId2"/>
          <a:stretch>
            <a:fillRect/>
          </a:stretch>
        </p:blipFill>
        <p:spPr>
          <a:xfrm>
            <a:off x="6096000" y="4383805"/>
            <a:ext cx="1647825" cy="1428750"/>
          </a:xfrm>
          <a:prstGeom prst="rect">
            <a:avLst/>
          </a:prstGeom>
        </p:spPr>
      </p:pic>
      <p:pic>
        <p:nvPicPr>
          <p:cNvPr id="7" name="Picture 6">
            <a:extLst>
              <a:ext uri="{FF2B5EF4-FFF2-40B4-BE49-F238E27FC236}">
                <a16:creationId xmlns:a16="http://schemas.microsoft.com/office/drawing/2014/main" id="{6E9236CE-3770-792B-6051-13E13F98AC62}"/>
              </a:ext>
            </a:extLst>
          </p:cNvPr>
          <p:cNvPicPr>
            <a:picLocks noChangeAspect="1"/>
          </p:cNvPicPr>
          <p:nvPr/>
        </p:nvPicPr>
        <p:blipFill>
          <a:blip r:embed="rId3"/>
          <a:stretch>
            <a:fillRect/>
          </a:stretch>
        </p:blipFill>
        <p:spPr>
          <a:xfrm>
            <a:off x="6048783" y="2286000"/>
            <a:ext cx="5524144" cy="773194"/>
          </a:xfrm>
          <a:prstGeom prst="rect">
            <a:avLst/>
          </a:prstGeom>
        </p:spPr>
      </p:pic>
      <p:pic>
        <p:nvPicPr>
          <p:cNvPr id="9" name="Picture 8">
            <a:extLst>
              <a:ext uri="{FF2B5EF4-FFF2-40B4-BE49-F238E27FC236}">
                <a16:creationId xmlns:a16="http://schemas.microsoft.com/office/drawing/2014/main" id="{934D4B21-0DA9-2962-1562-208CE44A420C}"/>
              </a:ext>
            </a:extLst>
          </p:cNvPr>
          <p:cNvPicPr>
            <a:picLocks noChangeAspect="1"/>
          </p:cNvPicPr>
          <p:nvPr/>
        </p:nvPicPr>
        <p:blipFill>
          <a:blip r:embed="rId4"/>
          <a:stretch>
            <a:fillRect/>
          </a:stretch>
        </p:blipFill>
        <p:spPr>
          <a:xfrm>
            <a:off x="8119932" y="3592001"/>
            <a:ext cx="3452995" cy="3012358"/>
          </a:xfrm>
          <a:prstGeom prst="rect">
            <a:avLst/>
          </a:prstGeom>
        </p:spPr>
      </p:pic>
    </p:spTree>
    <p:extLst>
      <p:ext uri="{BB962C8B-B14F-4D97-AF65-F5344CB8AC3E}">
        <p14:creationId xmlns:p14="http://schemas.microsoft.com/office/powerpoint/2010/main" val="40558591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942F5-1B9C-34E8-4A36-B033ADAF2391}"/>
              </a:ext>
            </a:extLst>
          </p:cNvPr>
          <p:cNvSpPr>
            <a:spLocks noGrp="1"/>
          </p:cNvSpPr>
          <p:nvPr>
            <p:ph type="title"/>
          </p:nvPr>
        </p:nvSpPr>
        <p:spPr/>
        <p:txBody>
          <a:bodyPr/>
          <a:lstStyle/>
          <a:p>
            <a:r>
              <a:rPr lang="en-GB" dirty="0"/>
              <a:t>Commonly used tools</a:t>
            </a:r>
          </a:p>
        </p:txBody>
      </p:sp>
      <p:sp>
        <p:nvSpPr>
          <p:cNvPr id="3" name="Content Placeholder 2">
            <a:extLst>
              <a:ext uri="{FF2B5EF4-FFF2-40B4-BE49-F238E27FC236}">
                <a16:creationId xmlns:a16="http://schemas.microsoft.com/office/drawing/2014/main" id="{720F421C-8EA1-3051-F587-9AC3D3C41B9C}"/>
              </a:ext>
            </a:extLst>
          </p:cNvPr>
          <p:cNvSpPr>
            <a:spLocks noGrp="1"/>
          </p:cNvSpPr>
          <p:nvPr>
            <p:ph idx="1"/>
          </p:nvPr>
        </p:nvSpPr>
        <p:spPr/>
        <p:txBody>
          <a:bodyPr/>
          <a:lstStyle/>
          <a:p>
            <a:r>
              <a:rPr lang="en-GB" dirty="0"/>
              <a:t>Insert Edge Loop</a:t>
            </a:r>
            <a:br>
              <a:rPr lang="en-GB" dirty="0"/>
            </a:br>
            <a:r>
              <a:rPr lang="en-GB" dirty="0"/>
              <a:t>	To keep all the shapes consistent when smoothing</a:t>
            </a:r>
          </a:p>
          <a:p>
            <a:r>
              <a:rPr lang="en-GB" dirty="0"/>
              <a:t>Extrude</a:t>
            </a:r>
            <a:br>
              <a:rPr lang="en-GB" dirty="0"/>
            </a:br>
            <a:r>
              <a:rPr lang="en-GB" dirty="0"/>
              <a:t>	Add depth or to bring out features</a:t>
            </a:r>
          </a:p>
          <a:p>
            <a:r>
              <a:rPr lang="en-GB" dirty="0"/>
              <a:t>Bevel</a:t>
            </a:r>
            <a:br>
              <a:rPr lang="en-GB" dirty="0"/>
            </a:br>
            <a:r>
              <a:rPr lang="en-GB" dirty="0"/>
              <a:t>	To help keep a nice shape when smoothing</a:t>
            </a:r>
          </a:p>
          <a:p>
            <a:r>
              <a:rPr lang="en-GB" dirty="0"/>
              <a:t>Combine</a:t>
            </a:r>
            <a:br>
              <a:rPr lang="en-GB" dirty="0"/>
            </a:br>
            <a:r>
              <a:rPr lang="en-GB" dirty="0"/>
              <a:t>	To keep groups of object together when exporting the mesh for UE</a:t>
            </a:r>
          </a:p>
        </p:txBody>
      </p:sp>
    </p:spTree>
    <p:extLst>
      <p:ext uri="{BB962C8B-B14F-4D97-AF65-F5344CB8AC3E}">
        <p14:creationId xmlns:p14="http://schemas.microsoft.com/office/powerpoint/2010/main" val="28311375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942F5-1B9C-34E8-4A36-B033ADAF2391}"/>
              </a:ext>
            </a:extLst>
          </p:cNvPr>
          <p:cNvSpPr>
            <a:spLocks noGrp="1"/>
          </p:cNvSpPr>
          <p:nvPr>
            <p:ph type="title"/>
          </p:nvPr>
        </p:nvSpPr>
        <p:spPr/>
        <p:txBody>
          <a:bodyPr/>
          <a:lstStyle/>
          <a:p>
            <a:r>
              <a:rPr lang="en-GB" dirty="0"/>
              <a:t>Encountered problems</a:t>
            </a:r>
          </a:p>
        </p:txBody>
      </p:sp>
      <p:sp>
        <p:nvSpPr>
          <p:cNvPr id="3" name="Content Placeholder 2">
            <a:extLst>
              <a:ext uri="{FF2B5EF4-FFF2-40B4-BE49-F238E27FC236}">
                <a16:creationId xmlns:a16="http://schemas.microsoft.com/office/drawing/2014/main" id="{720F421C-8EA1-3051-F587-9AC3D3C41B9C}"/>
              </a:ext>
            </a:extLst>
          </p:cNvPr>
          <p:cNvSpPr>
            <a:spLocks noGrp="1"/>
          </p:cNvSpPr>
          <p:nvPr>
            <p:ph idx="1"/>
          </p:nvPr>
        </p:nvSpPr>
        <p:spPr>
          <a:xfrm>
            <a:off x="1429566" y="2286000"/>
            <a:ext cx="4666434" cy="3810000"/>
          </a:xfrm>
        </p:spPr>
        <p:txBody>
          <a:bodyPr>
            <a:normAutofit fontScale="85000" lnSpcReduction="20000"/>
          </a:bodyPr>
          <a:lstStyle/>
          <a:p>
            <a:r>
              <a:rPr lang="en-GB" dirty="0"/>
              <a:t>UV Unwrapping</a:t>
            </a:r>
            <a:br>
              <a:rPr lang="en-GB" dirty="0"/>
            </a:br>
            <a:r>
              <a:rPr lang="en-GB" dirty="0"/>
              <a:t>	I had some issues when UV Unwrapping certain models, especially the High Chair and the walls. You can see in the screenshots that textures were skewed and warped. </a:t>
            </a:r>
          </a:p>
          <a:p>
            <a:r>
              <a:rPr lang="en-GB" dirty="0"/>
              <a:t>Textures</a:t>
            </a:r>
            <a:br>
              <a:rPr lang="en-GB" dirty="0"/>
            </a:br>
            <a:r>
              <a:rPr lang="en-GB" dirty="0"/>
              <a:t>	Some textures were just not applying no matter what I tried and when they did, they were warped.</a:t>
            </a:r>
          </a:p>
          <a:p>
            <a:r>
              <a:rPr lang="en-GB" dirty="0"/>
              <a:t>Unreal</a:t>
            </a:r>
            <a:br>
              <a:rPr lang="en-GB" dirty="0"/>
            </a:br>
            <a:r>
              <a:rPr lang="en-GB" dirty="0"/>
              <a:t>	Lots of issues were found when trying to attach meshes to characters (Interactable flashlight).</a:t>
            </a:r>
          </a:p>
        </p:txBody>
      </p:sp>
      <p:pic>
        <p:nvPicPr>
          <p:cNvPr id="7" name="Picture 6">
            <a:extLst>
              <a:ext uri="{FF2B5EF4-FFF2-40B4-BE49-F238E27FC236}">
                <a16:creationId xmlns:a16="http://schemas.microsoft.com/office/drawing/2014/main" id="{4372EB4E-5483-620F-5C52-52EB4F13BDD5}"/>
              </a:ext>
            </a:extLst>
          </p:cNvPr>
          <p:cNvPicPr>
            <a:picLocks noChangeAspect="1"/>
          </p:cNvPicPr>
          <p:nvPr/>
        </p:nvPicPr>
        <p:blipFill>
          <a:blip r:embed="rId2"/>
          <a:stretch>
            <a:fillRect/>
          </a:stretch>
        </p:blipFill>
        <p:spPr>
          <a:xfrm>
            <a:off x="6166513" y="2492917"/>
            <a:ext cx="1953647" cy="3396166"/>
          </a:xfrm>
          <a:prstGeom prst="rect">
            <a:avLst/>
          </a:prstGeom>
        </p:spPr>
      </p:pic>
      <p:pic>
        <p:nvPicPr>
          <p:cNvPr id="9" name="Picture 8">
            <a:extLst>
              <a:ext uri="{FF2B5EF4-FFF2-40B4-BE49-F238E27FC236}">
                <a16:creationId xmlns:a16="http://schemas.microsoft.com/office/drawing/2014/main" id="{6A805C26-05B9-19B3-4F36-9D037BE44370}"/>
              </a:ext>
            </a:extLst>
          </p:cNvPr>
          <p:cNvPicPr>
            <a:picLocks noChangeAspect="1"/>
          </p:cNvPicPr>
          <p:nvPr/>
        </p:nvPicPr>
        <p:blipFill>
          <a:blip r:embed="rId3"/>
          <a:stretch>
            <a:fillRect/>
          </a:stretch>
        </p:blipFill>
        <p:spPr>
          <a:xfrm>
            <a:off x="8190674" y="2673601"/>
            <a:ext cx="3468042" cy="2880902"/>
          </a:xfrm>
          <a:prstGeom prst="rect">
            <a:avLst/>
          </a:prstGeom>
        </p:spPr>
      </p:pic>
    </p:spTree>
    <p:extLst>
      <p:ext uri="{BB962C8B-B14F-4D97-AF65-F5344CB8AC3E}">
        <p14:creationId xmlns:p14="http://schemas.microsoft.com/office/powerpoint/2010/main" val="35733644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942F5-1B9C-34E8-4A36-B033ADAF2391}"/>
              </a:ext>
            </a:extLst>
          </p:cNvPr>
          <p:cNvSpPr>
            <a:spLocks noGrp="1"/>
          </p:cNvSpPr>
          <p:nvPr>
            <p:ph type="title"/>
          </p:nvPr>
        </p:nvSpPr>
        <p:spPr/>
        <p:txBody>
          <a:bodyPr/>
          <a:lstStyle/>
          <a:p>
            <a:r>
              <a:rPr lang="en-GB" dirty="0"/>
              <a:t>Encountered problems</a:t>
            </a:r>
          </a:p>
        </p:txBody>
      </p:sp>
      <p:sp>
        <p:nvSpPr>
          <p:cNvPr id="3" name="Content Placeholder 2">
            <a:extLst>
              <a:ext uri="{FF2B5EF4-FFF2-40B4-BE49-F238E27FC236}">
                <a16:creationId xmlns:a16="http://schemas.microsoft.com/office/drawing/2014/main" id="{720F421C-8EA1-3051-F587-9AC3D3C41B9C}"/>
              </a:ext>
            </a:extLst>
          </p:cNvPr>
          <p:cNvSpPr>
            <a:spLocks noGrp="1"/>
          </p:cNvSpPr>
          <p:nvPr>
            <p:ph idx="1"/>
          </p:nvPr>
        </p:nvSpPr>
        <p:spPr>
          <a:xfrm>
            <a:off x="1429565" y="2286000"/>
            <a:ext cx="9238433" cy="3810000"/>
          </a:xfrm>
        </p:spPr>
        <p:txBody>
          <a:bodyPr>
            <a:normAutofit/>
          </a:bodyPr>
          <a:lstStyle/>
          <a:p>
            <a:r>
              <a:rPr lang="en-GB" dirty="0"/>
              <a:t>Unreal</a:t>
            </a:r>
            <a:br>
              <a:rPr lang="en-GB" dirty="0"/>
            </a:br>
            <a:r>
              <a:rPr lang="en-GB" dirty="0"/>
              <a:t>	Level sequences do not exist in the final project. This is a fault that lies with myself and the rest of our team as none of us checked who was going to work on interactions and assumed it was all done until the very last second. Panic ensued and nothing worked. I managed to get all of the planned item interactions working as well as an NPC, but the level sequencing was something I had issues with and didn’t get through to finishing.</a:t>
            </a:r>
          </a:p>
        </p:txBody>
      </p:sp>
    </p:spTree>
    <p:extLst>
      <p:ext uri="{BB962C8B-B14F-4D97-AF65-F5344CB8AC3E}">
        <p14:creationId xmlns:p14="http://schemas.microsoft.com/office/powerpoint/2010/main" val="38691276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D260C-1A37-750C-4A17-72BCB76B7509}"/>
              </a:ext>
            </a:extLst>
          </p:cNvPr>
          <p:cNvSpPr>
            <a:spLocks noGrp="1"/>
          </p:cNvSpPr>
          <p:nvPr>
            <p:ph type="title"/>
          </p:nvPr>
        </p:nvSpPr>
        <p:spPr/>
        <p:txBody>
          <a:bodyPr/>
          <a:lstStyle/>
          <a:p>
            <a:r>
              <a:rPr lang="en-GB" dirty="0"/>
              <a:t>Solutions/failed solutions</a:t>
            </a:r>
          </a:p>
        </p:txBody>
      </p:sp>
      <p:sp>
        <p:nvSpPr>
          <p:cNvPr id="3" name="Content Placeholder 2">
            <a:extLst>
              <a:ext uri="{FF2B5EF4-FFF2-40B4-BE49-F238E27FC236}">
                <a16:creationId xmlns:a16="http://schemas.microsoft.com/office/drawing/2014/main" id="{683C96C4-A20C-2EF1-7481-D3CC5E2F618E}"/>
              </a:ext>
            </a:extLst>
          </p:cNvPr>
          <p:cNvSpPr>
            <a:spLocks noGrp="1"/>
          </p:cNvSpPr>
          <p:nvPr>
            <p:ph idx="1"/>
          </p:nvPr>
        </p:nvSpPr>
        <p:spPr>
          <a:xfrm>
            <a:off x="1429566" y="2286000"/>
            <a:ext cx="9238434" cy="3810000"/>
          </a:xfrm>
        </p:spPr>
        <p:txBody>
          <a:bodyPr>
            <a:normAutofit/>
          </a:bodyPr>
          <a:lstStyle/>
          <a:p>
            <a:r>
              <a:rPr lang="en-GB" dirty="0"/>
              <a:t>UV Unwrapping</a:t>
            </a:r>
            <a:br>
              <a:rPr lang="en-GB" dirty="0"/>
            </a:br>
            <a:r>
              <a:rPr lang="en-GB" dirty="0"/>
              <a:t>	 I overcame these issues by essentially just throwing dirt on them and covering the infractions up.</a:t>
            </a:r>
          </a:p>
          <a:p>
            <a:r>
              <a:rPr lang="en-GB" dirty="0"/>
              <a:t>Texturing</a:t>
            </a:r>
            <a:br>
              <a:rPr lang="en-GB" dirty="0"/>
            </a:br>
            <a:r>
              <a:rPr lang="en-GB" dirty="0"/>
              <a:t>	I eyeballed my textures and it worked… for now. I learned to better prepare myself for time when texturing.</a:t>
            </a:r>
          </a:p>
          <a:p>
            <a:r>
              <a:rPr lang="en-GB" dirty="0"/>
              <a:t>Unreal</a:t>
            </a:r>
            <a:br>
              <a:rPr lang="en-GB" dirty="0"/>
            </a:br>
            <a:r>
              <a:rPr lang="en-GB" dirty="0"/>
              <a:t>	I watched a lot of tutorials for older versions (videos not updated) and did my best to adapt to what I could in UE5.</a:t>
            </a:r>
          </a:p>
          <a:p>
            <a:endParaRPr lang="en-GB" dirty="0"/>
          </a:p>
        </p:txBody>
      </p:sp>
    </p:spTree>
    <p:extLst>
      <p:ext uri="{BB962C8B-B14F-4D97-AF65-F5344CB8AC3E}">
        <p14:creationId xmlns:p14="http://schemas.microsoft.com/office/powerpoint/2010/main" val="12887481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D260C-1A37-750C-4A17-72BCB76B7509}"/>
              </a:ext>
            </a:extLst>
          </p:cNvPr>
          <p:cNvSpPr>
            <a:spLocks noGrp="1"/>
          </p:cNvSpPr>
          <p:nvPr>
            <p:ph type="title"/>
          </p:nvPr>
        </p:nvSpPr>
        <p:spPr/>
        <p:txBody>
          <a:bodyPr/>
          <a:lstStyle/>
          <a:p>
            <a:r>
              <a:rPr lang="en-GB" dirty="0"/>
              <a:t>Image Inspirations</a:t>
            </a:r>
          </a:p>
        </p:txBody>
      </p:sp>
      <p:pic>
        <p:nvPicPr>
          <p:cNvPr id="3074" name="Picture 2" descr="Condemned 2">
            <a:extLst>
              <a:ext uri="{FF2B5EF4-FFF2-40B4-BE49-F238E27FC236}">
                <a16:creationId xmlns:a16="http://schemas.microsoft.com/office/drawing/2014/main" id="{7E691C0A-3217-6515-F39C-D8A205156B0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53846" y="2023181"/>
            <a:ext cx="3268560" cy="174868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a:extLst>
              <a:ext uri="{FF2B5EF4-FFF2-40B4-BE49-F238E27FC236}">
                <a16:creationId xmlns:a16="http://schemas.microsoft.com/office/drawing/2014/main" id="{AE352F70-9437-2129-CC3A-6411F6F1DD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20806" y="1474224"/>
            <a:ext cx="2494165" cy="1178694"/>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a:extLst>
              <a:ext uri="{FF2B5EF4-FFF2-40B4-BE49-F238E27FC236}">
                <a16:creationId xmlns:a16="http://schemas.microsoft.com/office/drawing/2014/main" id="{946FD523-007A-D256-AC43-CBBA3990513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67889" y="3093114"/>
            <a:ext cx="2834333" cy="159784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4915FFC-2E08-762A-D092-01EEC923A2B5}"/>
              </a:ext>
            </a:extLst>
          </p:cNvPr>
          <p:cNvSpPr txBox="1"/>
          <p:nvPr/>
        </p:nvSpPr>
        <p:spPr>
          <a:xfrm>
            <a:off x="2384141" y="2528189"/>
            <a:ext cx="271305" cy="369332"/>
          </a:xfrm>
          <a:prstGeom prst="rect">
            <a:avLst/>
          </a:prstGeom>
          <a:noFill/>
        </p:spPr>
        <p:txBody>
          <a:bodyPr wrap="square" rtlCol="0">
            <a:spAutoFit/>
          </a:bodyPr>
          <a:lstStyle/>
          <a:p>
            <a:r>
              <a:rPr lang="en-GB" dirty="0"/>
              <a:t>4</a:t>
            </a:r>
          </a:p>
        </p:txBody>
      </p:sp>
      <p:sp>
        <p:nvSpPr>
          <p:cNvPr id="4" name="TextBox 3">
            <a:extLst>
              <a:ext uri="{FF2B5EF4-FFF2-40B4-BE49-F238E27FC236}">
                <a16:creationId xmlns:a16="http://schemas.microsoft.com/office/drawing/2014/main" id="{BD7F46A3-62C9-8E85-E1D1-5D7FD9A571EB}"/>
              </a:ext>
            </a:extLst>
          </p:cNvPr>
          <p:cNvSpPr txBox="1"/>
          <p:nvPr/>
        </p:nvSpPr>
        <p:spPr>
          <a:xfrm>
            <a:off x="8849402" y="1878905"/>
            <a:ext cx="271305" cy="369332"/>
          </a:xfrm>
          <a:prstGeom prst="rect">
            <a:avLst/>
          </a:prstGeom>
          <a:noFill/>
        </p:spPr>
        <p:txBody>
          <a:bodyPr wrap="square" rtlCol="0">
            <a:spAutoFit/>
          </a:bodyPr>
          <a:lstStyle/>
          <a:p>
            <a:r>
              <a:rPr lang="en-GB" dirty="0"/>
              <a:t>5</a:t>
            </a:r>
          </a:p>
        </p:txBody>
      </p:sp>
      <p:sp>
        <p:nvSpPr>
          <p:cNvPr id="5" name="TextBox 4">
            <a:extLst>
              <a:ext uri="{FF2B5EF4-FFF2-40B4-BE49-F238E27FC236}">
                <a16:creationId xmlns:a16="http://schemas.microsoft.com/office/drawing/2014/main" id="{0B1813F5-1DC1-6806-1D80-622B7790C9F3}"/>
              </a:ext>
            </a:extLst>
          </p:cNvPr>
          <p:cNvSpPr txBox="1"/>
          <p:nvPr/>
        </p:nvSpPr>
        <p:spPr>
          <a:xfrm>
            <a:off x="10402222" y="3707372"/>
            <a:ext cx="271305" cy="369332"/>
          </a:xfrm>
          <a:prstGeom prst="rect">
            <a:avLst/>
          </a:prstGeom>
          <a:noFill/>
        </p:spPr>
        <p:txBody>
          <a:bodyPr wrap="square" rtlCol="0">
            <a:spAutoFit/>
          </a:bodyPr>
          <a:lstStyle/>
          <a:p>
            <a:r>
              <a:rPr lang="en-GB" dirty="0"/>
              <a:t>6</a:t>
            </a:r>
          </a:p>
        </p:txBody>
      </p:sp>
      <p:pic>
        <p:nvPicPr>
          <p:cNvPr id="7" name="Picture 6">
            <a:extLst>
              <a:ext uri="{FF2B5EF4-FFF2-40B4-BE49-F238E27FC236}">
                <a16:creationId xmlns:a16="http://schemas.microsoft.com/office/drawing/2014/main" id="{0973B7C2-2537-93B0-6481-2DEB1AD035D9}"/>
              </a:ext>
            </a:extLst>
          </p:cNvPr>
          <p:cNvPicPr>
            <a:picLocks noChangeAspect="1"/>
          </p:cNvPicPr>
          <p:nvPr/>
        </p:nvPicPr>
        <p:blipFill>
          <a:blip r:embed="rId5"/>
          <a:stretch>
            <a:fillRect/>
          </a:stretch>
        </p:blipFill>
        <p:spPr>
          <a:xfrm>
            <a:off x="6889532" y="4875031"/>
            <a:ext cx="2313494" cy="1726841"/>
          </a:xfrm>
          <a:prstGeom prst="rect">
            <a:avLst/>
          </a:prstGeom>
        </p:spPr>
      </p:pic>
      <p:sp>
        <p:nvSpPr>
          <p:cNvPr id="8" name="TextBox 7">
            <a:extLst>
              <a:ext uri="{FF2B5EF4-FFF2-40B4-BE49-F238E27FC236}">
                <a16:creationId xmlns:a16="http://schemas.microsoft.com/office/drawing/2014/main" id="{820CEA52-A212-C9D8-8009-6F784B24B165}"/>
              </a:ext>
            </a:extLst>
          </p:cNvPr>
          <p:cNvSpPr txBox="1"/>
          <p:nvPr/>
        </p:nvSpPr>
        <p:spPr>
          <a:xfrm>
            <a:off x="9203026" y="5556779"/>
            <a:ext cx="271305" cy="369332"/>
          </a:xfrm>
          <a:prstGeom prst="rect">
            <a:avLst/>
          </a:prstGeom>
          <a:noFill/>
        </p:spPr>
        <p:txBody>
          <a:bodyPr wrap="square" rtlCol="0">
            <a:spAutoFit/>
          </a:bodyPr>
          <a:lstStyle/>
          <a:p>
            <a:r>
              <a:rPr lang="en-GB" dirty="0"/>
              <a:t>7</a:t>
            </a:r>
          </a:p>
        </p:txBody>
      </p:sp>
      <p:pic>
        <p:nvPicPr>
          <p:cNvPr id="3080" name="Picture 8" descr="image">
            <a:extLst>
              <a:ext uri="{FF2B5EF4-FFF2-40B4-BE49-F238E27FC236}">
                <a16:creationId xmlns:a16="http://schemas.microsoft.com/office/drawing/2014/main" id="{5B7C81A6-1FE0-7273-2822-8BAC4823FF2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194635" y="4344262"/>
            <a:ext cx="2312455" cy="2312455"/>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24BE2E1C-E690-D313-571F-EF706DE18AB3}"/>
              </a:ext>
            </a:extLst>
          </p:cNvPr>
          <p:cNvSpPr txBox="1"/>
          <p:nvPr/>
        </p:nvSpPr>
        <p:spPr>
          <a:xfrm>
            <a:off x="5215209" y="3928509"/>
            <a:ext cx="271305" cy="369332"/>
          </a:xfrm>
          <a:prstGeom prst="rect">
            <a:avLst/>
          </a:prstGeom>
          <a:noFill/>
        </p:spPr>
        <p:txBody>
          <a:bodyPr wrap="square" rtlCol="0">
            <a:spAutoFit/>
          </a:bodyPr>
          <a:lstStyle/>
          <a:p>
            <a:r>
              <a:rPr lang="en-GB" dirty="0"/>
              <a:t>8</a:t>
            </a:r>
          </a:p>
        </p:txBody>
      </p:sp>
      <p:pic>
        <p:nvPicPr>
          <p:cNvPr id="3082" name="Picture 10" descr="abandoned ice cream stand Franklinton">
            <a:extLst>
              <a:ext uri="{FF2B5EF4-FFF2-40B4-BE49-F238E27FC236}">
                <a16:creationId xmlns:a16="http://schemas.microsoft.com/office/drawing/2014/main" id="{5DF2BCF4-D5EE-3175-D777-A972E9B0465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46740" y="3308303"/>
            <a:ext cx="1908706" cy="3263003"/>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CD0A21F-718D-8218-9B94-A8D696F726FA}"/>
              </a:ext>
            </a:extLst>
          </p:cNvPr>
          <p:cNvSpPr txBox="1"/>
          <p:nvPr/>
        </p:nvSpPr>
        <p:spPr>
          <a:xfrm>
            <a:off x="2717669" y="4755138"/>
            <a:ext cx="271305" cy="369332"/>
          </a:xfrm>
          <a:prstGeom prst="rect">
            <a:avLst/>
          </a:prstGeom>
          <a:noFill/>
        </p:spPr>
        <p:txBody>
          <a:bodyPr wrap="square" rtlCol="0">
            <a:spAutoFit/>
          </a:bodyPr>
          <a:lstStyle/>
          <a:p>
            <a:r>
              <a:rPr lang="en-GB" dirty="0"/>
              <a:t>9</a:t>
            </a:r>
          </a:p>
        </p:txBody>
      </p:sp>
    </p:spTree>
    <p:extLst>
      <p:ext uri="{BB962C8B-B14F-4D97-AF65-F5344CB8AC3E}">
        <p14:creationId xmlns:p14="http://schemas.microsoft.com/office/powerpoint/2010/main" val="20188745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D260C-1A37-750C-4A17-72BCB76B7509}"/>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1C4DC12-DE00-0C14-6EED-A0DFFBB0502A}"/>
              </a:ext>
            </a:extLst>
          </p:cNvPr>
          <p:cNvSpPr>
            <a:spLocks noGrp="1"/>
          </p:cNvSpPr>
          <p:nvPr>
            <p:ph idx="1"/>
          </p:nvPr>
        </p:nvSpPr>
        <p:spPr>
          <a:xfrm>
            <a:off x="1429566" y="2286000"/>
            <a:ext cx="9238434" cy="3810000"/>
          </a:xfrm>
        </p:spPr>
        <p:txBody>
          <a:bodyPr>
            <a:normAutofit fontScale="92500" lnSpcReduction="20000"/>
          </a:bodyPr>
          <a:lstStyle/>
          <a:p>
            <a:pPr marL="0" indent="0">
              <a:buNone/>
            </a:pPr>
            <a:r>
              <a:rPr lang="en-GB" dirty="0"/>
              <a:t>[1]	F. </a:t>
            </a:r>
            <a:r>
              <a:rPr lang="en-GB" dirty="0" err="1"/>
              <a:t>Bernardini</a:t>
            </a:r>
            <a:r>
              <a:rPr lang="en-GB" dirty="0"/>
              <a:t>, J. </a:t>
            </a:r>
            <a:r>
              <a:rPr lang="en-GB" dirty="0" err="1"/>
              <a:t>Mittleman</a:t>
            </a:r>
            <a:r>
              <a:rPr lang="en-GB" dirty="0"/>
              <a:t>, and H. E. </a:t>
            </a:r>
            <a:r>
              <a:rPr lang="en-GB" dirty="0" err="1"/>
              <a:t>Rushmeier</a:t>
            </a:r>
            <a:r>
              <a:rPr lang="en-GB" dirty="0"/>
              <a:t>, “The Ball Pivoting Algorithm in 2D,” Research Gate, Nov-2000. [Online]. Available: https://www.researchgate.net/figure/The-Ball-Pivoting-Algorithm-in-2D-a-A-circle-of-radius-pivots-from-sample-point-to_fig3_2375590. [Accessed: 11-Dec-2022]. </a:t>
            </a:r>
          </a:p>
          <a:p>
            <a:pPr marL="0" indent="0">
              <a:buNone/>
            </a:pPr>
            <a:r>
              <a:rPr lang="en-GB" dirty="0"/>
              <a:t>[2]	L. Li, M. He, and P. Wang, “Mesh simplification algorithm based on absolute curvature-weighted quadric error metrics: Semantic scholar,” Semantic Scholar, 15-Jun-2010. [Online]. Available: https://www.semanticscholar.org/paper/Mesh-simplification-algorithm-based-on-absolute-Li-He/5e32b71c92d460804b894a04d89d9268f9ef5e46#citing-papers. [Accessed: 11-Dec-2022]. </a:t>
            </a:r>
          </a:p>
          <a:p>
            <a:pPr marL="0" indent="0">
              <a:buNone/>
            </a:pPr>
            <a:r>
              <a:rPr lang="en-GB" dirty="0"/>
              <a:t>[3]	</a:t>
            </a:r>
            <a:r>
              <a:rPr lang="en-GB" dirty="0">
                <a:effectLst/>
              </a:rPr>
              <a:t>V. </a:t>
            </a:r>
            <a:r>
              <a:rPr lang="en-GB" dirty="0" err="1">
                <a:effectLst/>
              </a:rPr>
              <a:t>Surazhsky</a:t>
            </a:r>
            <a:r>
              <a:rPr lang="en-GB" dirty="0">
                <a:effectLst/>
              </a:rPr>
              <a:t> and C. </a:t>
            </a:r>
            <a:r>
              <a:rPr lang="en-GB" dirty="0" err="1">
                <a:effectLst/>
              </a:rPr>
              <a:t>Gotsman</a:t>
            </a:r>
            <a:r>
              <a:rPr lang="en-GB" dirty="0">
                <a:effectLst/>
              </a:rPr>
              <a:t>, “[PDF] explicit surface remeshing,” </a:t>
            </a:r>
            <a:r>
              <a:rPr lang="en-GB" i="1" dirty="0">
                <a:effectLst/>
              </a:rPr>
              <a:t>Semantic Scholar</a:t>
            </a:r>
            <a:r>
              <a:rPr lang="en-GB" dirty="0">
                <a:effectLst/>
              </a:rPr>
              <a:t>, 23-Jun-2003. [Online]. Available: https://www.semanticscholar.org/paper/Explicit-Surface-Remeshing-Surazhsky-Gotsman/fb6d7abe89f65f614b481fd8035ed2bbe099b559. [Accessed: 11-Dec-2022]. </a:t>
            </a:r>
          </a:p>
          <a:p>
            <a:pPr marL="0" indent="0">
              <a:buNone/>
            </a:pPr>
            <a:endParaRPr lang="en-GB" dirty="0"/>
          </a:p>
        </p:txBody>
      </p:sp>
    </p:spTree>
    <p:extLst>
      <p:ext uri="{BB962C8B-B14F-4D97-AF65-F5344CB8AC3E}">
        <p14:creationId xmlns:p14="http://schemas.microsoft.com/office/powerpoint/2010/main" val="20749904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D260C-1A37-750C-4A17-72BCB76B7509}"/>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1C4DC12-DE00-0C14-6EED-A0DFFBB0502A}"/>
              </a:ext>
            </a:extLst>
          </p:cNvPr>
          <p:cNvSpPr>
            <a:spLocks noGrp="1"/>
          </p:cNvSpPr>
          <p:nvPr>
            <p:ph idx="1"/>
          </p:nvPr>
        </p:nvSpPr>
        <p:spPr>
          <a:xfrm>
            <a:off x="1429566" y="2286000"/>
            <a:ext cx="9238434" cy="3810000"/>
          </a:xfrm>
        </p:spPr>
        <p:txBody>
          <a:bodyPr>
            <a:normAutofit fontScale="92500" lnSpcReduction="10000"/>
          </a:bodyPr>
          <a:lstStyle/>
          <a:p>
            <a:pPr marL="0" indent="0">
              <a:buNone/>
            </a:pPr>
            <a:r>
              <a:rPr lang="en-GB" dirty="0"/>
              <a:t>[4]	W. of L. Design, “Horror/Survival Level Design: Part 1 - cliches,” Create Horror and Bring Fear in Level Design - Part 1. Cliches, 26-Jun-2006. [Online]. Available: https://www.worldofleveldesign.com/categories/level_design_tutorials/horror-fear-level-design/part1-survival-horror-level-design-cliches.php. [Accessed: 11-Dec-2022].  </a:t>
            </a:r>
          </a:p>
          <a:p>
            <a:pPr marL="0" indent="0">
              <a:buNone/>
            </a:pPr>
            <a:r>
              <a:rPr lang="en-GB" dirty="0"/>
              <a:t>[5]	K. </a:t>
            </a:r>
            <a:r>
              <a:rPr lang="en-GB" dirty="0" err="1"/>
              <a:t>Tokarev</a:t>
            </a:r>
            <a:r>
              <a:rPr lang="en-GB" dirty="0"/>
              <a:t>, “A great scene to learn survival horror level design,” 80lv, 16-Jul-2019. [Online]. Available: https://80.lv/articles/a-great-scene-to-learn-survival-horror-level-design/. [Accessed: 11-Dec-2022].  </a:t>
            </a:r>
          </a:p>
          <a:p>
            <a:pPr marL="0" indent="0">
              <a:buNone/>
            </a:pPr>
            <a:r>
              <a:rPr lang="en-GB" dirty="0"/>
              <a:t>[6]	</a:t>
            </a:r>
            <a:r>
              <a:rPr lang="en-GB" dirty="0">
                <a:effectLst/>
              </a:rPr>
              <a:t>I. Lebedev, “R/</a:t>
            </a:r>
            <a:r>
              <a:rPr lang="en-GB" dirty="0" err="1">
                <a:effectLst/>
              </a:rPr>
              <a:t>indiedev</a:t>
            </a:r>
            <a:r>
              <a:rPr lang="en-GB" dirty="0">
                <a:effectLst/>
              </a:rPr>
              <a:t> - environment piece for nowhere 01, a first person survival horror game.,” reddit, 16-Oct-2022. [Online]. Available: https://www.reddit.com/r/IndieDev/comments/y5lg3a/environment_piece_for_nowhere_01_a_first_person/. [Accessed: 11-Dec-2022]. </a:t>
            </a:r>
          </a:p>
          <a:p>
            <a:pPr marL="0" indent="0">
              <a:buNone/>
            </a:pPr>
            <a:endParaRPr lang="en-GB" dirty="0"/>
          </a:p>
        </p:txBody>
      </p:sp>
    </p:spTree>
    <p:extLst>
      <p:ext uri="{BB962C8B-B14F-4D97-AF65-F5344CB8AC3E}">
        <p14:creationId xmlns:p14="http://schemas.microsoft.com/office/powerpoint/2010/main" val="37603498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D260C-1A37-750C-4A17-72BCB76B7509}"/>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1C4DC12-DE00-0C14-6EED-A0DFFBB0502A}"/>
              </a:ext>
            </a:extLst>
          </p:cNvPr>
          <p:cNvSpPr>
            <a:spLocks noGrp="1"/>
          </p:cNvSpPr>
          <p:nvPr>
            <p:ph idx="1"/>
          </p:nvPr>
        </p:nvSpPr>
        <p:spPr>
          <a:xfrm>
            <a:off x="1429566" y="2286000"/>
            <a:ext cx="9238434" cy="3810000"/>
          </a:xfrm>
        </p:spPr>
        <p:txBody>
          <a:bodyPr>
            <a:normAutofit/>
          </a:bodyPr>
          <a:lstStyle/>
          <a:p>
            <a:pPr marL="0" indent="0">
              <a:buNone/>
            </a:pPr>
            <a:r>
              <a:rPr lang="en-GB" dirty="0"/>
              <a:t>[7]	M. Jonas, “Ice cream,” Flickr, 07-Jul-2016. [Online]. Available: https://www.flickr.com/photos/89903901@N00/28123065626. [Accessed: 11-Dec-2022]. </a:t>
            </a:r>
          </a:p>
          <a:p>
            <a:pPr marL="0" indent="0">
              <a:buNone/>
            </a:pPr>
            <a:r>
              <a:rPr lang="en-GB" dirty="0"/>
              <a:t>[8]	</a:t>
            </a:r>
            <a:r>
              <a:rPr lang="en-GB" dirty="0" err="1"/>
              <a:t>Bright.Raven</a:t>
            </a:r>
            <a:r>
              <a:rPr lang="en-GB" dirty="0"/>
              <a:t>, “Retro abandoned ice cream shop!,” Blender Artists Community, 24-Sep-2022. [Online]. Available: https://blenderartists.org/t/retro-abandoned-ice-cream-shop/1408306. [Accessed: 11-Dec-2022].   </a:t>
            </a:r>
          </a:p>
          <a:p>
            <a:pPr marL="0" indent="0">
              <a:buNone/>
            </a:pPr>
            <a:r>
              <a:rPr lang="en-GB" dirty="0"/>
              <a:t>[9]	</a:t>
            </a:r>
            <a:r>
              <a:rPr lang="en-GB" dirty="0">
                <a:effectLst/>
              </a:rPr>
              <a:t>Steve, “Scooped: 12 chilled out abandoned ice cream stands,” </a:t>
            </a:r>
            <a:r>
              <a:rPr lang="en-GB" dirty="0" err="1">
                <a:effectLst/>
              </a:rPr>
              <a:t>WebUrbanist</a:t>
            </a:r>
            <a:r>
              <a:rPr lang="en-GB" dirty="0">
                <a:effectLst/>
              </a:rPr>
              <a:t>, 21-Jul-2013. [Online]. Available: https://weburbanist.com/2013/05/19/scooped-12-chilled-out-abandoned-ice-cream-stands/3/. [Accessed: 11-Dec-2022]. </a:t>
            </a:r>
            <a:endParaRPr lang="en-GB" dirty="0"/>
          </a:p>
        </p:txBody>
      </p:sp>
    </p:spTree>
    <p:extLst>
      <p:ext uri="{BB962C8B-B14F-4D97-AF65-F5344CB8AC3E}">
        <p14:creationId xmlns:p14="http://schemas.microsoft.com/office/powerpoint/2010/main" val="406633453"/>
      </p:ext>
    </p:extLst>
  </p:cSld>
  <p:clrMapOvr>
    <a:masterClrMapping/>
  </p:clrMapOvr>
</p:sld>
</file>

<file path=ppt/theme/theme1.xml><?xml version="1.0" encoding="utf-8"?>
<a:theme xmlns:a="http://schemas.openxmlformats.org/drawingml/2006/main" name="PortalVTI">
  <a:themeElements>
    <a:clrScheme name="AnalogousFromDarkSeed_2SEEDS">
      <a:dk1>
        <a:srgbClr val="000000"/>
      </a:dk1>
      <a:lt1>
        <a:srgbClr val="FFFFFF"/>
      </a:lt1>
      <a:dk2>
        <a:srgbClr val="3E3423"/>
      </a:dk2>
      <a:lt2>
        <a:srgbClr val="E2E8E5"/>
      </a:lt2>
      <a:accent1>
        <a:srgbClr val="BA326D"/>
      </a:accent1>
      <a:accent2>
        <a:srgbClr val="CC44B8"/>
      </a:accent2>
      <a:accent3>
        <a:srgbClr val="CC4447"/>
      </a:accent3>
      <a:accent4>
        <a:srgbClr val="BA8532"/>
      </a:accent4>
      <a:accent5>
        <a:srgbClr val="A6A938"/>
      </a:accent5>
      <a:accent6>
        <a:srgbClr val="7AB330"/>
      </a:accent6>
      <a:hlink>
        <a:srgbClr val="84892D"/>
      </a:hlink>
      <a:folHlink>
        <a:srgbClr val="7F7F7F"/>
      </a:folHlink>
    </a:clrScheme>
    <a:fontScheme name="Earth">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0E0D5035-C7F2-4607-91F4-D5D5F886A15A}" vid="{EAFF3D8B-AC13-4E90-80A9-182200FBC86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1246</TotalTime>
  <Words>1152</Words>
  <Application>Microsoft Office PowerPoint</Application>
  <PresentationFormat>Widescreen</PresentationFormat>
  <Paragraphs>65</Paragraphs>
  <Slides>20</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Trade Gothic Next Cond</vt:lpstr>
      <vt:lpstr>Trade Gothic Next Light</vt:lpstr>
      <vt:lpstr>PortalVTI</vt:lpstr>
      <vt:lpstr>I Scream Game</vt:lpstr>
      <vt:lpstr>My Contribution</vt:lpstr>
      <vt:lpstr>My Models (Some of them)</vt:lpstr>
      <vt:lpstr>The logo for the project</vt:lpstr>
      <vt:lpstr>My Contribution</vt:lpstr>
      <vt:lpstr>My Contribution</vt:lpstr>
      <vt:lpstr>PowerPoint Presentation</vt:lpstr>
      <vt:lpstr>PowerPoint Presentation</vt:lpstr>
      <vt:lpstr>PowerPoint Presentation</vt:lpstr>
      <vt:lpstr>PowerPoint Presentation</vt:lpstr>
      <vt:lpstr>My Contribution</vt:lpstr>
      <vt:lpstr>Tools for teamwork</vt:lpstr>
      <vt:lpstr>Commonly used tools</vt:lpstr>
      <vt:lpstr>Encountered problems</vt:lpstr>
      <vt:lpstr>Encountered problems</vt:lpstr>
      <vt:lpstr>Solutions/failed solutions</vt:lpstr>
      <vt:lpstr>Image Inspirations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 Jenkins</dc:creator>
  <cp:lastModifiedBy>Hamza Qasim</cp:lastModifiedBy>
  <cp:revision>14</cp:revision>
  <dcterms:created xsi:type="dcterms:W3CDTF">2022-12-03T22:47:20Z</dcterms:created>
  <dcterms:modified xsi:type="dcterms:W3CDTF">2022-12-14T01:44:47Z</dcterms:modified>
</cp:coreProperties>
</file>