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3" r:id="rId5"/>
    <p:sldId id="264" r:id="rId6"/>
    <p:sldId id="259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E85E1-9481-49F2-85C2-544ACF00E36E}" type="datetimeFigureOut">
              <a:rPr lang="en-US" smtClean="0"/>
              <a:pPr/>
              <a:t>10/19/2010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FB46-628B-41AF-8158-954D9D6017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E85E1-9481-49F2-85C2-544ACF00E36E}" type="datetimeFigureOut">
              <a:rPr lang="en-US" smtClean="0"/>
              <a:pPr/>
              <a:t>10/19/2010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FB46-628B-41AF-8158-954D9D6017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E85E1-9481-49F2-85C2-544ACF00E36E}" type="datetimeFigureOut">
              <a:rPr lang="en-US" smtClean="0"/>
              <a:pPr/>
              <a:t>10/19/2010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FB46-628B-41AF-8158-954D9D6017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E85E1-9481-49F2-85C2-544ACF00E36E}" type="datetimeFigureOut">
              <a:rPr lang="en-US" smtClean="0"/>
              <a:pPr/>
              <a:t>10/19/2010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FB46-628B-41AF-8158-954D9D6017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E85E1-9481-49F2-85C2-544ACF00E36E}" type="datetimeFigureOut">
              <a:rPr lang="en-US" smtClean="0"/>
              <a:pPr/>
              <a:t>10/19/2010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FB46-628B-41AF-8158-954D9D6017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E85E1-9481-49F2-85C2-544ACF00E36E}" type="datetimeFigureOut">
              <a:rPr lang="en-US" smtClean="0"/>
              <a:pPr/>
              <a:t>10/19/2010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FB46-628B-41AF-8158-954D9D6017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E85E1-9481-49F2-85C2-544ACF00E36E}" type="datetimeFigureOut">
              <a:rPr lang="en-US" smtClean="0"/>
              <a:pPr/>
              <a:t>10/19/2010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FB46-628B-41AF-8158-954D9D6017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E85E1-9481-49F2-85C2-544ACF00E36E}" type="datetimeFigureOut">
              <a:rPr lang="en-US" smtClean="0"/>
              <a:pPr/>
              <a:t>10/19/2010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FB46-628B-41AF-8158-954D9D6017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E85E1-9481-49F2-85C2-544ACF00E36E}" type="datetimeFigureOut">
              <a:rPr lang="en-US" smtClean="0"/>
              <a:pPr/>
              <a:t>10/19/2010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FB46-628B-41AF-8158-954D9D6017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E85E1-9481-49F2-85C2-544ACF00E36E}" type="datetimeFigureOut">
              <a:rPr lang="en-US" smtClean="0"/>
              <a:pPr/>
              <a:t>10/19/2010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FB46-628B-41AF-8158-954D9D6017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E85E1-9481-49F2-85C2-544ACF00E36E}" type="datetimeFigureOut">
              <a:rPr lang="en-US" smtClean="0"/>
              <a:pPr/>
              <a:t>10/19/2010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FB46-628B-41AF-8158-954D9D6017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E85E1-9481-49F2-85C2-544ACF00E36E}" type="datetimeFigureOut">
              <a:rPr lang="en-US" smtClean="0"/>
              <a:pPr/>
              <a:t>10/19/2010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0DFB46-628B-41AF-8158-954D9D6017B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9wI-9RJi0Qo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628800"/>
            <a:ext cx="82089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Production:</a:t>
            </a:r>
          </a:p>
          <a:p>
            <a:endParaRPr lang="en-GB" dirty="0" smtClean="0"/>
          </a:p>
          <a:p>
            <a:r>
              <a:rPr lang="en-GB" dirty="0" smtClean="0"/>
              <a:t>Environment </a:t>
            </a:r>
            <a:r>
              <a:rPr lang="en-GB" dirty="0" smtClean="0"/>
              <a:t>– the material and objective part of production processes?</a:t>
            </a:r>
          </a:p>
          <a:p>
            <a:endParaRPr lang="en-GB" dirty="0" smtClean="0"/>
          </a:p>
          <a:p>
            <a:r>
              <a:rPr lang="en-GB" dirty="0" smtClean="0"/>
              <a:t>Technology – the material mediation between humans and their environments?</a:t>
            </a:r>
          </a:p>
          <a:p>
            <a:endParaRPr lang="en-GB" dirty="0" smtClean="0"/>
          </a:p>
          <a:p>
            <a:r>
              <a:rPr lang="en-GB" dirty="0" smtClean="0"/>
              <a:t>Production – the transformation of ‘stuff’ as a result of human (and nonhuman) labour.</a:t>
            </a:r>
          </a:p>
          <a:p>
            <a:endParaRPr lang="en-GB" dirty="0" smtClean="0"/>
          </a:p>
          <a:p>
            <a:r>
              <a:rPr lang="en-GB" b="1" dirty="0" smtClean="0"/>
              <a:t>Ecosystem/Human </a:t>
            </a:r>
            <a:r>
              <a:rPr lang="en-GB" b="1" dirty="0" smtClean="0"/>
              <a:t>ecology/Materialism: </a:t>
            </a:r>
            <a:r>
              <a:rPr lang="en-GB" dirty="0" smtClean="0"/>
              <a:t>Environments as ‘systems’ – humans dwell in, act on and extract resources from their environments and this behaviour triggers reactions which impact not only on the humans but also other species within the environment – equilibrium – adaptation – transformation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US" dirty="0" smtClean="0"/>
              <a:t>From the ecosystem perspective economic activities are directed towards the satisfaction of the material needs of human populations (material </a:t>
            </a:r>
            <a:r>
              <a:rPr lang="en-US" dirty="0" err="1" smtClean="0"/>
              <a:t>substantivism</a:t>
            </a:r>
            <a:r>
              <a:rPr lang="en-US" dirty="0" smtClean="0"/>
              <a:t>).</a:t>
            </a:r>
          </a:p>
          <a:p>
            <a:endParaRPr lang="en-GB" dirty="0" smtClean="0"/>
          </a:p>
          <a:p>
            <a:r>
              <a:rPr lang="en-GB" b="1" dirty="0" smtClean="0"/>
              <a:t>Resources – what constitutes a resource?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1469097"/>
            <a:ext cx="561662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Resources – what constitutes a resource?</a:t>
            </a:r>
          </a:p>
          <a:p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Something which is known to be a resource.</a:t>
            </a:r>
          </a:p>
          <a:p>
            <a:pPr marL="342900" indent="-342900">
              <a:buAutoNum type="arabicPeriod"/>
            </a:pPr>
            <a:r>
              <a:rPr lang="en-GB" dirty="0" smtClean="0"/>
              <a:t>Something which is known to be useful.</a:t>
            </a:r>
          </a:p>
          <a:p>
            <a:pPr marL="342900" indent="-342900">
              <a:buAutoNum type="arabicPeriod"/>
            </a:pPr>
            <a:r>
              <a:rPr lang="en-GB" dirty="0" smtClean="0"/>
              <a:t>The people in question must know (or discover) how to utilise it.</a:t>
            </a:r>
          </a:p>
          <a:p>
            <a:pPr marL="342900" indent="-342900">
              <a:buAutoNum type="arabicPeriod"/>
            </a:pPr>
            <a:r>
              <a:rPr lang="en-GB" dirty="0" smtClean="0"/>
              <a:t>The social organisation of the society must allow the resource to be ‘exploited’ (from </a:t>
            </a:r>
            <a:r>
              <a:rPr lang="en-GB" dirty="0" err="1" smtClean="0"/>
              <a:t>Narotsky</a:t>
            </a:r>
            <a:r>
              <a:rPr lang="en-GB" dirty="0" smtClean="0"/>
              <a:t> 1997: 10)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/>
            <a:r>
              <a:rPr lang="en-GB" dirty="0" smtClean="0"/>
              <a:t>Examples (and counter-examples)?</a:t>
            </a:r>
          </a:p>
          <a:p>
            <a:pPr marL="342900" indent="-342900"/>
            <a:endParaRPr lang="en-GB" dirty="0" smtClean="0"/>
          </a:p>
          <a:p>
            <a:pPr marL="342900" indent="-342900"/>
            <a:r>
              <a:rPr lang="en-GB" dirty="0" smtClean="0"/>
              <a:t>Important point to consider – differential access to resources creates hierarchy of power… (see, for example, Olsson 2003).</a:t>
            </a:r>
          </a:p>
          <a:p>
            <a:pPr marL="342900" indent="-342900"/>
            <a:endParaRPr lang="en-GB" dirty="0" smtClean="0"/>
          </a:p>
          <a:p>
            <a:pPr marL="342900" indent="-342900"/>
            <a:r>
              <a:rPr lang="en-GB" dirty="0" smtClean="0"/>
              <a:t>“Demands on resources and stress on the limiting factors of an environment must … be approached as a complex political economic process.” (</a:t>
            </a:r>
            <a:r>
              <a:rPr lang="en-GB" dirty="0" err="1" smtClean="0"/>
              <a:t>Narotsky</a:t>
            </a:r>
            <a:r>
              <a:rPr lang="en-GB" dirty="0" smtClean="0"/>
              <a:t> 1997: 10) – but why?</a:t>
            </a:r>
          </a:p>
          <a:p>
            <a:pPr marL="342900" indent="-342900"/>
            <a:endParaRPr lang="en-GB" dirty="0" smtClean="0"/>
          </a:p>
        </p:txBody>
      </p:sp>
      <p:pic>
        <p:nvPicPr>
          <p:cNvPr id="17410" name="Picture 2" descr="http://geothai.net/2009/images/stories/article_image/blooddiamond/gt_hotm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019300"/>
            <a:ext cx="3209925" cy="48387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1628800"/>
            <a:ext cx="784887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Humans also resources in their own right – labour a hugely valuable (but also often under-valued and exploited) resource</a:t>
            </a:r>
            <a:r>
              <a:rPr lang="en-GB" dirty="0" smtClean="0"/>
              <a:t>… examples?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r>
              <a:rPr lang="en-GB" b="1" dirty="0" smtClean="0"/>
              <a:t>Ecological </a:t>
            </a:r>
            <a:r>
              <a:rPr lang="en-GB" b="1" dirty="0" smtClean="0"/>
              <a:t>value versus economic value?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Measuring energy input against </a:t>
            </a:r>
            <a:r>
              <a:rPr lang="en-GB" dirty="0" smtClean="0"/>
              <a:t>subsistence output – how?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This data provides anthropologists with opportunity to evaluate social organisation of economic processes in societies (as per </a:t>
            </a:r>
            <a:r>
              <a:rPr lang="en-GB" dirty="0" err="1" smtClean="0"/>
              <a:t>Sahlins</a:t>
            </a:r>
            <a:r>
              <a:rPr lang="en-GB" dirty="0" smtClean="0"/>
              <a:t>) – </a:t>
            </a:r>
            <a:r>
              <a:rPr lang="en-GB" dirty="0" smtClean="0"/>
              <a:t>how?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Any </a:t>
            </a:r>
            <a:r>
              <a:rPr lang="en-GB" dirty="0" smtClean="0"/>
              <a:t>problems with this approach?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Productivity – what factors govern productivity? And how do these (or some of these) link to social/political organisation?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Technology mediates between human populations, resources and </a:t>
            </a:r>
            <a:r>
              <a:rPr lang="en-GB" dirty="0" smtClean="0"/>
              <a:t>space – examples?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Limiting factors?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static.guim.co.uk/sys-images/Guardian/Pix/pictures/2009/3/20/1237510781803/An-Indian-farmer-carries--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2500" y="1556792"/>
            <a:ext cx="4381500" cy="2628900"/>
          </a:xfrm>
          <a:prstGeom prst="rect">
            <a:avLst/>
          </a:prstGeom>
          <a:noFill/>
        </p:spPr>
      </p:pic>
      <p:pic>
        <p:nvPicPr>
          <p:cNvPr id="6148" name="Picture 4" descr="http://static.guim.co.uk/sys-images/Guardian/Pix/pixies/2008/03/20/Katine-drought-ethiop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2500" y="4149080"/>
            <a:ext cx="4381500" cy="262890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431032" y="1772816"/>
            <a:ext cx="42129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smtClean="0"/>
              <a:t>Carrying capacity of an environment:</a:t>
            </a:r>
          </a:p>
          <a:p>
            <a:endParaRPr lang="en-US" dirty="0" smtClean="0"/>
          </a:p>
          <a:p>
            <a:r>
              <a:rPr lang="en-US" dirty="0" smtClean="0"/>
              <a:t>How do humans react when faced with the </a:t>
            </a:r>
            <a:endParaRPr lang="en-US" dirty="0" smtClean="0"/>
          </a:p>
          <a:p>
            <a:r>
              <a:rPr lang="en-US" dirty="0" smtClean="0"/>
              <a:t>carrying </a:t>
            </a:r>
            <a:r>
              <a:rPr lang="en-US" dirty="0" smtClean="0"/>
              <a:t>capacity of their environments?</a:t>
            </a:r>
          </a:p>
          <a:p>
            <a:endParaRPr lang="en-US" dirty="0" smtClean="0"/>
          </a:p>
          <a:p>
            <a:r>
              <a:rPr lang="en-US" dirty="0" smtClean="0"/>
              <a:t>Need to overcome ‘limiting factors’:</a:t>
            </a:r>
          </a:p>
          <a:p>
            <a:endParaRPr lang="en-US" dirty="0" smtClean="0"/>
          </a:p>
          <a:p>
            <a:pPr>
              <a:buFont typeface="Arial" pitchFamily="34" charset="0"/>
              <a:buChar char="•"/>
            </a:pPr>
            <a:r>
              <a:rPr lang="en-US" dirty="0" smtClean="0"/>
              <a:t>Restriction of population growth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/>
              <a:t>Conflict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/>
              <a:t>Technological innovation</a:t>
            </a:r>
          </a:p>
          <a:p>
            <a:endParaRPr lang="en-US" dirty="0" smtClean="0"/>
          </a:p>
          <a:p>
            <a:pPr>
              <a:buFont typeface="Arial" pitchFamily="34" charset="0"/>
              <a:buChar char="•"/>
            </a:pPr>
            <a:r>
              <a:rPr lang="en-US" dirty="0" smtClean="0"/>
              <a:t> </a:t>
            </a:r>
            <a:r>
              <a:rPr lang="en-US" dirty="0" smtClean="0"/>
              <a:t>‘</a:t>
            </a:r>
            <a:r>
              <a:rPr lang="en-US" dirty="0" smtClean="0"/>
              <a:t>politics of populations’ (</a:t>
            </a:r>
            <a:r>
              <a:rPr lang="en-US" dirty="0" err="1" smtClean="0"/>
              <a:t>Narotsky</a:t>
            </a:r>
            <a:r>
              <a:rPr lang="en-US" dirty="0" smtClean="0"/>
              <a:t> 19: 11</a:t>
            </a:r>
            <a:r>
              <a:rPr lang="en-US" dirty="0" smtClean="0"/>
              <a:t>) </a:t>
            </a:r>
          </a:p>
          <a:p>
            <a:r>
              <a:rPr lang="en-US" dirty="0" smtClean="0"/>
              <a:t>- m</a:t>
            </a:r>
            <a:r>
              <a:rPr lang="en-US" dirty="0" smtClean="0"/>
              <a:t>eaning?</a:t>
            </a:r>
            <a:endParaRPr lang="en-US" dirty="0" smtClean="0"/>
          </a:p>
          <a:p>
            <a:pPr>
              <a:buFontTx/>
              <a:buChar char="-"/>
            </a:pPr>
            <a:endParaRPr lang="en-US" dirty="0" smtClean="0"/>
          </a:p>
          <a:p>
            <a:r>
              <a:rPr lang="en-US" dirty="0" smtClean="0"/>
              <a:t>Examples where structure of power influences fertility, morbidity, mortality, migration…?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1556792"/>
            <a:ext cx="896448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smtClean="0"/>
              <a:t>Improving productivity:</a:t>
            </a:r>
          </a:p>
          <a:p>
            <a:endParaRPr lang="en-US" dirty="0" smtClean="0"/>
          </a:p>
          <a:p>
            <a:r>
              <a:rPr lang="en-US" dirty="0" smtClean="0"/>
              <a:t>‘Improvement</a:t>
            </a:r>
            <a:r>
              <a:rPr lang="en-US" dirty="0" smtClean="0"/>
              <a:t>’ of slash and burn agriculture (e.g. by irrigation, </a:t>
            </a:r>
            <a:r>
              <a:rPr lang="en-US" dirty="0" err="1" smtClean="0"/>
              <a:t>fertilisation</a:t>
            </a:r>
            <a:r>
              <a:rPr lang="en-US" dirty="0" smtClean="0"/>
              <a:t> and intensive production) as per </a:t>
            </a:r>
            <a:r>
              <a:rPr lang="en-US" dirty="0" err="1" smtClean="0"/>
              <a:t>Yanomammi</a:t>
            </a:r>
            <a:r>
              <a:rPr lang="en-US" dirty="0" smtClean="0"/>
              <a:t>  - but why?</a:t>
            </a:r>
          </a:p>
          <a:p>
            <a:endParaRPr lang="en-US" dirty="0" smtClean="0"/>
          </a:p>
          <a:p>
            <a:r>
              <a:rPr lang="en-US" dirty="0" smtClean="0"/>
              <a:t>Technological innovation (but not necessarily efficiency) linked to need to overcome limiting factors within the </a:t>
            </a:r>
            <a:r>
              <a:rPr lang="en-US" dirty="0" smtClean="0"/>
              <a:t>environment</a:t>
            </a:r>
            <a:r>
              <a:rPr lang="en-US" dirty="0" smtClean="0"/>
              <a:t>. Or is it? Alternative perspectives?</a:t>
            </a:r>
          </a:p>
          <a:p>
            <a:endParaRPr lang="en-US" dirty="0" smtClean="0"/>
          </a:p>
          <a:p>
            <a:r>
              <a:rPr lang="en-US" dirty="0" smtClean="0"/>
              <a:t>Lee’s (1979) study of the </a:t>
            </a:r>
            <a:r>
              <a:rPr lang="en-US" dirty="0" smtClean="0">
                <a:hlinkClick r:id="rId2"/>
              </a:rPr>
              <a:t>!Kung San </a:t>
            </a:r>
            <a:r>
              <a:rPr lang="en-US" dirty="0" smtClean="0"/>
              <a:t>presents a useful critique of the ecological perspective.</a:t>
            </a:r>
          </a:p>
          <a:p>
            <a:r>
              <a:rPr lang="en-US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/>
              <a:t> </a:t>
            </a:r>
            <a:r>
              <a:rPr lang="en-US" dirty="0" smtClean="0"/>
              <a:t>Positive energy balance found in relation to food consumed (from hunting and gathering) and energy requirements in relation to age/sex/workload.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/>
              <a:t> Suffer </a:t>
            </a:r>
            <a:r>
              <a:rPr lang="en-US" dirty="0" smtClean="0"/>
              <a:t>less nutritional stress than agriculturalists – why?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/>
              <a:t> </a:t>
            </a:r>
            <a:r>
              <a:rPr lang="en-US" dirty="0" smtClean="0"/>
              <a:t>Because </a:t>
            </a:r>
            <a:r>
              <a:rPr lang="en-US" dirty="0" smtClean="0"/>
              <a:t>of lack of mobility of others and knowledge/social organization necessary to survive in the surrounding environment.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/>
              <a:t> </a:t>
            </a:r>
            <a:r>
              <a:rPr lang="en-US" dirty="0" smtClean="0"/>
              <a:t>Lack </a:t>
            </a:r>
            <a:r>
              <a:rPr lang="en-US" dirty="0" smtClean="0"/>
              <a:t>of ownership (of land), </a:t>
            </a:r>
            <a:r>
              <a:rPr lang="en-US" dirty="0" smtClean="0"/>
              <a:t>egalitarian </a:t>
            </a:r>
            <a:r>
              <a:rPr lang="en-US" dirty="0" smtClean="0"/>
              <a:t>system, mobility all contribute to successful energy efficiency which is NOT linked to technological innovation so for the !San foraging is a mode of subsistence AND a mode of production (and also a mode of distribution)…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/>
              <a:t> Other </a:t>
            </a:r>
            <a:r>
              <a:rPr lang="en-US" dirty="0" smtClean="0"/>
              <a:t>examples?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79512" y="1700808"/>
            <a:ext cx="9144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/>
              <a:t>‘Pig love’ and </a:t>
            </a:r>
            <a:r>
              <a:rPr lang="en-GB" sz="2000" b="1" dirty="0" err="1"/>
              <a:t>Rappaport’s</a:t>
            </a:r>
            <a:r>
              <a:rPr lang="en-GB" sz="2000" b="1" dirty="0"/>
              <a:t> study of the </a:t>
            </a:r>
            <a:r>
              <a:rPr lang="en-GB" sz="2000" b="1" dirty="0" err="1"/>
              <a:t>Tsembaga</a:t>
            </a:r>
            <a:r>
              <a:rPr lang="en-GB" sz="2000" b="1" dirty="0"/>
              <a:t> </a:t>
            </a:r>
            <a:r>
              <a:rPr lang="en-GB" sz="2000" b="1" dirty="0" err="1"/>
              <a:t>Maring</a:t>
            </a:r>
            <a:r>
              <a:rPr lang="en-GB" sz="2000" b="1" dirty="0"/>
              <a:t> of New Guinea:</a:t>
            </a:r>
          </a:p>
        </p:txBody>
      </p:sp>
      <p:pic>
        <p:nvPicPr>
          <p:cNvPr id="8" name="Picture 7" descr="http://www.bakubo.com/Irian%20Jaya/irian-jaya/pig-festival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81500" y="2348880"/>
            <a:ext cx="476250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251520" y="2132856"/>
            <a:ext cx="403244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600" dirty="0" smtClean="0"/>
              <a:t> Pigs </a:t>
            </a:r>
            <a:r>
              <a:rPr lang="en-GB" sz="1600" dirty="0" smtClean="0"/>
              <a:t>sacrificed </a:t>
            </a:r>
            <a:r>
              <a:rPr lang="en-GB" sz="1600" dirty="0" smtClean="0"/>
              <a:t>in huge numbers at rites of passage and other important ritual </a:t>
            </a:r>
            <a:r>
              <a:rPr lang="en-GB" sz="1600" dirty="0" smtClean="0"/>
              <a:t>occasions</a:t>
            </a:r>
          </a:p>
          <a:p>
            <a:pPr>
              <a:buFont typeface="Arial" pitchFamily="34" charset="0"/>
              <a:buChar char="•"/>
            </a:pPr>
            <a:endParaRPr lang="en-GB" sz="1600" dirty="0" smtClean="0"/>
          </a:p>
          <a:p>
            <a:pPr>
              <a:buFont typeface="Arial" pitchFamily="34" charset="0"/>
              <a:buChar char="•"/>
            </a:pPr>
            <a:r>
              <a:rPr lang="en-GB" sz="1600" dirty="0" smtClean="0"/>
              <a:t> </a:t>
            </a:r>
            <a:r>
              <a:rPr lang="en-GB" sz="1600" dirty="0" smtClean="0"/>
              <a:t>Following </a:t>
            </a:r>
            <a:r>
              <a:rPr lang="en-GB" sz="1600" i="1" dirty="0" err="1" smtClean="0"/>
              <a:t>kaiko</a:t>
            </a:r>
            <a:r>
              <a:rPr lang="en-GB" sz="1600" i="1" dirty="0" smtClean="0"/>
              <a:t> </a:t>
            </a:r>
            <a:r>
              <a:rPr lang="en-GB" sz="1600" dirty="0" smtClean="0"/>
              <a:t>the </a:t>
            </a:r>
            <a:r>
              <a:rPr lang="en-GB" sz="1600" dirty="0" err="1" smtClean="0"/>
              <a:t>Maring</a:t>
            </a:r>
            <a:r>
              <a:rPr lang="en-GB" sz="1600" dirty="0" smtClean="0"/>
              <a:t> engage in armed combat with </a:t>
            </a:r>
            <a:r>
              <a:rPr lang="en-GB" sz="1600" dirty="0" smtClean="0"/>
              <a:t>neighbours </a:t>
            </a:r>
            <a:r>
              <a:rPr lang="en-GB" sz="1600" dirty="0" smtClean="0"/>
              <a:t>with a view to securing more </a:t>
            </a:r>
            <a:r>
              <a:rPr lang="en-GB" sz="1600" dirty="0" smtClean="0"/>
              <a:t>territory</a:t>
            </a:r>
          </a:p>
          <a:p>
            <a:pPr>
              <a:buFont typeface="Arial" pitchFamily="34" charset="0"/>
              <a:buChar char="•"/>
            </a:pPr>
            <a:endParaRPr lang="en-GB" sz="1600" dirty="0" smtClean="0"/>
          </a:p>
          <a:p>
            <a:pPr>
              <a:buFont typeface="Arial" pitchFamily="34" charset="0"/>
              <a:buChar char="•"/>
            </a:pPr>
            <a:r>
              <a:rPr lang="en-GB" sz="1600" dirty="0" smtClean="0"/>
              <a:t> </a:t>
            </a:r>
            <a:r>
              <a:rPr lang="en-GB" sz="1600" dirty="0" smtClean="0"/>
              <a:t>However</a:t>
            </a:r>
            <a:r>
              <a:rPr lang="en-GB" sz="1600" dirty="0" smtClean="0"/>
              <a:t>, once all the adult pigs have been sacrificed and consumed, the hostilities cease and efforts are put back into the restoration of the pig </a:t>
            </a:r>
            <a:r>
              <a:rPr lang="en-GB" sz="1600" dirty="0" smtClean="0"/>
              <a:t>herd</a:t>
            </a:r>
          </a:p>
          <a:p>
            <a:pPr>
              <a:buFont typeface="Arial" pitchFamily="34" charset="0"/>
              <a:buChar char="•"/>
            </a:pPr>
            <a:endParaRPr lang="en-GB" sz="1600" dirty="0" smtClean="0"/>
          </a:p>
          <a:p>
            <a:pPr>
              <a:buFont typeface="Arial" pitchFamily="34" charset="0"/>
              <a:buChar char="•"/>
            </a:pPr>
            <a:r>
              <a:rPr lang="en-GB" sz="1600" dirty="0" smtClean="0"/>
              <a:t> </a:t>
            </a:r>
            <a:r>
              <a:rPr lang="en-GB" sz="1600" dirty="0" smtClean="0"/>
              <a:t>For </a:t>
            </a:r>
            <a:r>
              <a:rPr lang="en-GB" sz="1600" dirty="0" err="1" smtClean="0"/>
              <a:t>Rappaport</a:t>
            </a:r>
            <a:r>
              <a:rPr lang="en-GB" sz="1600" dirty="0" smtClean="0"/>
              <a:t> this cyclic activity of pig love, pig sacrifice, warfare, truce and pig love is the </a:t>
            </a:r>
            <a:r>
              <a:rPr lang="en-GB" sz="1600" dirty="0" err="1" smtClean="0"/>
              <a:t>Maring</a:t>
            </a:r>
            <a:r>
              <a:rPr lang="en-GB" sz="1600" dirty="0" smtClean="0"/>
              <a:t> way of regulating their ecosystem – increase in pig population corresponds with increase in human population -&gt; </a:t>
            </a:r>
            <a:r>
              <a:rPr lang="en-GB" sz="1600" i="1" dirty="0" err="1" smtClean="0"/>
              <a:t>Kaiko</a:t>
            </a:r>
            <a:r>
              <a:rPr lang="en-GB" sz="1600" dirty="0" smtClean="0"/>
              <a:t> enables both to be regulated.</a:t>
            </a:r>
          </a:p>
          <a:p>
            <a:endParaRPr lang="en-US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4644008" y="580526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 smtClean="0"/>
              <a:t>Rappaport</a:t>
            </a:r>
            <a:r>
              <a:rPr lang="en-GB" sz="1600" dirty="0" smtClean="0"/>
              <a:t>, R. 1968. </a:t>
            </a:r>
            <a:r>
              <a:rPr lang="en-GB" sz="1600" i="1" dirty="0" smtClean="0"/>
              <a:t>Pigs for the ancestors: </a:t>
            </a:r>
            <a:r>
              <a:rPr lang="en-US" sz="1600" i="1" dirty="0" smtClean="0"/>
              <a:t>Ritual in the Ecology of a New Guinea </a:t>
            </a:r>
            <a:r>
              <a:rPr lang="en-US" sz="1600" i="1" dirty="0" smtClean="0"/>
              <a:t>People</a:t>
            </a:r>
            <a:r>
              <a:rPr lang="en-US" sz="1600" dirty="0" smtClean="0"/>
              <a:t>. New Haven, </a:t>
            </a:r>
            <a:r>
              <a:rPr lang="en-US" sz="1600" dirty="0" err="1" smtClean="0"/>
              <a:t>CT:Yale</a:t>
            </a:r>
            <a:r>
              <a:rPr lang="en-US" sz="1600" dirty="0" smtClean="0"/>
              <a:t> University Press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766</Words>
  <Application>Microsoft Office PowerPoint</Application>
  <PresentationFormat>On-screen Show (4:3)</PresentationFormat>
  <Paragraphs>82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Slide 1</vt:lpstr>
      <vt:lpstr>Slide 2</vt:lpstr>
      <vt:lpstr>Slide 3</vt:lpstr>
      <vt:lpstr>Slide 4</vt:lpstr>
      <vt:lpstr>Slide 5</vt:lpstr>
      <vt:lpstr>Slide 6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sc024</dc:creator>
  <cp:lastModifiedBy>sc024</cp:lastModifiedBy>
  <cp:revision>24</cp:revision>
  <dcterms:created xsi:type="dcterms:W3CDTF">2010-10-18T16:16:16Z</dcterms:created>
  <dcterms:modified xsi:type="dcterms:W3CDTF">2010-10-19T08:04:35Z</dcterms:modified>
</cp:coreProperties>
</file>