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611188"/>
          </a:xfrm>
          <a:prstGeom prst="rect">
            <a:avLst/>
          </a:prstGeom>
        </p:spPr>
        <p:txBody>
          <a:bodyPr vert="horz" lIns="91440" tIns="45720" rIns="91440" bIns="45720" rtlCol="0"/>
          <a:lstStyle>
            <a:lvl1pPr algn="r">
              <a:defRPr sz="1200"/>
            </a:lvl1pPr>
          </a:lstStyle>
          <a:p>
            <a:fld id="{74A2C276-C9C6-EB48-963A-8A9B92B2A6C6}" type="datetimeFigureOut">
              <a:rPr lang="en-US" smtClean="0"/>
              <a:t>7/11/26</a:t>
            </a:fld>
            <a:endParaRPr lang="en-US"/>
          </a:p>
        </p:txBody>
      </p:sp>
      <p:sp>
        <p:nvSpPr>
          <p:cNvPr id="4" name="Slide Image Placeholder 3"/>
          <p:cNvSpPr>
            <a:spLocks noGrp="1" noRot="1" noChangeAspect="1"/>
          </p:cNvSpPr>
          <p:nvPr>
            <p:ph type="sldImg" idx="2"/>
          </p:nvPr>
        </p:nvSpPr>
        <p:spPr>
          <a:xfrm>
            <a:off x="-228600" y="1524000"/>
            <a:ext cx="7315200" cy="41148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5867400"/>
            <a:ext cx="5486400" cy="48006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11580813"/>
            <a:ext cx="2971800" cy="6111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11580813"/>
            <a:ext cx="2971800" cy="611187"/>
          </a:xfrm>
          <a:prstGeom prst="rect">
            <a:avLst/>
          </a:prstGeom>
        </p:spPr>
        <p:txBody>
          <a:bodyPr vert="horz" lIns="91440" tIns="45720" rIns="91440" bIns="45720" rtlCol="0" anchor="b"/>
          <a:lstStyle>
            <a:lvl1pPr algn="r">
              <a:defRPr sz="1200"/>
            </a:lvl1pPr>
          </a:lstStyle>
          <a:p>
            <a:fld id="{CD77A2B0-9AB9-A14B-8C56-CDF1764CC0E3}" type="slidenum">
              <a:rPr lang="en-US" smtClean="0"/>
              <a:t>‹#›</a:t>
            </a:fld>
            <a:endParaRPr lang="en-US"/>
          </a:p>
        </p:txBody>
      </p:sp>
    </p:spTree>
    <p:extLst>
      <p:ext uri="{BB962C8B-B14F-4D97-AF65-F5344CB8AC3E}">
        <p14:creationId xmlns:p14="http://schemas.microsoft.com/office/powerpoint/2010/main" val="1309320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offers a multi-dimensional evaluation of the NHS App as a digital transformation in English health and social care, looking across the workforce, service delivery, patient/service user, and community dimensions. It draws on official NHS sources and peer-reviewed academic literature to assess both the benefits and the limitations of the app's national roll-out.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NHS App, launched in 2019, is England's official digital front door to NHS services - covering prescriptions, GP records, appointments and NHS 111. This evaluation looks at its impact through four lenses: workforce, service delivery, patient experience and community/inclusion.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NHS England (2023) shows the app now handles prescriptions, records, messaging and appointments - shifting part of frontline contact away from phones and reception. But Reidy et al. (2025) found this doesn't automatically cut workload: tasks are redesigned rather than removed. Staff now spend time on app access support, digital navigation help, and safeguarding around record access (Turner et al., 2023).</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Real-world evidence backs this up: Solihull Healthcare Partnership PCN processes 650-700 repeat prescriptions a week via the app, easing reception demand (NHS England, 2023). KC et al. (2023) note ordering rose sharply post-lockdown, though registration doesn't always mean active use. Turner et al. (2023) found record access created new safeguarding duties. Overall, some tasks reduce (phone queries, paper processing) while new ones are added (digital support, record-access safeguarding, ongoing communication) - a hybrid role, not a smaller one.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NHS England Digital's April 2026 figures show the scale of this: 74.8 million login sessions, 14.87 million unique monthly users, and over 7 million repeat prescription orders. KC et al. (2023) found a 225% increase in prescription ordering after the first lockdown. Prescriptions are tracked across 3,060 pharmacy locations, and patients can complete record access, messaging and registration tasks outside surgery hours - this is now a routine, high-volume self-service channel.</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the picture varies locally. KC et al. (2023) found appointment bookings fell where practices disabled online booking. Reidy et al. (2025) describe the app as a portal into local GP systems, so quality depends on local setup, not one national experience. KC et al. (2025) found more app use didn't always mean a better patient experience. The right model captures this: the app is one of several channels - alongside phone, web and face-to-face - feeding into the GP practice, not a replacement for them.</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NHS (2026) frames the app as a patient-facing tool for everyone registered with a GP surgery in England, usable via phone, tablet, computer or NHS login. Reidy et al. (2025) found prescription ordering and COVID Pass access were the most valued functions. Patients also benefit from less time waiting and greater visibility of their health information. But these benefits depend on patients' ability and confidence to use the technology - which sets up the equity question on the next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picture is mixed. KC et al. (2024) studied 6,386 GP practices and found higher registrations, logins, record views, bookings and prescription orders in less-deprived areas - with KC et al. (2023) also finding higher registration among younger populations. But the same 2024 study found these measures fell in more deprived areas, risking unequal benefit. Turner et al. (2023) found viewing records without explanation can cause confusion or anxiety, and the Health and Social Care Committee (2023) note record access only improves transparency with the right information and support. This is the equity gap digital transformation must address.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NHS England (2023) is clear that digital inclusion must come alongside - not instead of - non-digital support. Moving prescriptions, messaging and health information into the home and community particularly helps people with long-term conditions, carers, disabled patients and working adults. But KC et al. (2024) found app use was lower in more deprived populations, and Reidy et al. (2025) found community impact depends on local outreach. The diagram shows five barriers that sit between people and the app: devices, connectivity, skills, accessibility and trust.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Around 12,000 people applied through family-access pilots across 68 GP practices (NHS England, 2025). The proxy access model lets a carer manage someone else's NHS App profile - prescriptions, appointments, health information - through a consent and review safeguard (NHS England Digital, 2026). This can support elderly relatives, children, people with disabilities, and those with language or digital-confidence barriers. But access must be consented to, time-limited and reviewed, balancing support with privacy.</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Overall, the NHS App is one of the most significant digital changes in English health and social care. Official figures show high routine use, and the literature shows it has reshaped job roles, service delivery, patient experience and community involvement - but alongside workload variation, inconsistent local roll-out, patient confusion and digital inequality. Five conditions matter for success: training, inclusion, protection, local readiness, and preserving non-digital access. For leaders, the key message is that this transformation must be judged across workforce, delivery, patient and community dimensions together - not as a single technology launch.</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Full reference list in Harvard style, covering NHS official sources and peer-reviewed academic literature used throughout this evaluation.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png"/></Relationships>
</file>

<file path=ppt/slides/_rels/slide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2.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9.png"/><Relationship Id="rId10" Type="http://schemas.openxmlformats.org/officeDocument/2006/relationships/image" Target="../media/image21.png"/><Relationship Id="rId4" Type="http://schemas.openxmlformats.org/officeDocument/2006/relationships/image" Target="../media/image18.pn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2.png"/><Relationship Id="rId4" Type="http://schemas.openxmlformats.org/officeDocument/2006/relationships/image" Target="../media/image22.png"/></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23.png"/><Relationship Id="rId7"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png"/><Relationship Id="rId10" Type="http://schemas.openxmlformats.org/officeDocument/2006/relationships/image" Target="../media/image28.png"/><Relationship Id="rId4" Type="http://schemas.openxmlformats.org/officeDocument/2006/relationships/image" Target="../media/image24.png"/><Relationship Id="rId9"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13.png"/><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5.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2.png"/><Relationship Id="rId7"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31.png"/><Relationship Id="rId5" Type="http://schemas.openxmlformats.org/officeDocument/2006/relationships/image" Target="../media/image1.png"/><Relationship Id="rId10" Type="http://schemas.openxmlformats.org/officeDocument/2006/relationships/image" Target="../media/image34.png"/><Relationship Id="rId4" Type="http://schemas.openxmlformats.org/officeDocument/2006/relationships/image" Target="../media/image10.png"/><Relationship Id="rId9" Type="http://schemas.openxmlformats.org/officeDocument/2006/relationships/image" Target="../media/image33.png"/></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36.png"/><Relationship Id="rId5" Type="http://schemas.openxmlformats.org/officeDocument/2006/relationships/image" Target="../media/image1.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4.png"/><Relationship Id="rId7"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17.png"/><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3087"/>
        </a:solidFill>
        <a:effectLst/>
      </p:bgPr>
    </p:bg>
    <p:spTree>
      <p:nvGrpSpPr>
        <p:cNvPr id="1" name=""/>
        <p:cNvGrpSpPr/>
        <p:nvPr/>
      </p:nvGrpSpPr>
      <p:grpSpPr>
        <a:xfrm>
          <a:off x="0" y="0"/>
          <a:ext cx="0" cy="0"/>
          <a:chOff x="0" y="0"/>
          <a:chExt cx="0" cy="0"/>
        </a:xfrm>
      </p:grpSpPr>
      <p:sp>
        <p:nvSpPr>
          <p:cNvPr id="2" name="Shape 0"/>
          <p:cNvSpPr/>
          <p:nvPr/>
        </p:nvSpPr>
        <p:spPr>
          <a:xfrm>
            <a:off x="6858000" y="914400"/>
            <a:ext cx="7315200" cy="7315200"/>
          </a:xfrm>
          <a:prstGeom prst="ellipse">
            <a:avLst/>
          </a:prstGeom>
          <a:solidFill>
            <a:srgbClr val="0F4C9E">
              <a:alpha val="25000"/>
            </a:srgbClr>
          </a:solidFill>
          <a:ln/>
        </p:spPr>
      </p:sp>
      <p:sp>
        <p:nvSpPr>
          <p:cNvPr id="3" name="Shape 1"/>
          <p:cNvSpPr/>
          <p:nvPr/>
        </p:nvSpPr>
        <p:spPr>
          <a:xfrm>
            <a:off x="8686800" y="2743200"/>
            <a:ext cx="5486400" cy="5486400"/>
          </a:xfrm>
          <a:prstGeom prst="ellipse">
            <a:avLst/>
          </a:prstGeom>
          <a:solidFill>
            <a:srgbClr val="001B4D">
              <a:alpha val="65000"/>
            </a:srgbClr>
          </a:solidFill>
          <a:ln/>
        </p:spPr>
      </p:sp>
      <p:sp>
        <p:nvSpPr>
          <p:cNvPr id="4" name="Text 2"/>
          <p:cNvSpPr/>
          <p:nvPr/>
        </p:nvSpPr>
        <p:spPr>
          <a:xfrm>
            <a:off x="640080" y="548640"/>
            <a:ext cx="7315200" cy="320040"/>
          </a:xfrm>
          <a:prstGeom prst="rect">
            <a:avLst/>
          </a:prstGeom>
          <a:noFill/>
          <a:ln/>
        </p:spPr>
        <p:txBody>
          <a:bodyPr wrap="square" lIns="0" tIns="0" rIns="0" bIns="0" rtlCol="0" anchor="ctr"/>
          <a:lstStyle/>
          <a:p>
            <a:pPr marL="0" indent="0">
              <a:buNone/>
            </a:pPr>
            <a:r>
              <a:rPr lang="en-US" sz="1250" b="1" kern="0" spc="300" dirty="0">
                <a:solidFill>
                  <a:srgbClr val="41B6E6"/>
                </a:solidFill>
                <a:latin typeface="Calibri" pitchFamily="34" charset="0"/>
                <a:ea typeface="Calibri" pitchFamily="34" charset="-122"/>
                <a:cs typeface="Calibri" pitchFamily="34" charset="-120"/>
              </a:rPr>
              <a:t>ACADEMIC PRESENTATION   •   MODULE BMHP6026</a:t>
            </a:r>
            <a:endParaRPr lang="en-US" sz="1250" dirty="0"/>
          </a:p>
        </p:txBody>
      </p:sp>
      <p:sp>
        <p:nvSpPr>
          <p:cNvPr id="5" name="Text 3"/>
          <p:cNvSpPr/>
          <p:nvPr/>
        </p:nvSpPr>
        <p:spPr>
          <a:xfrm>
            <a:off x="640080" y="1051560"/>
            <a:ext cx="7040880" cy="2468880"/>
          </a:xfrm>
          <a:prstGeom prst="rect">
            <a:avLst/>
          </a:prstGeom>
          <a:noFill/>
          <a:ln/>
        </p:spPr>
        <p:txBody>
          <a:bodyPr wrap="square" lIns="0" tIns="0" rIns="0" bIns="0" rtlCol="0" anchor="t"/>
          <a:lstStyle/>
          <a:p>
            <a:pPr marL="0" indent="0">
              <a:lnSpc>
                <a:spcPct val="108000"/>
              </a:lnSpc>
              <a:buNone/>
            </a:pPr>
            <a:r>
              <a:rPr lang="en-US" sz="3400" b="1" dirty="0">
                <a:solidFill>
                  <a:srgbClr val="FFFFFF"/>
                </a:solidFill>
                <a:latin typeface="Cambria" pitchFamily="34" charset="0"/>
                <a:ea typeface="Cambria" pitchFamily="34" charset="-122"/>
                <a:cs typeface="Cambria" pitchFamily="34" charset="-120"/>
              </a:rPr>
              <a:t>Critical Evaluation of the NHS App as a Digital Transformation in Health and Social Care</a:t>
            </a:r>
            <a:endParaRPr lang="en-US" sz="3400" dirty="0"/>
          </a:p>
        </p:txBody>
      </p:sp>
      <p:sp>
        <p:nvSpPr>
          <p:cNvPr id="6" name="Text 4"/>
          <p:cNvSpPr/>
          <p:nvPr/>
        </p:nvSpPr>
        <p:spPr>
          <a:xfrm>
            <a:off x="640080" y="3703320"/>
            <a:ext cx="6583680" cy="914400"/>
          </a:xfrm>
          <a:prstGeom prst="rect">
            <a:avLst/>
          </a:prstGeom>
          <a:noFill/>
          <a:ln/>
        </p:spPr>
        <p:txBody>
          <a:bodyPr wrap="square" lIns="0" tIns="0" rIns="0" bIns="0" rtlCol="0" anchor="t"/>
          <a:lstStyle/>
          <a:p>
            <a:pPr marL="0" indent="0">
              <a:lnSpc>
                <a:spcPct val="118000"/>
              </a:lnSpc>
              <a:buNone/>
            </a:pPr>
            <a:r>
              <a:rPr lang="en-US" sz="1600" i="1" dirty="0">
                <a:solidFill>
                  <a:srgbClr val="CFECF9"/>
                </a:solidFill>
                <a:latin typeface="Calibri" pitchFamily="34" charset="0"/>
                <a:ea typeface="Calibri" pitchFamily="34" charset="-122"/>
                <a:cs typeface="Calibri" pitchFamily="34" charset="-120"/>
              </a:rPr>
              <a:t>A multi-dimensional evaluation across the workforce, service delivery, patient experience and community dimensions of English primary care</a:t>
            </a:r>
            <a:endParaRPr lang="en-US" sz="1600" dirty="0"/>
          </a:p>
        </p:txBody>
      </p:sp>
      <p:sp>
        <p:nvSpPr>
          <p:cNvPr id="7" name="Shape 5"/>
          <p:cNvSpPr/>
          <p:nvPr/>
        </p:nvSpPr>
        <p:spPr>
          <a:xfrm>
            <a:off x="658368" y="5687568"/>
            <a:ext cx="2103120" cy="0"/>
          </a:xfrm>
          <a:prstGeom prst="line">
            <a:avLst/>
          </a:prstGeom>
          <a:noFill/>
          <a:ln w="15875">
            <a:solidFill>
              <a:srgbClr val="41B6E6"/>
            </a:solidFill>
            <a:prstDash val="solid"/>
          </a:ln>
        </p:spPr>
      </p:sp>
      <p:sp>
        <p:nvSpPr>
          <p:cNvPr id="8" name="Text 6"/>
          <p:cNvSpPr/>
          <p:nvPr/>
        </p:nvSpPr>
        <p:spPr>
          <a:xfrm>
            <a:off x="640080" y="5870448"/>
            <a:ext cx="7315200" cy="822960"/>
          </a:xfrm>
          <a:prstGeom prst="rect">
            <a:avLst/>
          </a:prstGeom>
          <a:noFill/>
          <a:ln/>
        </p:spPr>
        <p:txBody>
          <a:bodyPr wrap="square" lIns="0" tIns="0" rIns="0" bIns="0" rtlCol="0" anchor="t"/>
          <a:lstStyle/>
          <a:p>
            <a:pPr marL="0" indent="0">
              <a:lnSpc>
                <a:spcPct val="135000"/>
              </a:lnSpc>
              <a:buNone/>
            </a:pPr>
            <a:r>
              <a:rPr lang="en-US" sz="1100" dirty="0">
                <a:solidFill>
                  <a:srgbClr val="8FB4E0"/>
                </a:solidFill>
                <a:latin typeface="Calibri" pitchFamily="34" charset="0"/>
                <a:ea typeface="Calibri" pitchFamily="34" charset="-122"/>
                <a:cs typeface="Calibri" pitchFamily="34" charset="-120"/>
              </a:rPr>
              <a:t>Presented by</a:t>
            </a:r>
            <a:endParaRPr lang="en-GB" sz="1100" dirty="0">
              <a:solidFill>
                <a:srgbClr val="8FB4E0"/>
              </a:solidFill>
              <a:latin typeface="Calibri" pitchFamily="34" charset="0"/>
              <a:ea typeface="Calibri" pitchFamily="34" charset="-122"/>
              <a:cs typeface="Calibri" pitchFamily="34" charset="-120"/>
            </a:endParaRPr>
          </a:p>
          <a:p>
            <a:pPr marL="0" indent="0">
              <a:lnSpc>
                <a:spcPct val="135000"/>
              </a:lnSpc>
              <a:buNone/>
            </a:pPr>
            <a:r>
              <a:rPr lang="en-GB" sz="1100" dirty="0">
                <a:solidFill>
                  <a:srgbClr val="8FB4E0"/>
                </a:solidFill>
                <a:latin typeface="Calibri" pitchFamily="34" charset="0"/>
                <a:ea typeface="Calibri" pitchFamily="34" charset="-122"/>
                <a:cs typeface="Calibri" pitchFamily="34" charset="-120"/>
              </a:rPr>
              <a:t>Student Name – Kiran Ashraf</a:t>
            </a:r>
          </a:p>
          <a:p>
            <a:pPr marL="0" indent="0">
              <a:lnSpc>
                <a:spcPct val="135000"/>
              </a:lnSpc>
              <a:buNone/>
            </a:pPr>
            <a:r>
              <a:rPr lang="en-GB" sz="1100" dirty="0">
                <a:solidFill>
                  <a:srgbClr val="8FB4E0"/>
                </a:solidFill>
                <a:latin typeface="Calibri" pitchFamily="34" charset="0"/>
                <a:ea typeface="Calibri" pitchFamily="34" charset="-122"/>
                <a:cs typeface="Calibri" pitchFamily="34" charset="-120"/>
              </a:rPr>
              <a:t>Student Number -2331397</a:t>
            </a:r>
          </a:p>
          <a:p>
            <a:pPr marL="0" indent="0">
              <a:lnSpc>
                <a:spcPct val="135000"/>
              </a:lnSpc>
              <a:buNone/>
            </a:pPr>
            <a:endParaRPr lang="en-US" sz="1100" dirty="0"/>
          </a:p>
          <a:p>
            <a:pPr marL="0" indent="0">
              <a:lnSpc>
                <a:spcPct val="135000"/>
              </a:lnSpc>
              <a:buNone/>
            </a:pPr>
            <a:r>
              <a:rPr lang="en-US" sz="1150" dirty="0">
                <a:solidFill>
                  <a:srgbClr val="9FC0E8"/>
                </a:solidFill>
                <a:latin typeface="Calibri" pitchFamily="34" charset="0"/>
                <a:ea typeface="Calibri" pitchFamily="34" charset="-122"/>
                <a:cs typeface="Calibri" pitchFamily="34" charset="-120"/>
              </a:rPr>
              <a:t>Module BMHP6026   •   Health &amp; Social Care Practice</a:t>
            </a:r>
            <a:endParaRPr lang="en-US" sz="1100" dirty="0"/>
          </a:p>
        </p:txBody>
      </p:sp>
      <p:sp>
        <p:nvSpPr>
          <p:cNvPr id="9" name="Shape 7"/>
          <p:cNvSpPr/>
          <p:nvPr/>
        </p:nvSpPr>
        <p:spPr>
          <a:xfrm>
            <a:off x="8732520" y="1874520"/>
            <a:ext cx="2651760" cy="2651760"/>
          </a:xfrm>
          <a:prstGeom prst="ellipse">
            <a:avLst/>
          </a:prstGeom>
          <a:solidFill>
            <a:srgbClr val="41B6E6"/>
          </a:solidFill>
          <a:ln/>
        </p:spPr>
      </p:sp>
      <p:pic>
        <p:nvPicPr>
          <p:cNvPr id="10" name="Image 0" descr="/home/claude/nhs_pptx/icons/mobile.png"/>
          <p:cNvPicPr>
            <a:picLocks noChangeAspect="1"/>
          </p:cNvPicPr>
          <p:nvPr/>
        </p:nvPicPr>
        <p:blipFill>
          <a:blip r:embed="rId3"/>
          <a:stretch>
            <a:fillRect/>
          </a:stretch>
        </p:blipFill>
        <p:spPr>
          <a:xfrm>
            <a:off x="9501530" y="2643530"/>
            <a:ext cx="1113739" cy="1113739"/>
          </a:xfrm>
          <a:prstGeom prst="rect">
            <a:avLst/>
          </a:prstGeom>
        </p:spPr>
      </p:pic>
      <p:sp>
        <p:nvSpPr>
          <p:cNvPr id="11" name="Shape 8"/>
          <p:cNvSpPr/>
          <p:nvPr/>
        </p:nvSpPr>
        <p:spPr>
          <a:xfrm>
            <a:off x="9258300" y="434340"/>
            <a:ext cx="868680" cy="868680"/>
          </a:xfrm>
          <a:prstGeom prst="ellipse">
            <a:avLst/>
          </a:prstGeom>
          <a:solidFill>
            <a:srgbClr val="ED8B00"/>
          </a:solidFill>
          <a:ln/>
        </p:spPr>
      </p:sp>
      <p:pic>
        <p:nvPicPr>
          <p:cNvPr id="12" name="Image 1" descr="/home/claude/nhs_pptx/icons/pills.png"/>
          <p:cNvPicPr>
            <a:picLocks noChangeAspect="1"/>
          </p:cNvPicPr>
          <p:nvPr/>
        </p:nvPicPr>
        <p:blipFill>
          <a:blip r:embed="rId4"/>
          <a:stretch>
            <a:fillRect/>
          </a:stretch>
        </p:blipFill>
        <p:spPr>
          <a:xfrm>
            <a:off x="9475470" y="651510"/>
            <a:ext cx="434340" cy="434340"/>
          </a:xfrm>
          <a:prstGeom prst="rect">
            <a:avLst/>
          </a:prstGeom>
        </p:spPr>
      </p:pic>
      <p:sp>
        <p:nvSpPr>
          <p:cNvPr id="13" name="Shape 9"/>
          <p:cNvSpPr/>
          <p:nvPr/>
        </p:nvSpPr>
        <p:spPr>
          <a:xfrm>
            <a:off x="11361420" y="2217420"/>
            <a:ext cx="777240" cy="777240"/>
          </a:xfrm>
          <a:prstGeom prst="ellipse">
            <a:avLst/>
          </a:prstGeom>
          <a:solidFill>
            <a:srgbClr val="0F4C9E"/>
          </a:solidFill>
          <a:ln/>
        </p:spPr>
      </p:sp>
      <p:pic>
        <p:nvPicPr>
          <p:cNvPr id="14" name="Image 2" descr="/home/claude/nhs_pptx/icons/calendarCheck.png"/>
          <p:cNvPicPr>
            <a:picLocks noChangeAspect="1"/>
          </p:cNvPicPr>
          <p:nvPr/>
        </p:nvPicPr>
        <p:blipFill>
          <a:blip r:embed="rId5"/>
          <a:stretch>
            <a:fillRect/>
          </a:stretch>
        </p:blipFill>
        <p:spPr>
          <a:xfrm>
            <a:off x="11555730" y="2411730"/>
            <a:ext cx="388620" cy="388620"/>
          </a:xfrm>
          <a:prstGeom prst="rect">
            <a:avLst/>
          </a:prstGeom>
        </p:spPr>
      </p:pic>
      <p:sp>
        <p:nvSpPr>
          <p:cNvPr id="15" name="Shape 10"/>
          <p:cNvSpPr/>
          <p:nvPr/>
        </p:nvSpPr>
        <p:spPr>
          <a:xfrm>
            <a:off x="11109960" y="4297680"/>
            <a:ext cx="822960" cy="822960"/>
          </a:xfrm>
          <a:prstGeom prst="ellipse">
            <a:avLst/>
          </a:prstGeom>
          <a:solidFill>
            <a:srgbClr val="ED8B00"/>
          </a:solidFill>
          <a:ln/>
        </p:spPr>
      </p:sp>
      <p:pic>
        <p:nvPicPr>
          <p:cNvPr id="16" name="Image 3" descr="/home/claude/nhs_pptx/icons/commentMedical.png"/>
          <p:cNvPicPr>
            <a:picLocks noChangeAspect="1"/>
          </p:cNvPicPr>
          <p:nvPr/>
        </p:nvPicPr>
        <p:blipFill>
          <a:blip r:embed="rId6"/>
          <a:stretch>
            <a:fillRect/>
          </a:stretch>
        </p:blipFill>
        <p:spPr>
          <a:xfrm>
            <a:off x="11315700" y="4503420"/>
            <a:ext cx="411480" cy="411480"/>
          </a:xfrm>
          <a:prstGeom prst="rect">
            <a:avLst/>
          </a:prstGeom>
        </p:spPr>
      </p:pic>
      <p:sp>
        <p:nvSpPr>
          <p:cNvPr id="17" name="Shape 11"/>
          <p:cNvSpPr/>
          <p:nvPr/>
        </p:nvSpPr>
        <p:spPr>
          <a:xfrm>
            <a:off x="8138160" y="4709160"/>
            <a:ext cx="731520" cy="731520"/>
          </a:xfrm>
          <a:prstGeom prst="ellipse">
            <a:avLst/>
          </a:prstGeom>
          <a:solidFill>
            <a:srgbClr val="0F4C9E"/>
          </a:solidFill>
          <a:ln/>
        </p:spPr>
      </p:sp>
      <p:pic>
        <p:nvPicPr>
          <p:cNvPr id="18" name="Image 4" descr="/home/claude/nhs_pptx/icons/fileMedical.png"/>
          <p:cNvPicPr>
            <a:picLocks noChangeAspect="1"/>
          </p:cNvPicPr>
          <p:nvPr/>
        </p:nvPicPr>
        <p:blipFill>
          <a:blip r:embed="rId7"/>
          <a:stretch>
            <a:fillRect/>
          </a:stretch>
        </p:blipFill>
        <p:spPr>
          <a:xfrm>
            <a:off x="8321040" y="4892040"/>
            <a:ext cx="365760" cy="365760"/>
          </a:xfrm>
          <a:prstGeom prst="rect">
            <a:avLst/>
          </a:prstGeom>
        </p:spPr>
      </p:pic>
      <p:sp>
        <p:nvSpPr>
          <p:cNvPr id="19" name="Shape 12"/>
          <p:cNvSpPr/>
          <p:nvPr/>
        </p:nvSpPr>
        <p:spPr>
          <a:xfrm>
            <a:off x="11475720" y="320040"/>
            <a:ext cx="640080" cy="640080"/>
          </a:xfrm>
          <a:prstGeom prst="ellipse">
            <a:avLst/>
          </a:prstGeom>
          <a:solidFill>
            <a:srgbClr val="001B4D"/>
          </a:solidFill>
          <a:ln/>
        </p:spPr>
      </p:sp>
      <p:pic>
        <p:nvPicPr>
          <p:cNvPr id="20" name="Image 5" descr="/home/claude/nhs_pptx/icons/checkCircle.png"/>
          <p:cNvPicPr>
            <a:picLocks noChangeAspect="1"/>
          </p:cNvPicPr>
          <p:nvPr/>
        </p:nvPicPr>
        <p:blipFill>
          <a:blip r:embed="rId8"/>
          <a:stretch>
            <a:fillRect/>
          </a:stretch>
        </p:blipFill>
        <p:spPr>
          <a:xfrm>
            <a:off x="11635740" y="480060"/>
            <a:ext cx="320040" cy="32004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92608"/>
            <a:ext cx="11091672" cy="292608"/>
          </a:xfrm>
          <a:prstGeom prst="rect">
            <a:avLst/>
          </a:prstGeom>
          <a:noFill/>
          <a:ln/>
        </p:spPr>
        <p:txBody>
          <a:bodyPr wrap="square" lIns="0" tIns="0" rIns="0" bIns="0" rtlCol="0" anchor="ctr"/>
          <a:lstStyle/>
          <a:p>
            <a:pPr marL="0" indent="0">
              <a:buNone/>
            </a:pPr>
            <a:r>
              <a:rPr lang="en-US" sz="1250" b="1" kern="0" spc="250" dirty="0">
                <a:solidFill>
                  <a:srgbClr val="ED8B00"/>
                </a:solidFill>
                <a:latin typeface="Calibri" pitchFamily="34" charset="0"/>
                <a:ea typeface="Calibri" pitchFamily="34" charset="-122"/>
                <a:cs typeface="Calibri" pitchFamily="34" charset="-120"/>
              </a:rPr>
              <a:t>INTRODUCTION</a:t>
            </a:r>
            <a:endParaRPr lang="en-US" sz="1250" dirty="0"/>
          </a:p>
        </p:txBody>
      </p:sp>
      <p:sp>
        <p:nvSpPr>
          <p:cNvPr id="3" name="Text 1"/>
          <p:cNvSpPr/>
          <p:nvPr/>
        </p:nvSpPr>
        <p:spPr>
          <a:xfrm>
            <a:off x="548640" y="566928"/>
            <a:ext cx="11091672" cy="713232"/>
          </a:xfrm>
          <a:prstGeom prst="rect">
            <a:avLst/>
          </a:prstGeom>
          <a:noFill/>
          <a:ln/>
        </p:spPr>
        <p:txBody>
          <a:bodyPr wrap="square" lIns="0" tIns="0" rIns="0" bIns="0" rtlCol="0" anchor="t"/>
          <a:lstStyle/>
          <a:p>
            <a:pPr marL="0" indent="0">
              <a:buNone/>
            </a:pPr>
            <a:r>
              <a:rPr lang="en-US" sz="3000" b="1" dirty="0">
                <a:solidFill>
                  <a:srgbClr val="003087"/>
                </a:solidFill>
                <a:latin typeface="Cambria" pitchFamily="34" charset="0"/>
                <a:ea typeface="Cambria" pitchFamily="34" charset="-122"/>
                <a:cs typeface="Cambria" pitchFamily="34" charset="-120"/>
              </a:rPr>
              <a:t>The NHS App: A National Digital Front Door</a:t>
            </a:r>
            <a:endParaRPr lang="en-US" sz="3000" dirty="0"/>
          </a:p>
        </p:txBody>
      </p:sp>
      <p:sp>
        <p:nvSpPr>
          <p:cNvPr id="4" name="Text 2"/>
          <p:cNvSpPr/>
          <p:nvPr/>
        </p:nvSpPr>
        <p:spPr>
          <a:xfrm>
            <a:off x="11368735" y="6437376"/>
            <a:ext cx="548640" cy="292608"/>
          </a:xfrm>
          <a:prstGeom prst="rect">
            <a:avLst/>
          </a:prstGeom>
          <a:noFill/>
          <a:ln/>
        </p:spPr>
        <p:txBody>
          <a:bodyPr wrap="square" lIns="0" tIns="0" rIns="0" bIns="0" rtlCol="0" anchor="ctr"/>
          <a:lstStyle/>
          <a:p>
            <a:pPr marL="0" indent="0" algn="r">
              <a:buNone/>
            </a:pPr>
            <a:r>
              <a:rPr lang="en-US" sz="1100" dirty="0">
                <a:solidFill>
                  <a:srgbClr val="657388"/>
                </a:solidFill>
                <a:latin typeface="Calibri" pitchFamily="34" charset="0"/>
                <a:ea typeface="Calibri" pitchFamily="34" charset="-122"/>
                <a:cs typeface="Calibri" pitchFamily="34" charset="-120"/>
              </a:rPr>
              <a:t>2</a:t>
            </a:r>
            <a:endParaRPr lang="en-US" sz="1100" dirty="0"/>
          </a:p>
        </p:txBody>
      </p:sp>
      <p:sp>
        <p:nvSpPr>
          <p:cNvPr id="5" name="Text 3"/>
          <p:cNvSpPr/>
          <p:nvPr/>
        </p:nvSpPr>
        <p:spPr>
          <a:xfrm>
            <a:off x="548640" y="6437376"/>
            <a:ext cx="5486400" cy="292608"/>
          </a:xfrm>
          <a:prstGeom prst="rect">
            <a:avLst/>
          </a:prstGeom>
          <a:noFill/>
          <a:ln/>
        </p:spPr>
        <p:txBody>
          <a:bodyPr wrap="square" lIns="0" tIns="0" rIns="0" bIns="0" rtlCol="0" anchor="ctr"/>
          <a:lstStyle/>
          <a:p>
            <a:pPr marL="0" indent="0">
              <a:buNone/>
            </a:pPr>
            <a:r>
              <a:rPr lang="en-US" sz="1000" i="1" dirty="0">
                <a:solidFill>
                  <a:srgbClr val="AAB6C5"/>
                </a:solidFill>
                <a:latin typeface="Calibri" pitchFamily="34" charset="0"/>
                <a:ea typeface="Calibri" pitchFamily="34" charset="-122"/>
                <a:cs typeface="Calibri" pitchFamily="34" charset="-120"/>
              </a:rPr>
              <a:t>NHS App — Digital Transformation Review</a:t>
            </a:r>
            <a:endParaRPr lang="en-US" sz="1000" dirty="0"/>
          </a:p>
        </p:txBody>
      </p:sp>
      <p:sp>
        <p:nvSpPr>
          <p:cNvPr id="6" name="Text 4"/>
          <p:cNvSpPr/>
          <p:nvPr/>
        </p:nvSpPr>
        <p:spPr>
          <a:xfrm>
            <a:off x="548640" y="1481328"/>
            <a:ext cx="11091672" cy="2011680"/>
          </a:xfrm>
          <a:prstGeom prst="rect">
            <a:avLst/>
          </a:prstGeom>
          <a:noFill/>
          <a:ln/>
        </p:spPr>
        <p:txBody>
          <a:bodyPr wrap="square" lIns="0" tIns="0" rIns="0" bIns="0" rtlCol="0" anchor="t"/>
          <a:lstStyle/>
          <a:p>
            <a:pPr marL="0" indent="0">
              <a:lnSpc>
                <a:spcPct val="118000"/>
              </a:lnSpc>
              <a:spcAft>
                <a:spcPts val="1000"/>
              </a:spcAft>
              <a:buNone/>
            </a:pPr>
            <a:r>
              <a:rPr lang="en-US" sz="1450" dirty="0">
                <a:solidFill>
                  <a:srgbClr val="16284A"/>
                </a:solidFill>
                <a:latin typeface="Calibri" pitchFamily="34" charset="0"/>
                <a:ea typeface="Calibri" pitchFamily="34" charset="-122"/>
                <a:cs typeface="Calibri" pitchFamily="34" charset="-120"/>
              </a:rPr>
              <a:t>Launched in 2019, the NHS App is the official digital gateway into NHS services in England. It is a web and mobile platform — not a physical device — enabling patients to order repeat prescriptions, view GP health records, book appointments and access NHS 111 online.</a:t>
            </a:r>
            <a:endParaRPr lang="en-US" sz="1450" dirty="0"/>
          </a:p>
          <a:p>
            <a:pPr marL="0" indent="0">
              <a:lnSpc>
                <a:spcPct val="118000"/>
              </a:lnSpc>
              <a:spcAft>
                <a:spcPts val="1000"/>
              </a:spcAft>
              <a:buNone/>
            </a:pPr>
            <a:r>
              <a:rPr lang="en-US" sz="1450" dirty="0">
                <a:solidFill>
                  <a:srgbClr val="16284A"/>
                </a:solidFill>
                <a:latin typeface="Calibri" pitchFamily="34" charset="0"/>
                <a:ea typeface="Calibri" pitchFamily="34" charset="-122"/>
                <a:cs typeface="Calibri" pitchFamily="34" charset="-120"/>
              </a:rPr>
              <a:t>Its rollout has reshaped how patients, staff, families and communities interact with healthcare. Drawing on official NHS sources and peer-reviewed research, this presentation critically evaluates that transformation through four connected lenses:</a:t>
            </a:r>
            <a:endParaRPr lang="en-US" sz="1450" dirty="0"/>
          </a:p>
        </p:txBody>
      </p:sp>
      <p:sp>
        <p:nvSpPr>
          <p:cNvPr id="7" name="Shape 5"/>
          <p:cNvSpPr/>
          <p:nvPr/>
        </p:nvSpPr>
        <p:spPr>
          <a:xfrm>
            <a:off x="548640" y="3611880"/>
            <a:ext cx="2601468" cy="2514600"/>
          </a:xfrm>
          <a:prstGeom prst="roundRect">
            <a:avLst>
              <a:gd name="adj" fmla="val 2909"/>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8" name="Shape 6"/>
          <p:cNvSpPr/>
          <p:nvPr/>
        </p:nvSpPr>
        <p:spPr>
          <a:xfrm>
            <a:off x="1565910" y="3867912"/>
            <a:ext cx="566928" cy="566928"/>
          </a:xfrm>
          <a:prstGeom prst="ellipse">
            <a:avLst/>
          </a:prstGeom>
          <a:solidFill>
            <a:srgbClr val="003087"/>
          </a:solidFill>
          <a:ln/>
        </p:spPr>
      </p:sp>
      <p:pic>
        <p:nvPicPr>
          <p:cNvPr id="9" name="Image 0" descr="/home/claude/nhs_pptx/icons/userNurse.png"/>
          <p:cNvPicPr>
            <a:picLocks noChangeAspect="1"/>
          </p:cNvPicPr>
          <p:nvPr/>
        </p:nvPicPr>
        <p:blipFill>
          <a:blip r:embed="rId3"/>
          <a:stretch>
            <a:fillRect/>
          </a:stretch>
        </p:blipFill>
        <p:spPr>
          <a:xfrm>
            <a:off x="1701973" y="4003975"/>
            <a:ext cx="294803" cy="294803"/>
          </a:xfrm>
          <a:prstGeom prst="rect">
            <a:avLst/>
          </a:prstGeom>
        </p:spPr>
      </p:pic>
      <p:sp>
        <p:nvSpPr>
          <p:cNvPr id="10" name="Text 7"/>
          <p:cNvSpPr/>
          <p:nvPr/>
        </p:nvSpPr>
        <p:spPr>
          <a:xfrm>
            <a:off x="640080" y="4581144"/>
            <a:ext cx="2418588" cy="566928"/>
          </a:xfrm>
          <a:prstGeom prst="rect">
            <a:avLst/>
          </a:prstGeom>
          <a:noFill/>
          <a:ln/>
        </p:spPr>
        <p:txBody>
          <a:bodyPr wrap="square" lIns="0" tIns="0" rIns="0" bIns="0" rtlCol="0" anchor="t"/>
          <a:lstStyle/>
          <a:p>
            <a:pPr marL="0" indent="0" algn="ctr">
              <a:lnSpc>
                <a:spcPct val="105000"/>
              </a:lnSpc>
              <a:buNone/>
            </a:pPr>
            <a:r>
              <a:rPr lang="en-US" sz="1500" b="1" dirty="0">
                <a:solidFill>
                  <a:srgbClr val="003087"/>
                </a:solidFill>
                <a:latin typeface="Calibri" pitchFamily="34" charset="0"/>
                <a:ea typeface="Calibri" pitchFamily="34" charset="-122"/>
                <a:cs typeface="Calibri" pitchFamily="34" charset="-120"/>
              </a:rPr>
              <a:t>Workforce</a:t>
            </a:r>
            <a:endParaRPr lang="en-US" sz="1500" dirty="0"/>
          </a:p>
        </p:txBody>
      </p:sp>
      <p:sp>
        <p:nvSpPr>
          <p:cNvPr id="11" name="Text 8"/>
          <p:cNvSpPr/>
          <p:nvPr/>
        </p:nvSpPr>
        <p:spPr>
          <a:xfrm>
            <a:off x="731520" y="5129784"/>
            <a:ext cx="2235708" cy="868680"/>
          </a:xfrm>
          <a:prstGeom prst="rect">
            <a:avLst/>
          </a:prstGeom>
          <a:noFill/>
          <a:ln/>
        </p:spPr>
        <p:txBody>
          <a:bodyPr wrap="square" lIns="0" tIns="0" rIns="0" bIns="0" rtlCol="0" anchor="t"/>
          <a:lstStyle/>
          <a:p>
            <a:pPr marL="0" indent="0" algn="ctr">
              <a:lnSpc>
                <a:spcPct val="115000"/>
              </a:lnSpc>
              <a:buNone/>
            </a:pPr>
            <a:r>
              <a:rPr lang="en-US" sz="1100" dirty="0">
                <a:solidFill>
                  <a:srgbClr val="657388"/>
                </a:solidFill>
                <a:latin typeface="Calibri" pitchFamily="34" charset="0"/>
                <a:ea typeface="Calibri" pitchFamily="34" charset="-122"/>
                <a:cs typeface="Calibri" pitchFamily="34" charset="-120"/>
              </a:rPr>
              <a:t>How daily roles, tasks and responsibilities for reception and care-navigation staff are changing.</a:t>
            </a:r>
            <a:endParaRPr lang="en-US" sz="1100" dirty="0"/>
          </a:p>
        </p:txBody>
      </p:sp>
      <p:sp>
        <p:nvSpPr>
          <p:cNvPr id="12" name="Shape 9"/>
          <p:cNvSpPr/>
          <p:nvPr/>
        </p:nvSpPr>
        <p:spPr>
          <a:xfrm>
            <a:off x="3378708" y="3611880"/>
            <a:ext cx="2601468" cy="2514600"/>
          </a:xfrm>
          <a:prstGeom prst="roundRect">
            <a:avLst>
              <a:gd name="adj" fmla="val 2909"/>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13" name="Shape 10"/>
          <p:cNvSpPr/>
          <p:nvPr/>
        </p:nvSpPr>
        <p:spPr>
          <a:xfrm>
            <a:off x="4395978" y="3867912"/>
            <a:ext cx="566928" cy="566928"/>
          </a:xfrm>
          <a:prstGeom prst="ellipse">
            <a:avLst/>
          </a:prstGeom>
          <a:solidFill>
            <a:srgbClr val="003087"/>
          </a:solidFill>
          <a:ln/>
        </p:spPr>
      </p:sp>
      <p:pic>
        <p:nvPicPr>
          <p:cNvPr id="14" name="Image 1" descr="/home/claude/nhs_pptx/icons/clipboardList.png"/>
          <p:cNvPicPr>
            <a:picLocks noChangeAspect="1"/>
          </p:cNvPicPr>
          <p:nvPr/>
        </p:nvPicPr>
        <p:blipFill>
          <a:blip r:embed="rId4"/>
          <a:stretch>
            <a:fillRect/>
          </a:stretch>
        </p:blipFill>
        <p:spPr>
          <a:xfrm>
            <a:off x="4532041" y="4003975"/>
            <a:ext cx="294803" cy="294803"/>
          </a:xfrm>
          <a:prstGeom prst="rect">
            <a:avLst/>
          </a:prstGeom>
        </p:spPr>
      </p:pic>
      <p:sp>
        <p:nvSpPr>
          <p:cNvPr id="15" name="Text 11"/>
          <p:cNvSpPr/>
          <p:nvPr/>
        </p:nvSpPr>
        <p:spPr>
          <a:xfrm>
            <a:off x="3470148" y="4581144"/>
            <a:ext cx="2418588" cy="566928"/>
          </a:xfrm>
          <a:prstGeom prst="rect">
            <a:avLst/>
          </a:prstGeom>
          <a:noFill/>
          <a:ln/>
        </p:spPr>
        <p:txBody>
          <a:bodyPr wrap="square" lIns="0" tIns="0" rIns="0" bIns="0" rtlCol="0" anchor="t"/>
          <a:lstStyle/>
          <a:p>
            <a:pPr marL="0" indent="0" algn="ctr">
              <a:lnSpc>
                <a:spcPct val="105000"/>
              </a:lnSpc>
              <a:buNone/>
            </a:pPr>
            <a:r>
              <a:rPr lang="en-US" sz="1500" b="1" dirty="0">
                <a:solidFill>
                  <a:srgbClr val="003087"/>
                </a:solidFill>
                <a:latin typeface="Calibri" pitchFamily="34" charset="0"/>
                <a:ea typeface="Calibri" pitchFamily="34" charset="-122"/>
                <a:cs typeface="Calibri" pitchFamily="34" charset="-120"/>
              </a:rPr>
              <a:t>Service Delivery</a:t>
            </a:r>
            <a:endParaRPr lang="en-US" sz="1500" dirty="0"/>
          </a:p>
        </p:txBody>
      </p:sp>
      <p:sp>
        <p:nvSpPr>
          <p:cNvPr id="16" name="Text 12"/>
          <p:cNvSpPr/>
          <p:nvPr/>
        </p:nvSpPr>
        <p:spPr>
          <a:xfrm>
            <a:off x="3561588" y="5129784"/>
            <a:ext cx="2235708" cy="868680"/>
          </a:xfrm>
          <a:prstGeom prst="rect">
            <a:avLst/>
          </a:prstGeom>
          <a:noFill/>
          <a:ln/>
        </p:spPr>
        <p:txBody>
          <a:bodyPr wrap="square" lIns="0" tIns="0" rIns="0" bIns="0" rtlCol="0" anchor="t"/>
          <a:lstStyle/>
          <a:p>
            <a:pPr marL="0" indent="0" algn="ctr">
              <a:lnSpc>
                <a:spcPct val="115000"/>
              </a:lnSpc>
              <a:buNone/>
            </a:pPr>
            <a:r>
              <a:rPr lang="en-US" sz="1100" dirty="0">
                <a:solidFill>
                  <a:srgbClr val="657388"/>
                </a:solidFill>
                <a:latin typeface="Calibri" pitchFamily="34" charset="0"/>
                <a:ea typeface="Calibri" pitchFamily="34" charset="-122"/>
                <a:cs typeface="Calibri" pitchFamily="34" charset="-120"/>
              </a:rPr>
              <a:t>How appointments, prescriptions and records move from in-person and phone routes to digital self-service.</a:t>
            </a:r>
            <a:endParaRPr lang="en-US" sz="1100" dirty="0"/>
          </a:p>
        </p:txBody>
      </p:sp>
      <p:sp>
        <p:nvSpPr>
          <p:cNvPr id="17" name="Shape 13"/>
          <p:cNvSpPr/>
          <p:nvPr/>
        </p:nvSpPr>
        <p:spPr>
          <a:xfrm>
            <a:off x="6208776" y="3611880"/>
            <a:ext cx="2601468" cy="2514600"/>
          </a:xfrm>
          <a:prstGeom prst="roundRect">
            <a:avLst>
              <a:gd name="adj" fmla="val 2909"/>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18" name="Shape 14"/>
          <p:cNvSpPr/>
          <p:nvPr/>
        </p:nvSpPr>
        <p:spPr>
          <a:xfrm>
            <a:off x="7226046" y="3867912"/>
            <a:ext cx="566928" cy="566928"/>
          </a:xfrm>
          <a:prstGeom prst="ellipse">
            <a:avLst/>
          </a:prstGeom>
          <a:solidFill>
            <a:srgbClr val="003087"/>
          </a:solidFill>
          <a:ln/>
        </p:spPr>
      </p:sp>
      <p:pic>
        <p:nvPicPr>
          <p:cNvPr id="19" name="Image 2" descr="/home/claude/nhs_pptx/icons/heartbeat.png"/>
          <p:cNvPicPr>
            <a:picLocks noChangeAspect="1"/>
          </p:cNvPicPr>
          <p:nvPr/>
        </p:nvPicPr>
        <p:blipFill>
          <a:blip r:embed="rId5"/>
          <a:stretch>
            <a:fillRect/>
          </a:stretch>
        </p:blipFill>
        <p:spPr>
          <a:xfrm>
            <a:off x="7362109" y="4003975"/>
            <a:ext cx="294803" cy="294803"/>
          </a:xfrm>
          <a:prstGeom prst="rect">
            <a:avLst/>
          </a:prstGeom>
        </p:spPr>
      </p:pic>
      <p:sp>
        <p:nvSpPr>
          <p:cNvPr id="20" name="Text 15"/>
          <p:cNvSpPr/>
          <p:nvPr/>
        </p:nvSpPr>
        <p:spPr>
          <a:xfrm>
            <a:off x="6300216" y="4581144"/>
            <a:ext cx="2418588" cy="566928"/>
          </a:xfrm>
          <a:prstGeom prst="rect">
            <a:avLst/>
          </a:prstGeom>
          <a:noFill/>
          <a:ln/>
        </p:spPr>
        <p:txBody>
          <a:bodyPr wrap="square" lIns="0" tIns="0" rIns="0" bIns="0" rtlCol="0" anchor="t"/>
          <a:lstStyle/>
          <a:p>
            <a:pPr marL="0" indent="0" algn="ctr">
              <a:lnSpc>
                <a:spcPct val="105000"/>
              </a:lnSpc>
              <a:buNone/>
            </a:pPr>
            <a:r>
              <a:rPr lang="en-US" sz="1500" b="1" dirty="0">
                <a:solidFill>
                  <a:srgbClr val="003087"/>
                </a:solidFill>
                <a:latin typeface="Calibri" pitchFamily="34" charset="0"/>
                <a:ea typeface="Calibri" pitchFamily="34" charset="-122"/>
                <a:cs typeface="Calibri" pitchFamily="34" charset="-120"/>
              </a:rPr>
              <a:t>Patient / Service User</a:t>
            </a:r>
            <a:endParaRPr lang="en-US" sz="1500" dirty="0"/>
          </a:p>
        </p:txBody>
      </p:sp>
      <p:sp>
        <p:nvSpPr>
          <p:cNvPr id="21" name="Text 16"/>
          <p:cNvSpPr/>
          <p:nvPr/>
        </p:nvSpPr>
        <p:spPr>
          <a:xfrm>
            <a:off x="6391656" y="5129784"/>
            <a:ext cx="2235708" cy="868680"/>
          </a:xfrm>
          <a:prstGeom prst="rect">
            <a:avLst/>
          </a:prstGeom>
          <a:noFill/>
          <a:ln/>
        </p:spPr>
        <p:txBody>
          <a:bodyPr wrap="square" lIns="0" tIns="0" rIns="0" bIns="0" rtlCol="0" anchor="t"/>
          <a:lstStyle/>
          <a:p>
            <a:pPr marL="0" indent="0" algn="ctr">
              <a:lnSpc>
                <a:spcPct val="115000"/>
              </a:lnSpc>
              <a:buNone/>
            </a:pPr>
            <a:r>
              <a:rPr lang="en-US" sz="1100" dirty="0">
                <a:solidFill>
                  <a:srgbClr val="657388"/>
                </a:solidFill>
                <a:latin typeface="Calibri" pitchFamily="34" charset="0"/>
                <a:ea typeface="Calibri" pitchFamily="34" charset="-122"/>
                <a:cs typeface="Calibri" pitchFamily="34" charset="-120"/>
              </a:rPr>
              <a:t>What convenience, access and understanding the app brings — and to whom.</a:t>
            </a:r>
            <a:endParaRPr lang="en-US" sz="1100" dirty="0"/>
          </a:p>
        </p:txBody>
      </p:sp>
      <p:sp>
        <p:nvSpPr>
          <p:cNvPr id="22" name="Shape 17"/>
          <p:cNvSpPr/>
          <p:nvPr/>
        </p:nvSpPr>
        <p:spPr>
          <a:xfrm>
            <a:off x="9038844" y="3611880"/>
            <a:ext cx="2601468" cy="2514600"/>
          </a:xfrm>
          <a:prstGeom prst="roundRect">
            <a:avLst>
              <a:gd name="adj" fmla="val 2909"/>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23" name="Shape 18"/>
          <p:cNvSpPr/>
          <p:nvPr/>
        </p:nvSpPr>
        <p:spPr>
          <a:xfrm>
            <a:off x="10056114" y="3867912"/>
            <a:ext cx="566928" cy="566928"/>
          </a:xfrm>
          <a:prstGeom prst="ellipse">
            <a:avLst/>
          </a:prstGeom>
          <a:solidFill>
            <a:srgbClr val="003087"/>
          </a:solidFill>
          <a:ln/>
        </p:spPr>
      </p:sp>
      <p:pic>
        <p:nvPicPr>
          <p:cNvPr id="24" name="Image 3" descr="/home/claude/nhs_pptx/icons/handsHelping.png"/>
          <p:cNvPicPr>
            <a:picLocks noChangeAspect="1"/>
          </p:cNvPicPr>
          <p:nvPr/>
        </p:nvPicPr>
        <p:blipFill>
          <a:blip r:embed="rId6"/>
          <a:stretch>
            <a:fillRect/>
          </a:stretch>
        </p:blipFill>
        <p:spPr>
          <a:xfrm>
            <a:off x="10192177" y="4003975"/>
            <a:ext cx="294803" cy="294803"/>
          </a:xfrm>
          <a:prstGeom prst="rect">
            <a:avLst/>
          </a:prstGeom>
        </p:spPr>
      </p:pic>
      <p:sp>
        <p:nvSpPr>
          <p:cNvPr id="25" name="Text 19"/>
          <p:cNvSpPr/>
          <p:nvPr/>
        </p:nvSpPr>
        <p:spPr>
          <a:xfrm>
            <a:off x="9130284" y="4581144"/>
            <a:ext cx="2418588" cy="566928"/>
          </a:xfrm>
          <a:prstGeom prst="rect">
            <a:avLst/>
          </a:prstGeom>
          <a:noFill/>
          <a:ln/>
        </p:spPr>
        <p:txBody>
          <a:bodyPr wrap="square" lIns="0" tIns="0" rIns="0" bIns="0" rtlCol="0" anchor="t"/>
          <a:lstStyle/>
          <a:p>
            <a:pPr marL="0" indent="0" algn="ctr">
              <a:lnSpc>
                <a:spcPct val="105000"/>
              </a:lnSpc>
              <a:buNone/>
            </a:pPr>
            <a:r>
              <a:rPr lang="en-US" sz="1500" b="1" dirty="0">
                <a:solidFill>
                  <a:srgbClr val="003087"/>
                </a:solidFill>
                <a:latin typeface="Calibri" pitchFamily="34" charset="0"/>
                <a:ea typeface="Calibri" pitchFamily="34" charset="-122"/>
                <a:cs typeface="Calibri" pitchFamily="34" charset="-120"/>
              </a:rPr>
              <a:t>Community</a:t>
            </a:r>
            <a:endParaRPr lang="en-US" sz="1500" dirty="0"/>
          </a:p>
        </p:txBody>
      </p:sp>
      <p:sp>
        <p:nvSpPr>
          <p:cNvPr id="26" name="Text 20"/>
          <p:cNvSpPr/>
          <p:nvPr/>
        </p:nvSpPr>
        <p:spPr>
          <a:xfrm>
            <a:off x="9221724" y="5129784"/>
            <a:ext cx="2235708" cy="868680"/>
          </a:xfrm>
          <a:prstGeom prst="rect">
            <a:avLst/>
          </a:prstGeom>
          <a:noFill/>
          <a:ln/>
        </p:spPr>
        <p:txBody>
          <a:bodyPr wrap="square" lIns="0" tIns="0" rIns="0" bIns="0" rtlCol="0" anchor="t"/>
          <a:lstStyle/>
          <a:p>
            <a:pPr marL="0" indent="0" algn="ctr">
              <a:lnSpc>
                <a:spcPct val="115000"/>
              </a:lnSpc>
              <a:buNone/>
            </a:pPr>
            <a:r>
              <a:rPr lang="en-US" sz="1100" dirty="0">
                <a:solidFill>
                  <a:srgbClr val="657388"/>
                </a:solidFill>
                <a:latin typeface="Calibri" pitchFamily="34" charset="0"/>
                <a:ea typeface="Calibri" pitchFamily="34" charset="-122"/>
                <a:cs typeface="Calibri" pitchFamily="34" charset="-120"/>
              </a:rPr>
              <a:t>What it means for families, carers, inclusion and those who are digitally excluded.</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92608"/>
            <a:ext cx="11091672" cy="292608"/>
          </a:xfrm>
          <a:prstGeom prst="rect">
            <a:avLst/>
          </a:prstGeom>
          <a:noFill/>
          <a:ln/>
        </p:spPr>
        <p:txBody>
          <a:bodyPr wrap="square" lIns="0" tIns="0" rIns="0" bIns="0" rtlCol="0" anchor="ctr"/>
          <a:lstStyle/>
          <a:p>
            <a:pPr marL="0" indent="0">
              <a:buNone/>
            </a:pPr>
            <a:r>
              <a:rPr lang="en-US" sz="1250" b="1" kern="0" spc="250" dirty="0">
                <a:solidFill>
                  <a:srgbClr val="ED8B00"/>
                </a:solidFill>
                <a:latin typeface="Calibri" pitchFamily="34" charset="0"/>
                <a:ea typeface="Calibri" pitchFamily="34" charset="-122"/>
                <a:cs typeface="Calibri" pitchFamily="34" charset="-120"/>
              </a:rPr>
              <a:t>WORKFORCE • PART 1 OF 2</a:t>
            </a:r>
            <a:endParaRPr lang="en-US" sz="1250" dirty="0"/>
          </a:p>
        </p:txBody>
      </p:sp>
      <p:sp>
        <p:nvSpPr>
          <p:cNvPr id="3" name="Text 1"/>
          <p:cNvSpPr/>
          <p:nvPr/>
        </p:nvSpPr>
        <p:spPr>
          <a:xfrm>
            <a:off x="548640" y="566928"/>
            <a:ext cx="11091672" cy="713232"/>
          </a:xfrm>
          <a:prstGeom prst="rect">
            <a:avLst/>
          </a:prstGeom>
          <a:noFill/>
          <a:ln/>
        </p:spPr>
        <p:txBody>
          <a:bodyPr wrap="square" lIns="0" tIns="0" rIns="0" bIns="0" rtlCol="0" anchor="t"/>
          <a:lstStyle/>
          <a:p>
            <a:pPr marL="0" indent="0">
              <a:buNone/>
            </a:pPr>
            <a:r>
              <a:rPr lang="en-US" sz="3000" b="1" dirty="0">
                <a:solidFill>
                  <a:srgbClr val="003087"/>
                </a:solidFill>
                <a:latin typeface="Cambria" pitchFamily="34" charset="0"/>
                <a:ea typeface="Cambria" pitchFamily="34" charset="-122"/>
                <a:cs typeface="Cambria" pitchFamily="34" charset="-120"/>
              </a:rPr>
              <a:t>From Task Reduction to Task Redesign</a:t>
            </a:r>
            <a:endParaRPr lang="en-US" sz="3000" dirty="0"/>
          </a:p>
        </p:txBody>
      </p:sp>
      <p:sp>
        <p:nvSpPr>
          <p:cNvPr id="4" name="Text 2"/>
          <p:cNvSpPr/>
          <p:nvPr/>
        </p:nvSpPr>
        <p:spPr>
          <a:xfrm>
            <a:off x="11368735" y="6437376"/>
            <a:ext cx="548640" cy="292608"/>
          </a:xfrm>
          <a:prstGeom prst="rect">
            <a:avLst/>
          </a:prstGeom>
          <a:noFill/>
          <a:ln/>
        </p:spPr>
        <p:txBody>
          <a:bodyPr wrap="square" lIns="0" tIns="0" rIns="0" bIns="0" rtlCol="0" anchor="ctr"/>
          <a:lstStyle/>
          <a:p>
            <a:pPr marL="0" indent="0" algn="r">
              <a:buNone/>
            </a:pPr>
            <a:r>
              <a:rPr lang="en-US" sz="1100" dirty="0">
                <a:solidFill>
                  <a:srgbClr val="657388"/>
                </a:solidFill>
                <a:latin typeface="Calibri" pitchFamily="34" charset="0"/>
                <a:ea typeface="Calibri" pitchFamily="34" charset="-122"/>
                <a:cs typeface="Calibri" pitchFamily="34" charset="-120"/>
              </a:rPr>
              <a:t>3</a:t>
            </a:r>
            <a:endParaRPr lang="en-US" sz="1100" dirty="0"/>
          </a:p>
        </p:txBody>
      </p:sp>
      <p:sp>
        <p:nvSpPr>
          <p:cNvPr id="5" name="Text 3"/>
          <p:cNvSpPr/>
          <p:nvPr/>
        </p:nvSpPr>
        <p:spPr>
          <a:xfrm>
            <a:off x="548640" y="6437376"/>
            <a:ext cx="5486400" cy="292608"/>
          </a:xfrm>
          <a:prstGeom prst="rect">
            <a:avLst/>
          </a:prstGeom>
          <a:noFill/>
          <a:ln/>
        </p:spPr>
        <p:txBody>
          <a:bodyPr wrap="square" lIns="0" tIns="0" rIns="0" bIns="0" rtlCol="0" anchor="ctr"/>
          <a:lstStyle/>
          <a:p>
            <a:pPr marL="0" indent="0">
              <a:buNone/>
            </a:pPr>
            <a:r>
              <a:rPr lang="en-US" sz="1000" i="1" dirty="0">
                <a:solidFill>
                  <a:srgbClr val="AAB6C5"/>
                </a:solidFill>
                <a:latin typeface="Calibri" pitchFamily="34" charset="0"/>
                <a:ea typeface="Calibri" pitchFamily="34" charset="-122"/>
                <a:cs typeface="Calibri" pitchFamily="34" charset="-120"/>
              </a:rPr>
              <a:t>NHS App — Digital Transformation Review</a:t>
            </a:r>
            <a:endParaRPr lang="en-US" sz="1000" dirty="0"/>
          </a:p>
        </p:txBody>
      </p:sp>
      <p:sp>
        <p:nvSpPr>
          <p:cNvPr id="6" name="Text 4"/>
          <p:cNvSpPr/>
          <p:nvPr/>
        </p:nvSpPr>
        <p:spPr>
          <a:xfrm>
            <a:off x="548640" y="1481328"/>
            <a:ext cx="11091672" cy="777240"/>
          </a:xfrm>
          <a:prstGeom prst="rect">
            <a:avLst/>
          </a:prstGeom>
          <a:noFill/>
          <a:ln/>
        </p:spPr>
        <p:txBody>
          <a:bodyPr wrap="square" lIns="0" tIns="0" rIns="0" bIns="0" rtlCol="0" anchor="t"/>
          <a:lstStyle/>
          <a:p>
            <a:pPr marL="0" indent="0">
              <a:lnSpc>
                <a:spcPct val="115000"/>
              </a:lnSpc>
              <a:buNone/>
            </a:pPr>
            <a:r>
              <a:rPr lang="en-US" sz="1400" dirty="0">
                <a:solidFill>
                  <a:srgbClr val="16284A"/>
                </a:solidFill>
                <a:latin typeface="Calibri" pitchFamily="34" charset="0"/>
                <a:ea typeface="Calibri" pitchFamily="34" charset="-122"/>
                <a:cs typeface="Calibri" pitchFamily="34" charset="-120"/>
              </a:rPr>
              <a:t>NHS England (2023) confirms the app now supports prescriptions, GP records, messaging and appointments in primary care — shifting part of daily patient contact into digital systems, while Reidy et al. (2025) show this only reduces workload where staff capacity, leadership and training keep pace.</a:t>
            </a:r>
            <a:endParaRPr lang="en-US" sz="1400" dirty="0"/>
          </a:p>
        </p:txBody>
      </p:sp>
      <p:sp>
        <p:nvSpPr>
          <p:cNvPr id="7" name="Shape 5"/>
          <p:cNvSpPr/>
          <p:nvPr/>
        </p:nvSpPr>
        <p:spPr>
          <a:xfrm>
            <a:off x="548640" y="2377440"/>
            <a:ext cx="4754880" cy="3749040"/>
          </a:xfrm>
          <a:prstGeom prst="roundRect">
            <a:avLst>
              <a:gd name="adj" fmla="val 1951"/>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8" name="Text 6"/>
          <p:cNvSpPr/>
          <p:nvPr/>
        </p:nvSpPr>
        <p:spPr>
          <a:xfrm>
            <a:off x="777240" y="2578608"/>
            <a:ext cx="4297680" cy="274320"/>
          </a:xfrm>
          <a:prstGeom prst="rect">
            <a:avLst/>
          </a:prstGeom>
          <a:noFill/>
          <a:ln/>
        </p:spPr>
        <p:txBody>
          <a:bodyPr wrap="square" lIns="0" tIns="0" rIns="0" bIns="0" rtlCol="0" anchor="ctr"/>
          <a:lstStyle/>
          <a:p>
            <a:pPr marL="0" indent="0">
              <a:buNone/>
            </a:pPr>
            <a:r>
              <a:rPr lang="en-US" sz="1150" b="1" kern="0" spc="150" dirty="0">
                <a:solidFill>
                  <a:srgbClr val="657388"/>
                </a:solidFill>
                <a:latin typeface="Calibri" pitchFamily="34" charset="0"/>
                <a:ea typeface="Calibri" pitchFamily="34" charset="-122"/>
                <a:cs typeface="Calibri" pitchFamily="34" charset="-120"/>
              </a:rPr>
              <a:t>BEFORE — TRADITIONAL FRONTLINE TASKS</a:t>
            </a:r>
            <a:endParaRPr lang="en-US" sz="1150" dirty="0"/>
          </a:p>
        </p:txBody>
      </p:sp>
      <p:sp>
        <p:nvSpPr>
          <p:cNvPr id="9" name="Shape 7"/>
          <p:cNvSpPr/>
          <p:nvPr/>
        </p:nvSpPr>
        <p:spPr>
          <a:xfrm>
            <a:off x="777240" y="3067812"/>
            <a:ext cx="512064" cy="512064"/>
          </a:xfrm>
          <a:prstGeom prst="ellipse">
            <a:avLst/>
          </a:prstGeom>
          <a:solidFill>
            <a:srgbClr val="41B6E6"/>
          </a:solidFill>
          <a:ln/>
        </p:spPr>
      </p:sp>
      <p:pic>
        <p:nvPicPr>
          <p:cNvPr id="10" name="Image 0" descr="/home/claude/nhs_pptx/icons/phone.png"/>
          <p:cNvPicPr>
            <a:picLocks noChangeAspect="1"/>
          </p:cNvPicPr>
          <p:nvPr/>
        </p:nvPicPr>
        <p:blipFill>
          <a:blip r:embed="rId3"/>
          <a:stretch>
            <a:fillRect/>
          </a:stretch>
        </p:blipFill>
        <p:spPr>
          <a:xfrm>
            <a:off x="900135" y="3190707"/>
            <a:ext cx="266273" cy="266273"/>
          </a:xfrm>
          <a:prstGeom prst="rect">
            <a:avLst/>
          </a:prstGeom>
        </p:spPr>
      </p:pic>
      <p:sp>
        <p:nvSpPr>
          <p:cNvPr id="11" name="Text 8"/>
          <p:cNvSpPr/>
          <p:nvPr/>
        </p:nvSpPr>
        <p:spPr>
          <a:xfrm>
            <a:off x="1490472" y="2889504"/>
            <a:ext cx="3584448" cy="868680"/>
          </a:xfrm>
          <a:prstGeom prst="rect">
            <a:avLst/>
          </a:prstGeom>
          <a:noFill/>
          <a:ln/>
        </p:spPr>
        <p:txBody>
          <a:bodyPr wrap="square" lIns="0" tIns="0" rIns="0" bIns="0" rtlCol="0" anchor="ctr"/>
          <a:lstStyle/>
          <a:p>
            <a:pPr marL="0" indent="0">
              <a:lnSpc>
                <a:spcPct val="108000"/>
              </a:lnSpc>
              <a:buNone/>
            </a:pPr>
            <a:r>
              <a:rPr lang="en-US" sz="1300" b="1" dirty="0">
                <a:solidFill>
                  <a:srgbClr val="16284A"/>
                </a:solidFill>
                <a:latin typeface="Calibri" pitchFamily="34" charset="0"/>
                <a:ea typeface="Calibri" pitchFamily="34" charset="-122"/>
                <a:cs typeface="Calibri" pitchFamily="34" charset="-120"/>
              </a:rPr>
              <a:t>Telephone &amp; reception calls</a:t>
            </a:r>
            <a:endParaRPr lang="en-US" sz="1300" dirty="0"/>
          </a:p>
          <a:p>
            <a:pPr marL="0" indent="0">
              <a:lnSpc>
                <a:spcPct val="108000"/>
              </a:lnSpc>
              <a:buNone/>
            </a:pPr>
            <a:r>
              <a:rPr lang="en-US" sz="1050" dirty="0">
                <a:solidFill>
                  <a:srgbClr val="657388"/>
                </a:solidFill>
                <a:latin typeface="Calibri" pitchFamily="34" charset="0"/>
                <a:ea typeface="Calibri" pitchFamily="34" charset="-122"/>
                <a:cs typeface="Calibri" pitchFamily="34" charset="-120"/>
              </a:rPr>
              <a:t>Patients ring or visit for prescriptions, appointments and queries</a:t>
            </a:r>
            <a:endParaRPr lang="en-US" sz="1300" dirty="0"/>
          </a:p>
        </p:txBody>
      </p:sp>
      <p:sp>
        <p:nvSpPr>
          <p:cNvPr id="12" name="Shape 9"/>
          <p:cNvSpPr/>
          <p:nvPr/>
        </p:nvSpPr>
        <p:spPr>
          <a:xfrm>
            <a:off x="777240" y="4046220"/>
            <a:ext cx="512064" cy="512064"/>
          </a:xfrm>
          <a:prstGeom prst="ellipse">
            <a:avLst/>
          </a:prstGeom>
          <a:solidFill>
            <a:srgbClr val="41B6E6"/>
          </a:solidFill>
          <a:ln/>
        </p:spPr>
      </p:sp>
      <p:pic>
        <p:nvPicPr>
          <p:cNvPr id="13" name="Image 1" descr="/home/claude/nhs_pptx/icons/fileAlt.png"/>
          <p:cNvPicPr>
            <a:picLocks noChangeAspect="1"/>
          </p:cNvPicPr>
          <p:nvPr/>
        </p:nvPicPr>
        <p:blipFill>
          <a:blip r:embed="rId4"/>
          <a:stretch>
            <a:fillRect/>
          </a:stretch>
        </p:blipFill>
        <p:spPr>
          <a:xfrm>
            <a:off x="900135" y="4169115"/>
            <a:ext cx="266273" cy="266273"/>
          </a:xfrm>
          <a:prstGeom prst="rect">
            <a:avLst/>
          </a:prstGeom>
        </p:spPr>
      </p:pic>
      <p:sp>
        <p:nvSpPr>
          <p:cNvPr id="14" name="Text 10"/>
          <p:cNvSpPr/>
          <p:nvPr/>
        </p:nvSpPr>
        <p:spPr>
          <a:xfrm>
            <a:off x="1490472" y="3867912"/>
            <a:ext cx="3584448" cy="868680"/>
          </a:xfrm>
          <a:prstGeom prst="rect">
            <a:avLst/>
          </a:prstGeom>
          <a:noFill/>
          <a:ln/>
        </p:spPr>
        <p:txBody>
          <a:bodyPr wrap="square" lIns="0" tIns="0" rIns="0" bIns="0" rtlCol="0" anchor="ctr"/>
          <a:lstStyle/>
          <a:p>
            <a:pPr marL="0" indent="0">
              <a:lnSpc>
                <a:spcPct val="108000"/>
              </a:lnSpc>
              <a:buNone/>
            </a:pPr>
            <a:r>
              <a:rPr lang="en-US" sz="1300" b="1" dirty="0">
                <a:solidFill>
                  <a:srgbClr val="16284A"/>
                </a:solidFill>
                <a:latin typeface="Calibri" pitchFamily="34" charset="0"/>
                <a:ea typeface="Calibri" pitchFamily="34" charset="-122"/>
                <a:cs typeface="Calibri" pitchFamily="34" charset="-120"/>
              </a:rPr>
              <a:t>Paper-based requests</a:t>
            </a:r>
            <a:endParaRPr lang="en-US" sz="1300" dirty="0"/>
          </a:p>
          <a:p>
            <a:pPr marL="0" indent="0">
              <a:lnSpc>
                <a:spcPct val="108000"/>
              </a:lnSpc>
              <a:buNone/>
            </a:pPr>
            <a:r>
              <a:rPr lang="en-US" sz="1050" dirty="0">
                <a:solidFill>
                  <a:srgbClr val="657388"/>
                </a:solidFill>
                <a:latin typeface="Calibri" pitchFamily="34" charset="0"/>
                <a:ea typeface="Calibri" pitchFamily="34" charset="-122"/>
                <a:cs typeface="Calibri" pitchFamily="34" charset="-120"/>
              </a:rPr>
              <a:t>Repeat prescription slips and written forms processed manually</a:t>
            </a:r>
            <a:endParaRPr lang="en-US" sz="1300" dirty="0"/>
          </a:p>
        </p:txBody>
      </p:sp>
      <p:sp>
        <p:nvSpPr>
          <p:cNvPr id="15" name="Shape 11"/>
          <p:cNvSpPr/>
          <p:nvPr/>
        </p:nvSpPr>
        <p:spPr>
          <a:xfrm>
            <a:off x="777240" y="5024628"/>
            <a:ext cx="512064" cy="512064"/>
          </a:xfrm>
          <a:prstGeom prst="ellipse">
            <a:avLst/>
          </a:prstGeom>
          <a:solidFill>
            <a:srgbClr val="41B6E6"/>
          </a:solidFill>
          <a:ln/>
        </p:spPr>
      </p:sp>
      <p:pic>
        <p:nvPicPr>
          <p:cNvPr id="16" name="Image 2" descr="/home/claude/nhs_pptx/icons/userClock.png"/>
          <p:cNvPicPr>
            <a:picLocks noChangeAspect="1"/>
          </p:cNvPicPr>
          <p:nvPr/>
        </p:nvPicPr>
        <p:blipFill>
          <a:blip r:embed="rId5"/>
          <a:stretch>
            <a:fillRect/>
          </a:stretch>
        </p:blipFill>
        <p:spPr>
          <a:xfrm>
            <a:off x="900135" y="5147523"/>
            <a:ext cx="266273" cy="266273"/>
          </a:xfrm>
          <a:prstGeom prst="rect">
            <a:avLst/>
          </a:prstGeom>
        </p:spPr>
      </p:pic>
      <p:sp>
        <p:nvSpPr>
          <p:cNvPr id="17" name="Text 12"/>
          <p:cNvSpPr/>
          <p:nvPr/>
        </p:nvSpPr>
        <p:spPr>
          <a:xfrm>
            <a:off x="1490472" y="4846320"/>
            <a:ext cx="3584448" cy="868680"/>
          </a:xfrm>
          <a:prstGeom prst="rect">
            <a:avLst/>
          </a:prstGeom>
          <a:noFill/>
          <a:ln/>
        </p:spPr>
        <p:txBody>
          <a:bodyPr wrap="square" lIns="0" tIns="0" rIns="0" bIns="0" rtlCol="0" anchor="ctr"/>
          <a:lstStyle/>
          <a:p>
            <a:pPr marL="0" indent="0">
              <a:lnSpc>
                <a:spcPct val="108000"/>
              </a:lnSpc>
              <a:buNone/>
            </a:pPr>
            <a:r>
              <a:rPr lang="en-US" sz="1300" b="1" dirty="0">
                <a:solidFill>
                  <a:srgbClr val="16284A"/>
                </a:solidFill>
                <a:latin typeface="Calibri" pitchFamily="34" charset="0"/>
                <a:ea typeface="Calibri" pitchFamily="34" charset="-122"/>
                <a:cs typeface="Calibri" pitchFamily="34" charset="-120"/>
              </a:rPr>
              <a:t>In-person queuing</a:t>
            </a:r>
            <a:endParaRPr lang="en-US" sz="1300" dirty="0"/>
          </a:p>
          <a:p>
            <a:pPr marL="0" indent="0">
              <a:lnSpc>
                <a:spcPct val="108000"/>
              </a:lnSpc>
              <a:buNone/>
            </a:pPr>
            <a:r>
              <a:rPr lang="en-US" sz="1050" dirty="0">
                <a:solidFill>
                  <a:srgbClr val="657388"/>
                </a:solidFill>
                <a:latin typeface="Calibri" pitchFamily="34" charset="0"/>
                <a:ea typeface="Calibri" pitchFamily="34" charset="-122"/>
                <a:cs typeface="Calibri" pitchFamily="34" charset="-120"/>
              </a:rPr>
              <a:t>Time spent waiting at the surgery for routine tasks</a:t>
            </a:r>
            <a:endParaRPr lang="en-US" sz="1300" dirty="0"/>
          </a:p>
        </p:txBody>
      </p:sp>
      <p:sp>
        <p:nvSpPr>
          <p:cNvPr id="18" name="Shape 13"/>
          <p:cNvSpPr/>
          <p:nvPr/>
        </p:nvSpPr>
        <p:spPr>
          <a:xfrm>
            <a:off x="5687568" y="3840480"/>
            <a:ext cx="822960" cy="822960"/>
          </a:xfrm>
          <a:prstGeom prst="ellipse">
            <a:avLst/>
          </a:prstGeom>
          <a:solidFill>
            <a:srgbClr val="ED8B00"/>
          </a:solidFill>
          <a:ln/>
        </p:spPr>
      </p:sp>
      <p:pic>
        <p:nvPicPr>
          <p:cNvPr id="19" name="Image 3" descr="/home/claude/nhs_pptx/icons/arrowRight.png"/>
          <p:cNvPicPr>
            <a:picLocks noChangeAspect="1"/>
          </p:cNvPicPr>
          <p:nvPr/>
        </p:nvPicPr>
        <p:blipFill>
          <a:blip r:embed="rId6"/>
          <a:stretch>
            <a:fillRect/>
          </a:stretch>
        </p:blipFill>
        <p:spPr>
          <a:xfrm>
            <a:off x="5893308" y="4046220"/>
            <a:ext cx="411480" cy="411480"/>
          </a:xfrm>
          <a:prstGeom prst="rect">
            <a:avLst/>
          </a:prstGeom>
        </p:spPr>
      </p:pic>
      <p:sp>
        <p:nvSpPr>
          <p:cNvPr id="20" name="Text 14"/>
          <p:cNvSpPr/>
          <p:nvPr/>
        </p:nvSpPr>
        <p:spPr>
          <a:xfrm>
            <a:off x="5458968" y="4800600"/>
            <a:ext cx="1280160" cy="914400"/>
          </a:xfrm>
          <a:prstGeom prst="rect">
            <a:avLst/>
          </a:prstGeom>
          <a:noFill/>
          <a:ln/>
        </p:spPr>
        <p:txBody>
          <a:bodyPr wrap="square" lIns="0" tIns="0" rIns="0" bIns="0" rtlCol="0" anchor="t"/>
          <a:lstStyle/>
          <a:p>
            <a:pPr marL="0" indent="0" algn="ctr">
              <a:lnSpc>
                <a:spcPct val="120000"/>
              </a:lnSpc>
              <a:buNone/>
            </a:pPr>
            <a:r>
              <a:rPr lang="en-US" sz="1250" b="1" dirty="0">
                <a:solidFill>
                  <a:srgbClr val="003087"/>
                </a:solidFill>
                <a:latin typeface="Calibri" pitchFamily="34" charset="0"/>
                <a:ea typeface="Calibri" pitchFamily="34" charset="-122"/>
                <a:cs typeface="Calibri" pitchFamily="34" charset="-120"/>
              </a:rPr>
              <a:t>Redesigned,</a:t>
            </a:r>
            <a:endParaRPr lang="en-US" sz="1250" dirty="0"/>
          </a:p>
          <a:p>
            <a:pPr marL="0" indent="0" algn="ctr">
              <a:lnSpc>
                <a:spcPct val="120000"/>
              </a:lnSpc>
              <a:buNone/>
            </a:pPr>
            <a:r>
              <a:rPr lang="en-US" sz="1250" b="1" dirty="0">
                <a:solidFill>
                  <a:srgbClr val="003087"/>
                </a:solidFill>
                <a:latin typeface="Calibri" pitchFamily="34" charset="0"/>
                <a:ea typeface="Calibri" pitchFamily="34" charset="-122"/>
                <a:cs typeface="Calibri" pitchFamily="34" charset="-120"/>
              </a:rPr>
              <a:t>not removed</a:t>
            </a:r>
            <a:endParaRPr lang="en-US" sz="1250" dirty="0"/>
          </a:p>
          <a:p>
            <a:pPr marL="0" indent="0" algn="ctr">
              <a:lnSpc>
                <a:spcPct val="120000"/>
              </a:lnSpc>
              <a:buNone/>
            </a:pPr>
            <a:r>
              <a:rPr lang="en-US" sz="950" i="1" dirty="0">
                <a:solidFill>
                  <a:srgbClr val="657388"/>
                </a:solidFill>
                <a:latin typeface="Calibri" pitchFamily="34" charset="0"/>
                <a:ea typeface="Calibri" pitchFamily="34" charset="-122"/>
                <a:cs typeface="Calibri" pitchFamily="34" charset="-120"/>
              </a:rPr>
              <a:t>(Reidy et al., 2025)</a:t>
            </a:r>
            <a:endParaRPr lang="en-US" sz="1250" dirty="0"/>
          </a:p>
        </p:txBody>
      </p:sp>
      <p:sp>
        <p:nvSpPr>
          <p:cNvPr id="21" name="Shape 15"/>
          <p:cNvSpPr/>
          <p:nvPr/>
        </p:nvSpPr>
        <p:spPr>
          <a:xfrm>
            <a:off x="6885432" y="2377440"/>
            <a:ext cx="4754880" cy="3749040"/>
          </a:xfrm>
          <a:prstGeom prst="roundRect">
            <a:avLst>
              <a:gd name="adj" fmla="val 1951"/>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22" name="Text 16"/>
          <p:cNvSpPr/>
          <p:nvPr/>
        </p:nvSpPr>
        <p:spPr>
          <a:xfrm>
            <a:off x="7114032" y="2578608"/>
            <a:ext cx="4297680" cy="274320"/>
          </a:xfrm>
          <a:prstGeom prst="rect">
            <a:avLst/>
          </a:prstGeom>
          <a:noFill/>
          <a:ln/>
        </p:spPr>
        <p:txBody>
          <a:bodyPr wrap="square" lIns="0" tIns="0" rIns="0" bIns="0" rtlCol="0" anchor="ctr"/>
          <a:lstStyle/>
          <a:p>
            <a:pPr marL="0" indent="0">
              <a:buNone/>
            </a:pPr>
            <a:r>
              <a:rPr lang="en-US" sz="1150" b="1" kern="0" spc="150" dirty="0">
                <a:solidFill>
                  <a:srgbClr val="003087"/>
                </a:solidFill>
                <a:latin typeface="Calibri" pitchFamily="34" charset="0"/>
                <a:ea typeface="Calibri" pitchFamily="34" charset="-122"/>
                <a:cs typeface="Calibri" pitchFamily="34" charset="-120"/>
              </a:rPr>
              <a:t>NOW — DIGITAL-ERA TASKS</a:t>
            </a:r>
            <a:endParaRPr lang="en-US" sz="1150" dirty="0"/>
          </a:p>
        </p:txBody>
      </p:sp>
      <p:sp>
        <p:nvSpPr>
          <p:cNvPr id="23" name="Shape 17"/>
          <p:cNvSpPr/>
          <p:nvPr/>
        </p:nvSpPr>
        <p:spPr>
          <a:xfrm>
            <a:off x="7114032" y="3067812"/>
            <a:ext cx="512064" cy="512064"/>
          </a:xfrm>
          <a:prstGeom prst="ellipse">
            <a:avLst/>
          </a:prstGeom>
          <a:solidFill>
            <a:srgbClr val="003087"/>
          </a:solidFill>
          <a:ln/>
        </p:spPr>
      </p:sp>
      <p:pic>
        <p:nvPicPr>
          <p:cNvPr id="24" name="Image 4" descr="/home/claude/nhs_pptx/icons/headset.png"/>
          <p:cNvPicPr>
            <a:picLocks noChangeAspect="1"/>
          </p:cNvPicPr>
          <p:nvPr/>
        </p:nvPicPr>
        <p:blipFill>
          <a:blip r:embed="rId7"/>
          <a:stretch>
            <a:fillRect/>
          </a:stretch>
        </p:blipFill>
        <p:spPr>
          <a:xfrm>
            <a:off x="7236927" y="3190707"/>
            <a:ext cx="266273" cy="266273"/>
          </a:xfrm>
          <a:prstGeom prst="rect">
            <a:avLst/>
          </a:prstGeom>
        </p:spPr>
      </p:pic>
      <p:sp>
        <p:nvSpPr>
          <p:cNvPr id="25" name="Text 18"/>
          <p:cNvSpPr/>
          <p:nvPr/>
        </p:nvSpPr>
        <p:spPr>
          <a:xfrm>
            <a:off x="7827264" y="2889504"/>
            <a:ext cx="3584448" cy="868680"/>
          </a:xfrm>
          <a:prstGeom prst="rect">
            <a:avLst/>
          </a:prstGeom>
          <a:noFill/>
          <a:ln/>
        </p:spPr>
        <p:txBody>
          <a:bodyPr wrap="square" lIns="0" tIns="0" rIns="0" bIns="0" rtlCol="0" anchor="ctr"/>
          <a:lstStyle/>
          <a:p>
            <a:pPr marL="0" indent="0">
              <a:lnSpc>
                <a:spcPct val="108000"/>
              </a:lnSpc>
              <a:buNone/>
            </a:pPr>
            <a:r>
              <a:rPr lang="en-US" sz="1300" b="1" dirty="0">
                <a:solidFill>
                  <a:srgbClr val="16284A"/>
                </a:solidFill>
                <a:latin typeface="Calibri" pitchFamily="34" charset="0"/>
                <a:ea typeface="Calibri" pitchFamily="34" charset="-122"/>
                <a:cs typeface="Calibri" pitchFamily="34" charset="-120"/>
              </a:rPr>
              <a:t>App access &amp; log-in support</a:t>
            </a:r>
            <a:endParaRPr lang="en-US" sz="1300" dirty="0"/>
          </a:p>
          <a:p>
            <a:pPr marL="0" indent="0">
              <a:lnSpc>
                <a:spcPct val="108000"/>
              </a:lnSpc>
              <a:buNone/>
            </a:pPr>
            <a:r>
              <a:rPr lang="en-US" sz="1050" dirty="0">
                <a:solidFill>
                  <a:srgbClr val="657388"/>
                </a:solidFill>
                <a:latin typeface="Calibri" pitchFamily="34" charset="0"/>
                <a:ea typeface="Calibri" pitchFamily="34" charset="-122"/>
                <a:cs typeface="Calibri" pitchFamily="34" charset="-120"/>
              </a:rPr>
              <a:t>Helping patients register, verify identity and connect to GP records</a:t>
            </a:r>
            <a:endParaRPr lang="en-US" sz="1300" dirty="0"/>
          </a:p>
        </p:txBody>
      </p:sp>
      <p:sp>
        <p:nvSpPr>
          <p:cNvPr id="26" name="Shape 19"/>
          <p:cNvSpPr/>
          <p:nvPr/>
        </p:nvSpPr>
        <p:spPr>
          <a:xfrm>
            <a:off x="7114032" y="4046220"/>
            <a:ext cx="512064" cy="512064"/>
          </a:xfrm>
          <a:prstGeom prst="ellipse">
            <a:avLst/>
          </a:prstGeom>
          <a:solidFill>
            <a:srgbClr val="003087"/>
          </a:solidFill>
          <a:ln/>
        </p:spPr>
      </p:sp>
      <p:pic>
        <p:nvPicPr>
          <p:cNvPr id="27" name="Image 5" descr="/home/claude/nhs_pptx/icons/userCog.png"/>
          <p:cNvPicPr>
            <a:picLocks noChangeAspect="1"/>
          </p:cNvPicPr>
          <p:nvPr/>
        </p:nvPicPr>
        <p:blipFill>
          <a:blip r:embed="rId8"/>
          <a:stretch>
            <a:fillRect/>
          </a:stretch>
        </p:blipFill>
        <p:spPr>
          <a:xfrm>
            <a:off x="7236927" y="4169115"/>
            <a:ext cx="266273" cy="266273"/>
          </a:xfrm>
          <a:prstGeom prst="rect">
            <a:avLst/>
          </a:prstGeom>
        </p:spPr>
      </p:pic>
      <p:sp>
        <p:nvSpPr>
          <p:cNvPr id="28" name="Text 20"/>
          <p:cNvSpPr/>
          <p:nvPr/>
        </p:nvSpPr>
        <p:spPr>
          <a:xfrm>
            <a:off x="7827264" y="3867912"/>
            <a:ext cx="3584448" cy="868680"/>
          </a:xfrm>
          <a:prstGeom prst="rect">
            <a:avLst/>
          </a:prstGeom>
          <a:noFill/>
          <a:ln/>
        </p:spPr>
        <p:txBody>
          <a:bodyPr wrap="square" lIns="0" tIns="0" rIns="0" bIns="0" rtlCol="0" anchor="ctr"/>
          <a:lstStyle/>
          <a:p>
            <a:pPr marL="0" indent="0">
              <a:lnSpc>
                <a:spcPct val="108000"/>
              </a:lnSpc>
              <a:buNone/>
            </a:pPr>
            <a:r>
              <a:rPr lang="en-US" sz="1300" b="1" dirty="0">
                <a:solidFill>
                  <a:srgbClr val="16284A"/>
                </a:solidFill>
                <a:latin typeface="Calibri" pitchFamily="34" charset="0"/>
                <a:ea typeface="Calibri" pitchFamily="34" charset="-122"/>
                <a:cs typeface="Calibri" pitchFamily="34" charset="-120"/>
              </a:rPr>
              <a:t>Digital navigation help</a:t>
            </a:r>
            <a:endParaRPr lang="en-US" sz="1300" dirty="0"/>
          </a:p>
          <a:p>
            <a:pPr marL="0" indent="0">
              <a:lnSpc>
                <a:spcPct val="108000"/>
              </a:lnSpc>
              <a:buNone/>
            </a:pPr>
            <a:r>
              <a:rPr lang="en-US" sz="1050" dirty="0">
                <a:solidFill>
                  <a:srgbClr val="657388"/>
                </a:solidFill>
                <a:latin typeface="Calibri" pitchFamily="34" charset="0"/>
                <a:ea typeface="Calibri" pitchFamily="34" charset="-122"/>
                <a:cs typeface="Calibri" pitchFamily="34" charset="-120"/>
              </a:rPr>
              <a:t>Guiding patients through prescription, booking and messaging functions</a:t>
            </a:r>
            <a:endParaRPr lang="en-US" sz="1300" dirty="0"/>
          </a:p>
        </p:txBody>
      </p:sp>
      <p:sp>
        <p:nvSpPr>
          <p:cNvPr id="29" name="Shape 21"/>
          <p:cNvSpPr/>
          <p:nvPr/>
        </p:nvSpPr>
        <p:spPr>
          <a:xfrm>
            <a:off x="7114032" y="5024628"/>
            <a:ext cx="512064" cy="512064"/>
          </a:xfrm>
          <a:prstGeom prst="ellipse">
            <a:avLst/>
          </a:prstGeom>
          <a:solidFill>
            <a:srgbClr val="003087"/>
          </a:solidFill>
          <a:ln/>
        </p:spPr>
      </p:sp>
      <p:pic>
        <p:nvPicPr>
          <p:cNvPr id="30" name="Image 6" descr="/home/claude/nhs_pptx/icons/shield.png"/>
          <p:cNvPicPr>
            <a:picLocks noChangeAspect="1"/>
          </p:cNvPicPr>
          <p:nvPr/>
        </p:nvPicPr>
        <p:blipFill>
          <a:blip r:embed="rId9"/>
          <a:stretch>
            <a:fillRect/>
          </a:stretch>
        </p:blipFill>
        <p:spPr>
          <a:xfrm>
            <a:off x="7236927" y="5147523"/>
            <a:ext cx="266273" cy="266273"/>
          </a:xfrm>
          <a:prstGeom prst="rect">
            <a:avLst/>
          </a:prstGeom>
        </p:spPr>
      </p:pic>
      <p:sp>
        <p:nvSpPr>
          <p:cNvPr id="31" name="Text 22"/>
          <p:cNvSpPr/>
          <p:nvPr/>
        </p:nvSpPr>
        <p:spPr>
          <a:xfrm>
            <a:off x="7827264" y="4846320"/>
            <a:ext cx="3584448" cy="868680"/>
          </a:xfrm>
          <a:prstGeom prst="rect">
            <a:avLst/>
          </a:prstGeom>
          <a:noFill/>
          <a:ln/>
        </p:spPr>
        <p:txBody>
          <a:bodyPr wrap="square" lIns="0" tIns="0" rIns="0" bIns="0" rtlCol="0" anchor="ctr"/>
          <a:lstStyle/>
          <a:p>
            <a:pPr marL="0" indent="0">
              <a:lnSpc>
                <a:spcPct val="108000"/>
              </a:lnSpc>
              <a:buNone/>
            </a:pPr>
            <a:r>
              <a:rPr lang="en-US" sz="1300" b="1" dirty="0">
                <a:solidFill>
                  <a:srgbClr val="16284A"/>
                </a:solidFill>
                <a:latin typeface="Calibri" pitchFamily="34" charset="0"/>
                <a:ea typeface="Calibri" pitchFamily="34" charset="-122"/>
                <a:cs typeface="Calibri" pitchFamily="34" charset="-120"/>
              </a:rPr>
              <a:t>Record-access safeguarding</a:t>
            </a:r>
            <a:endParaRPr lang="en-US" sz="1300" dirty="0"/>
          </a:p>
          <a:p>
            <a:pPr marL="0" indent="0">
              <a:lnSpc>
                <a:spcPct val="108000"/>
              </a:lnSpc>
              <a:buNone/>
            </a:pPr>
            <a:r>
              <a:rPr lang="en-US" sz="1050" dirty="0">
                <a:solidFill>
                  <a:srgbClr val="657388"/>
                </a:solidFill>
                <a:latin typeface="Calibri" pitchFamily="34" charset="0"/>
                <a:ea typeface="Calibri" pitchFamily="34" charset="-122"/>
                <a:cs typeface="Calibri" pitchFamily="34" charset="-120"/>
              </a:rPr>
              <a:t>Managing permissions and clarifying clinical information  (Turner et al., 2023)</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92608"/>
            <a:ext cx="11091672" cy="292608"/>
          </a:xfrm>
          <a:prstGeom prst="rect">
            <a:avLst/>
          </a:prstGeom>
          <a:noFill/>
          <a:ln/>
        </p:spPr>
        <p:txBody>
          <a:bodyPr wrap="square" lIns="0" tIns="0" rIns="0" bIns="0" rtlCol="0" anchor="ctr"/>
          <a:lstStyle/>
          <a:p>
            <a:pPr marL="0" indent="0">
              <a:buNone/>
            </a:pPr>
            <a:r>
              <a:rPr lang="en-US" sz="1250" b="1" kern="0" spc="250" dirty="0">
                <a:solidFill>
                  <a:srgbClr val="ED8B00"/>
                </a:solidFill>
                <a:latin typeface="Calibri" pitchFamily="34" charset="0"/>
                <a:ea typeface="Calibri" pitchFamily="34" charset="-122"/>
                <a:cs typeface="Calibri" pitchFamily="34" charset="-120"/>
              </a:rPr>
              <a:t>WORKFORCE • PART 2 OF 2</a:t>
            </a:r>
            <a:endParaRPr lang="en-US" sz="1250" dirty="0"/>
          </a:p>
        </p:txBody>
      </p:sp>
      <p:sp>
        <p:nvSpPr>
          <p:cNvPr id="3" name="Text 1"/>
          <p:cNvSpPr/>
          <p:nvPr/>
        </p:nvSpPr>
        <p:spPr>
          <a:xfrm>
            <a:off x="548640" y="566928"/>
            <a:ext cx="11091672" cy="713232"/>
          </a:xfrm>
          <a:prstGeom prst="rect">
            <a:avLst/>
          </a:prstGeom>
          <a:noFill/>
          <a:ln/>
        </p:spPr>
        <p:txBody>
          <a:bodyPr wrap="square" lIns="0" tIns="0" rIns="0" bIns="0" rtlCol="0" anchor="t"/>
          <a:lstStyle/>
          <a:p>
            <a:pPr marL="0" indent="0">
              <a:buNone/>
            </a:pPr>
            <a:r>
              <a:rPr lang="en-US" sz="3000" b="1" dirty="0">
                <a:solidFill>
                  <a:srgbClr val="003087"/>
                </a:solidFill>
                <a:latin typeface="Cambria" pitchFamily="34" charset="0"/>
                <a:ea typeface="Cambria" pitchFamily="34" charset="-122"/>
                <a:cs typeface="Cambria" pitchFamily="34" charset="-120"/>
              </a:rPr>
              <a:t>Evidence from Practice: A Hybrid Workforce</a:t>
            </a:r>
            <a:endParaRPr lang="en-US" sz="3000" dirty="0"/>
          </a:p>
        </p:txBody>
      </p:sp>
      <p:sp>
        <p:nvSpPr>
          <p:cNvPr id="4" name="Text 2"/>
          <p:cNvSpPr/>
          <p:nvPr/>
        </p:nvSpPr>
        <p:spPr>
          <a:xfrm>
            <a:off x="11368735" y="6437376"/>
            <a:ext cx="548640" cy="292608"/>
          </a:xfrm>
          <a:prstGeom prst="rect">
            <a:avLst/>
          </a:prstGeom>
          <a:noFill/>
          <a:ln/>
        </p:spPr>
        <p:txBody>
          <a:bodyPr wrap="square" lIns="0" tIns="0" rIns="0" bIns="0" rtlCol="0" anchor="ctr"/>
          <a:lstStyle/>
          <a:p>
            <a:pPr marL="0" indent="0" algn="r">
              <a:buNone/>
            </a:pPr>
            <a:r>
              <a:rPr lang="en-US" sz="1100" dirty="0">
                <a:solidFill>
                  <a:srgbClr val="657388"/>
                </a:solidFill>
                <a:latin typeface="Calibri" pitchFamily="34" charset="0"/>
                <a:ea typeface="Calibri" pitchFamily="34" charset="-122"/>
                <a:cs typeface="Calibri" pitchFamily="34" charset="-120"/>
              </a:rPr>
              <a:t>4</a:t>
            </a:r>
            <a:endParaRPr lang="en-US" sz="1100" dirty="0"/>
          </a:p>
        </p:txBody>
      </p:sp>
      <p:sp>
        <p:nvSpPr>
          <p:cNvPr id="5" name="Text 3"/>
          <p:cNvSpPr/>
          <p:nvPr/>
        </p:nvSpPr>
        <p:spPr>
          <a:xfrm>
            <a:off x="548640" y="6437376"/>
            <a:ext cx="5486400" cy="292608"/>
          </a:xfrm>
          <a:prstGeom prst="rect">
            <a:avLst/>
          </a:prstGeom>
          <a:noFill/>
          <a:ln/>
        </p:spPr>
        <p:txBody>
          <a:bodyPr wrap="square" lIns="0" tIns="0" rIns="0" bIns="0" rtlCol="0" anchor="ctr"/>
          <a:lstStyle/>
          <a:p>
            <a:pPr marL="0" indent="0">
              <a:buNone/>
            </a:pPr>
            <a:r>
              <a:rPr lang="en-US" sz="1000" i="1" dirty="0">
                <a:solidFill>
                  <a:srgbClr val="AAB6C5"/>
                </a:solidFill>
                <a:latin typeface="Calibri" pitchFamily="34" charset="0"/>
                <a:ea typeface="Calibri" pitchFamily="34" charset="-122"/>
                <a:cs typeface="Calibri" pitchFamily="34" charset="-120"/>
              </a:rPr>
              <a:t>NHS App — Digital Transformation Review</a:t>
            </a:r>
            <a:endParaRPr lang="en-US" sz="1000" dirty="0"/>
          </a:p>
        </p:txBody>
      </p:sp>
      <p:sp>
        <p:nvSpPr>
          <p:cNvPr id="6" name="Shape 4"/>
          <p:cNvSpPr/>
          <p:nvPr/>
        </p:nvSpPr>
        <p:spPr>
          <a:xfrm>
            <a:off x="548640" y="1481328"/>
            <a:ext cx="4206240" cy="2103120"/>
          </a:xfrm>
          <a:prstGeom prst="roundRect">
            <a:avLst>
              <a:gd name="adj" fmla="val 3478"/>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7" name="Shape 5"/>
          <p:cNvSpPr/>
          <p:nvPr/>
        </p:nvSpPr>
        <p:spPr>
          <a:xfrm>
            <a:off x="731520" y="1664208"/>
            <a:ext cx="420624" cy="420624"/>
          </a:xfrm>
          <a:prstGeom prst="ellipse">
            <a:avLst/>
          </a:prstGeom>
          <a:solidFill>
            <a:srgbClr val="003087"/>
          </a:solidFill>
          <a:ln/>
        </p:spPr>
      </p:sp>
      <p:pic>
        <p:nvPicPr>
          <p:cNvPr id="8" name="Image 0" descr="/home/claude/nhs_pptx/icons/pills.png"/>
          <p:cNvPicPr>
            <a:picLocks noChangeAspect="1"/>
          </p:cNvPicPr>
          <p:nvPr/>
        </p:nvPicPr>
        <p:blipFill>
          <a:blip r:embed="rId3"/>
          <a:stretch>
            <a:fillRect/>
          </a:stretch>
        </p:blipFill>
        <p:spPr>
          <a:xfrm>
            <a:off x="832470" y="1765158"/>
            <a:ext cx="218724" cy="218724"/>
          </a:xfrm>
          <a:prstGeom prst="rect">
            <a:avLst/>
          </a:prstGeom>
        </p:spPr>
      </p:pic>
      <p:sp>
        <p:nvSpPr>
          <p:cNvPr id="9" name="Text 6"/>
          <p:cNvSpPr/>
          <p:nvPr/>
        </p:nvSpPr>
        <p:spPr>
          <a:xfrm>
            <a:off x="749808" y="2048256"/>
            <a:ext cx="3803904" cy="1051560"/>
          </a:xfrm>
          <a:prstGeom prst="rect">
            <a:avLst/>
          </a:prstGeom>
          <a:noFill/>
          <a:ln/>
        </p:spPr>
        <p:txBody>
          <a:bodyPr wrap="square" lIns="0" tIns="0" rIns="0" bIns="0" rtlCol="0" anchor="t"/>
          <a:lstStyle/>
          <a:p>
            <a:pPr marL="0" indent="0">
              <a:buNone/>
            </a:pPr>
            <a:r>
              <a:rPr lang="en-US" sz="3400" b="1" dirty="0">
                <a:solidFill>
                  <a:srgbClr val="003087"/>
                </a:solidFill>
                <a:latin typeface="Cambria" pitchFamily="34" charset="0"/>
                <a:ea typeface="Cambria" pitchFamily="34" charset="-122"/>
                <a:cs typeface="Cambria" pitchFamily="34" charset="-120"/>
              </a:rPr>
              <a:t>650–700 / week</a:t>
            </a:r>
            <a:endParaRPr lang="en-US" sz="3400" dirty="0"/>
          </a:p>
        </p:txBody>
      </p:sp>
      <p:sp>
        <p:nvSpPr>
          <p:cNvPr id="10" name="Text 7"/>
          <p:cNvSpPr/>
          <p:nvPr/>
        </p:nvSpPr>
        <p:spPr>
          <a:xfrm>
            <a:off x="749808" y="2798064"/>
            <a:ext cx="3803904" cy="713232"/>
          </a:xfrm>
          <a:prstGeom prst="rect">
            <a:avLst/>
          </a:prstGeom>
          <a:noFill/>
          <a:ln/>
        </p:spPr>
        <p:txBody>
          <a:bodyPr wrap="square" lIns="0" tIns="0" rIns="0" bIns="0" rtlCol="0" anchor="t"/>
          <a:lstStyle/>
          <a:p>
            <a:pPr marL="0" indent="0">
              <a:lnSpc>
                <a:spcPct val="105000"/>
              </a:lnSpc>
              <a:buNone/>
            </a:pPr>
            <a:r>
              <a:rPr lang="en-US" sz="1150" dirty="0">
                <a:solidFill>
                  <a:srgbClr val="657388"/>
                </a:solidFill>
                <a:latin typeface="Calibri" pitchFamily="34" charset="0"/>
                <a:ea typeface="Calibri" pitchFamily="34" charset="-122"/>
                <a:cs typeface="Calibri" pitchFamily="34" charset="-120"/>
              </a:rPr>
              <a:t>repeat prescriptions ordered via the NHS App at Solihull Healthcare Partnership PCN — easing phone &amp; reception demand (NHS England, 2023).</a:t>
            </a:r>
            <a:endParaRPr lang="en-US" sz="1150" dirty="0"/>
          </a:p>
        </p:txBody>
      </p:sp>
      <p:sp>
        <p:nvSpPr>
          <p:cNvPr id="11" name="Shape 8"/>
          <p:cNvSpPr/>
          <p:nvPr/>
        </p:nvSpPr>
        <p:spPr>
          <a:xfrm>
            <a:off x="5029200" y="1709928"/>
            <a:ext cx="548640" cy="548640"/>
          </a:xfrm>
          <a:prstGeom prst="ellipse">
            <a:avLst/>
          </a:prstGeom>
          <a:solidFill>
            <a:srgbClr val="41B6E6"/>
          </a:solidFill>
          <a:ln/>
        </p:spPr>
      </p:sp>
      <p:pic>
        <p:nvPicPr>
          <p:cNvPr id="12" name="Image 1" descr="/home/claude/nhs_pptx/icons/chartLine.png"/>
          <p:cNvPicPr>
            <a:picLocks noChangeAspect="1"/>
          </p:cNvPicPr>
          <p:nvPr/>
        </p:nvPicPr>
        <p:blipFill>
          <a:blip r:embed="rId4"/>
          <a:stretch>
            <a:fillRect/>
          </a:stretch>
        </p:blipFill>
        <p:spPr>
          <a:xfrm>
            <a:off x="5160874" y="1841602"/>
            <a:ext cx="285293" cy="285293"/>
          </a:xfrm>
          <a:prstGeom prst="rect">
            <a:avLst/>
          </a:prstGeom>
        </p:spPr>
      </p:pic>
      <p:sp>
        <p:nvSpPr>
          <p:cNvPr id="13" name="Text 9"/>
          <p:cNvSpPr/>
          <p:nvPr/>
        </p:nvSpPr>
        <p:spPr>
          <a:xfrm>
            <a:off x="5779008" y="1481328"/>
            <a:ext cx="5861304" cy="1005840"/>
          </a:xfrm>
          <a:prstGeom prst="rect">
            <a:avLst/>
          </a:prstGeom>
          <a:noFill/>
          <a:ln/>
        </p:spPr>
        <p:txBody>
          <a:bodyPr wrap="square" lIns="0" tIns="0" rIns="0" bIns="0" rtlCol="0" anchor="ctr"/>
          <a:lstStyle/>
          <a:p>
            <a:pPr marL="0" indent="0">
              <a:lnSpc>
                <a:spcPct val="108000"/>
              </a:lnSpc>
              <a:buNone/>
            </a:pPr>
            <a:r>
              <a:rPr lang="en-US" sz="1400" b="1" dirty="0">
                <a:solidFill>
                  <a:srgbClr val="16284A"/>
                </a:solidFill>
                <a:latin typeface="Calibri" pitchFamily="34" charset="0"/>
                <a:ea typeface="Calibri" pitchFamily="34" charset="-122"/>
                <a:cs typeface="Calibri" pitchFamily="34" charset="-120"/>
              </a:rPr>
              <a:t>Rising orders, uncertain uptake</a:t>
            </a:r>
            <a:endParaRPr lang="en-US" sz="1400" dirty="0"/>
          </a:p>
          <a:p>
            <a:pPr marL="0" indent="0">
              <a:lnSpc>
                <a:spcPct val="108000"/>
              </a:lnSpc>
              <a:buNone/>
            </a:pPr>
            <a:r>
              <a:rPr lang="en-US" sz="1150" dirty="0">
                <a:solidFill>
                  <a:srgbClr val="657388"/>
                </a:solidFill>
                <a:latin typeface="Calibri" pitchFamily="34" charset="0"/>
                <a:ea typeface="Calibri" pitchFamily="34" charset="-122"/>
                <a:cs typeface="Calibri" pitchFamily="34" charset="-120"/>
              </a:rPr>
              <a:t>App-based prescription ordering rose sharply after the first lockdown — but registration did not always mean active use, limiting the workload benefit.  (KC et al., 2023)</a:t>
            </a:r>
            <a:endParaRPr lang="en-US" sz="1400" dirty="0"/>
          </a:p>
        </p:txBody>
      </p:sp>
      <p:sp>
        <p:nvSpPr>
          <p:cNvPr id="14" name="Shape 10"/>
          <p:cNvSpPr/>
          <p:nvPr/>
        </p:nvSpPr>
        <p:spPr>
          <a:xfrm>
            <a:off x="5029200" y="2807208"/>
            <a:ext cx="548640" cy="548640"/>
          </a:xfrm>
          <a:prstGeom prst="ellipse">
            <a:avLst/>
          </a:prstGeom>
          <a:solidFill>
            <a:srgbClr val="003087"/>
          </a:solidFill>
          <a:ln/>
        </p:spPr>
      </p:sp>
      <p:pic>
        <p:nvPicPr>
          <p:cNvPr id="15" name="Image 2" descr="/home/claude/nhs_pptx/icons/userShield.png"/>
          <p:cNvPicPr>
            <a:picLocks noChangeAspect="1"/>
          </p:cNvPicPr>
          <p:nvPr/>
        </p:nvPicPr>
        <p:blipFill>
          <a:blip r:embed="rId5"/>
          <a:stretch>
            <a:fillRect/>
          </a:stretch>
        </p:blipFill>
        <p:spPr>
          <a:xfrm>
            <a:off x="5160874" y="2938882"/>
            <a:ext cx="285293" cy="285293"/>
          </a:xfrm>
          <a:prstGeom prst="rect">
            <a:avLst/>
          </a:prstGeom>
        </p:spPr>
      </p:pic>
      <p:sp>
        <p:nvSpPr>
          <p:cNvPr id="16" name="Text 11"/>
          <p:cNvSpPr/>
          <p:nvPr/>
        </p:nvSpPr>
        <p:spPr>
          <a:xfrm>
            <a:off x="5779008" y="2578608"/>
            <a:ext cx="5861304" cy="1005840"/>
          </a:xfrm>
          <a:prstGeom prst="rect">
            <a:avLst/>
          </a:prstGeom>
          <a:noFill/>
          <a:ln/>
        </p:spPr>
        <p:txBody>
          <a:bodyPr wrap="square" lIns="0" tIns="0" rIns="0" bIns="0" rtlCol="0" anchor="ctr"/>
          <a:lstStyle/>
          <a:p>
            <a:pPr marL="0" indent="0">
              <a:lnSpc>
                <a:spcPct val="108000"/>
              </a:lnSpc>
              <a:buNone/>
            </a:pPr>
            <a:r>
              <a:rPr lang="en-US" sz="1400" b="1" dirty="0">
                <a:solidFill>
                  <a:srgbClr val="16284A"/>
                </a:solidFill>
                <a:latin typeface="Calibri" pitchFamily="34" charset="0"/>
                <a:ea typeface="Calibri" pitchFamily="34" charset="-122"/>
                <a:cs typeface="Calibri" pitchFamily="34" charset="-120"/>
              </a:rPr>
              <a:t>New duties around record access</a:t>
            </a:r>
            <a:endParaRPr lang="en-US" sz="1400" dirty="0"/>
          </a:p>
          <a:p>
            <a:pPr marL="0" indent="0">
              <a:lnSpc>
                <a:spcPct val="108000"/>
              </a:lnSpc>
              <a:buNone/>
            </a:pPr>
            <a:r>
              <a:rPr lang="en-US" sz="1150" dirty="0">
                <a:solidFill>
                  <a:srgbClr val="657388"/>
                </a:solidFill>
                <a:latin typeface="Calibri" pitchFamily="34" charset="0"/>
                <a:ea typeface="Calibri" pitchFamily="34" charset="-122"/>
                <a:cs typeface="Calibri" pitchFamily="34" charset="-120"/>
              </a:rPr>
              <a:t>Patient access to GP records created new duties — managing permissions, explaining clinical information and addressing visibility risks.  (Turner et al., 2023)</a:t>
            </a:r>
            <a:endParaRPr lang="en-US" sz="1400" dirty="0"/>
          </a:p>
        </p:txBody>
      </p:sp>
      <p:sp>
        <p:nvSpPr>
          <p:cNvPr id="17" name="Text 12"/>
          <p:cNvSpPr/>
          <p:nvPr/>
        </p:nvSpPr>
        <p:spPr>
          <a:xfrm>
            <a:off x="548640" y="3639312"/>
            <a:ext cx="11091672" cy="237744"/>
          </a:xfrm>
          <a:prstGeom prst="rect">
            <a:avLst/>
          </a:prstGeom>
          <a:noFill/>
          <a:ln/>
        </p:spPr>
        <p:txBody>
          <a:bodyPr wrap="square" lIns="0" tIns="0" rIns="0" bIns="0" rtlCol="0" anchor="ctr"/>
          <a:lstStyle/>
          <a:p>
            <a:pPr marL="0" indent="0">
              <a:buNone/>
            </a:pPr>
            <a:r>
              <a:rPr lang="en-US" sz="1200" b="1" kern="0" spc="200" dirty="0">
                <a:solidFill>
                  <a:srgbClr val="003087"/>
                </a:solidFill>
                <a:latin typeface="Calibri" pitchFamily="34" charset="0"/>
                <a:ea typeface="Calibri" pitchFamily="34" charset="-122"/>
                <a:cs typeface="Calibri" pitchFamily="34" charset="-120"/>
              </a:rPr>
              <a:t>THE HYBRID WORKFORCE MODEL</a:t>
            </a:r>
            <a:endParaRPr lang="en-US" sz="1200" dirty="0"/>
          </a:p>
        </p:txBody>
      </p:sp>
      <p:sp>
        <p:nvSpPr>
          <p:cNvPr id="18" name="Shape 13"/>
          <p:cNvSpPr/>
          <p:nvPr/>
        </p:nvSpPr>
        <p:spPr>
          <a:xfrm>
            <a:off x="548640" y="3913632"/>
            <a:ext cx="4768596" cy="2395728"/>
          </a:xfrm>
          <a:prstGeom prst="roundRect">
            <a:avLst>
              <a:gd name="adj" fmla="val 3053"/>
            </a:avLst>
          </a:prstGeom>
          <a:solidFill>
            <a:srgbClr val="E4F4FC"/>
          </a:solidFill>
          <a:ln w="12700">
            <a:solidFill>
              <a:srgbClr val="E2EAF2"/>
            </a:solidFill>
            <a:prstDash val="solid"/>
          </a:ln>
          <a:effectLst>
            <a:outerShdw blurRad="88900" dist="25400" dir="5400000" algn="bl" rotWithShape="0">
              <a:srgbClr val="0B1E3F">
                <a:alpha val="16000"/>
              </a:srgbClr>
            </a:outerShdw>
          </a:effectLst>
        </p:spPr>
      </p:sp>
      <p:sp>
        <p:nvSpPr>
          <p:cNvPr id="19" name="Text 14"/>
          <p:cNvSpPr/>
          <p:nvPr/>
        </p:nvSpPr>
        <p:spPr>
          <a:xfrm>
            <a:off x="731520" y="4059936"/>
            <a:ext cx="4402836" cy="256032"/>
          </a:xfrm>
          <a:prstGeom prst="rect">
            <a:avLst/>
          </a:prstGeom>
          <a:noFill/>
          <a:ln/>
        </p:spPr>
        <p:txBody>
          <a:bodyPr wrap="square" lIns="0" tIns="0" rIns="0" bIns="0" rtlCol="0" anchor="ctr"/>
          <a:lstStyle/>
          <a:p>
            <a:pPr marL="0" indent="0">
              <a:buNone/>
            </a:pPr>
            <a:r>
              <a:rPr lang="en-US" sz="1150" b="1" kern="0" spc="150" dirty="0">
                <a:solidFill>
                  <a:srgbClr val="0F4C9E"/>
                </a:solidFill>
                <a:latin typeface="Calibri" pitchFamily="34" charset="0"/>
                <a:ea typeface="Calibri" pitchFamily="34" charset="-122"/>
                <a:cs typeface="Calibri" pitchFamily="34" charset="-120"/>
              </a:rPr>
              <a:t>REDUCED</a:t>
            </a:r>
            <a:endParaRPr lang="en-US" sz="1150" dirty="0"/>
          </a:p>
        </p:txBody>
      </p:sp>
      <p:sp>
        <p:nvSpPr>
          <p:cNvPr id="20" name="Shape 15"/>
          <p:cNvSpPr/>
          <p:nvPr/>
        </p:nvSpPr>
        <p:spPr>
          <a:xfrm>
            <a:off x="731520" y="4581144"/>
            <a:ext cx="512064" cy="512064"/>
          </a:xfrm>
          <a:prstGeom prst="ellipse">
            <a:avLst/>
          </a:prstGeom>
          <a:solidFill>
            <a:srgbClr val="41B6E6"/>
          </a:solidFill>
          <a:ln/>
        </p:spPr>
      </p:sp>
      <p:pic>
        <p:nvPicPr>
          <p:cNvPr id="21" name="Image 3" descr="/home/claude/nhs_pptx/icons/phone.png"/>
          <p:cNvPicPr>
            <a:picLocks noChangeAspect="1"/>
          </p:cNvPicPr>
          <p:nvPr/>
        </p:nvPicPr>
        <p:blipFill>
          <a:blip r:embed="rId6"/>
          <a:stretch>
            <a:fillRect/>
          </a:stretch>
        </p:blipFill>
        <p:spPr>
          <a:xfrm>
            <a:off x="854415" y="4704039"/>
            <a:ext cx="266273" cy="266273"/>
          </a:xfrm>
          <a:prstGeom prst="rect">
            <a:avLst/>
          </a:prstGeom>
        </p:spPr>
      </p:pic>
      <p:sp>
        <p:nvSpPr>
          <p:cNvPr id="22" name="Text 16"/>
          <p:cNvSpPr/>
          <p:nvPr/>
        </p:nvSpPr>
        <p:spPr>
          <a:xfrm>
            <a:off x="1444752" y="4389120"/>
            <a:ext cx="3689604" cy="896112"/>
          </a:xfrm>
          <a:prstGeom prst="rect">
            <a:avLst/>
          </a:prstGeom>
          <a:noFill/>
          <a:ln/>
        </p:spPr>
        <p:txBody>
          <a:bodyPr wrap="square" lIns="0" tIns="0" rIns="0" bIns="0" rtlCol="0" anchor="ctr"/>
          <a:lstStyle/>
          <a:p>
            <a:pPr marL="0" indent="0">
              <a:lnSpc>
                <a:spcPct val="108000"/>
              </a:lnSpc>
              <a:buNone/>
            </a:pPr>
            <a:r>
              <a:rPr lang="en-US" sz="1200" dirty="0">
                <a:solidFill>
                  <a:srgbClr val="657388"/>
                </a:solidFill>
                <a:latin typeface="Calibri" pitchFamily="34" charset="0"/>
                <a:ea typeface="Calibri" pitchFamily="34" charset="-122"/>
                <a:cs typeface="Calibri" pitchFamily="34" charset="-120"/>
              </a:rPr>
              <a:t>Routine phone &amp; reception queries for repeat prescriptions</a:t>
            </a:r>
            <a:endParaRPr lang="en-US" sz="1200" dirty="0"/>
          </a:p>
        </p:txBody>
      </p:sp>
      <p:sp>
        <p:nvSpPr>
          <p:cNvPr id="23" name="Shape 17"/>
          <p:cNvSpPr/>
          <p:nvPr/>
        </p:nvSpPr>
        <p:spPr>
          <a:xfrm>
            <a:off x="731520" y="5568696"/>
            <a:ext cx="512064" cy="512064"/>
          </a:xfrm>
          <a:prstGeom prst="ellipse">
            <a:avLst/>
          </a:prstGeom>
          <a:solidFill>
            <a:srgbClr val="41B6E6"/>
          </a:solidFill>
          <a:ln/>
        </p:spPr>
      </p:sp>
      <p:pic>
        <p:nvPicPr>
          <p:cNvPr id="24" name="Image 4" descr="/home/claude/nhs_pptx/icons/fileAlt.png"/>
          <p:cNvPicPr>
            <a:picLocks noChangeAspect="1"/>
          </p:cNvPicPr>
          <p:nvPr/>
        </p:nvPicPr>
        <p:blipFill>
          <a:blip r:embed="rId7"/>
          <a:stretch>
            <a:fillRect/>
          </a:stretch>
        </p:blipFill>
        <p:spPr>
          <a:xfrm>
            <a:off x="854415" y="5691591"/>
            <a:ext cx="266273" cy="266273"/>
          </a:xfrm>
          <a:prstGeom prst="rect">
            <a:avLst/>
          </a:prstGeom>
        </p:spPr>
      </p:pic>
      <p:sp>
        <p:nvSpPr>
          <p:cNvPr id="25" name="Text 18"/>
          <p:cNvSpPr/>
          <p:nvPr/>
        </p:nvSpPr>
        <p:spPr>
          <a:xfrm>
            <a:off x="1444752" y="5376672"/>
            <a:ext cx="3689604" cy="896112"/>
          </a:xfrm>
          <a:prstGeom prst="rect">
            <a:avLst/>
          </a:prstGeom>
          <a:noFill/>
          <a:ln/>
        </p:spPr>
        <p:txBody>
          <a:bodyPr wrap="square" lIns="0" tIns="0" rIns="0" bIns="0" rtlCol="0" anchor="ctr"/>
          <a:lstStyle/>
          <a:p>
            <a:pPr marL="0" indent="0">
              <a:lnSpc>
                <a:spcPct val="108000"/>
              </a:lnSpc>
              <a:buNone/>
            </a:pPr>
            <a:r>
              <a:rPr lang="en-US" sz="1200" dirty="0">
                <a:solidFill>
                  <a:srgbClr val="657388"/>
                </a:solidFill>
                <a:latin typeface="Calibri" pitchFamily="34" charset="0"/>
                <a:ea typeface="Calibri" pitchFamily="34" charset="-122"/>
                <a:cs typeface="Calibri" pitchFamily="34" charset="-120"/>
              </a:rPr>
              <a:t>Manual, paper-based prescription processing</a:t>
            </a:r>
            <a:endParaRPr lang="en-US" sz="1200" dirty="0"/>
          </a:p>
        </p:txBody>
      </p:sp>
      <p:sp>
        <p:nvSpPr>
          <p:cNvPr id="26" name="Shape 19"/>
          <p:cNvSpPr/>
          <p:nvPr/>
        </p:nvSpPr>
        <p:spPr>
          <a:xfrm>
            <a:off x="5728716" y="4745736"/>
            <a:ext cx="731520" cy="731520"/>
          </a:xfrm>
          <a:prstGeom prst="ellipse">
            <a:avLst/>
          </a:prstGeom>
          <a:solidFill>
            <a:srgbClr val="003087"/>
          </a:solidFill>
          <a:ln/>
        </p:spPr>
      </p:sp>
      <p:pic>
        <p:nvPicPr>
          <p:cNvPr id="27" name="Image 5" descr="/home/claude/nhs_pptx/icons/exchange.png"/>
          <p:cNvPicPr>
            <a:picLocks noChangeAspect="1"/>
          </p:cNvPicPr>
          <p:nvPr/>
        </p:nvPicPr>
        <p:blipFill>
          <a:blip r:embed="rId8"/>
          <a:stretch>
            <a:fillRect/>
          </a:stretch>
        </p:blipFill>
        <p:spPr>
          <a:xfrm>
            <a:off x="5911596" y="4928616"/>
            <a:ext cx="365760" cy="365760"/>
          </a:xfrm>
          <a:prstGeom prst="rect">
            <a:avLst/>
          </a:prstGeom>
        </p:spPr>
      </p:pic>
      <p:sp>
        <p:nvSpPr>
          <p:cNvPr id="28" name="Text 20"/>
          <p:cNvSpPr/>
          <p:nvPr/>
        </p:nvSpPr>
        <p:spPr>
          <a:xfrm>
            <a:off x="5362956" y="5568696"/>
            <a:ext cx="1463040" cy="777240"/>
          </a:xfrm>
          <a:prstGeom prst="rect">
            <a:avLst/>
          </a:prstGeom>
          <a:noFill/>
          <a:ln/>
        </p:spPr>
        <p:txBody>
          <a:bodyPr wrap="square" lIns="0" tIns="0" rIns="0" bIns="0" rtlCol="0" anchor="t"/>
          <a:lstStyle/>
          <a:p>
            <a:pPr marL="0" indent="0" algn="ctr">
              <a:lnSpc>
                <a:spcPct val="118000"/>
              </a:lnSpc>
              <a:buNone/>
            </a:pPr>
            <a:r>
              <a:rPr lang="en-US" sz="1000" b="1" kern="0" spc="150" dirty="0">
                <a:solidFill>
                  <a:srgbClr val="ED8B00"/>
                </a:solidFill>
                <a:latin typeface="Calibri" pitchFamily="34" charset="0"/>
                <a:ea typeface="Calibri" pitchFamily="34" charset="-122"/>
                <a:cs typeface="Calibri" pitchFamily="34" charset="-120"/>
              </a:rPr>
              <a:t>NET EFFECT</a:t>
            </a:r>
            <a:endParaRPr lang="en-US" sz="1000" dirty="0"/>
          </a:p>
          <a:p>
            <a:pPr marL="0" indent="0" algn="ctr">
              <a:lnSpc>
                <a:spcPct val="118000"/>
              </a:lnSpc>
              <a:buNone/>
            </a:pPr>
            <a:r>
              <a:rPr lang="en-US" sz="1250" b="1" dirty="0">
                <a:solidFill>
                  <a:srgbClr val="003087"/>
                </a:solidFill>
                <a:latin typeface="Calibri" pitchFamily="34" charset="0"/>
                <a:ea typeface="Calibri" pitchFamily="34" charset="-122"/>
                <a:cs typeface="Calibri" pitchFamily="34" charset="-120"/>
              </a:rPr>
              <a:t>Hybrid role,</a:t>
            </a:r>
            <a:endParaRPr lang="en-US" sz="1000" dirty="0"/>
          </a:p>
          <a:p>
            <a:pPr marL="0" indent="0" algn="ctr">
              <a:lnSpc>
                <a:spcPct val="118000"/>
              </a:lnSpc>
              <a:buNone/>
            </a:pPr>
            <a:r>
              <a:rPr lang="en-US" sz="1250" b="1" dirty="0">
                <a:solidFill>
                  <a:srgbClr val="003087"/>
                </a:solidFill>
                <a:latin typeface="Calibri" pitchFamily="34" charset="0"/>
                <a:ea typeface="Calibri" pitchFamily="34" charset="-122"/>
                <a:cs typeface="Calibri" pitchFamily="34" charset="-120"/>
              </a:rPr>
              <a:t>not a reduced role</a:t>
            </a:r>
            <a:endParaRPr lang="en-US" sz="1000" dirty="0"/>
          </a:p>
        </p:txBody>
      </p:sp>
      <p:sp>
        <p:nvSpPr>
          <p:cNvPr id="29" name="Shape 21"/>
          <p:cNvSpPr/>
          <p:nvPr/>
        </p:nvSpPr>
        <p:spPr>
          <a:xfrm>
            <a:off x="6871716" y="3913632"/>
            <a:ext cx="4768596" cy="2395728"/>
          </a:xfrm>
          <a:prstGeom prst="roundRect">
            <a:avLst>
              <a:gd name="adj" fmla="val 3053"/>
            </a:avLst>
          </a:prstGeom>
          <a:solidFill>
            <a:srgbClr val="FDECD6"/>
          </a:solidFill>
          <a:ln w="12700">
            <a:solidFill>
              <a:srgbClr val="E2EAF2"/>
            </a:solidFill>
            <a:prstDash val="solid"/>
          </a:ln>
          <a:effectLst>
            <a:outerShdw blurRad="88900" dist="25400" dir="5400000" algn="bl" rotWithShape="0">
              <a:srgbClr val="0B1E3F">
                <a:alpha val="16000"/>
              </a:srgbClr>
            </a:outerShdw>
          </a:effectLst>
        </p:spPr>
      </p:sp>
      <p:sp>
        <p:nvSpPr>
          <p:cNvPr id="30" name="Text 22"/>
          <p:cNvSpPr/>
          <p:nvPr/>
        </p:nvSpPr>
        <p:spPr>
          <a:xfrm>
            <a:off x="7054596" y="4059936"/>
            <a:ext cx="4402836" cy="256032"/>
          </a:xfrm>
          <a:prstGeom prst="rect">
            <a:avLst/>
          </a:prstGeom>
          <a:noFill/>
          <a:ln/>
        </p:spPr>
        <p:txBody>
          <a:bodyPr wrap="square" lIns="0" tIns="0" rIns="0" bIns="0" rtlCol="0" anchor="ctr"/>
          <a:lstStyle/>
          <a:p>
            <a:pPr marL="0" indent="0">
              <a:buNone/>
            </a:pPr>
            <a:r>
              <a:rPr lang="en-US" sz="1150" b="1" kern="0" spc="150" dirty="0">
                <a:solidFill>
                  <a:srgbClr val="ED8B00"/>
                </a:solidFill>
                <a:latin typeface="Calibri" pitchFamily="34" charset="0"/>
                <a:ea typeface="Calibri" pitchFamily="34" charset="-122"/>
                <a:cs typeface="Calibri" pitchFamily="34" charset="-120"/>
              </a:rPr>
              <a:t>ADDED</a:t>
            </a:r>
            <a:endParaRPr lang="en-US" sz="1150" dirty="0"/>
          </a:p>
        </p:txBody>
      </p:sp>
      <p:sp>
        <p:nvSpPr>
          <p:cNvPr id="31" name="Shape 23"/>
          <p:cNvSpPr/>
          <p:nvPr/>
        </p:nvSpPr>
        <p:spPr>
          <a:xfrm>
            <a:off x="7054596" y="4462272"/>
            <a:ext cx="420624" cy="420624"/>
          </a:xfrm>
          <a:prstGeom prst="ellipse">
            <a:avLst/>
          </a:prstGeom>
          <a:solidFill>
            <a:srgbClr val="003087"/>
          </a:solidFill>
          <a:ln/>
        </p:spPr>
      </p:sp>
      <p:pic>
        <p:nvPicPr>
          <p:cNvPr id="32" name="Image 6" descr="/home/claude/nhs_pptx/icons/headset.png"/>
          <p:cNvPicPr>
            <a:picLocks noChangeAspect="1"/>
          </p:cNvPicPr>
          <p:nvPr/>
        </p:nvPicPr>
        <p:blipFill>
          <a:blip r:embed="rId9"/>
          <a:stretch>
            <a:fillRect/>
          </a:stretch>
        </p:blipFill>
        <p:spPr>
          <a:xfrm>
            <a:off x="7155546" y="4563222"/>
            <a:ext cx="218724" cy="218724"/>
          </a:xfrm>
          <a:prstGeom prst="rect">
            <a:avLst/>
          </a:prstGeom>
        </p:spPr>
      </p:pic>
      <p:sp>
        <p:nvSpPr>
          <p:cNvPr id="33" name="Text 24"/>
          <p:cNvSpPr/>
          <p:nvPr/>
        </p:nvSpPr>
        <p:spPr>
          <a:xfrm>
            <a:off x="7676388" y="4389120"/>
            <a:ext cx="3781044" cy="566928"/>
          </a:xfrm>
          <a:prstGeom prst="rect">
            <a:avLst/>
          </a:prstGeom>
          <a:noFill/>
          <a:ln/>
        </p:spPr>
        <p:txBody>
          <a:bodyPr wrap="square" lIns="0" tIns="0" rIns="0" bIns="0" rtlCol="0" anchor="ctr"/>
          <a:lstStyle/>
          <a:p>
            <a:pPr marL="0" indent="0">
              <a:lnSpc>
                <a:spcPct val="108000"/>
              </a:lnSpc>
              <a:buNone/>
            </a:pPr>
            <a:r>
              <a:rPr lang="en-US" sz="1050" dirty="0">
                <a:solidFill>
                  <a:srgbClr val="657388"/>
                </a:solidFill>
                <a:latin typeface="Calibri" pitchFamily="34" charset="0"/>
                <a:ea typeface="Calibri" pitchFamily="34" charset="-122"/>
                <a:cs typeface="Calibri" pitchFamily="34" charset="-120"/>
              </a:rPr>
              <a:t>Digital access support &amp; log-in troubleshooting</a:t>
            </a:r>
            <a:endParaRPr lang="en-US" sz="1050" dirty="0"/>
          </a:p>
        </p:txBody>
      </p:sp>
      <p:sp>
        <p:nvSpPr>
          <p:cNvPr id="34" name="Shape 25"/>
          <p:cNvSpPr/>
          <p:nvPr/>
        </p:nvSpPr>
        <p:spPr>
          <a:xfrm>
            <a:off x="7054596" y="5102352"/>
            <a:ext cx="420624" cy="420624"/>
          </a:xfrm>
          <a:prstGeom prst="ellipse">
            <a:avLst/>
          </a:prstGeom>
          <a:solidFill>
            <a:srgbClr val="003087"/>
          </a:solidFill>
          <a:ln/>
        </p:spPr>
      </p:sp>
      <p:pic>
        <p:nvPicPr>
          <p:cNvPr id="35" name="Image 7" descr="/home/claude/nhs_pptx/icons/userShield.png"/>
          <p:cNvPicPr>
            <a:picLocks noChangeAspect="1"/>
          </p:cNvPicPr>
          <p:nvPr/>
        </p:nvPicPr>
        <p:blipFill>
          <a:blip r:embed="rId5"/>
          <a:stretch>
            <a:fillRect/>
          </a:stretch>
        </p:blipFill>
        <p:spPr>
          <a:xfrm>
            <a:off x="7155546" y="5203302"/>
            <a:ext cx="218724" cy="218724"/>
          </a:xfrm>
          <a:prstGeom prst="rect">
            <a:avLst/>
          </a:prstGeom>
        </p:spPr>
      </p:pic>
      <p:sp>
        <p:nvSpPr>
          <p:cNvPr id="36" name="Text 26"/>
          <p:cNvSpPr/>
          <p:nvPr/>
        </p:nvSpPr>
        <p:spPr>
          <a:xfrm>
            <a:off x="7676388" y="5029200"/>
            <a:ext cx="3781044" cy="566928"/>
          </a:xfrm>
          <a:prstGeom prst="rect">
            <a:avLst/>
          </a:prstGeom>
          <a:noFill/>
          <a:ln/>
        </p:spPr>
        <p:txBody>
          <a:bodyPr wrap="square" lIns="0" tIns="0" rIns="0" bIns="0" rtlCol="0" anchor="ctr"/>
          <a:lstStyle/>
          <a:p>
            <a:pPr marL="0" indent="0">
              <a:lnSpc>
                <a:spcPct val="108000"/>
              </a:lnSpc>
              <a:buNone/>
            </a:pPr>
            <a:r>
              <a:rPr lang="en-US" sz="1050" dirty="0">
                <a:solidFill>
                  <a:srgbClr val="657388"/>
                </a:solidFill>
                <a:latin typeface="Calibri" pitchFamily="34" charset="0"/>
                <a:ea typeface="Calibri" pitchFamily="34" charset="-122"/>
                <a:cs typeface="Calibri" pitchFamily="34" charset="-120"/>
              </a:rPr>
              <a:t>Record-access management &amp; safeguarding (Turner et al., 2023)</a:t>
            </a:r>
            <a:endParaRPr lang="en-US" sz="1050" dirty="0"/>
          </a:p>
        </p:txBody>
      </p:sp>
      <p:sp>
        <p:nvSpPr>
          <p:cNvPr id="37" name="Shape 27"/>
          <p:cNvSpPr/>
          <p:nvPr/>
        </p:nvSpPr>
        <p:spPr>
          <a:xfrm>
            <a:off x="7054596" y="5742432"/>
            <a:ext cx="420624" cy="420624"/>
          </a:xfrm>
          <a:prstGeom prst="ellipse">
            <a:avLst/>
          </a:prstGeom>
          <a:solidFill>
            <a:srgbClr val="003087"/>
          </a:solidFill>
          <a:ln/>
        </p:spPr>
      </p:sp>
      <p:pic>
        <p:nvPicPr>
          <p:cNvPr id="38" name="Image 8" descr="/home/claude/nhs_pptx/icons/commentDots.png"/>
          <p:cNvPicPr>
            <a:picLocks noChangeAspect="1"/>
          </p:cNvPicPr>
          <p:nvPr/>
        </p:nvPicPr>
        <p:blipFill>
          <a:blip r:embed="rId10"/>
          <a:stretch>
            <a:fillRect/>
          </a:stretch>
        </p:blipFill>
        <p:spPr>
          <a:xfrm>
            <a:off x="7155546" y="5843382"/>
            <a:ext cx="218724" cy="218724"/>
          </a:xfrm>
          <a:prstGeom prst="rect">
            <a:avLst/>
          </a:prstGeom>
        </p:spPr>
      </p:pic>
      <p:sp>
        <p:nvSpPr>
          <p:cNvPr id="39" name="Text 28"/>
          <p:cNvSpPr/>
          <p:nvPr/>
        </p:nvSpPr>
        <p:spPr>
          <a:xfrm>
            <a:off x="7676388" y="5669280"/>
            <a:ext cx="3781044" cy="566928"/>
          </a:xfrm>
          <a:prstGeom prst="rect">
            <a:avLst/>
          </a:prstGeom>
          <a:noFill/>
          <a:ln/>
        </p:spPr>
        <p:txBody>
          <a:bodyPr wrap="square" lIns="0" tIns="0" rIns="0" bIns="0" rtlCol="0" anchor="ctr"/>
          <a:lstStyle/>
          <a:p>
            <a:pPr marL="0" indent="0">
              <a:lnSpc>
                <a:spcPct val="108000"/>
              </a:lnSpc>
              <a:buNone/>
            </a:pPr>
            <a:r>
              <a:rPr lang="en-US" sz="1050" dirty="0">
                <a:solidFill>
                  <a:srgbClr val="657388"/>
                </a:solidFill>
                <a:latin typeface="Calibri" pitchFamily="34" charset="0"/>
                <a:ea typeface="Calibri" pitchFamily="34" charset="-122"/>
                <a:cs typeface="Calibri" pitchFamily="34" charset="-120"/>
              </a:rPr>
              <a:t>Ongoing patient digital communication</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92608"/>
            <a:ext cx="11091672" cy="292608"/>
          </a:xfrm>
          <a:prstGeom prst="rect">
            <a:avLst/>
          </a:prstGeom>
          <a:noFill/>
          <a:ln/>
        </p:spPr>
        <p:txBody>
          <a:bodyPr wrap="square" lIns="0" tIns="0" rIns="0" bIns="0" rtlCol="0" anchor="ctr"/>
          <a:lstStyle/>
          <a:p>
            <a:pPr marL="0" indent="0">
              <a:buNone/>
            </a:pPr>
            <a:r>
              <a:rPr lang="en-US" sz="1250" b="1" kern="0" spc="250" dirty="0">
                <a:solidFill>
                  <a:srgbClr val="ED8B00"/>
                </a:solidFill>
                <a:latin typeface="Calibri" pitchFamily="34" charset="0"/>
                <a:ea typeface="Calibri" pitchFamily="34" charset="-122"/>
                <a:cs typeface="Calibri" pitchFamily="34" charset="-120"/>
              </a:rPr>
              <a:t>SERVICE DELIVERY • PART 1 OF 2</a:t>
            </a:r>
            <a:endParaRPr lang="en-US" sz="1250" dirty="0"/>
          </a:p>
        </p:txBody>
      </p:sp>
      <p:sp>
        <p:nvSpPr>
          <p:cNvPr id="3" name="Text 1"/>
          <p:cNvSpPr/>
          <p:nvPr/>
        </p:nvSpPr>
        <p:spPr>
          <a:xfrm>
            <a:off x="548640" y="566928"/>
            <a:ext cx="11091672" cy="713232"/>
          </a:xfrm>
          <a:prstGeom prst="rect">
            <a:avLst/>
          </a:prstGeom>
          <a:noFill/>
          <a:ln/>
        </p:spPr>
        <p:txBody>
          <a:bodyPr wrap="square" lIns="0" tIns="0" rIns="0" bIns="0" rtlCol="0" anchor="t"/>
          <a:lstStyle/>
          <a:p>
            <a:pPr marL="0" indent="0">
              <a:buNone/>
            </a:pPr>
            <a:r>
              <a:rPr lang="en-US" sz="3000" b="1" dirty="0">
                <a:solidFill>
                  <a:srgbClr val="003087"/>
                </a:solidFill>
                <a:latin typeface="Cambria" pitchFamily="34" charset="0"/>
                <a:ea typeface="Cambria" pitchFamily="34" charset="-122"/>
                <a:cs typeface="Cambria" pitchFamily="34" charset="-120"/>
              </a:rPr>
              <a:t>The Scale of Digital Self-Service</a:t>
            </a:r>
            <a:endParaRPr lang="en-US" sz="3000" dirty="0"/>
          </a:p>
        </p:txBody>
      </p:sp>
      <p:sp>
        <p:nvSpPr>
          <p:cNvPr id="4" name="Text 2"/>
          <p:cNvSpPr/>
          <p:nvPr/>
        </p:nvSpPr>
        <p:spPr>
          <a:xfrm>
            <a:off x="11368735" y="6437376"/>
            <a:ext cx="548640" cy="292608"/>
          </a:xfrm>
          <a:prstGeom prst="rect">
            <a:avLst/>
          </a:prstGeom>
          <a:noFill/>
          <a:ln/>
        </p:spPr>
        <p:txBody>
          <a:bodyPr wrap="square" lIns="0" tIns="0" rIns="0" bIns="0" rtlCol="0" anchor="ctr"/>
          <a:lstStyle/>
          <a:p>
            <a:pPr marL="0" indent="0" algn="r">
              <a:buNone/>
            </a:pPr>
            <a:r>
              <a:rPr lang="en-US" sz="1100" dirty="0">
                <a:solidFill>
                  <a:srgbClr val="657388"/>
                </a:solidFill>
                <a:latin typeface="Calibri" pitchFamily="34" charset="0"/>
                <a:ea typeface="Calibri" pitchFamily="34" charset="-122"/>
                <a:cs typeface="Calibri" pitchFamily="34" charset="-120"/>
              </a:rPr>
              <a:t>5</a:t>
            </a:r>
            <a:endParaRPr lang="en-US" sz="1100" dirty="0"/>
          </a:p>
        </p:txBody>
      </p:sp>
      <p:sp>
        <p:nvSpPr>
          <p:cNvPr id="5" name="Text 3"/>
          <p:cNvSpPr/>
          <p:nvPr/>
        </p:nvSpPr>
        <p:spPr>
          <a:xfrm>
            <a:off x="548640" y="6437376"/>
            <a:ext cx="5486400" cy="292608"/>
          </a:xfrm>
          <a:prstGeom prst="rect">
            <a:avLst/>
          </a:prstGeom>
          <a:noFill/>
          <a:ln/>
        </p:spPr>
        <p:txBody>
          <a:bodyPr wrap="square" lIns="0" tIns="0" rIns="0" bIns="0" rtlCol="0" anchor="ctr"/>
          <a:lstStyle/>
          <a:p>
            <a:pPr marL="0" indent="0">
              <a:buNone/>
            </a:pPr>
            <a:r>
              <a:rPr lang="en-US" sz="1000" i="1" dirty="0">
                <a:solidFill>
                  <a:srgbClr val="AAB6C5"/>
                </a:solidFill>
                <a:latin typeface="Calibri" pitchFamily="34" charset="0"/>
                <a:ea typeface="Calibri" pitchFamily="34" charset="-122"/>
                <a:cs typeface="Calibri" pitchFamily="34" charset="-120"/>
              </a:rPr>
              <a:t>NHS App — Digital Transformation Review</a:t>
            </a:r>
            <a:endParaRPr lang="en-US" sz="1000" dirty="0"/>
          </a:p>
        </p:txBody>
      </p:sp>
      <p:sp>
        <p:nvSpPr>
          <p:cNvPr id="6" name="Text 4"/>
          <p:cNvSpPr/>
          <p:nvPr/>
        </p:nvSpPr>
        <p:spPr>
          <a:xfrm>
            <a:off x="548640" y="1481328"/>
            <a:ext cx="11091672" cy="548640"/>
          </a:xfrm>
          <a:prstGeom prst="rect">
            <a:avLst/>
          </a:prstGeom>
          <a:noFill/>
          <a:ln/>
        </p:spPr>
        <p:txBody>
          <a:bodyPr wrap="square" lIns="0" tIns="0" rIns="0" bIns="0" rtlCol="0" anchor="t"/>
          <a:lstStyle/>
          <a:p>
            <a:pPr marL="0" indent="0">
              <a:lnSpc>
                <a:spcPct val="115000"/>
              </a:lnSpc>
              <a:buNone/>
            </a:pPr>
            <a:r>
              <a:rPr lang="en-US" sz="1450" dirty="0">
                <a:solidFill>
                  <a:srgbClr val="16284A"/>
                </a:solidFill>
                <a:latin typeface="Calibri" pitchFamily="34" charset="0"/>
                <a:ea typeface="Calibri" pitchFamily="34" charset="-122"/>
                <a:cs typeface="Calibri" pitchFamily="34" charset="-120"/>
              </a:rPr>
              <a:t>NHS England Digital's April 2026 management information shows the app operating as a high-volume, routine self-service channel for primary care (NHS England Digital, 2026):</a:t>
            </a:r>
            <a:endParaRPr lang="en-US" sz="1450" dirty="0"/>
          </a:p>
        </p:txBody>
      </p:sp>
      <p:sp>
        <p:nvSpPr>
          <p:cNvPr id="7" name="Shape 5"/>
          <p:cNvSpPr/>
          <p:nvPr/>
        </p:nvSpPr>
        <p:spPr>
          <a:xfrm>
            <a:off x="548640" y="2240280"/>
            <a:ext cx="2601468" cy="2377440"/>
          </a:xfrm>
          <a:prstGeom prst="roundRect">
            <a:avLst>
              <a:gd name="adj" fmla="val 3077"/>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8" name="Shape 6"/>
          <p:cNvSpPr/>
          <p:nvPr/>
        </p:nvSpPr>
        <p:spPr>
          <a:xfrm>
            <a:off x="731520" y="2423160"/>
            <a:ext cx="420624" cy="420624"/>
          </a:xfrm>
          <a:prstGeom prst="ellipse">
            <a:avLst/>
          </a:prstGeom>
          <a:solidFill>
            <a:srgbClr val="003087"/>
          </a:solidFill>
          <a:ln/>
        </p:spPr>
      </p:sp>
      <p:pic>
        <p:nvPicPr>
          <p:cNvPr id="9" name="Image 0" descr="/home/claude/nhs_pptx/icons/mobile.png"/>
          <p:cNvPicPr>
            <a:picLocks noChangeAspect="1"/>
          </p:cNvPicPr>
          <p:nvPr/>
        </p:nvPicPr>
        <p:blipFill>
          <a:blip r:embed="rId3"/>
          <a:stretch>
            <a:fillRect/>
          </a:stretch>
        </p:blipFill>
        <p:spPr>
          <a:xfrm>
            <a:off x="832470" y="2524110"/>
            <a:ext cx="218724" cy="218724"/>
          </a:xfrm>
          <a:prstGeom prst="rect">
            <a:avLst/>
          </a:prstGeom>
        </p:spPr>
      </p:pic>
      <p:sp>
        <p:nvSpPr>
          <p:cNvPr id="10" name="Text 7"/>
          <p:cNvSpPr/>
          <p:nvPr/>
        </p:nvSpPr>
        <p:spPr>
          <a:xfrm>
            <a:off x="749808" y="2807208"/>
            <a:ext cx="2199132" cy="1188720"/>
          </a:xfrm>
          <a:prstGeom prst="rect">
            <a:avLst/>
          </a:prstGeom>
          <a:noFill/>
          <a:ln/>
        </p:spPr>
        <p:txBody>
          <a:bodyPr wrap="square" lIns="0" tIns="0" rIns="0" bIns="0" rtlCol="0" anchor="t"/>
          <a:lstStyle/>
          <a:p>
            <a:pPr marL="0" indent="0">
              <a:buNone/>
            </a:pPr>
            <a:r>
              <a:rPr lang="en-US" sz="3400" b="1" dirty="0">
                <a:solidFill>
                  <a:srgbClr val="003087"/>
                </a:solidFill>
                <a:latin typeface="Cambria" pitchFamily="34" charset="0"/>
                <a:ea typeface="Cambria" pitchFamily="34" charset="-122"/>
                <a:cs typeface="Cambria" pitchFamily="34" charset="-120"/>
              </a:rPr>
              <a:t>74.8M</a:t>
            </a:r>
            <a:endParaRPr lang="en-US" sz="3400" dirty="0"/>
          </a:p>
        </p:txBody>
      </p:sp>
      <p:sp>
        <p:nvSpPr>
          <p:cNvPr id="11" name="Text 8"/>
          <p:cNvSpPr/>
          <p:nvPr/>
        </p:nvSpPr>
        <p:spPr>
          <a:xfrm>
            <a:off x="749808" y="3831336"/>
            <a:ext cx="2199132" cy="713232"/>
          </a:xfrm>
          <a:prstGeom prst="rect">
            <a:avLst/>
          </a:prstGeom>
          <a:noFill/>
          <a:ln/>
        </p:spPr>
        <p:txBody>
          <a:bodyPr wrap="square" lIns="0" tIns="0" rIns="0" bIns="0" rtlCol="0" anchor="t"/>
          <a:lstStyle/>
          <a:p>
            <a:pPr marL="0" indent="0">
              <a:lnSpc>
                <a:spcPct val="105000"/>
              </a:lnSpc>
              <a:buNone/>
            </a:pPr>
            <a:r>
              <a:rPr lang="en-US" sz="1150" dirty="0">
                <a:solidFill>
                  <a:srgbClr val="657388"/>
                </a:solidFill>
                <a:latin typeface="Calibri" pitchFamily="34" charset="0"/>
                <a:ea typeface="Calibri" pitchFamily="34" charset="-122"/>
                <a:cs typeface="Calibri" pitchFamily="34" charset="-120"/>
              </a:rPr>
              <a:t>NHS App login sessions recorded in April 2026</a:t>
            </a:r>
            <a:endParaRPr lang="en-US" sz="1150" dirty="0"/>
          </a:p>
        </p:txBody>
      </p:sp>
      <p:sp>
        <p:nvSpPr>
          <p:cNvPr id="12" name="Shape 9"/>
          <p:cNvSpPr/>
          <p:nvPr/>
        </p:nvSpPr>
        <p:spPr>
          <a:xfrm>
            <a:off x="3378708" y="2240280"/>
            <a:ext cx="2601468" cy="2377440"/>
          </a:xfrm>
          <a:prstGeom prst="roundRect">
            <a:avLst>
              <a:gd name="adj" fmla="val 3077"/>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13" name="Shape 10"/>
          <p:cNvSpPr/>
          <p:nvPr/>
        </p:nvSpPr>
        <p:spPr>
          <a:xfrm>
            <a:off x="3561588" y="2423160"/>
            <a:ext cx="420624" cy="420624"/>
          </a:xfrm>
          <a:prstGeom prst="ellipse">
            <a:avLst/>
          </a:prstGeom>
          <a:solidFill>
            <a:srgbClr val="003087"/>
          </a:solidFill>
          <a:ln/>
        </p:spPr>
      </p:sp>
      <p:pic>
        <p:nvPicPr>
          <p:cNvPr id="14" name="Image 1" descr="/home/claude/nhs_pptx/icons/users.png"/>
          <p:cNvPicPr>
            <a:picLocks noChangeAspect="1"/>
          </p:cNvPicPr>
          <p:nvPr/>
        </p:nvPicPr>
        <p:blipFill>
          <a:blip r:embed="rId4"/>
          <a:stretch>
            <a:fillRect/>
          </a:stretch>
        </p:blipFill>
        <p:spPr>
          <a:xfrm>
            <a:off x="3662538" y="2524110"/>
            <a:ext cx="218724" cy="218724"/>
          </a:xfrm>
          <a:prstGeom prst="rect">
            <a:avLst/>
          </a:prstGeom>
        </p:spPr>
      </p:pic>
      <p:sp>
        <p:nvSpPr>
          <p:cNvPr id="15" name="Text 11"/>
          <p:cNvSpPr/>
          <p:nvPr/>
        </p:nvSpPr>
        <p:spPr>
          <a:xfrm>
            <a:off x="3579876" y="2807208"/>
            <a:ext cx="2199132" cy="1188720"/>
          </a:xfrm>
          <a:prstGeom prst="rect">
            <a:avLst/>
          </a:prstGeom>
          <a:noFill/>
          <a:ln/>
        </p:spPr>
        <p:txBody>
          <a:bodyPr wrap="square" lIns="0" tIns="0" rIns="0" bIns="0" rtlCol="0" anchor="t"/>
          <a:lstStyle/>
          <a:p>
            <a:pPr marL="0" indent="0">
              <a:buNone/>
            </a:pPr>
            <a:r>
              <a:rPr lang="en-US" sz="3400" b="1" dirty="0">
                <a:solidFill>
                  <a:srgbClr val="003087"/>
                </a:solidFill>
                <a:latin typeface="Cambria" pitchFamily="34" charset="0"/>
                <a:ea typeface="Cambria" pitchFamily="34" charset="-122"/>
                <a:cs typeface="Cambria" pitchFamily="34" charset="-120"/>
              </a:rPr>
              <a:t>14.87M</a:t>
            </a:r>
            <a:endParaRPr lang="en-US" sz="3400" dirty="0"/>
          </a:p>
        </p:txBody>
      </p:sp>
      <p:sp>
        <p:nvSpPr>
          <p:cNvPr id="16" name="Text 12"/>
          <p:cNvSpPr/>
          <p:nvPr/>
        </p:nvSpPr>
        <p:spPr>
          <a:xfrm>
            <a:off x="3579876" y="3831336"/>
            <a:ext cx="2199132" cy="713232"/>
          </a:xfrm>
          <a:prstGeom prst="rect">
            <a:avLst/>
          </a:prstGeom>
          <a:noFill/>
          <a:ln/>
        </p:spPr>
        <p:txBody>
          <a:bodyPr wrap="square" lIns="0" tIns="0" rIns="0" bIns="0" rtlCol="0" anchor="t"/>
          <a:lstStyle/>
          <a:p>
            <a:pPr marL="0" indent="0">
              <a:lnSpc>
                <a:spcPct val="105000"/>
              </a:lnSpc>
              <a:buNone/>
            </a:pPr>
            <a:r>
              <a:rPr lang="en-US" sz="1150" dirty="0">
                <a:solidFill>
                  <a:srgbClr val="657388"/>
                </a:solidFill>
                <a:latin typeface="Calibri" pitchFamily="34" charset="0"/>
                <a:ea typeface="Calibri" pitchFamily="34" charset="-122"/>
                <a:cs typeface="Calibri" pitchFamily="34" charset="-120"/>
              </a:rPr>
              <a:t>Unique monthly users logging in to the app</a:t>
            </a:r>
            <a:endParaRPr lang="en-US" sz="1150" dirty="0"/>
          </a:p>
        </p:txBody>
      </p:sp>
      <p:sp>
        <p:nvSpPr>
          <p:cNvPr id="17" name="Shape 13"/>
          <p:cNvSpPr/>
          <p:nvPr/>
        </p:nvSpPr>
        <p:spPr>
          <a:xfrm>
            <a:off x="6208776" y="2240280"/>
            <a:ext cx="2601468" cy="2377440"/>
          </a:xfrm>
          <a:prstGeom prst="roundRect">
            <a:avLst>
              <a:gd name="adj" fmla="val 3077"/>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18" name="Shape 14"/>
          <p:cNvSpPr/>
          <p:nvPr/>
        </p:nvSpPr>
        <p:spPr>
          <a:xfrm>
            <a:off x="6391656" y="2423160"/>
            <a:ext cx="420624" cy="420624"/>
          </a:xfrm>
          <a:prstGeom prst="ellipse">
            <a:avLst/>
          </a:prstGeom>
          <a:solidFill>
            <a:srgbClr val="003087"/>
          </a:solidFill>
          <a:ln/>
        </p:spPr>
      </p:sp>
      <p:pic>
        <p:nvPicPr>
          <p:cNvPr id="19" name="Image 2" descr="/home/claude/nhs_pptx/icons/pills.png"/>
          <p:cNvPicPr>
            <a:picLocks noChangeAspect="1"/>
          </p:cNvPicPr>
          <p:nvPr/>
        </p:nvPicPr>
        <p:blipFill>
          <a:blip r:embed="rId5"/>
          <a:stretch>
            <a:fillRect/>
          </a:stretch>
        </p:blipFill>
        <p:spPr>
          <a:xfrm>
            <a:off x="6492606" y="2524110"/>
            <a:ext cx="218724" cy="218724"/>
          </a:xfrm>
          <a:prstGeom prst="rect">
            <a:avLst/>
          </a:prstGeom>
        </p:spPr>
      </p:pic>
      <p:sp>
        <p:nvSpPr>
          <p:cNvPr id="20" name="Text 15"/>
          <p:cNvSpPr/>
          <p:nvPr/>
        </p:nvSpPr>
        <p:spPr>
          <a:xfrm>
            <a:off x="6409944" y="2807208"/>
            <a:ext cx="2199132" cy="1188720"/>
          </a:xfrm>
          <a:prstGeom prst="rect">
            <a:avLst/>
          </a:prstGeom>
          <a:noFill/>
          <a:ln/>
        </p:spPr>
        <p:txBody>
          <a:bodyPr wrap="square" lIns="0" tIns="0" rIns="0" bIns="0" rtlCol="0" anchor="t"/>
          <a:lstStyle/>
          <a:p>
            <a:pPr marL="0" indent="0">
              <a:buNone/>
            </a:pPr>
            <a:r>
              <a:rPr lang="en-US" sz="3400" b="1" dirty="0">
                <a:solidFill>
                  <a:srgbClr val="003087"/>
                </a:solidFill>
                <a:latin typeface="Cambria" pitchFamily="34" charset="0"/>
                <a:ea typeface="Cambria" pitchFamily="34" charset="-122"/>
                <a:cs typeface="Cambria" pitchFamily="34" charset="-120"/>
              </a:rPr>
              <a:t>7M+</a:t>
            </a:r>
            <a:endParaRPr lang="en-US" sz="3400" dirty="0"/>
          </a:p>
        </p:txBody>
      </p:sp>
      <p:sp>
        <p:nvSpPr>
          <p:cNvPr id="21" name="Text 16"/>
          <p:cNvSpPr/>
          <p:nvPr/>
        </p:nvSpPr>
        <p:spPr>
          <a:xfrm>
            <a:off x="6409944" y="3831336"/>
            <a:ext cx="2199132" cy="713232"/>
          </a:xfrm>
          <a:prstGeom prst="rect">
            <a:avLst/>
          </a:prstGeom>
          <a:noFill/>
          <a:ln/>
        </p:spPr>
        <p:txBody>
          <a:bodyPr wrap="square" lIns="0" tIns="0" rIns="0" bIns="0" rtlCol="0" anchor="t"/>
          <a:lstStyle/>
          <a:p>
            <a:pPr marL="0" indent="0">
              <a:lnSpc>
                <a:spcPct val="105000"/>
              </a:lnSpc>
              <a:buNone/>
            </a:pPr>
            <a:r>
              <a:rPr lang="en-US" sz="1150" dirty="0">
                <a:solidFill>
                  <a:srgbClr val="657388"/>
                </a:solidFill>
                <a:latin typeface="Calibri" pitchFamily="34" charset="0"/>
                <a:ea typeface="Calibri" pitchFamily="34" charset="-122"/>
                <a:cs typeface="Calibri" pitchFamily="34" charset="-120"/>
              </a:rPr>
              <a:t>Repeat prescription orders placed via the app</a:t>
            </a:r>
            <a:endParaRPr lang="en-US" sz="1150" dirty="0"/>
          </a:p>
        </p:txBody>
      </p:sp>
      <p:sp>
        <p:nvSpPr>
          <p:cNvPr id="22" name="Shape 17"/>
          <p:cNvSpPr/>
          <p:nvPr/>
        </p:nvSpPr>
        <p:spPr>
          <a:xfrm>
            <a:off x="9038844" y="2240280"/>
            <a:ext cx="2601468" cy="2377440"/>
          </a:xfrm>
          <a:prstGeom prst="roundRect">
            <a:avLst>
              <a:gd name="adj" fmla="val 3077"/>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23" name="Shape 18"/>
          <p:cNvSpPr/>
          <p:nvPr/>
        </p:nvSpPr>
        <p:spPr>
          <a:xfrm>
            <a:off x="9221724" y="2423160"/>
            <a:ext cx="420624" cy="420624"/>
          </a:xfrm>
          <a:prstGeom prst="ellipse">
            <a:avLst/>
          </a:prstGeom>
          <a:solidFill>
            <a:srgbClr val="ED8B00"/>
          </a:solidFill>
          <a:ln/>
        </p:spPr>
      </p:sp>
      <p:pic>
        <p:nvPicPr>
          <p:cNvPr id="24" name="Image 3" descr="/home/claude/nhs_pptx/icons/chartLine.png"/>
          <p:cNvPicPr>
            <a:picLocks noChangeAspect="1"/>
          </p:cNvPicPr>
          <p:nvPr/>
        </p:nvPicPr>
        <p:blipFill>
          <a:blip r:embed="rId6"/>
          <a:stretch>
            <a:fillRect/>
          </a:stretch>
        </p:blipFill>
        <p:spPr>
          <a:xfrm>
            <a:off x="9322674" y="2524110"/>
            <a:ext cx="218724" cy="218724"/>
          </a:xfrm>
          <a:prstGeom prst="rect">
            <a:avLst/>
          </a:prstGeom>
        </p:spPr>
      </p:pic>
      <p:sp>
        <p:nvSpPr>
          <p:cNvPr id="25" name="Text 19"/>
          <p:cNvSpPr/>
          <p:nvPr/>
        </p:nvSpPr>
        <p:spPr>
          <a:xfrm>
            <a:off x="9240012" y="2807208"/>
            <a:ext cx="2199132" cy="1188720"/>
          </a:xfrm>
          <a:prstGeom prst="rect">
            <a:avLst/>
          </a:prstGeom>
          <a:noFill/>
          <a:ln/>
        </p:spPr>
        <p:txBody>
          <a:bodyPr wrap="square" lIns="0" tIns="0" rIns="0" bIns="0" rtlCol="0" anchor="t"/>
          <a:lstStyle/>
          <a:p>
            <a:pPr marL="0" indent="0">
              <a:buNone/>
            </a:pPr>
            <a:r>
              <a:rPr lang="en-US" sz="3400" b="1" dirty="0">
                <a:solidFill>
                  <a:srgbClr val="ED8B00"/>
                </a:solidFill>
                <a:latin typeface="Cambria" pitchFamily="34" charset="0"/>
                <a:ea typeface="Cambria" pitchFamily="34" charset="-122"/>
                <a:cs typeface="Cambria" pitchFamily="34" charset="-120"/>
              </a:rPr>
              <a:t>225%</a:t>
            </a:r>
            <a:endParaRPr lang="en-US" sz="3400" dirty="0"/>
          </a:p>
        </p:txBody>
      </p:sp>
      <p:sp>
        <p:nvSpPr>
          <p:cNvPr id="26" name="Text 20"/>
          <p:cNvSpPr/>
          <p:nvPr/>
        </p:nvSpPr>
        <p:spPr>
          <a:xfrm>
            <a:off x="9240012" y="3831336"/>
            <a:ext cx="2199132" cy="713232"/>
          </a:xfrm>
          <a:prstGeom prst="rect">
            <a:avLst/>
          </a:prstGeom>
          <a:noFill/>
          <a:ln/>
        </p:spPr>
        <p:txBody>
          <a:bodyPr wrap="square" lIns="0" tIns="0" rIns="0" bIns="0" rtlCol="0" anchor="t"/>
          <a:lstStyle/>
          <a:p>
            <a:pPr marL="0" indent="0">
              <a:lnSpc>
                <a:spcPct val="105000"/>
              </a:lnSpc>
              <a:buNone/>
            </a:pPr>
            <a:r>
              <a:rPr lang="en-US" sz="1150" dirty="0">
                <a:solidFill>
                  <a:srgbClr val="657388"/>
                </a:solidFill>
                <a:latin typeface="Calibri" pitchFamily="34" charset="0"/>
                <a:ea typeface="Calibri" pitchFamily="34" charset="-122"/>
                <a:cs typeface="Calibri" pitchFamily="34" charset="-120"/>
              </a:rPr>
              <a:t>Increase in app prescription ordering after the first COVID-19 lockdown (KC et al., 2023)</a:t>
            </a:r>
            <a:endParaRPr lang="en-US" sz="1150" dirty="0"/>
          </a:p>
        </p:txBody>
      </p:sp>
      <p:sp>
        <p:nvSpPr>
          <p:cNvPr id="27" name="Shape 21"/>
          <p:cNvSpPr/>
          <p:nvPr/>
        </p:nvSpPr>
        <p:spPr>
          <a:xfrm>
            <a:off x="548640" y="4800600"/>
            <a:ext cx="11091672" cy="1143000"/>
          </a:xfrm>
          <a:prstGeom prst="roundRect">
            <a:avLst>
              <a:gd name="adj" fmla="val 6400"/>
            </a:avLst>
          </a:prstGeom>
          <a:solidFill>
            <a:srgbClr val="E4F4FC"/>
          </a:solidFill>
          <a:ln w="12700">
            <a:solidFill>
              <a:srgbClr val="E2EAF2"/>
            </a:solidFill>
            <a:prstDash val="solid"/>
          </a:ln>
          <a:effectLst>
            <a:outerShdw blurRad="88900" dist="25400" dir="5400000" algn="bl" rotWithShape="0">
              <a:srgbClr val="0B1E3F">
                <a:alpha val="16000"/>
              </a:srgbClr>
            </a:outerShdw>
          </a:effectLst>
        </p:spPr>
      </p:sp>
      <p:sp>
        <p:nvSpPr>
          <p:cNvPr id="28" name="Shape 22"/>
          <p:cNvSpPr/>
          <p:nvPr/>
        </p:nvSpPr>
        <p:spPr>
          <a:xfrm>
            <a:off x="777240" y="5052060"/>
            <a:ext cx="640080" cy="640080"/>
          </a:xfrm>
          <a:prstGeom prst="ellipse">
            <a:avLst/>
          </a:prstGeom>
          <a:solidFill>
            <a:srgbClr val="003087"/>
          </a:solidFill>
          <a:ln/>
        </p:spPr>
      </p:sp>
      <p:pic>
        <p:nvPicPr>
          <p:cNvPr id="29" name="Image 4" descr="/home/claude/nhs_pptx/icons/mapMarked.png"/>
          <p:cNvPicPr>
            <a:picLocks noChangeAspect="1"/>
          </p:cNvPicPr>
          <p:nvPr/>
        </p:nvPicPr>
        <p:blipFill>
          <a:blip r:embed="rId7"/>
          <a:stretch>
            <a:fillRect/>
          </a:stretch>
        </p:blipFill>
        <p:spPr>
          <a:xfrm>
            <a:off x="930859" y="5205679"/>
            <a:ext cx="332842" cy="332842"/>
          </a:xfrm>
          <a:prstGeom prst="rect">
            <a:avLst/>
          </a:prstGeom>
        </p:spPr>
      </p:pic>
      <p:sp>
        <p:nvSpPr>
          <p:cNvPr id="30" name="Text 23"/>
          <p:cNvSpPr/>
          <p:nvPr/>
        </p:nvSpPr>
        <p:spPr>
          <a:xfrm>
            <a:off x="1618488" y="4800600"/>
            <a:ext cx="9793224" cy="1143000"/>
          </a:xfrm>
          <a:prstGeom prst="rect">
            <a:avLst/>
          </a:prstGeom>
          <a:noFill/>
          <a:ln/>
        </p:spPr>
        <p:txBody>
          <a:bodyPr wrap="square" lIns="0" tIns="0" rIns="0" bIns="0" rtlCol="0" anchor="ctr"/>
          <a:lstStyle/>
          <a:p>
            <a:pPr marL="0" indent="0">
              <a:lnSpc>
                <a:spcPct val="108000"/>
              </a:lnSpc>
              <a:buNone/>
            </a:pPr>
            <a:r>
              <a:rPr lang="en-US" sz="1300" dirty="0">
                <a:solidFill>
                  <a:srgbClr val="657388"/>
                </a:solidFill>
                <a:latin typeface="Calibri" pitchFamily="34" charset="0"/>
                <a:ea typeface="Calibri" pitchFamily="34" charset="-122"/>
                <a:cs typeface="Calibri" pitchFamily="34" charset="-120"/>
              </a:rPr>
              <a:t>Prescriptions are now tracked across 3,060 pharmacy locations (NHS England Digital, 2026), and patients can complete GP record access, messaging and registration changes outside surgery opening hours.</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92608"/>
            <a:ext cx="11091672" cy="292608"/>
          </a:xfrm>
          <a:prstGeom prst="rect">
            <a:avLst/>
          </a:prstGeom>
          <a:noFill/>
          <a:ln/>
        </p:spPr>
        <p:txBody>
          <a:bodyPr wrap="square" lIns="0" tIns="0" rIns="0" bIns="0" rtlCol="0" anchor="ctr"/>
          <a:lstStyle/>
          <a:p>
            <a:pPr marL="0" indent="0">
              <a:buNone/>
            </a:pPr>
            <a:r>
              <a:rPr lang="en-US" sz="1250" b="1" kern="0" spc="250" dirty="0">
                <a:solidFill>
                  <a:srgbClr val="ED8B00"/>
                </a:solidFill>
                <a:latin typeface="Calibri" pitchFamily="34" charset="0"/>
                <a:ea typeface="Calibri" pitchFamily="34" charset="-122"/>
                <a:cs typeface="Calibri" pitchFamily="34" charset="-120"/>
              </a:rPr>
              <a:t>SERVICE DELIVERY • PART 2 OF 2</a:t>
            </a:r>
            <a:endParaRPr lang="en-US" sz="1250" dirty="0"/>
          </a:p>
        </p:txBody>
      </p:sp>
      <p:sp>
        <p:nvSpPr>
          <p:cNvPr id="3" name="Text 1"/>
          <p:cNvSpPr/>
          <p:nvPr/>
        </p:nvSpPr>
        <p:spPr>
          <a:xfrm>
            <a:off x="548640" y="566928"/>
            <a:ext cx="11091672" cy="713232"/>
          </a:xfrm>
          <a:prstGeom prst="rect">
            <a:avLst/>
          </a:prstGeom>
          <a:noFill/>
          <a:ln/>
        </p:spPr>
        <p:txBody>
          <a:bodyPr wrap="square" lIns="0" tIns="0" rIns="0" bIns="0" rtlCol="0" anchor="t"/>
          <a:lstStyle/>
          <a:p>
            <a:pPr marL="0" indent="0">
              <a:buNone/>
            </a:pPr>
            <a:r>
              <a:rPr lang="en-US" sz="3000" b="1" dirty="0">
                <a:solidFill>
                  <a:srgbClr val="003087"/>
                </a:solidFill>
                <a:latin typeface="Cambria" pitchFamily="34" charset="0"/>
                <a:ea typeface="Cambria" pitchFamily="34" charset="-122"/>
                <a:cs typeface="Cambria" pitchFamily="34" charset="-120"/>
              </a:rPr>
              <a:t>Local Variation &amp; the Multi-Channel Reality</a:t>
            </a:r>
            <a:endParaRPr lang="en-US" sz="3000" dirty="0"/>
          </a:p>
        </p:txBody>
      </p:sp>
      <p:sp>
        <p:nvSpPr>
          <p:cNvPr id="4" name="Text 2"/>
          <p:cNvSpPr/>
          <p:nvPr/>
        </p:nvSpPr>
        <p:spPr>
          <a:xfrm>
            <a:off x="11368735" y="6437376"/>
            <a:ext cx="548640" cy="292608"/>
          </a:xfrm>
          <a:prstGeom prst="rect">
            <a:avLst/>
          </a:prstGeom>
          <a:noFill/>
          <a:ln/>
        </p:spPr>
        <p:txBody>
          <a:bodyPr wrap="square" lIns="0" tIns="0" rIns="0" bIns="0" rtlCol="0" anchor="ctr"/>
          <a:lstStyle/>
          <a:p>
            <a:pPr marL="0" indent="0" algn="r">
              <a:buNone/>
            </a:pPr>
            <a:r>
              <a:rPr lang="en-US" sz="1100" dirty="0">
                <a:solidFill>
                  <a:srgbClr val="657388"/>
                </a:solidFill>
                <a:latin typeface="Calibri" pitchFamily="34" charset="0"/>
                <a:ea typeface="Calibri" pitchFamily="34" charset="-122"/>
                <a:cs typeface="Calibri" pitchFamily="34" charset="-120"/>
              </a:rPr>
              <a:t>6</a:t>
            </a:r>
            <a:endParaRPr lang="en-US" sz="1100" dirty="0"/>
          </a:p>
        </p:txBody>
      </p:sp>
      <p:sp>
        <p:nvSpPr>
          <p:cNvPr id="5" name="Text 3"/>
          <p:cNvSpPr/>
          <p:nvPr/>
        </p:nvSpPr>
        <p:spPr>
          <a:xfrm>
            <a:off x="548640" y="6437376"/>
            <a:ext cx="5486400" cy="292608"/>
          </a:xfrm>
          <a:prstGeom prst="rect">
            <a:avLst/>
          </a:prstGeom>
          <a:noFill/>
          <a:ln/>
        </p:spPr>
        <p:txBody>
          <a:bodyPr wrap="square" lIns="0" tIns="0" rIns="0" bIns="0" rtlCol="0" anchor="ctr"/>
          <a:lstStyle/>
          <a:p>
            <a:pPr marL="0" indent="0">
              <a:buNone/>
            </a:pPr>
            <a:r>
              <a:rPr lang="en-US" sz="1000" i="1" dirty="0">
                <a:solidFill>
                  <a:srgbClr val="AAB6C5"/>
                </a:solidFill>
                <a:latin typeface="Calibri" pitchFamily="34" charset="0"/>
                <a:ea typeface="Calibri" pitchFamily="34" charset="-122"/>
                <a:cs typeface="Calibri" pitchFamily="34" charset="-120"/>
              </a:rPr>
              <a:t>NHS App — Digital Transformation Review</a:t>
            </a:r>
            <a:endParaRPr lang="en-US" sz="1000" dirty="0"/>
          </a:p>
        </p:txBody>
      </p:sp>
      <p:sp>
        <p:nvSpPr>
          <p:cNvPr id="6" name="Shape 4"/>
          <p:cNvSpPr/>
          <p:nvPr/>
        </p:nvSpPr>
        <p:spPr>
          <a:xfrm>
            <a:off x="548640" y="1938528"/>
            <a:ext cx="548640" cy="548640"/>
          </a:xfrm>
          <a:prstGeom prst="ellipse">
            <a:avLst/>
          </a:prstGeom>
          <a:solidFill>
            <a:srgbClr val="003087"/>
          </a:solidFill>
          <a:ln/>
        </p:spPr>
      </p:sp>
      <p:pic>
        <p:nvPicPr>
          <p:cNvPr id="7" name="Image 0" descr="/home/claude/nhs_pptx/icons/mapMarked.png"/>
          <p:cNvPicPr>
            <a:picLocks noChangeAspect="1"/>
          </p:cNvPicPr>
          <p:nvPr/>
        </p:nvPicPr>
        <p:blipFill>
          <a:blip r:embed="rId3"/>
          <a:stretch>
            <a:fillRect/>
          </a:stretch>
        </p:blipFill>
        <p:spPr>
          <a:xfrm>
            <a:off x="680314" y="2070202"/>
            <a:ext cx="285293" cy="285293"/>
          </a:xfrm>
          <a:prstGeom prst="rect">
            <a:avLst/>
          </a:prstGeom>
        </p:spPr>
      </p:pic>
      <p:sp>
        <p:nvSpPr>
          <p:cNvPr id="8" name="Text 5"/>
          <p:cNvSpPr/>
          <p:nvPr/>
        </p:nvSpPr>
        <p:spPr>
          <a:xfrm>
            <a:off x="1298448" y="1481328"/>
            <a:ext cx="4736592" cy="1463040"/>
          </a:xfrm>
          <a:prstGeom prst="rect">
            <a:avLst/>
          </a:prstGeom>
          <a:noFill/>
          <a:ln/>
        </p:spPr>
        <p:txBody>
          <a:bodyPr wrap="square" lIns="0" tIns="0" rIns="0" bIns="0" rtlCol="0" anchor="ctr"/>
          <a:lstStyle/>
          <a:p>
            <a:pPr marL="0" indent="0">
              <a:lnSpc>
                <a:spcPct val="108000"/>
              </a:lnSpc>
              <a:buNone/>
            </a:pPr>
            <a:r>
              <a:rPr lang="en-US" sz="1450" b="1" dirty="0">
                <a:solidFill>
                  <a:srgbClr val="16284A"/>
                </a:solidFill>
                <a:latin typeface="Calibri" pitchFamily="34" charset="0"/>
                <a:ea typeface="Calibri" pitchFamily="34" charset="-122"/>
                <a:cs typeface="Calibri" pitchFamily="34" charset="-120"/>
              </a:rPr>
              <a:t>Booking dipped where practices opted out</a:t>
            </a:r>
            <a:endParaRPr lang="en-US" sz="1450" dirty="0"/>
          </a:p>
          <a:p>
            <a:pPr marL="0" indent="0">
              <a:lnSpc>
                <a:spcPct val="108000"/>
              </a:lnSpc>
              <a:buNone/>
            </a:pPr>
            <a:r>
              <a:rPr lang="en-US" sz="1200" dirty="0">
                <a:solidFill>
                  <a:srgbClr val="657388"/>
                </a:solidFill>
                <a:latin typeface="Calibri" pitchFamily="34" charset="0"/>
                <a:ea typeface="Calibri" pitchFamily="34" charset="-122"/>
                <a:cs typeface="Calibri" pitchFamily="34" charset="-120"/>
              </a:rPr>
              <a:t>Appointment bookings via the app fell during lockdown where practices disabled online booking over safety and capacity concerns.  (KC et al., 2023)</a:t>
            </a:r>
            <a:endParaRPr lang="en-US" sz="1450" dirty="0"/>
          </a:p>
        </p:txBody>
      </p:sp>
      <p:sp>
        <p:nvSpPr>
          <p:cNvPr id="9" name="Shape 6"/>
          <p:cNvSpPr/>
          <p:nvPr/>
        </p:nvSpPr>
        <p:spPr>
          <a:xfrm>
            <a:off x="548640" y="3529584"/>
            <a:ext cx="548640" cy="548640"/>
          </a:xfrm>
          <a:prstGeom prst="ellipse">
            <a:avLst/>
          </a:prstGeom>
          <a:solidFill>
            <a:srgbClr val="003087"/>
          </a:solidFill>
          <a:ln/>
        </p:spPr>
      </p:sp>
      <p:pic>
        <p:nvPicPr>
          <p:cNvPr id="10" name="Image 1" descr="/home/claude/nhs_pptx/icons/sitemap.png"/>
          <p:cNvPicPr>
            <a:picLocks noChangeAspect="1"/>
          </p:cNvPicPr>
          <p:nvPr/>
        </p:nvPicPr>
        <p:blipFill>
          <a:blip r:embed="rId4"/>
          <a:stretch>
            <a:fillRect/>
          </a:stretch>
        </p:blipFill>
        <p:spPr>
          <a:xfrm>
            <a:off x="680314" y="3661258"/>
            <a:ext cx="285293" cy="285293"/>
          </a:xfrm>
          <a:prstGeom prst="rect">
            <a:avLst/>
          </a:prstGeom>
        </p:spPr>
      </p:pic>
      <p:sp>
        <p:nvSpPr>
          <p:cNvPr id="11" name="Text 7"/>
          <p:cNvSpPr/>
          <p:nvPr/>
        </p:nvSpPr>
        <p:spPr>
          <a:xfrm>
            <a:off x="1298448" y="3072384"/>
            <a:ext cx="4736592" cy="1463040"/>
          </a:xfrm>
          <a:prstGeom prst="rect">
            <a:avLst/>
          </a:prstGeom>
          <a:noFill/>
          <a:ln/>
        </p:spPr>
        <p:txBody>
          <a:bodyPr wrap="square" lIns="0" tIns="0" rIns="0" bIns="0" rtlCol="0" anchor="ctr"/>
          <a:lstStyle/>
          <a:p>
            <a:pPr marL="0" indent="0">
              <a:lnSpc>
                <a:spcPct val="108000"/>
              </a:lnSpc>
              <a:buNone/>
            </a:pPr>
            <a:r>
              <a:rPr lang="en-US" sz="1450" b="1" dirty="0">
                <a:solidFill>
                  <a:srgbClr val="16284A"/>
                </a:solidFill>
                <a:latin typeface="Calibri" pitchFamily="34" charset="0"/>
                <a:ea typeface="Calibri" pitchFamily="34" charset="-122"/>
                <a:cs typeface="Calibri" pitchFamily="34" charset="-120"/>
              </a:rPr>
              <a:t>A portal, not one national system</a:t>
            </a:r>
            <a:endParaRPr lang="en-US" sz="1450" dirty="0"/>
          </a:p>
          <a:p>
            <a:pPr marL="0" indent="0">
              <a:lnSpc>
                <a:spcPct val="108000"/>
              </a:lnSpc>
              <a:buNone/>
            </a:pPr>
            <a:r>
              <a:rPr lang="en-US" sz="1200" dirty="0">
                <a:solidFill>
                  <a:srgbClr val="657388"/>
                </a:solidFill>
                <a:latin typeface="Calibri" pitchFamily="34" charset="0"/>
                <a:ea typeface="Calibri" pitchFamily="34" charset="-122"/>
                <a:cs typeface="Calibri" pitchFamily="34" charset="-120"/>
              </a:rPr>
              <a:t>The app is a portal into pre-existing local GP systems — quality depends on local software, permissions, coding and data, not a single uniform experience.  (Reidy et al., 2025)</a:t>
            </a:r>
            <a:endParaRPr lang="en-US" sz="1450" dirty="0"/>
          </a:p>
        </p:txBody>
      </p:sp>
      <p:sp>
        <p:nvSpPr>
          <p:cNvPr id="12" name="Shape 8"/>
          <p:cNvSpPr/>
          <p:nvPr/>
        </p:nvSpPr>
        <p:spPr>
          <a:xfrm>
            <a:off x="548640" y="5120640"/>
            <a:ext cx="548640" cy="548640"/>
          </a:xfrm>
          <a:prstGeom prst="ellipse">
            <a:avLst/>
          </a:prstGeom>
          <a:solidFill>
            <a:srgbClr val="003087"/>
          </a:solidFill>
          <a:ln/>
        </p:spPr>
      </p:sp>
      <p:pic>
        <p:nvPicPr>
          <p:cNvPr id="13" name="Image 2" descr="/home/claude/nhs_pptx/icons/balanceScale.png"/>
          <p:cNvPicPr>
            <a:picLocks noChangeAspect="1"/>
          </p:cNvPicPr>
          <p:nvPr/>
        </p:nvPicPr>
        <p:blipFill>
          <a:blip r:embed="rId5"/>
          <a:stretch>
            <a:fillRect/>
          </a:stretch>
        </p:blipFill>
        <p:spPr>
          <a:xfrm>
            <a:off x="680314" y="5252314"/>
            <a:ext cx="285293" cy="285293"/>
          </a:xfrm>
          <a:prstGeom prst="rect">
            <a:avLst/>
          </a:prstGeom>
        </p:spPr>
      </p:pic>
      <p:sp>
        <p:nvSpPr>
          <p:cNvPr id="14" name="Text 9"/>
          <p:cNvSpPr/>
          <p:nvPr/>
        </p:nvSpPr>
        <p:spPr>
          <a:xfrm>
            <a:off x="1298448" y="4663440"/>
            <a:ext cx="4736592" cy="1463040"/>
          </a:xfrm>
          <a:prstGeom prst="rect">
            <a:avLst/>
          </a:prstGeom>
          <a:noFill/>
          <a:ln/>
        </p:spPr>
        <p:txBody>
          <a:bodyPr wrap="square" lIns="0" tIns="0" rIns="0" bIns="0" rtlCol="0" anchor="ctr"/>
          <a:lstStyle/>
          <a:p>
            <a:pPr marL="0" indent="0">
              <a:lnSpc>
                <a:spcPct val="108000"/>
              </a:lnSpc>
              <a:buNone/>
            </a:pPr>
            <a:r>
              <a:rPr lang="en-US" sz="1450" b="1" dirty="0">
                <a:solidFill>
                  <a:srgbClr val="16284A"/>
                </a:solidFill>
                <a:latin typeface="Calibri" pitchFamily="34" charset="0"/>
                <a:ea typeface="Calibri" pitchFamily="34" charset="-122"/>
                <a:cs typeface="Calibri" pitchFamily="34" charset="-120"/>
              </a:rPr>
              <a:t>More use, not always a better experience</a:t>
            </a:r>
            <a:endParaRPr lang="en-US" sz="1450" dirty="0"/>
          </a:p>
          <a:p>
            <a:pPr marL="0" indent="0">
              <a:lnSpc>
                <a:spcPct val="108000"/>
              </a:lnSpc>
              <a:buNone/>
            </a:pPr>
            <a:r>
              <a:rPr lang="en-US" sz="1200" dirty="0">
                <a:solidFill>
                  <a:srgbClr val="657388"/>
                </a:solidFill>
                <a:latin typeface="Calibri" pitchFamily="34" charset="0"/>
                <a:ea typeface="Calibri" pitchFamily="34" charset="-122"/>
                <a:cs typeface="Calibri" pitchFamily="34" charset="-120"/>
              </a:rPr>
              <a:t>Higher app use did not necessarily mean a better patient experience — it varied with the wider access conditions in general practice.  (KC et al., 2025)</a:t>
            </a:r>
            <a:endParaRPr lang="en-US" sz="1450" dirty="0"/>
          </a:p>
        </p:txBody>
      </p:sp>
      <p:sp>
        <p:nvSpPr>
          <p:cNvPr id="15" name="Text 10"/>
          <p:cNvSpPr/>
          <p:nvPr/>
        </p:nvSpPr>
        <p:spPr>
          <a:xfrm>
            <a:off x="6309360" y="1481328"/>
            <a:ext cx="5330952" cy="502920"/>
          </a:xfrm>
          <a:prstGeom prst="rect">
            <a:avLst/>
          </a:prstGeom>
          <a:noFill/>
          <a:ln/>
        </p:spPr>
        <p:txBody>
          <a:bodyPr wrap="square" lIns="0" tIns="0" rIns="0" bIns="0" rtlCol="0" anchor="t"/>
          <a:lstStyle/>
          <a:p>
            <a:pPr marL="0" indent="0" algn="ctr">
              <a:lnSpc>
                <a:spcPct val="125000"/>
              </a:lnSpc>
              <a:buNone/>
            </a:pPr>
            <a:r>
              <a:rPr lang="en-US" sz="1300" b="1" dirty="0">
                <a:solidFill>
                  <a:srgbClr val="003087"/>
                </a:solidFill>
                <a:latin typeface="Calibri" pitchFamily="34" charset="0"/>
                <a:ea typeface="Calibri" pitchFamily="34" charset="-122"/>
                <a:cs typeface="Calibri" pitchFamily="34" charset="-120"/>
              </a:rPr>
              <a:t>The App Supplements — Not Replaces — Other Routes</a:t>
            </a:r>
            <a:endParaRPr lang="en-US" sz="1300" dirty="0"/>
          </a:p>
          <a:p>
            <a:pPr marL="0" indent="0" algn="ctr">
              <a:lnSpc>
                <a:spcPct val="125000"/>
              </a:lnSpc>
              <a:buNone/>
            </a:pPr>
            <a:r>
              <a:rPr lang="en-US" sz="1000" i="1" dirty="0">
                <a:solidFill>
                  <a:srgbClr val="657388"/>
                </a:solidFill>
                <a:latin typeface="Calibri" pitchFamily="34" charset="0"/>
                <a:ea typeface="Calibri" pitchFamily="34" charset="-122"/>
                <a:cs typeface="Calibri" pitchFamily="34" charset="-120"/>
              </a:rPr>
              <a:t>(Reidy et al., 2025; KC et al., 2025)</a:t>
            </a:r>
            <a:endParaRPr lang="en-US" sz="1300" dirty="0"/>
          </a:p>
        </p:txBody>
      </p:sp>
      <p:sp>
        <p:nvSpPr>
          <p:cNvPr id="16" name="Shape 11"/>
          <p:cNvSpPr/>
          <p:nvPr/>
        </p:nvSpPr>
        <p:spPr>
          <a:xfrm>
            <a:off x="8961120" y="2683764"/>
            <a:ext cx="0" cy="1463040"/>
          </a:xfrm>
          <a:prstGeom prst="line">
            <a:avLst/>
          </a:prstGeom>
          <a:noFill/>
          <a:ln w="19050">
            <a:solidFill>
              <a:srgbClr val="B8CCE4"/>
            </a:solidFill>
            <a:prstDash val="solid"/>
          </a:ln>
        </p:spPr>
      </p:sp>
      <p:sp>
        <p:nvSpPr>
          <p:cNvPr id="17" name="Shape 12"/>
          <p:cNvSpPr/>
          <p:nvPr/>
        </p:nvSpPr>
        <p:spPr>
          <a:xfrm>
            <a:off x="8961120" y="4146804"/>
            <a:ext cx="0" cy="1463040"/>
          </a:xfrm>
          <a:prstGeom prst="line">
            <a:avLst/>
          </a:prstGeom>
          <a:noFill/>
          <a:ln w="19050">
            <a:solidFill>
              <a:srgbClr val="B8CCE4"/>
            </a:solidFill>
            <a:prstDash val="solid"/>
          </a:ln>
        </p:spPr>
      </p:sp>
      <p:sp>
        <p:nvSpPr>
          <p:cNvPr id="18" name="Shape 13"/>
          <p:cNvSpPr/>
          <p:nvPr/>
        </p:nvSpPr>
        <p:spPr>
          <a:xfrm>
            <a:off x="8961120" y="4146804"/>
            <a:ext cx="1463040" cy="0"/>
          </a:xfrm>
          <a:prstGeom prst="line">
            <a:avLst/>
          </a:prstGeom>
          <a:noFill/>
          <a:ln w="19050">
            <a:solidFill>
              <a:srgbClr val="B8CCE4"/>
            </a:solidFill>
            <a:prstDash val="solid"/>
          </a:ln>
        </p:spPr>
      </p:sp>
      <p:sp>
        <p:nvSpPr>
          <p:cNvPr id="19" name="Shape 14"/>
          <p:cNvSpPr/>
          <p:nvPr/>
        </p:nvSpPr>
        <p:spPr>
          <a:xfrm>
            <a:off x="7498080" y="4146804"/>
            <a:ext cx="1463040" cy="0"/>
          </a:xfrm>
          <a:prstGeom prst="line">
            <a:avLst/>
          </a:prstGeom>
          <a:noFill/>
          <a:ln w="19050">
            <a:solidFill>
              <a:srgbClr val="B8CCE4"/>
            </a:solidFill>
            <a:prstDash val="solid"/>
          </a:ln>
        </p:spPr>
      </p:sp>
      <p:sp>
        <p:nvSpPr>
          <p:cNvPr id="20" name="Shape 15"/>
          <p:cNvSpPr/>
          <p:nvPr/>
        </p:nvSpPr>
        <p:spPr>
          <a:xfrm>
            <a:off x="8366760" y="3552444"/>
            <a:ext cx="1188720" cy="1188720"/>
          </a:xfrm>
          <a:prstGeom prst="ellipse">
            <a:avLst/>
          </a:prstGeom>
          <a:solidFill>
            <a:srgbClr val="003087"/>
          </a:solidFill>
          <a:ln/>
        </p:spPr>
      </p:sp>
      <p:pic>
        <p:nvPicPr>
          <p:cNvPr id="21" name="Image 3" descr="/home/claude/nhs_pptx/icons/hospitalUser.png"/>
          <p:cNvPicPr>
            <a:picLocks noChangeAspect="1"/>
          </p:cNvPicPr>
          <p:nvPr/>
        </p:nvPicPr>
        <p:blipFill>
          <a:blip r:embed="rId6"/>
          <a:stretch>
            <a:fillRect/>
          </a:stretch>
        </p:blipFill>
        <p:spPr>
          <a:xfrm>
            <a:off x="8693658" y="3879342"/>
            <a:ext cx="534924" cy="534924"/>
          </a:xfrm>
          <a:prstGeom prst="rect">
            <a:avLst/>
          </a:prstGeom>
        </p:spPr>
      </p:pic>
      <p:sp>
        <p:nvSpPr>
          <p:cNvPr id="22" name="Shape 16"/>
          <p:cNvSpPr/>
          <p:nvPr/>
        </p:nvSpPr>
        <p:spPr>
          <a:xfrm>
            <a:off x="8572500" y="2295144"/>
            <a:ext cx="777240" cy="777240"/>
          </a:xfrm>
          <a:prstGeom prst="ellipse">
            <a:avLst/>
          </a:prstGeom>
          <a:solidFill>
            <a:srgbClr val="41B6E6"/>
          </a:solidFill>
          <a:ln/>
        </p:spPr>
      </p:sp>
      <p:pic>
        <p:nvPicPr>
          <p:cNvPr id="23" name="Image 4" descr="/home/claude/nhs_pptx/icons/mobile.png"/>
          <p:cNvPicPr>
            <a:picLocks noChangeAspect="1"/>
          </p:cNvPicPr>
          <p:nvPr/>
        </p:nvPicPr>
        <p:blipFill>
          <a:blip r:embed="rId7"/>
          <a:stretch>
            <a:fillRect/>
          </a:stretch>
        </p:blipFill>
        <p:spPr>
          <a:xfrm>
            <a:off x="8766810" y="2489454"/>
            <a:ext cx="388620" cy="388620"/>
          </a:xfrm>
          <a:prstGeom prst="rect">
            <a:avLst/>
          </a:prstGeom>
        </p:spPr>
      </p:pic>
      <p:sp>
        <p:nvSpPr>
          <p:cNvPr id="24" name="Text 17"/>
          <p:cNvSpPr/>
          <p:nvPr/>
        </p:nvSpPr>
        <p:spPr>
          <a:xfrm>
            <a:off x="8503920" y="2048256"/>
            <a:ext cx="914400" cy="237744"/>
          </a:xfrm>
          <a:prstGeom prst="rect">
            <a:avLst/>
          </a:prstGeom>
          <a:noFill/>
          <a:ln/>
        </p:spPr>
        <p:txBody>
          <a:bodyPr wrap="square" lIns="0" tIns="0" rIns="0" bIns="0" rtlCol="0" anchor="t"/>
          <a:lstStyle/>
          <a:p>
            <a:pPr marL="0" indent="0" algn="ctr">
              <a:buNone/>
            </a:pPr>
            <a:r>
              <a:rPr lang="en-US" sz="1050" b="1" dirty="0">
                <a:solidFill>
                  <a:srgbClr val="003087"/>
                </a:solidFill>
                <a:latin typeface="Calibri" pitchFamily="34" charset="0"/>
                <a:ea typeface="Calibri" pitchFamily="34" charset="-122"/>
                <a:cs typeface="Calibri" pitchFamily="34" charset="-120"/>
              </a:rPr>
              <a:t>NHS App</a:t>
            </a:r>
            <a:endParaRPr lang="en-US" sz="1050" dirty="0"/>
          </a:p>
        </p:txBody>
      </p:sp>
      <p:sp>
        <p:nvSpPr>
          <p:cNvPr id="25" name="Shape 18"/>
          <p:cNvSpPr/>
          <p:nvPr/>
        </p:nvSpPr>
        <p:spPr>
          <a:xfrm>
            <a:off x="10035540" y="3758184"/>
            <a:ext cx="777240" cy="777240"/>
          </a:xfrm>
          <a:prstGeom prst="ellipse">
            <a:avLst/>
          </a:prstGeom>
          <a:solidFill>
            <a:srgbClr val="41B6E6"/>
          </a:solidFill>
          <a:ln/>
        </p:spPr>
      </p:sp>
      <p:pic>
        <p:nvPicPr>
          <p:cNvPr id="26" name="Image 5" descr="/home/claude/nhs_pptx/icons/phone.png"/>
          <p:cNvPicPr>
            <a:picLocks noChangeAspect="1"/>
          </p:cNvPicPr>
          <p:nvPr/>
        </p:nvPicPr>
        <p:blipFill>
          <a:blip r:embed="rId8"/>
          <a:stretch>
            <a:fillRect/>
          </a:stretch>
        </p:blipFill>
        <p:spPr>
          <a:xfrm>
            <a:off x="10229850" y="3952494"/>
            <a:ext cx="388620" cy="388620"/>
          </a:xfrm>
          <a:prstGeom prst="rect">
            <a:avLst/>
          </a:prstGeom>
        </p:spPr>
      </p:pic>
      <p:sp>
        <p:nvSpPr>
          <p:cNvPr id="27" name="Text 19"/>
          <p:cNvSpPr/>
          <p:nvPr/>
        </p:nvSpPr>
        <p:spPr>
          <a:xfrm>
            <a:off x="9966960" y="4581144"/>
            <a:ext cx="914400" cy="237744"/>
          </a:xfrm>
          <a:prstGeom prst="rect">
            <a:avLst/>
          </a:prstGeom>
          <a:noFill/>
          <a:ln/>
        </p:spPr>
        <p:txBody>
          <a:bodyPr wrap="square" lIns="0" tIns="0" rIns="0" bIns="0" rtlCol="0" anchor="t"/>
          <a:lstStyle/>
          <a:p>
            <a:pPr marL="0" indent="0" algn="ctr">
              <a:buNone/>
            </a:pPr>
            <a:r>
              <a:rPr lang="en-US" sz="1050" b="1" dirty="0">
                <a:solidFill>
                  <a:srgbClr val="003087"/>
                </a:solidFill>
                <a:latin typeface="Calibri" pitchFamily="34" charset="0"/>
                <a:ea typeface="Calibri" pitchFamily="34" charset="-122"/>
                <a:cs typeface="Calibri" pitchFamily="34" charset="-120"/>
              </a:rPr>
              <a:t>Telephone</a:t>
            </a:r>
            <a:endParaRPr lang="en-US" sz="1050" dirty="0"/>
          </a:p>
        </p:txBody>
      </p:sp>
      <p:sp>
        <p:nvSpPr>
          <p:cNvPr id="28" name="Shape 20"/>
          <p:cNvSpPr/>
          <p:nvPr/>
        </p:nvSpPr>
        <p:spPr>
          <a:xfrm>
            <a:off x="8572500" y="5221224"/>
            <a:ext cx="777240" cy="777240"/>
          </a:xfrm>
          <a:prstGeom prst="ellipse">
            <a:avLst/>
          </a:prstGeom>
          <a:solidFill>
            <a:srgbClr val="41B6E6"/>
          </a:solidFill>
          <a:ln/>
        </p:spPr>
      </p:sp>
      <p:pic>
        <p:nvPicPr>
          <p:cNvPr id="29" name="Image 6" descr="/home/claude/nhs_pptx/icons/userMd.png"/>
          <p:cNvPicPr>
            <a:picLocks noChangeAspect="1"/>
          </p:cNvPicPr>
          <p:nvPr/>
        </p:nvPicPr>
        <p:blipFill>
          <a:blip r:embed="rId9"/>
          <a:stretch>
            <a:fillRect/>
          </a:stretch>
        </p:blipFill>
        <p:spPr>
          <a:xfrm>
            <a:off x="8766810" y="5415534"/>
            <a:ext cx="388620" cy="388620"/>
          </a:xfrm>
          <a:prstGeom prst="rect">
            <a:avLst/>
          </a:prstGeom>
        </p:spPr>
      </p:pic>
      <p:sp>
        <p:nvSpPr>
          <p:cNvPr id="30" name="Text 21"/>
          <p:cNvSpPr/>
          <p:nvPr/>
        </p:nvSpPr>
        <p:spPr>
          <a:xfrm>
            <a:off x="8503920" y="6044184"/>
            <a:ext cx="914400" cy="237744"/>
          </a:xfrm>
          <a:prstGeom prst="rect">
            <a:avLst/>
          </a:prstGeom>
          <a:noFill/>
          <a:ln/>
        </p:spPr>
        <p:txBody>
          <a:bodyPr wrap="square" lIns="0" tIns="0" rIns="0" bIns="0" rtlCol="0" anchor="t"/>
          <a:lstStyle/>
          <a:p>
            <a:pPr marL="0" indent="0" algn="ctr">
              <a:buNone/>
            </a:pPr>
            <a:r>
              <a:rPr lang="en-US" sz="1050" b="1" dirty="0">
                <a:solidFill>
                  <a:srgbClr val="003087"/>
                </a:solidFill>
                <a:latin typeface="Calibri" pitchFamily="34" charset="0"/>
                <a:ea typeface="Calibri" pitchFamily="34" charset="-122"/>
                <a:cs typeface="Calibri" pitchFamily="34" charset="-120"/>
              </a:rPr>
              <a:t>In Person</a:t>
            </a:r>
            <a:endParaRPr lang="en-US" sz="1050" dirty="0"/>
          </a:p>
        </p:txBody>
      </p:sp>
      <p:sp>
        <p:nvSpPr>
          <p:cNvPr id="31" name="Shape 22"/>
          <p:cNvSpPr/>
          <p:nvPr/>
        </p:nvSpPr>
        <p:spPr>
          <a:xfrm>
            <a:off x="7109460" y="3758184"/>
            <a:ext cx="777240" cy="777240"/>
          </a:xfrm>
          <a:prstGeom prst="ellipse">
            <a:avLst/>
          </a:prstGeom>
          <a:solidFill>
            <a:srgbClr val="41B6E6"/>
          </a:solidFill>
          <a:ln/>
        </p:spPr>
      </p:sp>
      <p:pic>
        <p:nvPicPr>
          <p:cNvPr id="32" name="Image 7" descr="/home/claude/nhs_pptx/icons/laptop.png"/>
          <p:cNvPicPr>
            <a:picLocks noChangeAspect="1"/>
          </p:cNvPicPr>
          <p:nvPr/>
        </p:nvPicPr>
        <p:blipFill>
          <a:blip r:embed="rId10"/>
          <a:stretch>
            <a:fillRect/>
          </a:stretch>
        </p:blipFill>
        <p:spPr>
          <a:xfrm>
            <a:off x="7303770" y="3952494"/>
            <a:ext cx="388620" cy="388620"/>
          </a:xfrm>
          <a:prstGeom prst="rect">
            <a:avLst/>
          </a:prstGeom>
        </p:spPr>
      </p:pic>
      <p:sp>
        <p:nvSpPr>
          <p:cNvPr id="33" name="Text 23"/>
          <p:cNvSpPr/>
          <p:nvPr/>
        </p:nvSpPr>
        <p:spPr>
          <a:xfrm>
            <a:off x="7040880" y="4581144"/>
            <a:ext cx="914400" cy="237744"/>
          </a:xfrm>
          <a:prstGeom prst="rect">
            <a:avLst/>
          </a:prstGeom>
          <a:noFill/>
          <a:ln/>
        </p:spPr>
        <p:txBody>
          <a:bodyPr wrap="square" lIns="0" tIns="0" rIns="0" bIns="0" rtlCol="0" anchor="t"/>
          <a:lstStyle/>
          <a:p>
            <a:pPr marL="0" indent="0" algn="ctr">
              <a:buNone/>
            </a:pPr>
            <a:r>
              <a:rPr lang="en-US" sz="1050" b="1" dirty="0">
                <a:solidFill>
                  <a:srgbClr val="003087"/>
                </a:solidFill>
                <a:latin typeface="Calibri" pitchFamily="34" charset="0"/>
                <a:ea typeface="Calibri" pitchFamily="34" charset="-122"/>
                <a:cs typeface="Calibri" pitchFamily="34" charset="-120"/>
              </a:rPr>
              <a:t>Web</a:t>
            </a:r>
            <a:endParaRPr lang="en-US" sz="10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92608"/>
            <a:ext cx="11091672" cy="292608"/>
          </a:xfrm>
          <a:prstGeom prst="rect">
            <a:avLst/>
          </a:prstGeom>
          <a:noFill/>
          <a:ln/>
        </p:spPr>
        <p:txBody>
          <a:bodyPr wrap="square" lIns="0" tIns="0" rIns="0" bIns="0" rtlCol="0" anchor="ctr"/>
          <a:lstStyle/>
          <a:p>
            <a:pPr marL="0" indent="0">
              <a:buNone/>
            </a:pPr>
            <a:r>
              <a:rPr lang="en-US" sz="1250" b="1" kern="0" spc="250" dirty="0">
                <a:solidFill>
                  <a:srgbClr val="ED8B00"/>
                </a:solidFill>
                <a:latin typeface="Calibri" pitchFamily="34" charset="0"/>
                <a:ea typeface="Calibri" pitchFamily="34" charset="-122"/>
                <a:cs typeface="Calibri" pitchFamily="34" charset="-120"/>
              </a:rPr>
              <a:t>PATIENT / SERVICE USER • PART 1 OF 2</a:t>
            </a:r>
            <a:endParaRPr lang="en-US" sz="1250" dirty="0"/>
          </a:p>
        </p:txBody>
      </p:sp>
      <p:sp>
        <p:nvSpPr>
          <p:cNvPr id="3" name="Text 1"/>
          <p:cNvSpPr/>
          <p:nvPr/>
        </p:nvSpPr>
        <p:spPr>
          <a:xfrm>
            <a:off x="548640" y="566928"/>
            <a:ext cx="11091672" cy="713232"/>
          </a:xfrm>
          <a:prstGeom prst="rect">
            <a:avLst/>
          </a:prstGeom>
          <a:noFill/>
          <a:ln/>
        </p:spPr>
        <p:txBody>
          <a:bodyPr wrap="square" lIns="0" tIns="0" rIns="0" bIns="0" rtlCol="0" anchor="t"/>
          <a:lstStyle/>
          <a:p>
            <a:pPr marL="0" indent="0">
              <a:buNone/>
            </a:pPr>
            <a:r>
              <a:rPr lang="en-US" sz="3000" b="1" dirty="0">
                <a:solidFill>
                  <a:srgbClr val="003087"/>
                </a:solidFill>
                <a:latin typeface="Cambria" pitchFamily="34" charset="0"/>
                <a:ea typeface="Cambria" pitchFamily="34" charset="-122"/>
                <a:cs typeface="Cambria" pitchFamily="34" charset="-120"/>
              </a:rPr>
              <a:t>Empowerment Through Convenience</a:t>
            </a:r>
            <a:endParaRPr lang="en-US" sz="3000" dirty="0"/>
          </a:p>
        </p:txBody>
      </p:sp>
      <p:sp>
        <p:nvSpPr>
          <p:cNvPr id="4" name="Text 2"/>
          <p:cNvSpPr/>
          <p:nvPr/>
        </p:nvSpPr>
        <p:spPr>
          <a:xfrm>
            <a:off x="11368735" y="6437376"/>
            <a:ext cx="548640" cy="292608"/>
          </a:xfrm>
          <a:prstGeom prst="rect">
            <a:avLst/>
          </a:prstGeom>
          <a:noFill/>
          <a:ln/>
        </p:spPr>
        <p:txBody>
          <a:bodyPr wrap="square" lIns="0" tIns="0" rIns="0" bIns="0" rtlCol="0" anchor="ctr"/>
          <a:lstStyle/>
          <a:p>
            <a:pPr marL="0" indent="0" algn="r">
              <a:buNone/>
            </a:pPr>
            <a:r>
              <a:rPr lang="en-US" sz="1100" dirty="0">
                <a:solidFill>
                  <a:srgbClr val="657388"/>
                </a:solidFill>
                <a:latin typeface="Calibri" pitchFamily="34" charset="0"/>
                <a:ea typeface="Calibri" pitchFamily="34" charset="-122"/>
                <a:cs typeface="Calibri" pitchFamily="34" charset="-120"/>
              </a:rPr>
              <a:t>7</a:t>
            </a:r>
            <a:endParaRPr lang="en-US" sz="1100" dirty="0"/>
          </a:p>
        </p:txBody>
      </p:sp>
      <p:sp>
        <p:nvSpPr>
          <p:cNvPr id="5" name="Text 3"/>
          <p:cNvSpPr/>
          <p:nvPr/>
        </p:nvSpPr>
        <p:spPr>
          <a:xfrm>
            <a:off x="548640" y="6437376"/>
            <a:ext cx="5486400" cy="292608"/>
          </a:xfrm>
          <a:prstGeom prst="rect">
            <a:avLst/>
          </a:prstGeom>
          <a:noFill/>
          <a:ln/>
        </p:spPr>
        <p:txBody>
          <a:bodyPr wrap="square" lIns="0" tIns="0" rIns="0" bIns="0" rtlCol="0" anchor="ctr"/>
          <a:lstStyle/>
          <a:p>
            <a:pPr marL="0" indent="0">
              <a:buNone/>
            </a:pPr>
            <a:r>
              <a:rPr lang="en-US" sz="1000" i="1" dirty="0">
                <a:solidFill>
                  <a:srgbClr val="AAB6C5"/>
                </a:solidFill>
                <a:latin typeface="Calibri" pitchFamily="34" charset="0"/>
                <a:ea typeface="Calibri" pitchFamily="34" charset="-122"/>
                <a:cs typeface="Calibri" pitchFamily="34" charset="-120"/>
              </a:rPr>
              <a:t>NHS App — Digital Transformation Review</a:t>
            </a:r>
            <a:endParaRPr lang="en-US" sz="1000" dirty="0"/>
          </a:p>
        </p:txBody>
      </p:sp>
      <p:sp>
        <p:nvSpPr>
          <p:cNvPr id="6" name="Text 4"/>
          <p:cNvSpPr/>
          <p:nvPr/>
        </p:nvSpPr>
        <p:spPr>
          <a:xfrm>
            <a:off x="548640" y="1481328"/>
            <a:ext cx="11091672" cy="640080"/>
          </a:xfrm>
          <a:prstGeom prst="rect">
            <a:avLst/>
          </a:prstGeom>
          <a:noFill/>
          <a:ln/>
        </p:spPr>
        <p:txBody>
          <a:bodyPr wrap="square" lIns="0" tIns="0" rIns="0" bIns="0" rtlCol="0" anchor="t"/>
          <a:lstStyle/>
          <a:p>
            <a:pPr marL="0" indent="0">
              <a:lnSpc>
                <a:spcPct val="115000"/>
              </a:lnSpc>
              <a:buNone/>
            </a:pPr>
            <a:r>
              <a:rPr lang="en-US" sz="1450" dirty="0">
                <a:solidFill>
                  <a:srgbClr val="16284A"/>
                </a:solidFill>
                <a:latin typeface="Calibri" pitchFamily="34" charset="0"/>
                <a:ea typeface="Calibri" pitchFamily="34" charset="-122"/>
                <a:cs typeface="Calibri" pitchFamily="34" charset="-120"/>
              </a:rPr>
              <a:t>NHS (2026) defines the app as a patient-facing tool for everyone registered with a GP surgery in England — usable via phone, tablet, computer or NHS login to manage routine healthcare.</a:t>
            </a:r>
            <a:endParaRPr lang="en-US" sz="1450" dirty="0"/>
          </a:p>
        </p:txBody>
      </p:sp>
      <p:sp>
        <p:nvSpPr>
          <p:cNvPr id="7" name="Shape 5"/>
          <p:cNvSpPr/>
          <p:nvPr/>
        </p:nvSpPr>
        <p:spPr>
          <a:xfrm>
            <a:off x="548640" y="2286000"/>
            <a:ext cx="2601468" cy="2606040"/>
          </a:xfrm>
          <a:prstGeom prst="roundRect">
            <a:avLst>
              <a:gd name="adj" fmla="val 2812"/>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8" name="Shape 6"/>
          <p:cNvSpPr/>
          <p:nvPr/>
        </p:nvSpPr>
        <p:spPr>
          <a:xfrm>
            <a:off x="1565910" y="2523744"/>
            <a:ext cx="566928" cy="566928"/>
          </a:xfrm>
          <a:prstGeom prst="ellipse">
            <a:avLst/>
          </a:prstGeom>
          <a:solidFill>
            <a:srgbClr val="41B6E6"/>
          </a:solidFill>
          <a:ln/>
        </p:spPr>
      </p:sp>
      <p:pic>
        <p:nvPicPr>
          <p:cNvPr id="9" name="Image 0" descr="/home/claude/nhs_pptx/icons/pills.png"/>
          <p:cNvPicPr>
            <a:picLocks noChangeAspect="1"/>
          </p:cNvPicPr>
          <p:nvPr/>
        </p:nvPicPr>
        <p:blipFill>
          <a:blip r:embed="rId3"/>
          <a:stretch>
            <a:fillRect/>
          </a:stretch>
        </p:blipFill>
        <p:spPr>
          <a:xfrm>
            <a:off x="1701973" y="2659807"/>
            <a:ext cx="294803" cy="294803"/>
          </a:xfrm>
          <a:prstGeom prst="rect">
            <a:avLst/>
          </a:prstGeom>
        </p:spPr>
      </p:pic>
      <p:sp>
        <p:nvSpPr>
          <p:cNvPr id="10" name="Text 7"/>
          <p:cNvSpPr/>
          <p:nvPr/>
        </p:nvSpPr>
        <p:spPr>
          <a:xfrm>
            <a:off x="658368" y="3236976"/>
            <a:ext cx="2382012" cy="548640"/>
          </a:xfrm>
          <a:prstGeom prst="rect">
            <a:avLst/>
          </a:prstGeom>
          <a:noFill/>
          <a:ln/>
        </p:spPr>
        <p:txBody>
          <a:bodyPr wrap="square" lIns="0" tIns="0" rIns="0" bIns="0" rtlCol="0" anchor="t"/>
          <a:lstStyle/>
          <a:p>
            <a:pPr marL="0" indent="0" algn="ctr">
              <a:lnSpc>
                <a:spcPct val="108000"/>
              </a:lnSpc>
              <a:buNone/>
            </a:pPr>
            <a:r>
              <a:rPr lang="en-US" sz="1400" b="1" dirty="0">
                <a:solidFill>
                  <a:srgbClr val="003087"/>
                </a:solidFill>
                <a:latin typeface="Calibri" pitchFamily="34" charset="0"/>
                <a:ea typeface="Calibri" pitchFamily="34" charset="-122"/>
                <a:cs typeface="Calibri" pitchFamily="34" charset="-120"/>
              </a:rPr>
              <a:t>Prescription Ordering</a:t>
            </a:r>
            <a:endParaRPr lang="en-US" sz="1400" dirty="0"/>
          </a:p>
        </p:txBody>
      </p:sp>
      <p:sp>
        <p:nvSpPr>
          <p:cNvPr id="11" name="Text 8"/>
          <p:cNvSpPr/>
          <p:nvPr/>
        </p:nvSpPr>
        <p:spPr>
          <a:xfrm>
            <a:off x="713232" y="3785616"/>
            <a:ext cx="2272284" cy="1097280"/>
          </a:xfrm>
          <a:prstGeom prst="rect">
            <a:avLst/>
          </a:prstGeom>
          <a:noFill/>
          <a:ln/>
        </p:spPr>
        <p:txBody>
          <a:bodyPr wrap="square" lIns="0" tIns="0" rIns="0" bIns="0" rtlCol="0" anchor="t"/>
          <a:lstStyle/>
          <a:p>
            <a:pPr marL="0" indent="0" algn="ctr">
              <a:lnSpc>
                <a:spcPct val="118000"/>
              </a:lnSpc>
              <a:buNone/>
            </a:pPr>
            <a:r>
              <a:rPr lang="en-US" sz="1150" dirty="0">
                <a:solidFill>
                  <a:srgbClr val="657388"/>
                </a:solidFill>
                <a:latin typeface="Calibri" pitchFamily="34" charset="0"/>
                <a:ea typeface="Calibri" pitchFamily="34" charset="-122"/>
                <a:cs typeface="Calibri" pitchFamily="34" charset="-120"/>
              </a:rPr>
              <a:t>The most valued everyday function, freeing patients from phone queues.</a:t>
            </a:r>
            <a:endParaRPr lang="en-US" sz="1150" dirty="0"/>
          </a:p>
          <a:p>
            <a:pPr marL="0" indent="0" algn="ctr">
              <a:lnSpc>
                <a:spcPct val="118000"/>
              </a:lnSpc>
              <a:buNone/>
            </a:pPr>
            <a:r>
              <a:rPr lang="en-US" sz="1000" i="1" dirty="0">
                <a:solidFill>
                  <a:srgbClr val="657388"/>
                </a:solidFill>
                <a:latin typeface="Calibri" pitchFamily="34" charset="0"/>
                <a:ea typeface="Calibri" pitchFamily="34" charset="-122"/>
                <a:cs typeface="Calibri" pitchFamily="34" charset="-120"/>
              </a:rPr>
              <a:t>(Reidy et al., 2025)</a:t>
            </a:r>
            <a:endParaRPr lang="en-US" sz="1150" dirty="0"/>
          </a:p>
        </p:txBody>
      </p:sp>
      <p:sp>
        <p:nvSpPr>
          <p:cNvPr id="12" name="Shape 9"/>
          <p:cNvSpPr/>
          <p:nvPr/>
        </p:nvSpPr>
        <p:spPr>
          <a:xfrm>
            <a:off x="3378708" y="2286000"/>
            <a:ext cx="2601468" cy="2606040"/>
          </a:xfrm>
          <a:prstGeom prst="roundRect">
            <a:avLst>
              <a:gd name="adj" fmla="val 2812"/>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13" name="Shape 10"/>
          <p:cNvSpPr/>
          <p:nvPr/>
        </p:nvSpPr>
        <p:spPr>
          <a:xfrm>
            <a:off x="4395978" y="2523744"/>
            <a:ext cx="566928" cy="566928"/>
          </a:xfrm>
          <a:prstGeom prst="ellipse">
            <a:avLst/>
          </a:prstGeom>
          <a:solidFill>
            <a:srgbClr val="41B6E6"/>
          </a:solidFill>
          <a:ln/>
        </p:spPr>
      </p:sp>
      <p:pic>
        <p:nvPicPr>
          <p:cNvPr id="14" name="Image 1" descr="/home/claude/nhs_pptx/icons/idCard.png"/>
          <p:cNvPicPr>
            <a:picLocks noChangeAspect="1"/>
          </p:cNvPicPr>
          <p:nvPr/>
        </p:nvPicPr>
        <p:blipFill>
          <a:blip r:embed="rId4"/>
          <a:stretch>
            <a:fillRect/>
          </a:stretch>
        </p:blipFill>
        <p:spPr>
          <a:xfrm>
            <a:off x="4532041" y="2659807"/>
            <a:ext cx="294803" cy="294803"/>
          </a:xfrm>
          <a:prstGeom prst="rect">
            <a:avLst/>
          </a:prstGeom>
        </p:spPr>
      </p:pic>
      <p:sp>
        <p:nvSpPr>
          <p:cNvPr id="15" name="Text 11"/>
          <p:cNvSpPr/>
          <p:nvPr/>
        </p:nvSpPr>
        <p:spPr>
          <a:xfrm>
            <a:off x="3488436" y="3236976"/>
            <a:ext cx="2382012" cy="548640"/>
          </a:xfrm>
          <a:prstGeom prst="rect">
            <a:avLst/>
          </a:prstGeom>
          <a:noFill/>
          <a:ln/>
        </p:spPr>
        <p:txBody>
          <a:bodyPr wrap="square" lIns="0" tIns="0" rIns="0" bIns="0" rtlCol="0" anchor="t"/>
          <a:lstStyle/>
          <a:p>
            <a:pPr marL="0" indent="0" algn="ctr">
              <a:lnSpc>
                <a:spcPct val="108000"/>
              </a:lnSpc>
              <a:buNone/>
            </a:pPr>
            <a:r>
              <a:rPr lang="en-US" sz="1400" b="1" dirty="0">
                <a:solidFill>
                  <a:srgbClr val="003087"/>
                </a:solidFill>
                <a:latin typeface="Calibri" pitchFamily="34" charset="0"/>
                <a:ea typeface="Calibri" pitchFamily="34" charset="-122"/>
                <a:cs typeface="Calibri" pitchFamily="34" charset="-120"/>
              </a:rPr>
              <a:t>COVID Pass Access</a:t>
            </a:r>
            <a:endParaRPr lang="en-US" sz="1400" dirty="0"/>
          </a:p>
        </p:txBody>
      </p:sp>
      <p:sp>
        <p:nvSpPr>
          <p:cNvPr id="16" name="Text 12"/>
          <p:cNvSpPr/>
          <p:nvPr/>
        </p:nvSpPr>
        <p:spPr>
          <a:xfrm>
            <a:off x="3543300" y="3785616"/>
            <a:ext cx="2272284" cy="1097280"/>
          </a:xfrm>
          <a:prstGeom prst="rect">
            <a:avLst/>
          </a:prstGeom>
          <a:noFill/>
          <a:ln/>
        </p:spPr>
        <p:txBody>
          <a:bodyPr wrap="square" lIns="0" tIns="0" rIns="0" bIns="0" rtlCol="0" anchor="t"/>
          <a:lstStyle/>
          <a:p>
            <a:pPr marL="0" indent="0" algn="ctr">
              <a:lnSpc>
                <a:spcPct val="118000"/>
              </a:lnSpc>
              <a:buNone/>
            </a:pPr>
            <a:r>
              <a:rPr lang="en-US" sz="1150" dirty="0">
                <a:solidFill>
                  <a:srgbClr val="657388"/>
                </a:solidFill>
                <a:latin typeface="Calibri" pitchFamily="34" charset="0"/>
                <a:ea typeface="Calibri" pitchFamily="34" charset="-122"/>
                <a:cs typeface="Calibri" pitchFamily="34" charset="-120"/>
              </a:rPr>
              <a:t>A practical, time-bound benefit patients particularly valued.</a:t>
            </a:r>
            <a:endParaRPr lang="en-US" sz="1150" dirty="0"/>
          </a:p>
          <a:p>
            <a:pPr marL="0" indent="0" algn="ctr">
              <a:lnSpc>
                <a:spcPct val="118000"/>
              </a:lnSpc>
              <a:buNone/>
            </a:pPr>
            <a:r>
              <a:rPr lang="en-US" sz="1000" i="1" dirty="0">
                <a:solidFill>
                  <a:srgbClr val="657388"/>
                </a:solidFill>
                <a:latin typeface="Calibri" pitchFamily="34" charset="0"/>
                <a:ea typeface="Calibri" pitchFamily="34" charset="-122"/>
                <a:cs typeface="Calibri" pitchFamily="34" charset="-120"/>
              </a:rPr>
              <a:t>(Reidy et al., 2025)</a:t>
            </a:r>
            <a:endParaRPr lang="en-US" sz="1150" dirty="0"/>
          </a:p>
        </p:txBody>
      </p:sp>
      <p:sp>
        <p:nvSpPr>
          <p:cNvPr id="17" name="Shape 13"/>
          <p:cNvSpPr/>
          <p:nvPr/>
        </p:nvSpPr>
        <p:spPr>
          <a:xfrm>
            <a:off x="6208776" y="2286000"/>
            <a:ext cx="2601468" cy="2606040"/>
          </a:xfrm>
          <a:prstGeom prst="roundRect">
            <a:avLst>
              <a:gd name="adj" fmla="val 2812"/>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18" name="Shape 14"/>
          <p:cNvSpPr/>
          <p:nvPr/>
        </p:nvSpPr>
        <p:spPr>
          <a:xfrm>
            <a:off x="7226046" y="2523744"/>
            <a:ext cx="566928" cy="566928"/>
          </a:xfrm>
          <a:prstGeom prst="ellipse">
            <a:avLst/>
          </a:prstGeom>
          <a:solidFill>
            <a:srgbClr val="41B6E6"/>
          </a:solidFill>
          <a:ln/>
        </p:spPr>
      </p:sp>
      <p:pic>
        <p:nvPicPr>
          <p:cNvPr id="19" name="Image 2" descr="/home/claude/nhs_pptx/icons/userClock.png"/>
          <p:cNvPicPr>
            <a:picLocks noChangeAspect="1"/>
          </p:cNvPicPr>
          <p:nvPr/>
        </p:nvPicPr>
        <p:blipFill>
          <a:blip r:embed="rId5"/>
          <a:stretch>
            <a:fillRect/>
          </a:stretch>
        </p:blipFill>
        <p:spPr>
          <a:xfrm>
            <a:off x="7362109" y="2659807"/>
            <a:ext cx="294803" cy="294803"/>
          </a:xfrm>
          <a:prstGeom prst="rect">
            <a:avLst/>
          </a:prstGeom>
        </p:spPr>
      </p:pic>
      <p:sp>
        <p:nvSpPr>
          <p:cNvPr id="20" name="Text 15"/>
          <p:cNvSpPr/>
          <p:nvPr/>
        </p:nvSpPr>
        <p:spPr>
          <a:xfrm>
            <a:off x="6318504" y="3236976"/>
            <a:ext cx="2382012" cy="548640"/>
          </a:xfrm>
          <a:prstGeom prst="rect">
            <a:avLst/>
          </a:prstGeom>
          <a:noFill/>
          <a:ln/>
        </p:spPr>
        <p:txBody>
          <a:bodyPr wrap="square" lIns="0" tIns="0" rIns="0" bIns="0" rtlCol="0" anchor="t"/>
          <a:lstStyle/>
          <a:p>
            <a:pPr marL="0" indent="0" algn="ctr">
              <a:lnSpc>
                <a:spcPct val="108000"/>
              </a:lnSpc>
              <a:buNone/>
            </a:pPr>
            <a:r>
              <a:rPr lang="en-US" sz="1400" b="1" dirty="0">
                <a:solidFill>
                  <a:srgbClr val="003087"/>
                </a:solidFill>
                <a:latin typeface="Calibri" pitchFamily="34" charset="0"/>
                <a:ea typeface="Calibri" pitchFamily="34" charset="-122"/>
                <a:cs typeface="Calibri" pitchFamily="34" charset="-120"/>
              </a:rPr>
              <a:t>Less Time Waiting</a:t>
            </a:r>
            <a:endParaRPr lang="en-US" sz="1400" dirty="0"/>
          </a:p>
        </p:txBody>
      </p:sp>
      <p:sp>
        <p:nvSpPr>
          <p:cNvPr id="21" name="Text 16"/>
          <p:cNvSpPr/>
          <p:nvPr/>
        </p:nvSpPr>
        <p:spPr>
          <a:xfrm>
            <a:off x="6373368" y="3785616"/>
            <a:ext cx="2272284" cy="1097280"/>
          </a:xfrm>
          <a:prstGeom prst="rect">
            <a:avLst/>
          </a:prstGeom>
          <a:noFill/>
          <a:ln/>
        </p:spPr>
        <p:txBody>
          <a:bodyPr wrap="square" lIns="0" tIns="0" rIns="0" bIns="0" rtlCol="0" anchor="t"/>
          <a:lstStyle/>
          <a:p>
            <a:pPr marL="0" indent="0" algn="ctr">
              <a:lnSpc>
                <a:spcPct val="118000"/>
              </a:lnSpc>
              <a:buNone/>
            </a:pPr>
            <a:r>
              <a:rPr lang="en-US" sz="1150" dirty="0">
                <a:solidFill>
                  <a:srgbClr val="657388"/>
                </a:solidFill>
                <a:latin typeface="Calibri" pitchFamily="34" charset="0"/>
                <a:ea typeface="Calibri" pitchFamily="34" charset="-122"/>
                <a:cs typeface="Calibri" pitchFamily="34" charset="-120"/>
              </a:rPr>
              <a:t>Routine tasks completed without calls, queues or surgery visits.</a:t>
            </a:r>
            <a:endParaRPr lang="en-US" sz="1150" dirty="0"/>
          </a:p>
        </p:txBody>
      </p:sp>
      <p:sp>
        <p:nvSpPr>
          <p:cNvPr id="22" name="Shape 17"/>
          <p:cNvSpPr/>
          <p:nvPr/>
        </p:nvSpPr>
        <p:spPr>
          <a:xfrm>
            <a:off x="9038844" y="2286000"/>
            <a:ext cx="2601468" cy="2606040"/>
          </a:xfrm>
          <a:prstGeom prst="roundRect">
            <a:avLst>
              <a:gd name="adj" fmla="val 2812"/>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23" name="Shape 18"/>
          <p:cNvSpPr/>
          <p:nvPr/>
        </p:nvSpPr>
        <p:spPr>
          <a:xfrm>
            <a:off x="10056114" y="2523744"/>
            <a:ext cx="566928" cy="566928"/>
          </a:xfrm>
          <a:prstGeom prst="ellipse">
            <a:avLst/>
          </a:prstGeom>
          <a:solidFill>
            <a:srgbClr val="41B6E6"/>
          </a:solidFill>
          <a:ln/>
        </p:spPr>
      </p:sp>
      <p:pic>
        <p:nvPicPr>
          <p:cNvPr id="24" name="Image 3" descr="/home/claude/nhs_pptx/icons/fileMedical.png"/>
          <p:cNvPicPr>
            <a:picLocks noChangeAspect="1"/>
          </p:cNvPicPr>
          <p:nvPr/>
        </p:nvPicPr>
        <p:blipFill>
          <a:blip r:embed="rId6"/>
          <a:stretch>
            <a:fillRect/>
          </a:stretch>
        </p:blipFill>
        <p:spPr>
          <a:xfrm>
            <a:off x="10192177" y="2659807"/>
            <a:ext cx="294803" cy="294803"/>
          </a:xfrm>
          <a:prstGeom prst="rect">
            <a:avLst/>
          </a:prstGeom>
        </p:spPr>
      </p:pic>
      <p:sp>
        <p:nvSpPr>
          <p:cNvPr id="25" name="Text 19"/>
          <p:cNvSpPr/>
          <p:nvPr/>
        </p:nvSpPr>
        <p:spPr>
          <a:xfrm>
            <a:off x="9148572" y="3236976"/>
            <a:ext cx="2382012" cy="548640"/>
          </a:xfrm>
          <a:prstGeom prst="rect">
            <a:avLst/>
          </a:prstGeom>
          <a:noFill/>
          <a:ln/>
        </p:spPr>
        <p:txBody>
          <a:bodyPr wrap="square" lIns="0" tIns="0" rIns="0" bIns="0" rtlCol="0" anchor="t"/>
          <a:lstStyle/>
          <a:p>
            <a:pPr marL="0" indent="0" algn="ctr">
              <a:lnSpc>
                <a:spcPct val="108000"/>
              </a:lnSpc>
              <a:buNone/>
            </a:pPr>
            <a:r>
              <a:rPr lang="en-US" sz="1400" b="1" dirty="0">
                <a:solidFill>
                  <a:srgbClr val="003087"/>
                </a:solidFill>
                <a:latin typeface="Calibri" pitchFamily="34" charset="0"/>
                <a:ea typeface="Calibri" pitchFamily="34" charset="-122"/>
                <a:cs typeface="Calibri" pitchFamily="34" charset="-120"/>
              </a:rPr>
              <a:t>Health Information Access</a:t>
            </a:r>
            <a:endParaRPr lang="en-US" sz="1400" dirty="0"/>
          </a:p>
        </p:txBody>
      </p:sp>
      <p:sp>
        <p:nvSpPr>
          <p:cNvPr id="26" name="Text 20"/>
          <p:cNvSpPr/>
          <p:nvPr/>
        </p:nvSpPr>
        <p:spPr>
          <a:xfrm>
            <a:off x="9203436" y="3785616"/>
            <a:ext cx="2272284" cy="1097280"/>
          </a:xfrm>
          <a:prstGeom prst="rect">
            <a:avLst/>
          </a:prstGeom>
          <a:noFill/>
          <a:ln/>
        </p:spPr>
        <p:txBody>
          <a:bodyPr wrap="square" lIns="0" tIns="0" rIns="0" bIns="0" rtlCol="0" anchor="t"/>
          <a:lstStyle/>
          <a:p>
            <a:pPr marL="0" indent="0" algn="ctr">
              <a:lnSpc>
                <a:spcPct val="118000"/>
              </a:lnSpc>
              <a:buNone/>
            </a:pPr>
            <a:r>
              <a:rPr lang="en-US" sz="1150" dirty="0">
                <a:solidFill>
                  <a:srgbClr val="657388"/>
                </a:solidFill>
                <a:latin typeface="Calibri" pitchFamily="34" charset="0"/>
                <a:ea typeface="Calibri" pitchFamily="34" charset="-122"/>
                <a:cs typeface="Calibri" pitchFamily="34" charset="-120"/>
              </a:rPr>
              <a:t>Greater visibility of personal records, results and appointments.</a:t>
            </a:r>
            <a:endParaRPr lang="en-US" sz="1150" dirty="0"/>
          </a:p>
        </p:txBody>
      </p:sp>
      <p:sp>
        <p:nvSpPr>
          <p:cNvPr id="27" name="Shape 21"/>
          <p:cNvSpPr/>
          <p:nvPr/>
        </p:nvSpPr>
        <p:spPr>
          <a:xfrm>
            <a:off x="548640" y="5074920"/>
            <a:ext cx="11091672" cy="914400"/>
          </a:xfrm>
          <a:prstGeom prst="roundRect">
            <a:avLst>
              <a:gd name="adj" fmla="val 8000"/>
            </a:avLst>
          </a:prstGeom>
          <a:solidFill>
            <a:srgbClr val="FDECD6"/>
          </a:solidFill>
          <a:ln w="12700">
            <a:solidFill>
              <a:srgbClr val="E2EAF2"/>
            </a:solidFill>
            <a:prstDash val="solid"/>
          </a:ln>
          <a:effectLst>
            <a:outerShdw blurRad="88900" dist="25400" dir="5400000" algn="bl" rotWithShape="0">
              <a:srgbClr val="0B1E3F">
                <a:alpha val="16000"/>
              </a:srgbClr>
            </a:outerShdw>
          </a:effectLst>
        </p:spPr>
      </p:sp>
      <p:sp>
        <p:nvSpPr>
          <p:cNvPr id="28" name="Shape 22"/>
          <p:cNvSpPr/>
          <p:nvPr/>
        </p:nvSpPr>
        <p:spPr>
          <a:xfrm>
            <a:off x="777240" y="5257800"/>
            <a:ext cx="548640" cy="548640"/>
          </a:xfrm>
          <a:prstGeom prst="ellipse">
            <a:avLst/>
          </a:prstGeom>
          <a:solidFill>
            <a:srgbClr val="ED8B00"/>
          </a:solidFill>
          <a:ln/>
        </p:spPr>
      </p:sp>
      <p:pic>
        <p:nvPicPr>
          <p:cNvPr id="29" name="Image 4" descr="/home/claude/nhs_pptx/icons/universalAccess.png"/>
          <p:cNvPicPr>
            <a:picLocks noChangeAspect="1"/>
          </p:cNvPicPr>
          <p:nvPr/>
        </p:nvPicPr>
        <p:blipFill>
          <a:blip r:embed="rId7"/>
          <a:stretch>
            <a:fillRect/>
          </a:stretch>
        </p:blipFill>
        <p:spPr>
          <a:xfrm>
            <a:off x="908914" y="5389474"/>
            <a:ext cx="285293" cy="285293"/>
          </a:xfrm>
          <a:prstGeom prst="rect">
            <a:avLst/>
          </a:prstGeom>
        </p:spPr>
      </p:pic>
      <p:sp>
        <p:nvSpPr>
          <p:cNvPr id="30" name="Text 23"/>
          <p:cNvSpPr/>
          <p:nvPr/>
        </p:nvSpPr>
        <p:spPr>
          <a:xfrm>
            <a:off x="1527048" y="5074920"/>
            <a:ext cx="9884664" cy="914400"/>
          </a:xfrm>
          <a:prstGeom prst="rect">
            <a:avLst/>
          </a:prstGeom>
          <a:noFill/>
          <a:ln/>
        </p:spPr>
        <p:txBody>
          <a:bodyPr wrap="square" lIns="0" tIns="0" rIns="0" bIns="0" rtlCol="0" anchor="ctr"/>
          <a:lstStyle/>
          <a:p>
            <a:pPr marL="0" indent="0">
              <a:lnSpc>
                <a:spcPct val="108000"/>
              </a:lnSpc>
              <a:buNone/>
            </a:pPr>
            <a:r>
              <a:rPr lang="en-US" sz="1300" dirty="0">
                <a:solidFill>
                  <a:srgbClr val="657388"/>
                </a:solidFill>
                <a:latin typeface="Calibri" pitchFamily="34" charset="0"/>
                <a:ea typeface="Calibri" pitchFamily="34" charset="-122"/>
                <a:cs typeface="Calibri" pitchFamily="34" charset="-120"/>
              </a:rPr>
              <a:t>These gains depend on patients' ability and confidence to use the technology safely and comfortably.</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92608"/>
            <a:ext cx="11091672" cy="292608"/>
          </a:xfrm>
          <a:prstGeom prst="rect">
            <a:avLst/>
          </a:prstGeom>
          <a:noFill/>
          <a:ln/>
        </p:spPr>
        <p:txBody>
          <a:bodyPr wrap="square" lIns="0" tIns="0" rIns="0" bIns="0" rtlCol="0" anchor="ctr"/>
          <a:lstStyle/>
          <a:p>
            <a:pPr marL="0" indent="0">
              <a:buNone/>
            </a:pPr>
            <a:r>
              <a:rPr lang="en-US" sz="1250" b="1" kern="0" spc="250" dirty="0">
                <a:solidFill>
                  <a:srgbClr val="ED8B00"/>
                </a:solidFill>
                <a:latin typeface="Calibri" pitchFamily="34" charset="0"/>
                <a:ea typeface="Calibri" pitchFamily="34" charset="-122"/>
                <a:cs typeface="Calibri" pitchFamily="34" charset="-120"/>
              </a:rPr>
              <a:t>PATIENT / SERVICE USER • PART 2 OF 2</a:t>
            </a:r>
            <a:endParaRPr lang="en-US" sz="1250" dirty="0"/>
          </a:p>
        </p:txBody>
      </p:sp>
      <p:sp>
        <p:nvSpPr>
          <p:cNvPr id="3" name="Text 1"/>
          <p:cNvSpPr/>
          <p:nvPr/>
        </p:nvSpPr>
        <p:spPr>
          <a:xfrm>
            <a:off x="548640" y="566928"/>
            <a:ext cx="11091672" cy="713232"/>
          </a:xfrm>
          <a:prstGeom prst="rect">
            <a:avLst/>
          </a:prstGeom>
          <a:noFill/>
          <a:ln/>
        </p:spPr>
        <p:txBody>
          <a:bodyPr wrap="square" lIns="0" tIns="0" rIns="0" bIns="0" rtlCol="0" anchor="t"/>
          <a:lstStyle/>
          <a:p>
            <a:pPr marL="0" indent="0">
              <a:buNone/>
            </a:pPr>
            <a:r>
              <a:rPr lang="en-US" sz="3000" b="1" dirty="0">
                <a:solidFill>
                  <a:srgbClr val="003087"/>
                </a:solidFill>
                <a:latin typeface="Cambria" pitchFamily="34" charset="0"/>
                <a:ea typeface="Cambria" pitchFamily="34" charset="-122"/>
                <a:cs typeface="Cambria" pitchFamily="34" charset="-120"/>
              </a:rPr>
              <a:t>A Widening Digital Divide?</a:t>
            </a:r>
            <a:endParaRPr lang="en-US" sz="3000" dirty="0"/>
          </a:p>
        </p:txBody>
      </p:sp>
      <p:sp>
        <p:nvSpPr>
          <p:cNvPr id="4" name="Text 2"/>
          <p:cNvSpPr/>
          <p:nvPr/>
        </p:nvSpPr>
        <p:spPr>
          <a:xfrm>
            <a:off x="11368735" y="6437376"/>
            <a:ext cx="548640" cy="292608"/>
          </a:xfrm>
          <a:prstGeom prst="rect">
            <a:avLst/>
          </a:prstGeom>
          <a:noFill/>
          <a:ln/>
        </p:spPr>
        <p:txBody>
          <a:bodyPr wrap="square" lIns="0" tIns="0" rIns="0" bIns="0" rtlCol="0" anchor="ctr"/>
          <a:lstStyle/>
          <a:p>
            <a:pPr marL="0" indent="0" algn="r">
              <a:buNone/>
            </a:pPr>
            <a:r>
              <a:rPr lang="en-US" sz="1100" dirty="0">
                <a:solidFill>
                  <a:srgbClr val="657388"/>
                </a:solidFill>
                <a:latin typeface="Calibri" pitchFamily="34" charset="0"/>
                <a:ea typeface="Calibri" pitchFamily="34" charset="-122"/>
                <a:cs typeface="Calibri" pitchFamily="34" charset="-120"/>
              </a:rPr>
              <a:t>8</a:t>
            </a:r>
            <a:endParaRPr lang="en-US" sz="1100" dirty="0"/>
          </a:p>
        </p:txBody>
      </p:sp>
      <p:sp>
        <p:nvSpPr>
          <p:cNvPr id="5" name="Text 3"/>
          <p:cNvSpPr/>
          <p:nvPr/>
        </p:nvSpPr>
        <p:spPr>
          <a:xfrm>
            <a:off x="548640" y="6437376"/>
            <a:ext cx="5486400" cy="292608"/>
          </a:xfrm>
          <a:prstGeom prst="rect">
            <a:avLst/>
          </a:prstGeom>
          <a:noFill/>
          <a:ln/>
        </p:spPr>
        <p:txBody>
          <a:bodyPr wrap="square" lIns="0" tIns="0" rIns="0" bIns="0" rtlCol="0" anchor="ctr"/>
          <a:lstStyle/>
          <a:p>
            <a:pPr marL="0" indent="0">
              <a:buNone/>
            </a:pPr>
            <a:r>
              <a:rPr lang="en-US" sz="1000" i="1" dirty="0">
                <a:solidFill>
                  <a:srgbClr val="AAB6C5"/>
                </a:solidFill>
                <a:latin typeface="Calibri" pitchFamily="34" charset="0"/>
                <a:ea typeface="Calibri" pitchFamily="34" charset="-122"/>
                <a:cs typeface="Calibri" pitchFamily="34" charset="-120"/>
              </a:rPr>
              <a:t>NHS App — Digital Transformation Review</a:t>
            </a:r>
            <a:endParaRPr lang="en-US" sz="1000" dirty="0"/>
          </a:p>
        </p:txBody>
      </p:sp>
      <p:sp>
        <p:nvSpPr>
          <p:cNvPr id="6" name="Shape 4"/>
          <p:cNvSpPr/>
          <p:nvPr/>
        </p:nvSpPr>
        <p:spPr>
          <a:xfrm>
            <a:off x="548640" y="1481328"/>
            <a:ext cx="4937760" cy="4663440"/>
          </a:xfrm>
          <a:prstGeom prst="roundRect">
            <a:avLst>
              <a:gd name="adj" fmla="val 1569"/>
            </a:avLst>
          </a:prstGeom>
          <a:solidFill>
            <a:srgbClr val="E4F4FC"/>
          </a:solidFill>
          <a:ln w="12700">
            <a:solidFill>
              <a:srgbClr val="E2EAF2"/>
            </a:solidFill>
            <a:prstDash val="solid"/>
          </a:ln>
          <a:effectLst>
            <a:outerShdw blurRad="88900" dist="25400" dir="5400000" algn="bl" rotWithShape="0">
              <a:srgbClr val="0B1E3F">
                <a:alpha val="16000"/>
              </a:srgbClr>
            </a:outerShdw>
          </a:effectLst>
        </p:spPr>
      </p:sp>
      <p:sp>
        <p:nvSpPr>
          <p:cNvPr id="7" name="Text 5"/>
          <p:cNvSpPr/>
          <p:nvPr/>
        </p:nvSpPr>
        <p:spPr>
          <a:xfrm>
            <a:off x="777240" y="1682496"/>
            <a:ext cx="4480560" cy="292608"/>
          </a:xfrm>
          <a:prstGeom prst="rect">
            <a:avLst/>
          </a:prstGeom>
          <a:noFill/>
          <a:ln/>
        </p:spPr>
        <p:txBody>
          <a:bodyPr wrap="square" lIns="0" tIns="0" rIns="0" bIns="0" rtlCol="0" anchor="ctr"/>
          <a:lstStyle/>
          <a:p>
            <a:pPr marL="0" indent="0">
              <a:buNone/>
            </a:pPr>
            <a:r>
              <a:rPr lang="en-US" sz="1250" b="1" kern="0" spc="150" dirty="0">
                <a:solidFill>
                  <a:srgbClr val="0F4C9E"/>
                </a:solidFill>
                <a:latin typeface="Calibri" pitchFamily="34" charset="0"/>
                <a:ea typeface="Calibri" pitchFamily="34" charset="-122"/>
                <a:cs typeface="Calibri" pitchFamily="34" charset="-120"/>
              </a:rPr>
              <a:t>WHERE THE APP EMPOWERS</a:t>
            </a:r>
            <a:endParaRPr lang="en-US" sz="1250" dirty="0"/>
          </a:p>
        </p:txBody>
      </p:sp>
      <p:sp>
        <p:nvSpPr>
          <p:cNvPr id="8" name="Shape 6"/>
          <p:cNvSpPr/>
          <p:nvPr/>
        </p:nvSpPr>
        <p:spPr>
          <a:xfrm>
            <a:off x="777240" y="2779776"/>
            <a:ext cx="548640" cy="548640"/>
          </a:xfrm>
          <a:prstGeom prst="ellipse">
            <a:avLst/>
          </a:prstGeom>
          <a:solidFill>
            <a:srgbClr val="003087"/>
          </a:solidFill>
          <a:ln/>
        </p:spPr>
      </p:sp>
      <p:pic>
        <p:nvPicPr>
          <p:cNvPr id="9" name="Image 0" descr="/home/claude/nhs_pptx/icons/users.png"/>
          <p:cNvPicPr>
            <a:picLocks noChangeAspect="1"/>
          </p:cNvPicPr>
          <p:nvPr/>
        </p:nvPicPr>
        <p:blipFill>
          <a:blip r:embed="rId3"/>
          <a:stretch>
            <a:fillRect/>
          </a:stretch>
        </p:blipFill>
        <p:spPr>
          <a:xfrm>
            <a:off x="908914" y="2911450"/>
            <a:ext cx="285293" cy="285293"/>
          </a:xfrm>
          <a:prstGeom prst="rect">
            <a:avLst/>
          </a:prstGeom>
        </p:spPr>
      </p:pic>
      <p:sp>
        <p:nvSpPr>
          <p:cNvPr id="10" name="Text 7"/>
          <p:cNvSpPr/>
          <p:nvPr/>
        </p:nvSpPr>
        <p:spPr>
          <a:xfrm>
            <a:off x="1527048" y="2048256"/>
            <a:ext cx="3730752" cy="2011680"/>
          </a:xfrm>
          <a:prstGeom prst="rect">
            <a:avLst/>
          </a:prstGeom>
          <a:noFill/>
          <a:ln/>
        </p:spPr>
        <p:txBody>
          <a:bodyPr wrap="square" lIns="0" tIns="0" rIns="0" bIns="0" rtlCol="0" anchor="ctr"/>
          <a:lstStyle/>
          <a:p>
            <a:pPr marL="0" indent="0">
              <a:lnSpc>
                <a:spcPct val="108000"/>
              </a:lnSpc>
              <a:buNone/>
            </a:pPr>
            <a:r>
              <a:rPr lang="en-US" sz="1250" dirty="0">
                <a:solidFill>
                  <a:srgbClr val="657388"/>
                </a:solidFill>
                <a:latin typeface="Calibri" pitchFamily="34" charset="0"/>
                <a:ea typeface="Calibri" pitchFamily="34" charset="-122"/>
                <a:cs typeface="Calibri" pitchFamily="34" charset="-120"/>
              </a:rPr>
              <a:t>A study across 6,386 GP practices found higher registrations, logins, record views, bookings and prescription orders in less-deprived areas.  (KC et al., 2024)</a:t>
            </a:r>
            <a:endParaRPr lang="en-US" sz="1250" dirty="0"/>
          </a:p>
        </p:txBody>
      </p:sp>
      <p:sp>
        <p:nvSpPr>
          <p:cNvPr id="11" name="Shape 8"/>
          <p:cNvSpPr/>
          <p:nvPr/>
        </p:nvSpPr>
        <p:spPr>
          <a:xfrm>
            <a:off x="777240" y="4791456"/>
            <a:ext cx="548640" cy="548640"/>
          </a:xfrm>
          <a:prstGeom prst="ellipse">
            <a:avLst/>
          </a:prstGeom>
          <a:solidFill>
            <a:srgbClr val="003087"/>
          </a:solidFill>
          <a:ln/>
        </p:spPr>
      </p:sp>
      <p:pic>
        <p:nvPicPr>
          <p:cNvPr id="12" name="Image 1" descr="/home/claude/nhs_pptx/icons/userClock.png"/>
          <p:cNvPicPr>
            <a:picLocks noChangeAspect="1"/>
          </p:cNvPicPr>
          <p:nvPr/>
        </p:nvPicPr>
        <p:blipFill>
          <a:blip r:embed="rId4"/>
          <a:stretch>
            <a:fillRect/>
          </a:stretch>
        </p:blipFill>
        <p:spPr>
          <a:xfrm>
            <a:off x="908914" y="4923130"/>
            <a:ext cx="285293" cy="285293"/>
          </a:xfrm>
          <a:prstGeom prst="rect">
            <a:avLst/>
          </a:prstGeom>
        </p:spPr>
      </p:pic>
      <p:sp>
        <p:nvSpPr>
          <p:cNvPr id="13" name="Text 9"/>
          <p:cNvSpPr/>
          <p:nvPr/>
        </p:nvSpPr>
        <p:spPr>
          <a:xfrm>
            <a:off x="1527048" y="4059936"/>
            <a:ext cx="3730752" cy="2011680"/>
          </a:xfrm>
          <a:prstGeom prst="rect">
            <a:avLst/>
          </a:prstGeom>
          <a:noFill/>
          <a:ln/>
        </p:spPr>
        <p:txBody>
          <a:bodyPr wrap="square" lIns="0" tIns="0" rIns="0" bIns="0" rtlCol="0" anchor="ctr"/>
          <a:lstStyle/>
          <a:p>
            <a:pPr marL="0" indent="0">
              <a:lnSpc>
                <a:spcPct val="108000"/>
              </a:lnSpc>
              <a:buNone/>
            </a:pPr>
            <a:r>
              <a:rPr lang="en-US" sz="1250" dirty="0">
                <a:solidFill>
                  <a:srgbClr val="657388"/>
                </a:solidFill>
                <a:latin typeface="Calibri" pitchFamily="34" charset="0"/>
                <a:ea typeface="Calibri" pitchFamily="34" charset="-122"/>
                <a:cs typeface="Calibri" pitchFamily="34" charset="-120"/>
              </a:rPr>
              <a:t>Registration was higher among younger populations.  (KC et al., 2023)</a:t>
            </a:r>
            <a:endParaRPr lang="en-US" sz="1250" dirty="0"/>
          </a:p>
        </p:txBody>
      </p:sp>
      <p:sp>
        <p:nvSpPr>
          <p:cNvPr id="14" name="Shape 10"/>
          <p:cNvSpPr/>
          <p:nvPr/>
        </p:nvSpPr>
        <p:spPr>
          <a:xfrm>
            <a:off x="6675120" y="1481328"/>
            <a:ext cx="4965192" cy="4663440"/>
          </a:xfrm>
          <a:prstGeom prst="roundRect">
            <a:avLst>
              <a:gd name="adj" fmla="val 1569"/>
            </a:avLst>
          </a:prstGeom>
          <a:solidFill>
            <a:srgbClr val="FDECD6"/>
          </a:solidFill>
          <a:ln w="12700">
            <a:solidFill>
              <a:srgbClr val="E2EAF2"/>
            </a:solidFill>
            <a:prstDash val="solid"/>
          </a:ln>
          <a:effectLst>
            <a:outerShdw blurRad="88900" dist="25400" dir="5400000" algn="bl" rotWithShape="0">
              <a:srgbClr val="0B1E3F">
                <a:alpha val="16000"/>
              </a:srgbClr>
            </a:outerShdw>
          </a:effectLst>
        </p:spPr>
      </p:sp>
      <p:sp>
        <p:nvSpPr>
          <p:cNvPr id="15" name="Text 11"/>
          <p:cNvSpPr/>
          <p:nvPr/>
        </p:nvSpPr>
        <p:spPr>
          <a:xfrm>
            <a:off x="6903720" y="1682496"/>
            <a:ext cx="4507992" cy="292608"/>
          </a:xfrm>
          <a:prstGeom prst="rect">
            <a:avLst/>
          </a:prstGeom>
          <a:noFill/>
          <a:ln/>
        </p:spPr>
        <p:txBody>
          <a:bodyPr wrap="square" lIns="0" tIns="0" rIns="0" bIns="0" rtlCol="0" anchor="ctr"/>
          <a:lstStyle/>
          <a:p>
            <a:pPr marL="0" indent="0">
              <a:buNone/>
            </a:pPr>
            <a:r>
              <a:rPr lang="en-US" sz="1250" b="1" kern="0" spc="150" dirty="0">
                <a:solidFill>
                  <a:srgbClr val="ED8B00"/>
                </a:solidFill>
                <a:latin typeface="Calibri" pitchFamily="34" charset="0"/>
                <a:ea typeface="Calibri" pitchFamily="34" charset="-122"/>
                <a:cs typeface="Calibri" pitchFamily="34" charset="-120"/>
              </a:rPr>
              <a:t>WHERE GAPS REMAIN</a:t>
            </a:r>
            <a:endParaRPr lang="en-US" sz="1250" dirty="0"/>
          </a:p>
        </p:txBody>
      </p:sp>
      <p:sp>
        <p:nvSpPr>
          <p:cNvPr id="16" name="Shape 12"/>
          <p:cNvSpPr/>
          <p:nvPr/>
        </p:nvSpPr>
        <p:spPr>
          <a:xfrm>
            <a:off x="6903720" y="2471928"/>
            <a:ext cx="493776" cy="493776"/>
          </a:xfrm>
          <a:prstGeom prst="ellipse">
            <a:avLst/>
          </a:prstGeom>
          <a:solidFill>
            <a:srgbClr val="ED8B00"/>
          </a:solidFill>
          <a:ln/>
        </p:spPr>
      </p:sp>
      <p:pic>
        <p:nvPicPr>
          <p:cNvPr id="17" name="Image 2" descr="/home/claude/nhs_pptx/icons/users.png"/>
          <p:cNvPicPr>
            <a:picLocks noChangeAspect="1"/>
          </p:cNvPicPr>
          <p:nvPr/>
        </p:nvPicPr>
        <p:blipFill>
          <a:blip r:embed="rId3"/>
          <a:stretch>
            <a:fillRect/>
          </a:stretch>
        </p:blipFill>
        <p:spPr>
          <a:xfrm>
            <a:off x="7022226" y="2590434"/>
            <a:ext cx="256764" cy="256764"/>
          </a:xfrm>
          <a:prstGeom prst="rect">
            <a:avLst/>
          </a:prstGeom>
        </p:spPr>
      </p:pic>
      <p:sp>
        <p:nvSpPr>
          <p:cNvPr id="18" name="Text 13"/>
          <p:cNvSpPr/>
          <p:nvPr/>
        </p:nvSpPr>
        <p:spPr>
          <a:xfrm>
            <a:off x="7598664" y="2048256"/>
            <a:ext cx="3813048" cy="1341120"/>
          </a:xfrm>
          <a:prstGeom prst="rect">
            <a:avLst/>
          </a:prstGeom>
          <a:noFill/>
          <a:ln/>
        </p:spPr>
        <p:txBody>
          <a:bodyPr wrap="square" lIns="0" tIns="0" rIns="0" bIns="0" rtlCol="0" anchor="ctr"/>
          <a:lstStyle/>
          <a:p>
            <a:pPr marL="0" indent="0">
              <a:lnSpc>
                <a:spcPct val="108000"/>
              </a:lnSpc>
              <a:buNone/>
            </a:pPr>
            <a:r>
              <a:rPr lang="en-US" sz="1150" dirty="0">
                <a:solidFill>
                  <a:srgbClr val="657388"/>
                </a:solidFill>
                <a:latin typeface="Calibri" pitchFamily="34" charset="0"/>
                <a:ea typeface="Calibri" pitchFamily="34" charset="-122"/>
                <a:cs typeface="Calibri" pitchFamily="34" charset="-120"/>
              </a:rPr>
              <a:t>The same study found these measures fell in more deprived areas — risking unequal benefit.  (KC et al., 2024)</a:t>
            </a:r>
            <a:endParaRPr lang="en-US" sz="1150" dirty="0"/>
          </a:p>
        </p:txBody>
      </p:sp>
      <p:sp>
        <p:nvSpPr>
          <p:cNvPr id="19" name="Shape 14"/>
          <p:cNvSpPr/>
          <p:nvPr/>
        </p:nvSpPr>
        <p:spPr>
          <a:xfrm>
            <a:off x="6903720" y="3813048"/>
            <a:ext cx="493776" cy="493776"/>
          </a:xfrm>
          <a:prstGeom prst="ellipse">
            <a:avLst/>
          </a:prstGeom>
          <a:solidFill>
            <a:srgbClr val="ED8B00"/>
          </a:solidFill>
          <a:ln/>
        </p:spPr>
      </p:sp>
      <p:pic>
        <p:nvPicPr>
          <p:cNvPr id="20" name="Image 3" descr="/home/claude/nhs_pptx/icons/fileMedical.png"/>
          <p:cNvPicPr>
            <a:picLocks noChangeAspect="1"/>
          </p:cNvPicPr>
          <p:nvPr/>
        </p:nvPicPr>
        <p:blipFill>
          <a:blip r:embed="rId5"/>
          <a:stretch>
            <a:fillRect/>
          </a:stretch>
        </p:blipFill>
        <p:spPr>
          <a:xfrm>
            <a:off x="7022226" y="3931554"/>
            <a:ext cx="256764" cy="256764"/>
          </a:xfrm>
          <a:prstGeom prst="rect">
            <a:avLst/>
          </a:prstGeom>
        </p:spPr>
      </p:pic>
      <p:sp>
        <p:nvSpPr>
          <p:cNvPr id="21" name="Text 15"/>
          <p:cNvSpPr/>
          <p:nvPr/>
        </p:nvSpPr>
        <p:spPr>
          <a:xfrm>
            <a:off x="7598664" y="3389376"/>
            <a:ext cx="3813048" cy="1341120"/>
          </a:xfrm>
          <a:prstGeom prst="rect">
            <a:avLst/>
          </a:prstGeom>
          <a:noFill/>
          <a:ln/>
        </p:spPr>
        <p:txBody>
          <a:bodyPr wrap="square" lIns="0" tIns="0" rIns="0" bIns="0" rtlCol="0" anchor="ctr"/>
          <a:lstStyle/>
          <a:p>
            <a:pPr marL="0" indent="0">
              <a:lnSpc>
                <a:spcPct val="108000"/>
              </a:lnSpc>
              <a:buNone/>
            </a:pPr>
            <a:r>
              <a:rPr lang="en-US" sz="1150" dirty="0">
                <a:solidFill>
                  <a:srgbClr val="657388"/>
                </a:solidFill>
                <a:latin typeface="Calibri" pitchFamily="34" charset="0"/>
                <a:ea typeface="Calibri" pitchFamily="34" charset="-122"/>
                <a:cs typeface="Calibri" pitchFamily="34" charset="-120"/>
              </a:rPr>
              <a:t>Viewing records online without explanation can create confusion, anxiety or misunderstanding.  (Turner et al., 2023)</a:t>
            </a:r>
            <a:endParaRPr lang="en-US" sz="1150" dirty="0"/>
          </a:p>
        </p:txBody>
      </p:sp>
      <p:sp>
        <p:nvSpPr>
          <p:cNvPr id="22" name="Shape 16"/>
          <p:cNvSpPr/>
          <p:nvPr/>
        </p:nvSpPr>
        <p:spPr>
          <a:xfrm>
            <a:off x="6903720" y="5154168"/>
            <a:ext cx="493776" cy="493776"/>
          </a:xfrm>
          <a:prstGeom prst="ellipse">
            <a:avLst/>
          </a:prstGeom>
          <a:solidFill>
            <a:srgbClr val="ED8B00"/>
          </a:solidFill>
          <a:ln/>
        </p:spPr>
      </p:sp>
      <p:pic>
        <p:nvPicPr>
          <p:cNvPr id="23" name="Image 4" descr="/home/claude/nhs_pptx/icons/balanceScale.png"/>
          <p:cNvPicPr>
            <a:picLocks noChangeAspect="1"/>
          </p:cNvPicPr>
          <p:nvPr/>
        </p:nvPicPr>
        <p:blipFill>
          <a:blip r:embed="rId6"/>
          <a:stretch>
            <a:fillRect/>
          </a:stretch>
        </p:blipFill>
        <p:spPr>
          <a:xfrm>
            <a:off x="7022226" y="5272674"/>
            <a:ext cx="256764" cy="256764"/>
          </a:xfrm>
          <a:prstGeom prst="rect">
            <a:avLst/>
          </a:prstGeom>
        </p:spPr>
      </p:pic>
      <p:sp>
        <p:nvSpPr>
          <p:cNvPr id="24" name="Text 17"/>
          <p:cNvSpPr/>
          <p:nvPr/>
        </p:nvSpPr>
        <p:spPr>
          <a:xfrm>
            <a:off x="7598664" y="4730496"/>
            <a:ext cx="3813048" cy="1341120"/>
          </a:xfrm>
          <a:prstGeom prst="rect">
            <a:avLst/>
          </a:prstGeom>
          <a:noFill/>
          <a:ln/>
        </p:spPr>
        <p:txBody>
          <a:bodyPr wrap="square" lIns="0" tIns="0" rIns="0" bIns="0" rtlCol="0" anchor="ctr"/>
          <a:lstStyle/>
          <a:p>
            <a:pPr marL="0" indent="0">
              <a:lnSpc>
                <a:spcPct val="108000"/>
              </a:lnSpc>
              <a:buNone/>
            </a:pPr>
            <a:r>
              <a:rPr lang="en-US" sz="1150" dirty="0">
                <a:solidFill>
                  <a:srgbClr val="657388"/>
                </a:solidFill>
                <a:latin typeface="Calibri" pitchFamily="34" charset="0"/>
                <a:ea typeface="Calibri" pitchFamily="34" charset="-122"/>
                <a:cs typeface="Calibri" pitchFamily="34" charset="-120"/>
              </a:rPr>
              <a:t>Record access can improve transparency and involvement — but only with understandable information and support.  (Health and Social Care Committee, 2023)</a:t>
            </a:r>
            <a:endParaRPr lang="en-US" sz="1150" dirty="0"/>
          </a:p>
        </p:txBody>
      </p:sp>
      <p:sp>
        <p:nvSpPr>
          <p:cNvPr id="25" name="Shape 18"/>
          <p:cNvSpPr/>
          <p:nvPr/>
        </p:nvSpPr>
        <p:spPr>
          <a:xfrm>
            <a:off x="5646420" y="3058668"/>
            <a:ext cx="868680" cy="868680"/>
          </a:xfrm>
          <a:prstGeom prst="ellipse">
            <a:avLst/>
          </a:prstGeom>
          <a:solidFill>
            <a:srgbClr val="003087"/>
          </a:solidFill>
          <a:ln/>
        </p:spPr>
      </p:sp>
      <p:pic>
        <p:nvPicPr>
          <p:cNvPr id="26" name="Image 5" descr="/home/claude/nhs_pptx/icons/balanceScale.png"/>
          <p:cNvPicPr>
            <a:picLocks noChangeAspect="1"/>
          </p:cNvPicPr>
          <p:nvPr/>
        </p:nvPicPr>
        <p:blipFill>
          <a:blip r:embed="rId6"/>
          <a:stretch>
            <a:fillRect/>
          </a:stretch>
        </p:blipFill>
        <p:spPr>
          <a:xfrm>
            <a:off x="5863590" y="3275838"/>
            <a:ext cx="434340" cy="434340"/>
          </a:xfrm>
          <a:prstGeom prst="rect">
            <a:avLst/>
          </a:prstGeom>
        </p:spPr>
      </p:pic>
      <p:sp>
        <p:nvSpPr>
          <p:cNvPr id="27" name="Text 19"/>
          <p:cNvSpPr/>
          <p:nvPr/>
        </p:nvSpPr>
        <p:spPr>
          <a:xfrm>
            <a:off x="5303520" y="4000500"/>
            <a:ext cx="1554480" cy="548640"/>
          </a:xfrm>
          <a:prstGeom prst="rect">
            <a:avLst/>
          </a:prstGeom>
          <a:noFill/>
          <a:ln/>
        </p:spPr>
        <p:txBody>
          <a:bodyPr wrap="square" lIns="0" tIns="0" rIns="0" bIns="0" rtlCol="0" anchor="t"/>
          <a:lstStyle/>
          <a:p>
            <a:pPr marL="0" indent="0" algn="ctr">
              <a:lnSpc>
                <a:spcPct val="115000"/>
              </a:lnSpc>
              <a:buNone/>
            </a:pPr>
            <a:r>
              <a:rPr lang="en-US" sz="1200" b="1" kern="0" spc="150" dirty="0">
                <a:solidFill>
                  <a:srgbClr val="003087"/>
                </a:solidFill>
                <a:latin typeface="Calibri" pitchFamily="34" charset="0"/>
                <a:ea typeface="Calibri" pitchFamily="34" charset="-122"/>
                <a:cs typeface="Calibri" pitchFamily="34" charset="-120"/>
              </a:rPr>
              <a:t>EQUITY</a:t>
            </a:r>
            <a:endParaRPr lang="en-US" sz="1200" dirty="0"/>
          </a:p>
          <a:p>
            <a:pPr marL="0" indent="0" algn="ctr">
              <a:lnSpc>
                <a:spcPct val="115000"/>
              </a:lnSpc>
              <a:buNone/>
            </a:pPr>
            <a:r>
              <a:rPr lang="en-US" sz="1200" b="1" kern="0" spc="150" dirty="0">
                <a:solidFill>
                  <a:srgbClr val="003087"/>
                </a:solidFill>
                <a:latin typeface="Calibri" pitchFamily="34" charset="0"/>
                <a:ea typeface="Calibri" pitchFamily="34" charset="-122"/>
                <a:cs typeface="Calibri" pitchFamily="34" charset="-120"/>
              </a:rPr>
              <a:t>GAP</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92608"/>
            <a:ext cx="11091672" cy="292608"/>
          </a:xfrm>
          <a:prstGeom prst="rect">
            <a:avLst/>
          </a:prstGeom>
          <a:noFill/>
          <a:ln/>
        </p:spPr>
        <p:txBody>
          <a:bodyPr wrap="square" lIns="0" tIns="0" rIns="0" bIns="0" rtlCol="0" anchor="ctr"/>
          <a:lstStyle/>
          <a:p>
            <a:pPr marL="0" indent="0">
              <a:buNone/>
            </a:pPr>
            <a:r>
              <a:rPr lang="en-US" sz="1250" b="1" kern="0" spc="250" dirty="0">
                <a:solidFill>
                  <a:srgbClr val="ED8B00"/>
                </a:solidFill>
                <a:latin typeface="Calibri" pitchFamily="34" charset="0"/>
                <a:ea typeface="Calibri" pitchFamily="34" charset="-122"/>
                <a:cs typeface="Calibri" pitchFamily="34" charset="-120"/>
              </a:rPr>
              <a:t>COMMUNITY • PART 1 OF 2</a:t>
            </a:r>
            <a:endParaRPr lang="en-US" sz="1250" dirty="0"/>
          </a:p>
        </p:txBody>
      </p:sp>
      <p:sp>
        <p:nvSpPr>
          <p:cNvPr id="3" name="Text 1"/>
          <p:cNvSpPr/>
          <p:nvPr/>
        </p:nvSpPr>
        <p:spPr>
          <a:xfrm>
            <a:off x="548640" y="566928"/>
            <a:ext cx="11091672" cy="713232"/>
          </a:xfrm>
          <a:prstGeom prst="rect">
            <a:avLst/>
          </a:prstGeom>
          <a:noFill/>
          <a:ln/>
        </p:spPr>
        <p:txBody>
          <a:bodyPr wrap="square" lIns="0" tIns="0" rIns="0" bIns="0" rtlCol="0" anchor="t"/>
          <a:lstStyle/>
          <a:p>
            <a:pPr marL="0" indent="0">
              <a:buNone/>
            </a:pPr>
            <a:r>
              <a:rPr lang="en-US" sz="3000" b="1" dirty="0">
                <a:solidFill>
                  <a:srgbClr val="003087"/>
                </a:solidFill>
                <a:latin typeface="Cambria" pitchFamily="34" charset="0"/>
                <a:ea typeface="Cambria" pitchFamily="34" charset="-122"/>
                <a:cs typeface="Cambria" pitchFamily="34" charset="-120"/>
              </a:rPr>
              <a:t>Digital Inclusion as a Precondition</a:t>
            </a:r>
            <a:endParaRPr lang="en-US" sz="3000" dirty="0"/>
          </a:p>
        </p:txBody>
      </p:sp>
      <p:sp>
        <p:nvSpPr>
          <p:cNvPr id="4" name="Text 2"/>
          <p:cNvSpPr/>
          <p:nvPr/>
        </p:nvSpPr>
        <p:spPr>
          <a:xfrm>
            <a:off x="11368735" y="6437376"/>
            <a:ext cx="548640" cy="292608"/>
          </a:xfrm>
          <a:prstGeom prst="rect">
            <a:avLst/>
          </a:prstGeom>
          <a:noFill/>
          <a:ln/>
        </p:spPr>
        <p:txBody>
          <a:bodyPr wrap="square" lIns="0" tIns="0" rIns="0" bIns="0" rtlCol="0" anchor="ctr"/>
          <a:lstStyle/>
          <a:p>
            <a:pPr marL="0" indent="0" algn="r">
              <a:buNone/>
            </a:pPr>
            <a:r>
              <a:rPr lang="en-US" sz="1100" dirty="0">
                <a:solidFill>
                  <a:srgbClr val="657388"/>
                </a:solidFill>
                <a:latin typeface="Calibri" pitchFamily="34" charset="0"/>
                <a:ea typeface="Calibri" pitchFamily="34" charset="-122"/>
                <a:cs typeface="Calibri" pitchFamily="34" charset="-120"/>
              </a:rPr>
              <a:t>9</a:t>
            </a:r>
            <a:endParaRPr lang="en-US" sz="1100" dirty="0"/>
          </a:p>
        </p:txBody>
      </p:sp>
      <p:sp>
        <p:nvSpPr>
          <p:cNvPr id="5" name="Text 3"/>
          <p:cNvSpPr/>
          <p:nvPr/>
        </p:nvSpPr>
        <p:spPr>
          <a:xfrm>
            <a:off x="548640" y="6437376"/>
            <a:ext cx="5486400" cy="292608"/>
          </a:xfrm>
          <a:prstGeom prst="rect">
            <a:avLst/>
          </a:prstGeom>
          <a:noFill/>
          <a:ln/>
        </p:spPr>
        <p:txBody>
          <a:bodyPr wrap="square" lIns="0" tIns="0" rIns="0" bIns="0" rtlCol="0" anchor="ctr"/>
          <a:lstStyle/>
          <a:p>
            <a:pPr marL="0" indent="0">
              <a:buNone/>
            </a:pPr>
            <a:r>
              <a:rPr lang="en-US" sz="1000" i="1" dirty="0">
                <a:solidFill>
                  <a:srgbClr val="AAB6C5"/>
                </a:solidFill>
                <a:latin typeface="Calibri" pitchFamily="34" charset="0"/>
                <a:ea typeface="Calibri" pitchFamily="34" charset="-122"/>
                <a:cs typeface="Calibri" pitchFamily="34" charset="-120"/>
              </a:rPr>
              <a:t>NHS App — Digital Transformation Review</a:t>
            </a:r>
            <a:endParaRPr lang="en-US" sz="1000" dirty="0"/>
          </a:p>
        </p:txBody>
      </p:sp>
      <p:sp>
        <p:nvSpPr>
          <p:cNvPr id="6" name="Text 4"/>
          <p:cNvSpPr/>
          <p:nvPr/>
        </p:nvSpPr>
        <p:spPr>
          <a:xfrm>
            <a:off x="548640" y="1481328"/>
            <a:ext cx="4572000" cy="1371600"/>
          </a:xfrm>
          <a:prstGeom prst="rect">
            <a:avLst/>
          </a:prstGeom>
          <a:noFill/>
          <a:ln/>
        </p:spPr>
        <p:txBody>
          <a:bodyPr wrap="square" lIns="0" tIns="0" rIns="0" bIns="0" rtlCol="0" anchor="t"/>
          <a:lstStyle/>
          <a:p>
            <a:pPr marL="0" indent="0">
              <a:lnSpc>
                <a:spcPct val="122000"/>
              </a:lnSpc>
              <a:buNone/>
            </a:pPr>
            <a:r>
              <a:rPr lang="en-US" sz="1400" dirty="0">
                <a:solidFill>
                  <a:srgbClr val="16284A"/>
                </a:solidFill>
                <a:latin typeface="Calibri" pitchFamily="34" charset="0"/>
                <a:ea typeface="Calibri" pitchFamily="34" charset="-122"/>
                <a:cs typeface="Calibri" pitchFamily="34" charset="-120"/>
              </a:rPr>
              <a:t>NHS England (2023) stresses that inclusive digital healthcare must not replace non-digital support. Moving prescriptions, messages and health information into the home, workplace and community can particularly help people with long-term conditions, carers, disabled patients and working adults.</a:t>
            </a:r>
            <a:endParaRPr lang="en-US" sz="1400" dirty="0"/>
          </a:p>
        </p:txBody>
      </p:sp>
      <p:sp>
        <p:nvSpPr>
          <p:cNvPr id="7" name="Shape 5"/>
          <p:cNvSpPr/>
          <p:nvPr/>
        </p:nvSpPr>
        <p:spPr>
          <a:xfrm>
            <a:off x="548640" y="2990088"/>
            <a:ext cx="4572000" cy="2926080"/>
          </a:xfrm>
          <a:prstGeom prst="roundRect">
            <a:avLst>
              <a:gd name="adj" fmla="val 2500"/>
            </a:avLst>
          </a:prstGeom>
          <a:solidFill>
            <a:srgbClr val="FDECD6"/>
          </a:solidFill>
          <a:ln w="12700">
            <a:solidFill>
              <a:srgbClr val="E2EAF2"/>
            </a:solidFill>
            <a:prstDash val="solid"/>
          </a:ln>
          <a:effectLst>
            <a:outerShdw blurRad="88900" dist="25400" dir="5400000" algn="bl" rotWithShape="0">
              <a:srgbClr val="0B1E3F">
                <a:alpha val="16000"/>
              </a:srgbClr>
            </a:outerShdw>
          </a:effectLst>
        </p:spPr>
      </p:sp>
      <p:sp>
        <p:nvSpPr>
          <p:cNvPr id="8" name="Text 6"/>
          <p:cNvSpPr/>
          <p:nvPr/>
        </p:nvSpPr>
        <p:spPr>
          <a:xfrm>
            <a:off x="777240" y="3154680"/>
            <a:ext cx="4114800" cy="274320"/>
          </a:xfrm>
          <a:prstGeom prst="rect">
            <a:avLst/>
          </a:prstGeom>
          <a:noFill/>
          <a:ln/>
        </p:spPr>
        <p:txBody>
          <a:bodyPr wrap="square" lIns="0" tIns="0" rIns="0" bIns="0" rtlCol="0" anchor="ctr"/>
          <a:lstStyle/>
          <a:p>
            <a:pPr marL="0" indent="0">
              <a:buNone/>
            </a:pPr>
            <a:r>
              <a:rPr lang="en-US" sz="1150" b="1" kern="0" spc="150" dirty="0">
                <a:solidFill>
                  <a:srgbClr val="ED8B00"/>
                </a:solidFill>
                <a:latin typeface="Calibri" pitchFamily="34" charset="0"/>
                <a:ea typeface="Calibri" pitchFamily="34" charset="-122"/>
                <a:cs typeface="Calibri" pitchFamily="34" charset="-120"/>
              </a:rPr>
              <a:t>WHERE INCLUSION FALLS SHORT</a:t>
            </a:r>
            <a:endParaRPr lang="en-US" sz="1150" dirty="0"/>
          </a:p>
        </p:txBody>
      </p:sp>
      <p:sp>
        <p:nvSpPr>
          <p:cNvPr id="9" name="Shape 7"/>
          <p:cNvSpPr/>
          <p:nvPr/>
        </p:nvSpPr>
        <p:spPr>
          <a:xfrm>
            <a:off x="777240" y="3808476"/>
            <a:ext cx="512064" cy="512064"/>
          </a:xfrm>
          <a:prstGeom prst="ellipse">
            <a:avLst/>
          </a:prstGeom>
          <a:solidFill>
            <a:srgbClr val="003087"/>
          </a:solidFill>
          <a:ln/>
        </p:spPr>
      </p:sp>
      <p:pic>
        <p:nvPicPr>
          <p:cNvPr id="10" name="Image 0" descr="/home/claude/nhs_pptx/icons/users.png"/>
          <p:cNvPicPr>
            <a:picLocks noChangeAspect="1"/>
          </p:cNvPicPr>
          <p:nvPr/>
        </p:nvPicPr>
        <p:blipFill>
          <a:blip r:embed="rId3"/>
          <a:stretch>
            <a:fillRect/>
          </a:stretch>
        </p:blipFill>
        <p:spPr>
          <a:xfrm>
            <a:off x="900135" y="3931371"/>
            <a:ext cx="266273" cy="266273"/>
          </a:xfrm>
          <a:prstGeom prst="rect">
            <a:avLst/>
          </a:prstGeom>
        </p:spPr>
      </p:pic>
      <p:sp>
        <p:nvSpPr>
          <p:cNvPr id="11" name="Text 8"/>
          <p:cNvSpPr/>
          <p:nvPr/>
        </p:nvSpPr>
        <p:spPr>
          <a:xfrm>
            <a:off x="1490472" y="3493008"/>
            <a:ext cx="3401568" cy="1143000"/>
          </a:xfrm>
          <a:prstGeom prst="rect">
            <a:avLst/>
          </a:prstGeom>
          <a:noFill/>
          <a:ln/>
        </p:spPr>
        <p:txBody>
          <a:bodyPr wrap="square" lIns="0" tIns="0" rIns="0" bIns="0" rtlCol="0" anchor="ctr"/>
          <a:lstStyle/>
          <a:p>
            <a:pPr marL="0" indent="0">
              <a:lnSpc>
                <a:spcPct val="108000"/>
              </a:lnSpc>
              <a:buNone/>
            </a:pPr>
            <a:r>
              <a:rPr lang="en-US" sz="1250" dirty="0">
                <a:solidFill>
                  <a:srgbClr val="657388"/>
                </a:solidFill>
                <a:latin typeface="Calibri" pitchFamily="34" charset="0"/>
                <a:ea typeface="Calibri" pitchFamily="34" charset="-122"/>
                <a:cs typeface="Calibri" pitchFamily="34" charset="-120"/>
              </a:rPr>
              <a:t>App use was lower in more deprived populations.  (KC et al., 2024)</a:t>
            </a:r>
            <a:endParaRPr lang="en-US" sz="1250" dirty="0"/>
          </a:p>
        </p:txBody>
      </p:sp>
      <p:sp>
        <p:nvSpPr>
          <p:cNvPr id="12" name="Shape 9"/>
          <p:cNvSpPr/>
          <p:nvPr/>
        </p:nvSpPr>
        <p:spPr>
          <a:xfrm>
            <a:off x="777240" y="5088636"/>
            <a:ext cx="512064" cy="512064"/>
          </a:xfrm>
          <a:prstGeom prst="ellipse">
            <a:avLst/>
          </a:prstGeom>
          <a:solidFill>
            <a:srgbClr val="003087"/>
          </a:solidFill>
          <a:ln/>
        </p:spPr>
      </p:sp>
      <p:pic>
        <p:nvPicPr>
          <p:cNvPr id="13" name="Image 1" descr="/home/claude/nhs_pptx/icons/handsHelping.png"/>
          <p:cNvPicPr>
            <a:picLocks noChangeAspect="1"/>
          </p:cNvPicPr>
          <p:nvPr/>
        </p:nvPicPr>
        <p:blipFill>
          <a:blip r:embed="rId4"/>
          <a:stretch>
            <a:fillRect/>
          </a:stretch>
        </p:blipFill>
        <p:spPr>
          <a:xfrm>
            <a:off x="900135" y="5211531"/>
            <a:ext cx="266273" cy="266273"/>
          </a:xfrm>
          <a:prstGeom prst="rect">
            <a:avLst/>
          </a:prstGeom>
        </p:spPr>
      </p:pic>
      <p:sp>
        <p:nvSpPr>
          <p:cNvPr id="14" name="Text 10"/>
          <p:cNvSpPr/>
          <p:nvPr/>
        </p:nvSpPr>
        <p:spPr>
          <a:xfrm>
            <a:off x="1490472" y="4773168"/>
            <a:ext cx="3401568" cy="1143000"/>
          </a:xfrm>
          <a:prstGeom prst="rect">
            <a:avLst/>
          </a:prstGeom>
          <a:noFill/>
          <a:ln/>
        </p:spPr>
        <p:txBody>
          <a:bodyPr wrap="square" lIns="0" tIns="0" rIns="0" bIns="0" rtlCol="0" anchor="ctr"/>
          <a:lstStyle/>
          <a:p>
            <a:pPr marL="0" indent="0">
              <a:lnSpc>
                <a:spcPct val="108000"/>
              </a:lnSpc>
              <a:buNone/>
            </a:pPr>
            <a:r>
              <a:rPr lang="en-US" sz="1250" dirty="0">
                <a:solidFill>
                  <a:srgbClr val="657388"/>
                </a:solidFill>
                <a:latin typeface="Calibri" pitchFamily="34" charset="0"/>
                <a:ea typeface="Calibri" pitchFamily="34" charset="-122"/>
                <a:cs typeface="Calibri" pitchFamily="34" charset="-120"/>
              </a:rPr>
              <a:t>Community impact depends on local outreach and support for marginalised groups.  (Reidy et al., 2025)</a:t>
            </a:r>
            <a:endParaRPr lang="en-US" sz="1250" dirty="0"/>
          </a:p>
        </p:txBody>
      </p:sp>
      <p:sp>
        <p:nvSpPr>
          <p:cNvPr id="15" name="Text 11"/>
          <p:cNvSpPr/>
          <p:nvPr/>
        </p:nvSpPr>
        <p:spPr>
          <a:xfrm>
            <a:off x="5394960" y="1499616"/>
            <a:ext cx="6245352" cy="365760"/>
          </a:xfrm>
          <a:prstGeom prst="rect">
            <a:avLst/>
          </a:prstGeom>
          <a:noFill/>
          <a:ln/>
        </p:spPr>
        <p:txBody>
          <a:bodyPr wrap="square" lIns="0" tIns="0" rIns="0" bIns="0" rtlCol="0" anchor="t"/>
          <a:lstStyle/>
          <a:p>
            <a:pPr marL="0" indent="0" algn="ctr">
              <a:buNone/>
            </a:pPr>
            <a:r>
              <a:rPr lang="en-US" sz="1400" b="1" dirty="0">
                <a:solidFill>
                  <a:srgbClr val="003087"/>
                </a:solidFill>
                <a:latin typeface="Calibri" pitchFamily="34" charset="0"/>
                <a:ea typeface="Calibri" pitchFamily="34" charset="-122"/>
                <a:cs typeface="Calibri" pitchFamily="34" charset="-120"/>
              </a:rPr>
              <a:t>Digital Inclusion Barriers</a:t>
            </a:r>
            <a:endParaRPr lang="en-US" sz="1400" dirty="0"/>
          </a:p>
        </p:txBody>
      </p:sp>
      <p:sp>
        <p:nvSpPr>
          <p:cNvPr id="16" name="Shape 12"/>
          <p:cNvSpPr/>
          <p:nvPr/>
        </p:nvSpPr>
        <p:spPr>
          <a:xfrm>
            <a:off x="8549640" y="2468880"/>
            <a:ext cx="0" cy="1463040"/>
          </a:xfrm>
          <a:prstGeom prst="line">
            <a:avLst/>
          </a:prstGeom>
          <a:noFill/>
          <a:ln w="15875">
            <a:solidFill>
              <a:srgbClr val="B8CCE4"/>
            </a:solidFill>
            <a:prstDash val="solid"/>
          </a:ln>
        </p:spPr>
      </p:sp>
      <p:sp>
        <p:nvSpPr>
          <p:cNvPr id="17" name="Shape 13"/>
          <p:cNvSpPr/>
          <p:nvPr/>
        </p:nvSpPr>
        <p:spPr>
          <a:xfrm flipV="1">
            <a:off x="8549640" y="3480206"/>
            <a:ext cx="1391717" cy="451714"/>
          </a:xfrm>
          <a:prstGeom prst="line">
            <a:avLst/>
          </a:prstGeom>
          <a:noFill/>
          <a:ln w="15875">
            <a:solidFill>
              <a:srgbClr val="B8CCE4"/>
            </a:solidFill>
            <a:prstDash val="solid"/>
          </a:ln>
        </p:spPr>
      </p:sp>
      <p:sp>
        <p:nvSpPr>
          <p:cNvPr id="18" name="Shape 14"/>
          <p:cNvSpPr/>
          <p:nvPr/>
        </p:nvSpPr>
        <p:spPr>
          <a:xfrm>
            <a:off x="8549640" y="3931920"/>
            <a:ext cx="860450" cy="1183234"/>
          </a:xfrm>
          <a:prstGeom prst="line">
            <a:avLst/>
          </a:prstGeom>
          <a:noFill/>
          <a:ln w="15875">
            <a:solidFill>
              <a:srgbClr val="B8CCE4"/>
            </a:solidFill>
            <a:prstDash val="solid"/>
          </a:ln>
        </p:spPr>
      </p:sp>
      <p:sp>
        <p:nvSpPr>
          <p:cNvPr id="19" name="Shape 15"/>
          <p:cNvSpPr/>
          <p:nvPr/>
        </p:nvSpPr>
        <p:spPr>
          <a:xfrm flipV="1">
            <a:off x="7689190" y="3931920"/>
            <a:ext cx="860450" cy="1183234"/>
          </a:xfrm>
          <a:prstGeom prst="line">
            <a:avLst/>
          </a:prstGeom>
          <a:noFill/>
          <a:ln w="15875">
            <a:solidFill>
              <a:srgbClr val="B8CCE4"/>
            </a:solidFill>
            <a:prstDash val="solid"/>
          </a:ln>
        </p:spPr>
      </p:sp>
      <p:sp>
        <p:nvSpPr>
          <p:cNvPr id="20" name="Shape 16"/>
          <p:cNvSpPr/>
          <p:nvPr/>
        </p:nvSpPr>
        <p:spPr>
          <a:xfrm>
            <a:off x="7157923" y="3480206"/>
            <a:ext cx="1391717" cy="451714"/>
          </a:xfrm>
          <a:prstGeom prst="line">
            <a:avLst/>
          </a:prstGeom>
          <a:noFill/>
          <a:ln w="15875">
            <a:solidFill>
              <a:srgbClr val="B8CCE4"/>
            </a:solidFill>
            <a:prstDash val="solid"/>
          </a:ln>
        </p:spPr>
      </p:sp>
      <p:sp>
        <p:nvSpPr>
          <p:cNvPr id="21" name="Shape 17"/>
          <p:cNvSpPr/>
          <p:nvPr/>
        </p:nvSpPr>
        <p:spPr>
          <a:xfrm>
            <a:off x="7955280" y="3337560"/>
            <a:ext cx="1188720" cy="1188720"/>
          </a:xfrm>
          <a:prstGeom prst="ellipse">
            <a:avLst/>
          </a:prstGeom>
          <a:solidFill>
            <a:srgbClr val="003087"/>
          </a:solidFill>
          <a:ln/>
        </p:spPr>
      </p:sp>
      <p:pic>
        <p:nvPicPr>
          <p:cNvPr id="22" name="Image 2" descr="/home/claude/nhs_pptx/icons/mobile.png"/>
          <p:cNvPicPr>
            <a:picLocks noChangeAspect="1"/>
          </p:cNvPicPr>
          <p:nvPr/>
        </p:nvPicPr>
        <p:blipFill>
          <a:blip r:embed="rId5"/>
          <a:stretch>
            <a:fillRect/>
          </a:stretch>
        </p:blipFill>
        <p:spPr>
          <a:xfrm>
            <a:off x="8300009" y="3682289"/>
            <a:ext cx="499262" cy="499262"/>
          </a:xfrm>
          <a:prstGeom prst="rect">
            <a:avLst/>
          </a:prstGeom>
        </p:spPr>
      </p:pic>
      <p:sp>
        <p:nvSpPr>
          <p:cNvPr id="23" name="Shape 18"/>
          <p:cNvSpPr/>
          <p:nvPr/>
        </p:nvSpPr>
        <p:spPr>
          <a:xfrm>
            <a:off x="7818120" y="1965960"/>
            <a:ext cx="1463040" cy="1005840"/>
          </a:xfrm>
          <a:prstGeom prst="roundRect">
            <a:avLst>
              <a:gd name="adj" fmla="val 7273"/>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24" name="Shape 19"/>
          <p:cNvSpPr/>
          <p:nvPr/>
        </p:nvSpPr>
        <p:spPr>
          <a:xfrm>
            <a:off x="8321040" y="2075688"/>
            <a:ext cx="457200" cy="457200"/>
          </a:xfrm>
          <a:prstGeom prst="ellipse">
            <a:avLst/>
          </a:prstGeom>
          <a:solidFill>
            <a:srgbClr val="41B6E6"/>
          </a:solidFill>
          <a:ln/>
        </p:spPr>
      </p:sp>
      <p:pic>
        <p:nvPicPr>
          <p:cNvPr id="25" name="Image 3" descr="/home/claude/nhs_pptx/icons/tablet.png"/>
          <p:cNvPicPr>
            <a:picLocks noChangeAspect="1"/>
          </p:cNvPicPr>
          <p:nvPr/>
        </p:nvPicPr>
        <p:blipFill>
          <a:blip r:embed="rId6"/>
          <a:stretch>
            <a:fillRect/>
          </a:stretch>
        </p:blipFill>
        <p:spPr>
          <a:xfrm>
            <a:off x="8423910" y="2178558"/>
            <a:ext cx="251460" cy="251460"/>
          </a:xfrm>
          <a:prstGeom prst="rect">
            <a:avLst/>
          </a:prstGeom>
        </p:spPr>
      </p:pic>
      <p:sp>
        <p:nvSpPr>
          <p:cNvPr id="26" name="Text 20"/>
          <p:cNvSpPr/>
          <p:nvPr/>
        </p:nvSpPr>
        <p:spPr>
          <a:xfrm>
            <a:off x="7818120" y="2587752"/>
            <a:ext cx="1463040" cy="292608"/>
          </a:xfrm>
          <a:prstGeom prst="rect">
            <a:avLst/>
          </a:prstGeom>
          <a:noFill/>
          <a:ln/>
        </p:spPr>
        <p:txBody>
          <a:bodyPr wrap="square" lIns="0" tIns="0" rIns="0" bIns="0" rtlCol="0" anchor="t"/>
          <a:lstStyle/>
          <a:p>
            <a:pPr marL="0" indent="0" algn="ctr">
              <a:buNone/>
            </a:pPr>
            <a:r>
              <a:rPr lang="en-US" sz="1150" b="1" dirty="0">
                <a:solidFill>
                  <a:srgbClr val="003087"/>
                </a:solidFill>
                <a:latin typeface="Calibri" pitchFamily="34" charset="0"/>
                <a:ea typeface="Calibri" pitchFamily="34" charset="-122"/>
                <a:cs typeface="Calibri" pitchFamily="34" charset="-120"/>
              </a:rPr>
              <a:t>Devices</a:t>
            </a:r>
            <a:endParaRPr lang="en-US" sz="1150" dirty="0"/>
          </a:p>
        </p:txBody>
      </p:sp>
      <p:sp>
        <p:nvSpPr>
          <p:cNvPr id="27" name="Shape 21"/>
          <p:cNvSpPr/>
          <p:nvPr/>
        </p:nvSpPr>
        <p:spPr>
          <a:xfrm>
            <a:off x="9209837" y="2977286"/>
            <a:ext cx="1463040" cy="1005840"/>
          </a:xfrm>
          <a:prstGeom prst="roundRect">
            <a:avLst>
              <a:gd name="adj" fmla="val 7273"/>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28" name="Shape 22"/>
          <p:cNvSpPr/>
          <p:nvPr/>
        </p:nvSpPr>
        <p:spPr>
          <a:xfrm>
            <a:off x="9712757" y="3087014"/>
            <a:ext cx="457200" cy="457200"/>
          </a:xfrm>
          <a:prstGeom prst="ellipse">
            <a:avLst/>
          </a:prstGeom>
          <a:solidFill>
            <a:srgbClr val="41B6E6"/>
          </a:solidFill>
          <a:ln/>
        </p:spPr>
      </p:sp>
      <p:pic>
        <p:nvPicPr>
          <p:cNvPr id="29" name="Image 4" descr="/home/claude/nhs_pptx/icons/wifi.png"/>
          <p:cNvPicPr>
            <a:picLocks noChangeAspect="1"/>
          </p:cNvPicPr>
          <p:nvPr/>
        </p:nvPicPr>
        <p:blipFill>
          <a:blip r:embed="rId7"/>
          <a:stretch>
            <a:fillRect/>
          </a:stretch>
        </p:blipFill>
        <p:spPr>
          <a:xfrm>
            <a:off x="9815627" y="3189884"/>
            <a:ext cx="251460" cy="251460"/>
          </a:xfrm>
          <a:prstGeom prst="rect">
            <a:avLst/>
          </a:prstGeom>
        </p:spPr>
      </p:pic>
      <p:sp>
        <p:nvSpPr>
          <p:cNvPr id="30" name="Text 23"/>
          <p:cNvSpPr/>
          <p:nvPr/>
        </p:nvSpPr>
        <p:spPr>
          <a:xfrm>
            <a:off x="9209837" y="3599078"/>
            <a:ext cx="1463040" cy="292608"/>
          </a:xfrm>
          <a:prstGeom prst="rect">
            <a:avLst/>
          </a:prstGeom>
          <a:noFill/>
          <a:ln/>
        </p:spPr>
        <p:txBody>
          <a:bodyPr wrap="square" lIns="0" tIns="0" rIns="0" bIns="0" rtlCol="0" anchor="t"/>
          <a:lstStyle/>
          <a:p>
            <a:pPr marL="0" indent="0" algn="ctr">
              <a:buNone/>
            </a:pPr>
            <a:r>
              <a:rPr lang="en-US" sz="1150" b="1" dirty="0">
                <a:solidFill>
                  <a:srgbClr val="003087"/>
                </a:solidFill>
                <a:latin typeface="Calibri" pitchFamily="34" charset="0"/>
                <a:ea typeface="Calibri" pitchFamily="34" charset="-122"/>
                <a:cs typeface="Calibri" pitchFamily="34" charset="-120"/>
              </a:rPr>
              <a:t>Connectivity</a:t>
            </a:r>
            <a:endParaRPr lang="en-US" sz="1150" dirty="0"/>
          </a:p>
        </p:txBody>
      </p:sp>
      <p:sp>
        <p:nvSpPr>
          <p:cNvPr id="31" name="Shape 24"/>
          <p:cNvSpPr/>
          <p:nvPr/>
        </p:nvSpPr>
        <p:spPr>
          <a:xfrm>
            <a:off x="8678570" y="4612234"/>
            <a:ext cx="1463040" cy="1005840"/>
          </a:xfrm>
          <a:prstGeom prst="roundRect">
            <a:avLst>
              <a:gd name="adj" fmla="val 7273"/>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32" name="Shape 25"/>
          <p:cNvSpPr/>
          <p:nvPr/>
        </p:nvSpPr>
        <p:spPr>
          <a:xfrm>
            <a:off x="9181490" y="4721962"/>
            <a:ext cx="457200" cy="457200"/>
          </a:xfrm>
          <a:prstGeom prst="ellipse">
            <a:avLst/>
          </a:prstGeom>
          <a:solidFill>
            <a:srgbClr val="41B6E6"/>
          </a:solidFill>
          <a:ln/>
        </p:spPr>
      </p:sp>
      <p:pic>
        <p:nvPicPr>
          <p:cNvPr id="33" name="Image 5" descr="/home/claude/nhs_pptx/icons/universalAccess.png"/>
          <p:cNvPicPr>
            <a:picLocks noChangeAspect="1"/>
          </p:cNvPicPr>
          <p:nvPr/>
        </p:nvPicPr>
        <p:blipFill>
          <a:blip r:embed="rId8"/>
          <a:stretch>
            <a:fillRect/>
          </a:stretch>
        </p:blipFill>
        <p:spPr>
          <a:xfrm>
            <a:off x="9284360" y="4824832"/>
            <a:ext cx="251460" cy="251460"/>
          </a:xfrm>
          <a:prstGeom prst="rect">
            <a:avLst/>
          </a:prstGeom>
        </p:spPr>
      </p:pic>
      <p:sp>
        <p:nvSpPr>
          <p:cNvPr id="34" name="Text 26"/>
          <p:cNvSpPr/>
          <p:nvPr/>
        </p:nvSpPr>
        <p:spPr>
          <a:xfrm>
            <a:off x="8678570" y="5234026"/>
            <a:ext cx="1463040" cy="292608"/>
          </a:xfrm>
          <a:prstGeom prst="rect">
            <a:avLst/>
          </a:prstGeom>
          <a:noFill/>
          <a:ln/>
        </p:spPr>
        <p:txBody>
          <a:bodyPr wrap="square" lIns="0" tIns="0" rIns="0" bIns="0" rtlCol="0" anchor="t"/>
          <a:lstStyle/>
          <a:p>
            <a:pPr marL="0" indent="0" algn="ctr">
              <a:buNone/>
            </a:pPr>
            <a:r>
              <a:rPr lang="en-US" sz="1150" b="1" dirty="0">
                <a:solidFill>
                  <a:srgbClr val="003087"/>
                </a:solidFill>
                <a:latin typeface="Calibri" pitchFamily="34" charset="0"/>
                <a:ea typeface="Calibri" pitchFamily="34" charset="-122"/>
                <a:cs typeface="Calibri" pitchFamily="34" charset="-120"/>
              </a:rPr>
              <a:t>Accessibility</a:t>
            </a:r>
            <a:endParaRPr lang="en-US" sz="1150" dirty="0"/>
          </a:p>
        </p:txBody>
      </p:sp>
      <p:sp>
        <p:nvSpPr>
          <p:cNvPr id="35" name="Shape 27"/>
          <p:cNvSpPr/>
          <p:nvPr/>
        </p:nvSpPr>
        <p:spPr>
          <a:xfrm>
            <a:off x="6957670" y="4612234"/>
            <a:ext cx="1463040" cy="1005840"/>
          </a:xfrm>
          <a:prstGeom prst="roundRect">
            <a:avLst>
              <a:gd name="adj" fmla="val 7273"/>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36" name="Shape 28"/>
          <p:cNvSpPr/>
          <p:nvPr/>
        </p:nvSpPr>
        <p:spPr>
          <a:xfrm>
            <a:off x="7460590" y="4721962"/>
            <a:ext cx="457200" cy="457200"/>
          </a:xfrm>
          <a:prstGeom prst="ellipse">
            <a:avLst/>
          </a:prstGeom>
          <a:solidFill>
            <a:srgbClr val="41B6E6"/>
          </a:solidFill>
          <a:ln/>
        </p:spPr>
      </p:sp>
      <p:pic>
        <p:nvPicPr>
          <p:cNvPr id="37" name="Image 6" descr="/home/claude/nhs_pptx/icons/lock.png"/>
          <p:cNvPicPr>
            <a:picLocks noChangeAspect="1"/>
          </p:cNvPicPr>
          <p:nvPr/>
        </p:nvPicPr>
        <p:blipFill>
          <a:blip r:embed="rId9"/>
          <a:stretch>
            <a:fillRect/>
          </a:stretch>
        </p:blipFill>
        <p:spPr>
          <a:xfrm>
            <a:off x="7563460" y="4824832"/>
            <a:ext cx="251460" cy="251460"/>
          </a:xfrm>
          <a:prstGeom prst="rect">
            <a:avLst/>
          </a:prstGeom>
        </p:spPr>
      </p:pic>
      <p:sp>
        <p:nvSpPr>
          <p:cNvPr id="38" name="Text 29"/>
          <p:cNvSpPr/>
          <p:nvPr/>
        </p:nvSpPr>
        <p:spPr>
          <a:xfrm>
            <a:off x="6957670" y="5234026"/>
            <a:ext cx="1463040" cy="292608"/>
          </a:xfrm>
          <a:prstGeom prst="rect">
            <a:avLst/>
          </a:prstGeom>
          <a:noFill/>
          <a:ln/>
        </p:spPr>
        <p:txBody>
          <a:bodyPr wrap="square" lIns="0" tIns="0" rIns="0" bIns="0" rtlCol="0" anchor="t"/>
          <a:lstStyle/>
          <a:p>
            <a:pPr marL="0" indent="0" algn="ctr">
              <a:buNone/>
            </a:pPr>
            <a:r>
              <a:rPr lang="en-US" sz="1150" b="1" dirty="0">
                <a:solidFill>
                  <a:srgbClr val="003087"/>
                </a:solidFill>
                <a:latin typeface="Calibri" pitchFamily="34" charset="0"/>
                <a:ea typeface="Calibri" pitchFamily="34" charset="-122"/>
                <a:cs typeface="Calibri" pitchFamily="34" charset="-120"/>
              </a:rPr>
              <a:t>Trust</a:t>
            </a:r>
            <a:endParaRPr lang="en-US" sz="1150" dirty="0"/>
          </a:p>
        </p:txBody>
      </p:sp>
      <p:sp>
        <p:nvSpPr>
          <p:cNvPr id="39" name="Shape 30"/>
          <p:cNvSpPr/>
          <p:nvPr/>
        </p:nvSpPr>
        <p:spPr>
          <a:xfrm>
            <a:off x="6426403" y="2977286"/>
            <a:ext cx="1463040" cy="1005840"/>
          </a:xfrm>
          <a:prstGeom prst="roundRect">
            <a:avLst>
              <a:gd name="adj" fmla="val 7273"/>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40" name="Shape 31"/>
          <p:cNvSpPr/>
          <p:nvPr/>
        </p:nvSpPr>
        <p:spPr>
          <a:xfrm>
            <a:off x="6929323" y="3087014"/>
            <a:ext cx="457200" cy="457200"/>
          </a:xfrm>
          <a:prstGeom prst="ellipse">
            <a:avLst/>
          </a:prstGeom>
          <a:solidFill>
            <a:srgbClr val="41B6E6"/>
          </a:solidFill>
          <a:ln/>
        </p:spPr>
      </p:sp>
      <p:pic>
        <p:nvPicPr>
          <p:cNvPr id="41" name="Image 7" descr="/home/claude/nhs_pptx/icons/graduationCap.png"/>
          <p:cNvPicPr>
            <a:picLocks noChangeAspect="1"/>
          </p:cNvPicPr>
          <p:nvPr/>
        </p:nvPicPr>
        <p:blipFill>
          <a:blip r:embed="rId10"/>
          <a:stretch>
            <a:fillRect/>
          </a:stretch>
        </p:blipFill>
        <p:spPr>
          <a:xfrm>
            <a:off x="7032193" y="3189884"/>
            <a:ext cx="251460" cy="251460"/>
          </a:xfrm>
          <a:prstGeom prst="rect">
            <a:avLst/>
          </a:prstGeom>
        </p:spPr>
      </p:pic>
      <p:sp>
        <p:nvSpPr>
          <p:cNvPr id="42" name="Text 32"/>
          <p:cNvSpPr/>
          <p:nvPr/>
        </p:nvSpPr>
        <p:spPr>
          <a:xfrm>
            <a:off x="6426403" y="3599078"/>
            <a:ext cx="1463040" cy="292608"/>
          </a:xfrm>
          <a:prstGeom prst="rect">
            <a:avLst/>
          </a:prstGeom>
          <a:noFill/>
          <a:ln/>
        </p:spPr>
        <p:txBody>
          <a:bodyPr wrap="square" lIns="0" tIns="0" rIns="0" bIns="0" rtlCol="0" anchor="t"/>
          <a:lstStyle/>
          <a:p>
            <a:pPr marL="0" indent="0" algn="ctr">
              <a:buNone/>
            </a:pPr>
            <a:r>
              <a:rPr lang="en-US" sz="1150" b="1" dirty="0">
                <a:solidFill>
                  <a:srgbClr val="003087"/>
                </a:solidFill>
                <a:latin typeface="Calibri" pitchFamily="34" charset="0"/>
                <a:ea typeface="Calibri" pitchFamily="34" charset="-122"/>
                <a:cs typeface="Calibri" pitchFamily="34" charset="-120"/>
              </a:rPr>
              <a:t>Skills</a:t>
            </a:r>
            <a:endParaRPr lang="en-US" sz="1150" dirty="0"/>
          </a:p>
        </p:txBody>
      </p:sp>
      <p:sp>
        <p:nvSpPr>
          <p:cNvPr id="43" name="Text 33"/>
          <p:cNvSpPr/>
          <p:nvPr/>
        </p:nvSpPr>
        <p:spPr>
          <a:xfrm>
            <a:off x="5394960" y="5760720"/>
            <a:ext cx="6245352" cy="320040"/>
          </a:xfrm>
          <a:prstGeom prst="rect">
            <a:avLst/>
          </a:prstGeom>
          <a:noFill/>
          <a:ln/>
        </p:spPr>
        <p:txBody>
          <a:bodyPr wrap="square" lIns="0" tIns="0" rIns="0" bIns="0" rtlCol="0" anchor="t"/>
          <a:lstStyle/>
          <a:p>
            <a:pPr marL="0" indent="0" algn="ctr">
              <a:buNone/>
            </a:pPr>
            <a:r>
              <a:rPr lang="en-US" sz="1100" i="1" dirty="0">
                <a:solidFill>
                  <a:srgbClr val="657388"/>
                </a:solidFill>
                <a:latin typeface="Calibri" pitchFamily="34" charset="0"/>
                <a:ea typeface="Calibri" pitchFamily="34" charset="-122"/>
                <a:cs typeface="Calibri" pitchFamily="34" charset="-120"/>
              </a:rPr>
              <a:t>Barriers identified by NHS England (2023)</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92608"/>
            <a:ext cx="11091672" cy="292608"/>
          </a:xfrm>
          <a:prstGeom prst="rect">
            <a:avLst/>
          </a:prstGeom>
          <a:noFill/>
          <a:ln/>
        </p:spPr>
        <p:txBody>
          <a:bodyPr wrap="square" lIns="0" tIns="0" rIns="0" bIns="0" rtlCol="0" anchor="ctr"/>
          <a:lstStyle/>
          <a:p>
            <a:pPr marL="0" indent="0">
              <a:buNone/>
            </a:pPr>
            <a:r>
              <a:rPr lang="en-US" sz="1250" b="1" kern="0" spc="250" dirty="0">
                <a:solidFill>
                  <a:srgbClr val="ED8B00"/>
                </a:solidFill>
                <a:latin typeface="Calibri" pitchFamily="34" charset="0"/>
                <a:ea typeface="Calibri" pitchFamily="34" charset="-122"/>
                <a:cs typeface="Calibri" pitchFamily="34" charset="-120"/>
              </a:rPr>
              <a:t>COMMUNITY • PART 2 OF 2</a:t>
            </a:r>
            <a:endParaRPr lang="en-US" sz="1250" dirty="0"/>
          </a:p>
        </p:txBody>
      </p:sp>
      <p:sp>
        <p:nvSpPr>
          <p:cNvPr id="3" name="Text 1"/>
          <p:cNvSpPr/>
          <p:nvPr/>
        </p:nvSpPr>
        <p:spPr>
          <a:xfrm>
            <a:off x="548640" y="566928"/>
            <a:ext cx="11091672" cy="713232"/>
          </a:xfrm>
          <a:prstGeom prst="rect">
            <a:avLst/>
          </a:prstGeom>
          <a:noFill/>
          <a:ln/>
        </p:spPr>
        <p:txBody>
          <a:bodyPr wrap="square" lIns="0" tIns="0" rIns="0" bIns="0" rtlCol="0" anchor="t"/>
          <a:lstStyle/>
          <a:p>
            <a:pPr marL="0" indent="0">
              <a:buNone/>
            </a:pPr>
            <a:r>
              <a:rPr lang="en-US" sz="3000" b="1" dirty="0">
                <a:solidFill>
                  <a:srgbClr val="003087"/>
                </a:solidFill>
                <a:latin typeface="Cambria" pitchFamily="34" charset="0"/>
                <a:ea typeface="Cambria" pitchFamily="34" charset="-122"/>
                <a:cs typeface="Cambria" pitchFamily="34" charset="-120"/>
              </a:rPr>
              <a:t>Family &amp; Proxy Access</a:t>
            </a:r>
            <a:endParaRPr lang="en-US" sz="3000" dirty="0"/>
          </a:p>
        </p:txBody>
      </p:sp>
      <p:sp>
        <p:nvSpPr>
          <p:cNvPr id="4" name="Text 2"/>
          <p:cNvSpPr/>
          <p:nvPr/>
        </p:nvSpPr>
        <p:spPr>
          <a:xfrm>
            <a:off x="11368735" y="6437376"/>
            <a:ext cx="548640" cy="292608"/>
          </a:xfrm>
          <a:prstGeom prst="rect">
            <a:avLst/>
          </a:prstGeom>
          <a:noFill/>
          <a:ln/>
        </p:spPr>
        <p:txBody>
          <a:bodyPr wrap="square" lIns="0" tIns="0" rIns="0" bIns="0" rtlCol="0" anchor="ctr"/>
          <a:lstStyle/>
          <a:p>
            <a:pPr marL="0" indent="0" algn="r">
              <a:buNone/>
            </a:pPr>
            <a:r>
              <a:rPr lang="en-US" sz="1100" dirty="0">
                <a:solidFill>
                  <a:srgbClr val="657388"/>
                </a:solidFill>
                <a:latin typeface="Calibri" pitchFamily="34" charset="0"/>
                <a:ea typeface="Calibri" pitchFamily="34" charset="-122"/>
                <a:cs typeface="Calibri" pitchFamily="34" charset="-120"/>
              </a:rPr>
              <a:t>10</a:t>
            </a:r>
            <a:endParaRPr lang="en-US" sz="1100" dirty="0"/>
          </a:p>
        </p:txBody>
      </p:sp>
      <p:sp>
        <p:nvSpPr>
          <p:cNvPr id="5" name="Text 3"/>
          <p:cNvSpPr/>
          <p:nvPr/>
        </p:nvSpPr>
        <p:spPr>
          <a:xfrm>
            <a:off x="548640" y="6437376"/>
            <a:ext cx="5486400" cy="292608"/>
          </a:xfrm>
          <a:prstGeom prst="rect">
            <a:avLst/>
          </a:prstGeom>
          <a:noFill/>
          <a:ln/>
        </p:spPr>
        <p:txBody>
          <a:bodyPr wrap="square" lIns="0" tIns="0" rIns="0" bIns="0" rtlCol="0" anchor="ctr"/>
          <a:lstStyle/>
          <a:p>
            <a:pPr marL="0" indent="0">
              <a:buNone/>
            </a:pPr>
            <a:r>
              <a:rPr lang="en-US" sz="1000" i="1" dirty="0">
                <a:solidFill>
                  <a:srgbClr val="AAB6C5"/>
                </a:solidFill>
                <a:latin typeface="Calibri" pitchFamily="34" charset="0"/>
                <a:ea typeface="Calibri" pitchFamily="34" charset="-122"/>
                <a:cs typeface="Calibri" pitchFamily="34" charset="-120"/>
              </a:rPr>
              <a:t>NHS App — Digital Transformation Review</a:t>
            </a:r>
            <a:endParaRPr lang="en-US" sz="1000" dirty="0"/>
          </a:p>
        </p:txBody>
      </p:sp>
      <p:sp>
        <p:nvSpPr>
          <p:cNvPr id="6" name="Shape 4"/>
          <p:cNvSpPr/>
          <p:nvPr/>
        </p:nvSpPr>
        <p:spPr>
          <a:xfrm>
            <a:off x="548640" y="1481328"/>
            <a:ext cx="3291840" cy="1975104"/>
          </a:xfrm>
          <a:prstGeom prst="roundRect">
            <a:avLst>
              <a:gd name="adj" fmla="val 3704"/>
            </a:avLst>
          </a:prstGeom>
          <a:solidFill>
            <a:srgbClr val="FFFFFF"/>
          </a:solidFill>
          <a:ln w="12700">
            <a:solidFill>
              <a:srgbClr val="E2EAF2"/>
            </a:solidFill>
            <a:prstDash val="solid"/>
          </a:ln>
          <a:effectLst>
            <a:outerShdw blurRad="88900" dist="25400" dir="5400000" algn="bl" rotWithShape="0">
              <a:srgbClr val="0B1E3F">
                <a:alpha val="16000"/>
              </a:srgbClr>
            </a:outerShdw>
          </a:effectLst>
        </p:spPr>
      </p:sp>
      <p:sp>
        <p:nvSpPr>
          <p:cNvPr id="7" name="Shape 5"/>
          <p:cNvSpPr/>
          <p:nvPr/>
        </p:nvSpPr>
        <p:spPr>
          <a:xfrm>
            <a:off x="731520" y="1664208"/>
            <a:ext cx="420624" cy="420624"/>
          </a:xfrm>
          <a:prstGeom prst="ellipse">
            <a:avLst/>
          </a:prstGeom>
          <a:solidFill>
            <a:srgbClr val="003087"/>
          </a:solidFill>
          <a:ln/>
        </p:spPr>
      </p:sp>
      <p:pic>
        <p:nvPicPr>
          <p:cNvPr id="8" name="Image 0" descr="/home/claude/nhs_pptx/icons/userFriends.png"/>
          <p:cNvPicPr>
            <a:picLocks noChangeAspect="1"/>
          </p:cNvPicPr>
          <p:nvPr/>
        </p:nvPicPr>
        <p:blipFill>
          <a:blip r:embed="rId3"/>
          <a:stretch>
            <a:fillRect/>
          </a:stretch>
        </p:blipFill>
        <p:spPr>
          <a:xfrm>
            <a:off x="832470" y="1765158"/>
            <a:ext cx="218724" cy="218724"/>
          </a:xfrm>
          <a:prstGeom prst="rect">
            <a:avLst/>
          </a:prstGeom>
        </p:spPr>
      </p:pic>
      <p:sp>
        <p:nvSpPr>
          <p:cNvPr id="9" name="Text 6"/>
          <p:cNvSpPr/>
          <p:nvPr/>
        </p:nvSpPr>
        <p:spPr>
          <a:xfrm>
            <a:off x="749808" y="2048256"/>
            <a:ext cx="2889504" cy="987552"/>
          </a:xfrm>
          <a:prstGeom prst="rect">
            <a:avLst/>
          </a:prstGeom>
          <a:noFill/>
          <a:ln/>
        </p:spPr>
        <p:txBody>
          <a:bodyPr wrap="square" lIns="0" tIns="0" rIns="0" bIns="0" rtlCol="0" anchor="t"/>
          <a:lstStyle/>
          <a:p>
            <a:pPr marL="0" indent="0">
              <a:buNone/>
            </a:pPr>
            <a:r>
              <a:rPr lang="en-US" sz="3400" b="1" dirty="0">
                <a:solidFill>
                  <a:srgbClr val="003087"/>
                </a:solidFill>
                <a:latin typeface="Cambria" pitchFamily="34" charset="0"/>
                <a:ea typeface="Cambria" pitchFamily="34" charset="-122"/>
                <a:cs typeface="Cambria" pitchFamily="34" charset="-120"/>
              </a:rPr>
              <a:t>~12,000</a:t>
            </a:r>
            <a:endParaRPr lang="en-US" sz="3400" dirty="0"/>
          </a:p>
        </p:txBody>
      </p:sp>
      <p:sp>
        <p:nvSpPr>
          <p:cNvPr id="10" name="Text 7"/>
          <p:cNvSpPr/>
          <p:nvPr/>
        </p:nvSpPr>
        <p:spPr>
          <a:xfrm>
            <a:off x="749808" y="2670048"/>
            <a:ext cx="2889504" cy="713232"/>
          </a:xfrm>
          <a:prstGeom prst="rect">
            <a:avLst/>
          </a:prstGeom>
          <a:noFill/>
          <a:ln/>
        </p:spPr>
        <p:txBody>
          <a:bodyPr wrap="square" lIns="0" tIns="0" rIns="0" bIns="0" rtlCol="0" anchor="t"/>
          <a:lstStyle/>
          <a:p>
            <a:pPr marL="0" indent="0">
              <a:lnSpc>
                <a:spcPct val="105000"/>
              </a:lnSpc>
              <a:buNone/>
            </a:pPr>
            <a:r>
              <a:rPr lang="en-US" sz="1150" dirty="0">
                <a:solidFill>
                  <a:srgbClr val="657388"/>
                </a:solidFill>
                <a:latin typeface="Calibri" pitchFamily="34" charset="0"/>
                <a:ea typeface="Calibri" pitchFamily="34" charset="-122"/>
                <a:cs typeface="Calibri" pitchFamily="34" charset="-120"/>
              </a:rPr>
              <a:t>people applied through family-access pilots across 68 GP practices (NHS England, 2025).</a:t>
            </a:r>
            <a:endParaRPr lang="en-US" sz="1150" dirty="0"/>
          </a:p>
        </p:txBody>
      </p:sp>
      <p:sp>
        <p:nvSpPr>
          <p:cNvPr id="11" name="Shape 8"/>
          <p:cNvSpPr/>
          <p:nvPr/>
        </p:nvSpPr>
        <p:spPr>
          <a:xfrm>
            <a:off x="4744822" y="1618488"/>
            <a:ext cx="1097280" cy="1097280"/>
          </a:xfrm>
          <a:prstGeom prst="ellipse">
            <a:avLst/>
          </a:prstGeom>
          <a:solidFill>
            <a:srgbClr val="003087"/>
          </a:solidFill>
          <a:ln/>
        </p:spPr>
      </p:sp>
      <p:pic>
        <p:nvPicPr>
          <p:cNvPr id="12" name="Image 1" descr="/home/claude/nhs_pptx/icons/userFriends.png"/>
          <p:cNvPicPr>
            <a:picLocks noChangeAspect="1"/>
          </p:cNvPicPr>
          <p:nvPr/>
        </p:nvPicPr>
        <p:blipFill>
          <a:blip r:embed="rId3"/>
          <a:stretch>
            <a:fillRect/>
          </a:stretch>
        </p:blipFill>
        <p:spPr>
          <a:xfrm>
            <a:off x="5019142" y="1892808"/>
            <a:ext cx="548640" cy="548640"/>
          </a:xfrm>
          <a:prstGeom prst="rect">
            <a:avLst/>
          </a:prstGeom>
        </p:spPr>
      </p:pic>
      <p:sp>
        <p:nvSpPr>
          <p:cNvPr id="13" name="Text 9"/>
          <p:cNvSpPr/>
          <p:nvPr/>
        </p:nvSpPr>
        <p:spPr>
          <a:xfrm>
            <a:off x="4561942" y="2788920"/>
            <a:ext cx="1463040" cy="502920"/>
          </a:xfrm>
          <a:prstGeom prst="rect">
            <a:avLst/>
          </a:prstGeom>
          <a:noFill/>
          <a:ln/>
        </p:spPr>
        <p:txBody>
          <a:bodyPr wrap="square" lIns="0" tIns="0" rIns="0" bIns="0" rtlCol="0" anchor="t"/>
          <a:lstStyle/>
          <a:p>
            <a:pPr marL="0" indent="0" algn="ctr">
              <a:lnSpc>
                <a:spcPct val="105000"/>
              </a:lnSpc>
              <a:buNone/>
            </a:pPr>
            <a:r>
              <a:rPr lang="en-US" sz="1250" b="1" dirty="0">
                <a:solidFill>
                  <a:srgbClr val="003087"/>
                </a:solidFill>
                <a:latin typeface="Calibri" pitchFamily="34" charset="0"/>
                <a:ea typeface="Calibri" pitchFamily="34" charset="-122"/>
                <a:cs typeface="Calibri" pitchFamily="34" charset="-120"/>
              </a:rPr>
              <a:t>Carer</a:t>
            </a:r>
            <a:endParaRPr lang="en-US" sz="1250" dirty="0"/>
          </a:p>
        </p:txBody>
      </p:sp>
      <p:sp>
        <p:nvSpPr>
          <p:cNvPr id="14" name="Shape 10"/>
          <p:cNvSpPr/>
          <p:nvPr/>
        </p:nvSpPr>
        <p:spPr>
          <a:xfrm>
            <a:off x="7397496" y="1732788"/>
            <a:ext cx="868680" cy="868680"/>
          </a:xfrm>
          <a:prstGeom prst="ellipse">
            <a:avLst/>
          </a:prstGeom>
          <a:solidFill>
            <a:srgbClr val="ED8B00"/>
          </a:solidFill>
          <a:ln/>
        </p:spPr>
      </p:sp>
      <p:pic>
        <p:nvPicPr>
          <p:cNvPr id="15" name="Image 2" descr="/home/claude/nhs_pptx/icons/shield.png"/>
          <p:cNvPicPr>
            <a:picLocks noChangeAspect="1"/>
          </p:cNvPicPr>
          <p:nvPr/>
        </p:nvPicPr>
        <p:blipFill>
          <a:blip r:embed="rId4"/>
          <a:stretch>
            <a:fillRect/>
          </a:stretch>
        </p:blipFill>
        <p:spPr>
          <a:xfrm>
            <a:off x="7614666" y="1949958"/>
            <a:ext cx="434340" cy="434340"/>
          </a:xfrm>
          <a:prstGeom prst="rect">
            <a:avLst/>
          </a:prstGeom>
        </p:spPr>
      </p:pic>
      <p:sp>
        <p:nvSpPr>
          <p:cNvPr id="16" name="Text 11"/>
          <p:cNvSpPr/>
          <p:nvPr/>
        </p:nvSpPr>
        <p:spPr>
          <a:xfrm>
            <a:off x="7100316" y="2674620"/>
            <a:ext cx="1463040" cy="502920"/>
          </a:xfrm>
          <a:prstGeom prst="rect">
            <a:avLst/>
          </a:prstGeom>
          <a:noFill/>
          <a:ln/>
        </p:spPr>
        <p:txBody>
          <a:bodyPr wrap="square" lIns="0" tIns="0" rIns="0" bIns="0" rtlCol="0" anchor="t"/>
          <a:lstStyle/>
          <a:p>
            <a:pPr marL="0" indent="0" algn="ctr">
              <a:lnSpc>
                <a:spcPct val="105000"/>
              </a:lnSpc>
              <a:buNone/>
            </a:pPr>
            <a:r>
              <a:rPr lang="en-US" sz="1250" b="1" dirty="0">
                <a:solidFill>
                  <a:srgbClr val="003087"/>
                </a:solidFill>
                <a:latin typeface="Calibri" pitchFamily="34" charset="0"/>
                <a:ea typeface="Calibri" pitchFamily="34" charset="-122"/>
                <a:cs typeface="Calibri" pitchFamily="34" charset="-120"/>
              </a:rPr>
              <a:t>Consent &amp; Review</a:t>
            </a:r>
            <a:endParaRPr lang="en-US" sz="1250" dirty="0"/>
          </a:p>
        </p:txBody>
      </p:sp>
      <p:sp>
        <p:nvSpPr>
          <p:cNvPr id="17" name="Shape 12"/>
          <p:cNvSpPr/>
          <p:nvPr/>
        </p:nvSpPr>
        <p:spPr>
          <a:xfrm>
            <a:off x="9822485" y="1618488"/>
            <a:ext cx="1097280" cy="1097280"/>
          </a:xfrm>
          <a:prstGeom prst="ellipse">
            <a:avLst/>
          </a:prstGeom>
          <a:solidFill>
            <a:srgbClr val="41B6E6"/>
          </a:solidFill>
          <a:ln/>
        </p:spPr>
      </p:sp>
      <p:pic>
        <p:nvPicPr>
          <p:cNvPr id="18" name="Image 3" descr="/home/claude/nhs_pptx/icons/mobile.png"/>
          <p:cNvPicPr>
            <a:picLocks noChangeAspect="1"/>
          </p:cNvPicPr>
          <p:nvPr/>
        </p:nvPicPr>
        <p:blipFill>
          <a:blip r:embed="rId5"/>
          <a:stretch>
            <a:fillRect/>
          </a:stretch>
        </p:blipFill>
        <p:spPr>
          <a:xfrm>
            <a:off x="10096805" y="1892808"/>
            <a:ext cx="548640" cy="548640"/>
          </a:xfrm>
          <a:prstGeom prst="rect">
            <a:avLst/>
          </a:prstGeom>
        </p:spPr>
      </p:pic>
      <p:sp>
        <p:nvSpPr>
          <p:cNvPr id="19" name="Text 13"/>
          <p:cNvSpPr/>
          <p:nvPr/>
        </p:nvSpPr>
        <p:spPr>
          <a:xfrm>
            <a:off x="9639605" y="2788920"/>
            <a:ext cx="1463040" cy="502920"/>
          </a:xfrm>
          <a:prstGeom prst="rect">
            <a:avLst/>
          </a:prstGeom>
          <a:noFill/>
          <a:ln/>
        </p:spPr>
        <p:txBody>
          <a:bodyPr wrap="square" lIns="0" tIns="0" rIns="0" bIns="0" rtlCol="0" anchor="t"/>
          <a:lstStyle/>
          <a:p>
            <a:pPr marL="0" indent="0" algn="ctr">
              <a:lnSpc>
                <a:spcPct val="105000"/>
              </a:lnSpc>
              <a:buNone/>
            </a:pPr>
            <a:r>
              <a:rPr lang="en-US" sz="1250" b="1" dirty="0">
                <a:solidFill>
                  <a:srgbClr val="003087"/>
                </a:solidFill>
                <a:latin typeface="Calibri" pitchFamily="34" charset="0"/>
                <a:ea typeface="Calibri" pitchFamily="34" charset="-122"/>
                <a:cs typeface="Calibri" pitchFamily="34" charset="-120"/>
              </a:rPr>
              <a:t>Patient App Profile</a:t>
            </a:r>
            <a:endParaRPr lang="en-US" sz="1250" dirty="0"/>
          </a:p>
        </p:txBody>
      </p:sp>
      <p:pic>
        <p:nvPicPr>
          <p:cNvPr id="20" name="Image 4" descr="/home/claude/nhs_pptx/icons/arrowRightNavy.png"/>
          <p:cNvPicPr>
            <a:picLocks noChangeAspect="1"/>
          </p:cNvPicPr>
          <p:nvPr/>
        </p:nvPicPr>
        <p:blipFill>
          <a:blip r:embed="rId6"/>
          <a:stretch>
            <a:fillRect/>
          </a:stretch>
        </p:blipFill>
        <p:spPr>
          <a:xfrm>
            <a:off x="6436919" y="1984248"/>
            <a:ext cx="365760" cy="365760"/>
          </a:xfrm>
          <a:prstGeom prst="rect">
            <a:avLst/>
          </a:prstGeom>
        </p:spPr>
      </p:pic>
      <p:pic>
        <p:nvPicPr>
          <p:cNvPr id="21" name="Image 5" descr="/home/claude/nhs_pptx/icons/arrowRightNavy.png"/>
          <p:cNvPicPr>
            <a:picLocks noChangeAspect="1"/>
          </p:cNvPicPr>
          <p:nvPr/>
        </p:nvPicPr>
        <p:blipFill>
          <a:blip r:embed="rId6"/>
          <a:stretch>
            <a:fillRect/>
          </a:stretch>
        </p:blipFill>
        <p:spPr>
          <a:xfrm>
            <a:off x="8861450" y="1984248"/>
            <a:ext cx="365760" cy="365760"/>
          </a:xfrm>
          <a:prstGeom prst="rect">
            <a:avLst/>
          </a:prstGeom>
        </p:spPr>
      </p:pic>
      <p:sp>
        <p:nvSpPr>
          <p:cNvPr id="22" name="Text 14"/>
          <p:cNvSpPr/>
          <p:nvPr/>
        </p:nvSpPr>
        <p:spPr>
          <a:xfrm>
            <a:off x="548640" y="3511296"/>
            <a:ext cx="11091672" cy="237744"/>
          </a:xfrm>
          <a:prstGeom prst="rect">
            <a:avLst/>
          </a:prstGeom>
          <a:noFill/>
          <a:ln/>
        </p:spPr>
        <p:txBody>
          <a:bodyPr wrap="square" lIns="0" tIns="0" rIns="0" bIns="0" rtlCol="0" anchor="ctr"/>
          <a:lstStyle/>
          <a:p>
            <a:pPr marL="0" indent="0">
              <a:buNone/>
            </a:pPr>
            <a:r>
              <a:rPr lang="en-US" sz="1200" b="1" kern="0" spc="200" dirty="0">
                <a:solidFill>
                  <a:srgbClr val="003087"/>
                </a:solidFill>
                <a:latin typeface="Calibri" pitchFamily="34" charset="0"/>
                <a:ea typeface="Calibri" pitchFamily="34" charset="-122"/>
                <a:cs typeface="Calibri" pitchFamily="34" charset="-120"/>
              </a:rPr>
              <a:t>FAMILY &amp; PROXY ACCESS IN PRACTICE</a:t>
            </a:r>
            <a:endParaRPr lang="en-US" sz="1200" dirty="0"/>
          </a:p>
        </p:txBody>
      </p:sp>
      <p:sp>
        <p:nvSpPr>
          <p:cNvPr id="23" name="Shape 15"/>
          <p:cNvSpPr/>
          <p:nvPr/>
        </p:nvSpPr>
        <p:spPr>
          <a:xfrm>
            <a:off x="548640" y="3922776"/>
            <a:ext cx="548640" cy="548640"/>
          </a:xfrm>
          <a:prstGeom prst="ellipse">
            <a:avLst/>
          </a:prstGeom>
          <a:solidFill>
            <a:srgbClr val="003087"/>
          </a:solidFill>
          <a:ln/>
        </p:spPr>
      </p:sp>
      <p:pic>
        <p:nvPicPr>
          <p:cNvPr id="24" name="Image 6" descr="/home/claude/nhs_pptx/icons/userFriends.png"/>
          <p:cNvPicPr>
            <a:picLocks noChangeAspect="1"/>
          </p:cNvPicPr>
          <p:nvPr/>
        </p:nvPicPr>
        <p:blipFill>
          <a:blip r:embed="rId3"/>
          <a:stretch>
            <a:fillRect/>
          </a:stretch>
        </p:blipFill>
        <p:spPr>
          <a:xfrm>
            <a:off x="680314" y="4054450"/>
            <a:ext cx="285293" cy="285293"/>
          </a:xfrm>
          <a:prstGeom prst="rect">
            <a:avLst/>
          </a:prstGeom>
        </p:spPr>
      </p:pic>
      <p:sp>
        <p:nvSpPr>
          <p:cNvPr id="25" name="Text 16"/>
          <p:cNvSpPr/>
          <p:nvPr/>
        </p:nvSpPr>
        <p:spPr>
          <a:xfrm>
            <a:off x="1298448" y="3803904"/>
            <a:ext cx="10341864" cy="786384"/>
          </a:xfrm>
          <a:prstGeom prst="rect">
            <a:avLst/>
          </a:prstGeom>
          <a:noFill/>
          <a:ln/>
        </p:spPr>
        <p:txBody>
          <a:bodyPr wrap="square" lIns="0" tIns="0" rIns="0" bIns="0" rtlCol="0" anchor="ctr"/>
          <a:lstStyle/>
          <a:p>
            <a:pPr marL="0" indent="0">
              <a:lnSpc>
                <a:spcPct val="108000"/>
              </a:lnSpc>
              <a:buNone/>
            </a:pPr>
            <a:r>
              <a:rPr lang="en-US" sz="1400" b="1" dirty="0">
                <a:solidFill>
                  <a:srgbClr val="16284A"/>
                </a:solidFill>
                <a:latin typeface="Calibri" pitchFamily="34" charset="0"/>
                <a:ea typeface="Calibri" pitchFamily="34" charset="-122"/>
                <a:cs typeface="Calibri" pitchFamily="34" charset="-120"/>
              </a:rPr>
              <a:t>Linked Profiles for Carers</a:t>
            </a:r>
            <a:endParaRPr lang="en-US" sz="1400" dirty="0"/>
          </a:p>
          <a:p>
            <a:pPr marL="0" indent="0">
              <a:lnSpc>
                <a:spcPct val="108000"/>
              </a:lnSpc>
              <a:buNone/>
            </a:pPr>
            <a:r>
              <a:rPr lang="en-US" sz="1150" dirty="0">
                <a:solidFill>
                  <a:srgbClr val="657388"/>
                </a:solidFill>
                <a:latin typeface="Calibri" pitchFamily="34" charset="0"/>
                <a:ea typeface="Calibri" pitchFamily="34" charset="-122"/>
                <a:cs typeface="Calibri" pitchFamily="34" charset="-120"/>
              </a:rPr>
              <a:t>Authorised carers can manage prescriptions, appointments and health information for someone else via linked profiles.  (NHS England Digital, 2026)</a:t>
            </a:r>
            <a:endParaRPr lang="en-US" sz="1400" dirty="0"/>
          </a:p>
        </p:txBody>
      </p:sp>
      <p:sp>
        <p:nvSpPr>
          <p:cNvPr id="26" name="Shape 17"/>
          <p:cNvSpPr/>
          <p:nvPr/>
        </p:nvSpPr>
        <p:spPr>
          <a:xfrm>
            <a:off x="548640" y="4745736"/>
            <a:ext cx="548640" cy="548640"/>
          </a:xfrm>
          <a:prstGeom prst="ellipse">
            <a:avLst/>
          </a:prstGeom>
          <a:solidFill>
            <a:srgbClr val="41B6E6"/>
          </a:solidFill>
          <a:ln/>
        </p:spPr>
      </p:sp>
      <p:pic>
        <p:nvPicPr>
          <p:cNvPr id="27" name="Image 7" descr="/home/claude/nhs_pptx/icons/handHoldingHeart.png"/>
          <p:cNvPicPr>
            <a:picLocks noChangeAspect="1"/>
          </p:cNvPicPr>
          <p:nvPr/>
        </p:nvPicPr>
        <p:blipFill>
          <a:blip r:embed="rId7"/>
          <a:stretch>
            <a:fillRect/>
          </a:stretch>
        </p:blipFill>
        <p:spPr>
          <a:xfrm>
            <a:off x="680314" y="4877410"/>
            <a:ext cx="285293" cy="285293"/>
          </a:xfrm>
          <a:prstGeom prst="rect">
            <a:avLst/>
          </a:prstGeom>
        </p:spPr>
      </p:pic>
      <p:sp>
        <p:nvSpPr>
          <p:cNvPr id="28" name="Text 18"/>
          <p:cNvSpPr/>
          <p:nvPr/>
        </p:nvSpPr>
        <p:spPr>
          <a:xfrm>
            <a:off x="1298448" y="4626864"/>
            <a:ext cx="10341864" cy="786384"/>
          </a:xfrm>
          <a:prstGeom prst="rect">
            <a:avLst/>
          </a:prstGeom>
          <a:noFill/>
          <a:ln/>
        </p:spPr>
        <p:txBody>
          <a:bodyPr wrap="square" lIns="0" tIns="0" rIns="0" bIns="0" rtlCol="0" anchor="ctr"/>
          <a:lstStyle/>
          <a:p>
            <a:pPr marL="0" indent="0">
              <a:lnSpc>
                <a:spcPct val="108000"/>
              </a:lnSpc>
              <a:buNone/>
            </a:pPr>
            <a:r>
              <a:rPr lang="en-US" sz="1400" b="1" dirty="0">
                <a:solidFill>
                  <a:srgbClr val="16284A"/>
                </a:solidFill>
                <a:latin typeface="Calibri" pitchFamily="34" charset="0"/>
                <a:ea typeface="Calibri" pitchFamily="34" charset="-122"/>
                <a:cs typeface="Calibri" pitchFamily="34" charset="-120"/>
              </a:rPr>
              <a:t>Who Benefits</a:t>
            </a:r>
            <a:endParaRPr lang="en-US" sz="1400" dirty="0"/>
          </a:p>
          <a:p>
            <a:pPr marL="0" indent="0">
              <a:lnSpc>
                <a:spcPct val="108000"/>
              </a:lnSpc>
              <a:buNone/>
            </a:pPr>
            <a:r>
              <a:rPr lang="en-US" sz="1150" dirty="0">
                <a:solidFill>
                  <a:srgbClr val="657388"/>
                </a:solidFill>
                <a:latin typeface="Calibri" pitchFamily="34" charset="0"/>
                <a:ea typeface="Calibri" pitchFamily="34" charset="-122"/>
                <a:cs typeface="Calibri" pitchFamily="34" charset="-120"/>
              </a:rPr>
              <a:t>This can support elderly relatives, children, people with disabilities, and those with language or digital-confidence barriers.</a:t>
            </a:r>
            <a:endParaRPr lang="en-US" sz="1400" dirty="0"/>
          </a:p>
        </p:txBody>
      </p:sp>
      <p:sp>
        <p:nvSpPr>
          <p:cNvPr id="29" name="Shape 19"/>
          <p:cNvSpPr/>
          <p:nvPr/>
        </p:nvSpPr>
        <p:spPr>
          <a:xfrm>
            <a:off x="548640" y="5568696"/>
            <a:ext cx="548640" cy="548640"/>
          </a:xfrm>
          <a:prstGeom prst="ellipse">
            <a:avLst/>
          </a:prstGeom>
          <a:solidFill>
            <a:srgbClr val="ED8B00"/>
          </a:solidFill>
          <a:ln/>
        </p:spPr>
      </p:sp>
      <p:pic>
        <p:nvPicPr>
          <p:cNvPr id="30" name="Image 8" descr="/home/claude/nhs_pptx/icons/shield.png"/>
          <p:cNvPicPr>
            <a:picLocks noChangeAspect="1"/>
          </p:cNvPicPr>
          <p:nvPr/>
        </p:nvPicPr>
        <p:blipFill>
          <a:blip r:embed="rId4"/>
          <a:stretch>
            <a:fillRect/>
          </a:stretch>
        </p:blipFill>
        <p:spPr>
          <a:xfrm>
            <a:off x="680314" y="5700370"/>
            <a:ext cx="285293" cy="285293"/>
          </a:xfrm>
          <a:prstGeom prst="rect">
            <a:avLst/>
          </a:prstGeom>
        </p:spPr>
      </p:pic>
      <p:sp>
        <p:nvSpPr>
          <p:cNvPr id="31" name="Text 20"/>
          <p:cNvSpPr/>
          <p:nvPr/>
        </p:nvSpPr>
        <p:spPr>
          <a:xfrm>
            <a:off x="1298448" y="5449824"/>
            <a:ext cx="10341864" cy="786384"/>
          </a:xfrm>
          <a:prstGeom prst="rect">
            <a:avLst/>
          </a:prstGeom>
          <a:noFill/>
          <a:ln/>
        </p:spPr>
        <p:txBody>
          <a:bodyPr wrap="square" lIns="0" tIns="0" rIns="0" bIns="0" rtlCol="0" anchor="ctr"/>
          <a:lstStyle/>
          <a:p>
            <a:pPr marL="0" indent="0">
              <a:lnSpc>
                <a:spcPct val="108000"/>
              </a:lnSpc>
              <a:buNone/>
            </a:pPr>
            <a:r>
              <a:rPr lang="en-US" sz="1400" b="1" dirty="0">
                <a:solidFill>
                  <a:srgbClr val="16284A"/>
                </a:solidFill>
                <a:latin typeface="Calibri" pitchFamily="34" charset="0"/>
                <a:ea typeface="Calibri" pitchFamily="34" charset="-122"/>
                <a:cs typeface="Calibri" pitchFamily="34" charset="-120"/>
              </a:rPr>
              <a:t>Privacy, by Design</a:t>
            </a:r>
            <a:endParaRPr lang="en-US" sz="1400" dirty="0"/>
          </a:p>
          <a:p>
            <a:pPr marL="0" indent="0">
              <a:lnSpc>
                <a:spcPct val="108000"/>
              </a:lnSpc>
              <a:buNone/>
            </a:pPr>
            <a:r>
              <a:rPr lang="en-US" sz="1150" dirty="0">
                <a:solidFill>
                  <a:srgbClr val="657388"/>
                </a:solidFill>
                <a:latin typeface="Calibri" pitchFamily="34" charset="0"/>
                <a:ea typeface="Calibri" pitchFamily="34" charset="-122"/>
                <a:cs typeface="Calibri" pitchFamily="34" charset="-120"/>
              </a:rPr>
              <a:t>Proxy access must be consented to, time-limited and reviewed — balancing support with privacy.  (NHS England Digital, 2026)</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03087"/>
        </a:solidFill>
        <a:effectLst/>
      </p:bgPr>
    </p:bg>
    <p:spTree>
      <p:nvGrpSpPr>
        <p:cNvPr id="1" name=""/>
        <p:cNvGrpSpPr/>
        <p:nvPr/>
      </p:nvGrpSpPr>
      <p:grpSpPr>
        <a:xfrm>
          <a:off x="0" y="0"/>
          <a:ext cx="0" cy="0"/>
          <a:chOff x="0" y="0"/>
          <a:chExt cx="0" cy="0"/>
        </a:xfrm>
      </p:grpSpPr>
      <p:sp>
        <p:nvSpPr>
          <p:cNvPr id="2" name="Text 0"/>
          <p:cNvSpPr/>
          <p:nvPr/>
        </p:nvSpPr>
        <p:spPr>
          <a:xfrm>
            <a:off x="548640" y="292608"/>
            <a:ext cx="11091672" cy="292608"/>
          </a:xfrm>
          <a:prstGeom prst="rect">
            <a:avLst/>
          </a:prstGeom>
          <a:noFill/>
          <a:ln/>
        </p:spPr>
        <p:txBody>
          <a:bodyPr wrap="square" lIns="0" tIns="0" rIns="0" bIns="0" rtlCol="0" anchor="ctr"/>
          <a:lstStyle/>
          <a:p>
            <a:pPr marL="0" indent="0">
              <a:buNone/>
            </a:pPr>
            <a:r>
              <a:rPr lang="en-US" sz="1250" b="1" kern="0" spc="250" dirty="0">
                <a:solidFill>
                  <a:srgbClr val="41B6E6"/>
                </a:solidFill>
                <a:latin typeface="Calibri" pitchFamily="34" charset="0"/>
                <a:ea typeface="Calibri" pitchFamily="34" charset="-122"/>
                <a:cs typeface="Calibri" pitchFamily="34" charset="-120"/>
              </a:rPr>
              <a:t>CONCLUSION</a:t>
            </a:r>
            <a:endParaRPr lang="en-US" sz="1250" dirty="0"/>
          </a:p>
        </p:txBody>
      </p:sp>
      <p:sp>
        <p:nvSpPr>
          <p:cNvPr id="3" name="Text 1"/>
          <p:cNvSpPr/>
          <p:nvPr/>
        </p:nvSpPr>
        <p:spPr>
          <a:xfrm>
            <a:off x="548640" y="566928"/>
            <a:ext cx="11091672" cy="713232"/>
          </a:xfrm>
          <a:prstGeom prst="rect">
            <a:avLst/>
          </a:prstGeom>
          <a:noFill/>
          <a:ln/>
        </p:spPr>
        <p:txBody>
          <a:bodyPr wrap="square" lIns="0" tIns="0" rIns="0" bIns="0" rtlCol="0" anchor="t"/>
          <a:lstStyle/>
          <a:p>
            <a:pPr marL="0" indent="0">
              <a:buNone/>
            </a:pPr>
            <a:r>
              <a:rPr lang="en-US" sz="3000" b="1" dirty="0">
                <a:solidFill>
                  <a:srgbClr val="FFFFFF"/>
                </a:solidFill>
                <a:latin typeface="Cambria" pitchFamily="34" charset="0"/>
                <a:ea typeface="Cambria" pitchFamily="34" charset="-122"/>
                <a:cs typeface="Cambria" pitchFamily="34" charset="-120"/>
              </a:rPr>
              <a:t>An Effective but Incomplete Digital Transformation</a:t>
            </a:r>
            <a:endParaRPr lang="en-US" sz="3000" dirty="0"/>
          </a:p>
        </p:txBody>
      </p:sp>
      <p:sp>
        <p:nvSpPr>
          <p:cNvPr id="4" name="Text 2"/>
          <p:cNvSpPr/>
          <p:nvPr/>
        </p:nvSpPr>
        <p:spPr>
          <a:xfrm>
            <a:off x="11368735" y="6437376"/>
            <a:ext cx="548640" cy="292608"/>
          </a:xfrm>
          <a:prstGeom prst="rect">
            <a:avLst/>
          </a:prstGeom>
          <a:noFill/>
          <a:ln/>
        </p:spPr>
        <p:txBody>
          <a:bodyPr wrap="square" lIns="0" tIns="0" rIns="0" bIns="0" rtlCol="0" anchor="ctr"/>
          <a:lstStyle/>
          <a:p>
            <a:pPr marL="0" indent="0" algn="r">
              <a:buNone/>
            </a:pPr>
            <a:r>
              <a:rPr lang="en-US" sz="1100" dirty="0">
                <a:solidFill>
                  <a:srgbClr val="8FB4E0"/>
                </a:solidFill>
                <a:latin typeface="Calibri" pitchFamily="34" charset="0"/>
                <a:ea typeface="Calibri" pitchFamily="34" charset="-122"/>
                <a:cs typeface="Calibri" pitchFamily="34" charset="-120"/>
              </a:rPr>
              <a:t>11</a:t>
            </a:r>
            <a:endParaRPr lang="en-US" sz="1100" dirty="0"/>
          </a:p>
        </p:txBody>
      </p:sp>
      <p:sp>
        <p:nvSpPr>
          <p:cNvPr id="5" name="Text 3"/>
          <p:cNvSpPr/>
          <p:nvPr/>
        </p:nvSpPr>
        <p:spPr>
          <a:xfrm>
            <a:off x="548640" y="6437376"/>
            <a:ext cx="5486400" cy="292608"/>
          </a:xfrm>
          <a:prstGeom prst="rect">
            <a:avLst/>
          </a:prstGeom>
          <a:noFill/>
          <a:ln/>
        </p:spPr>
        <p:txBody>
          <a:bodyPr wrap="square" lIns="0" tIns="0" rIns="0" bIns="0" rtlCol="0" anchor="ctr"/>
          <a:lstStyle/>
          <a:p>
            <a:pPr marL="0" indent="0">
              <a:buNone/>
            </a:pPr>
            <a:r>
              <a:rPr lang="en-US" sz="1000" i="1" dirty="0">
                <a:solidFill>
                  <a:srgbClr val="5E84BE"/>
                </a:solidFill>
                <a:latin typeface="Calibri" pitchFamily="34" charset="0"/>
                <a:ea typeface="Calibri" pitchFamily="34" charset="-122"/>
                <a:cs typeface="Calibri" pitchFamily="34" charset="-120"/>
              </a:rPr>
              <a:t>NHS App — Digital Transformation Review</a:t>
            </a:r>
            <a:endParaRPr lang="en-US" sz="1000" dirty="0"/>
          </a:p>
        </p:txBody>
      </p:sp>
      <p:sp>
        <p:nvSpPr>
          <p:cNvPr id="6" name="Text 4"/>
          <p:cNvSpPr/>
          <p:nvPr/>
        </p:nvSpPr>
        <p:spPr>
          <a:xfrm>
            <a:off x="548640" y="1481328"/>
            <a:ext cx="11091672" cy="1005840"/>
          </a:xfrm>
          <a:prstGeom prst="rect">
            <a:avLst/>
          </a:prstGeom>
          <a:noFill/>
          <a:ln/>
        </p:spPr>
        <p:txBody>
          <a:bodyPr wrap="square" lIns="0" tIns="0" rIns="0" bIns="0" rtlCol="0" anchor="t"/>
          <a:lstStyle/>
          <a:p>
            <a:pPr marL="0" indent="0">
              <a:lnSpc>
                <a:spcPct val="122000"/>
              </a:lnSpc>
              <a:buNone/>
            </a:pPr>
            <a:r>
              <a:rPr lang="en-US" sz="1450" dirty="0">
                <a:solidFill>
                  <a:srgbClr val="FFFFFF"/>
                </a:solidFill>
                <a:latin typeface="Calibri" pitchFamily="34" charset="0"/>
                <a:ea typeface="Calibri" pitchFamily="34" charset="-122"/>
                <a:cs typeface="Calibri" pitchFamily="34" charset="-120"/>
              </a:rPr>
              <a:t>The NHS App is one of the most significant digital changes in English health and social care. Official figures show high, routine use for prescriptions, records and messaging, while the literature shows it has reshaped job roles, service delivery, patient experience and community involvement — alongside workload variation, inconsistent local roll-out, patient confusion and digital inequality.</a:t>
            </a:r>
            <a:endParaRPr lang="en-US" sz="1450" dirty="0"/>
          </a:p>
        </p:txBody>
      </p:sp>
      <p:sp>
        <p:nvSpPr>
          <p:cNvPr id="7" name="Text 5"/>
          <p:cNvSpPr/>
          <p:nvPr/>
        </p:nvSpPr>
        <p:spPr>
          <a:xfrm>
            <a:off x="548640" y="2596896"/>
            <a:ext cx="11091672" cy="292608"/>
          </a:xfrm>
          <a:prstGeom prst="rect">
            <a:avLst/>
          </a:prstGeom>
          <a:noFill/>
          <a:ln/>
        </p:spPr>
        <p:txBody>
          <a:bodyPr wrap="square" lIns="0" tIns="0" rIns="0" bIns="0" rtlCol="0" anchor="ctr"/>
          <a:lstStyle/>
          <a:p>
            <a:pPr marL="0" indent="0" algn="ctr">
              <a:buNone/>
            </a:pPr>
            <a:r>
              <a:rPr lang="en-US" sz="1250" b="1" kern="0" spc="250" dirty="0">
                <a:solidFill>
                  <a:srgbClr val="41B6E6"/>
                </a:solidFill>
                <a:latin typeface="Calibri" pitchFamily="34" charset="0"/>
                <a:ea typeface="Calibri" pitchFamily="34" charset="-122"/>
                <a:cs typeface="Calibri" pitchFamily="34" charset="-120"/>
              </a:rPr>
              <a:t>FIVE CONDITIONS FOR A SUCCESSFUL DIGITAL TRANSFORMATION</a:t>
            </a:r>
            <a:endParaRPr lang="en-US" sz="1250" dirty="0"/>
          </a:p>
        </p:txBody>
      </p:sp>
      <p:sp>
        <p:nvSpPr>
          <p:cNvPr id="8" name="Shape 6"/>
          <p:cNvSpPr/>
          <p:nvPr/>
        </p:nvSpPr>
        <p:spPr>
          <a:xfrm>
            <a:off x="548640" y="2962656"/>
            <a:ext cx="2035454" cy="2286000"/>
          </a:xfrm>
          <a:prstGeom prst="roundRect">
            <a:avLst>
              <a:gd name="adj" fmla="val 3594"/>
            </a:avLst>
          </a:prstGeom>
          <a:solidFill>
            <a:srgbClr val="0F4C9E"/>
          </a:solidFill>
          <a:ln w="12700">
            <a:solidFill>
              <a:srgbClr val="0F4C9E"/>
            </a:solidFill>
            <a:prstDash val="solid"/>
          </a:ln>
          <a:effectLst>
            <a:outerShdw blurRad="88900" dist="25400" dir="5400000" algn="bl" rotWithShape="0">
              <a:srgbClr val="0B1E3F">
                <a:alpha val="16000"/>
              </a:srgbClr>
            </a:outerShdw>
          </a:effectLst>
        </p:spPr>
      </p:sp>
      <p:sp>
        <p:nvSpPr>
          <p:cNvPr id="9" name="Shape 7"/>
          <p:cNvSpPr/>
          <p:nvPr/>
        </p:nvSpPr>
        <p:spPr>
          <a:xfrm>
            <a:off x="1314907" y="3145536"/>
            <a:ext cx="502920" cy="502920"/>
          </a:xfrm>
          <a:prstGeom prst="ellipse">
            <a:avLst/>
          </a:prstGeom>
          <a:solidFill>
            <a:srgbClr val="41B6E6"/>
          </a:solidFill>
          <a:ln/>
        </p:spPr>
      </p:sp>
      <p:pic>
        <p:nvPicPr>
          <p:cNvPr id="10" name="Image 0" descr="/home/claude/nhs_pptx/icons/graduationCap.png"/>
          <p:cNvPicPr>
            <a:picLocks noChangeAspect="1"/>
          </p:cNvPicPr>
          <p:nvPr/>
        </p:nvPicPr>
        <p:blipFill>
          <a:blip r:embed="rId3"/>
          <a:stretch>
            <a:fillRect/>
          </a:stretch>
        </p:blipFill>
        <p:spPr>
          <a:xfrm>
            <a:off x="1435608" y="3266237"/>
            <a:ext cx="261518" cy="261518"/>
          </a:xfrm>
          <a:prstGeom prst="rect">
            <a:avLst/>
          </a:prstGeom>
        </p:spPr>
      </p:pic>
      <p:sp>
        <p:nvSpPr>
          <p:cNvPr id="11" name="Text 8"/>
          <p:cNvSpPr/>
          <p:nvPr/>
        </p:nvSpPr>
        <p:spPr>
          <a:xfrm>
            <a:off x="621792" y="3739896"/>
            <a:ext cx="1889150" cy="320040"/>
          </a:xfrm>
          <a:prstGeom prst="rect">
            <a:avLst/>
          </a:prstGeom>
          <a:noFill/>
          <a:ln/>
        </p:spPr>
        <p:txBody>
          <a:bodyPr wrap="square" lIns="0" tIns="0" rIns="0" bIns="0" rtlCol="0" anchor="t"/>
          <a:lstStyle/>
          <a:p>
            <a:pPr marL="0" indent="0" algn="ctr">
              <a:buNone/>
            </a:pPr>
            <a:r>
              <a:rPr lang="en-US" sz="1300" b="1" dirty="0">
                <a:solidFill>
                  <a:srgbClr val="FFFFFF"/>
                </a:solidFill>
                <a:latin typeface="Calibri" pitchFamily="34" charset="0"/>
                <a:ea typeface="Calibri" pitchFamily="34" charset="-122"/>
                <a:cs typeface="Calibri" pitchFamily="34" charset="-120"/>
              </a:rPr>
              <a:t>Training</a:t>
            </a:r>
            <a:endParaRPr lang="en-US" sz="1300" dirty="0"/>
          </a:p>
        </p:txBody>
      </p:sp>
      <p:sp>
        <p:nvSpPr>
          <p:cNvPr id="12" name="Text 9"/>
          <p:cNvSpPr/>
          <p:nvPr/>
        </p:nvSpPr>
        <p:spPr>
          <a:xfrm>
            <a:off x="694944" y="4114800"/>
            <a:ext cx="1742846" cy="1005840"/>
          </a:xfrm>
          <a:prstGeom prst="rect">
            <a:avLst/>
          </a:prstGeom>
          <a:noFill/>
          <a:ln/>
        </p:spPr>
        <p:txBody>
          <a:bodyPr wrap="square" lIns="0" tIns="0" rIns="0" bIns="0" rtlCol="0" anchor="t"/>
          <a:lstStyle/>
          <a:p>
            <a:pPr marL="0" indent="0" algn="ctr">
              <a:lnSpc>
                <a:spcPct val="118000"/>
              </a:lnSpc>
              <a:buNone/>
            </a:pPr>
            <a:r>
              <a:rPr lang="en-US" sz="1050" dirty="0">
                <a:solidFill>
                  <a:srgbClr val="CFECF9"/>
                </a:solidFill>
                <a:latin typeface="Calibri" pitchFamily="34" charset="0"/>
                <a:ea typeface="Calibri" pitchFamily="34" charset="-122"/>
                <a:cs typeface="Calibri" pitchFamily="34" charset="-120"/>
              </a:rPr>
              <a:t>Staff equipped to support digital access and troubleshoot issues.</a:t>
            </a:r>
            <a:endParaRPr lang="en-US" sz="1050" dirty="0"/>
          </a:p>
        </p:txBody>
      </p:sp>
      <p:sp>
        <p:nvSpPr>
          <p:cNvPr id="13" name="Shape 10"/>
          <p:cNvSpPr/>
          <p:nvPr/>
        </p:nvSpPr>
        <p:spPr>
          <a:xfrm>
            <a:off x="2812694" y="2962656"/>
            <a:ext cx="2035454" cy="2286000"/>
          </a:xfrm>
          <a:prstGeom prst="roundRect">
            <a:avLst>
              <a:gd name="adj" fmla="val 3594"/>
            </a:avLst>
          </a:prstGeom>
          <a:solidFill>
            <a:srgbClr val="0F4C9E"/>
          </a:solidFill>
          <a:ln w="12700">
            <a:solidFill>
              <a:srgbClr val="0F4C9E"/>
            </a:solidFill>
            <a:prstDash val="solid"/>
          </a:ln>
          <a:effectLst>
            <a:outerShdw blurRad="88900" dist="25400" dir="5400000" algn="bl" rotWithShape="0">
              <a:srgbClr val="0B1E3F">
                <a:alpha val="16000"/>
              </a:srgbClr>
            </a:outerShdw>
          </a:effectLst>
        </p:spPr>
      </p:sp>
      <p:sp>
        <p:nvSpPr>
          <p:cNvPr id="14" name="Shape 11"/>
          <p:cNvSpPr/>
          <p:nvPr/>
        </p:nvSpPr>
        <p:spPr>
          <a:xfrm>
            <a:off x="3578962" y="3145536"/>
            <a:ext cx="502920" cy="502920"/>
          </a:xfrm>
          <a:prstGeom prst="ellipse">
            <a:avLst/>
          </a:prstGeom>
          <a:solidFill>
            <a:srgbClr val="ED8B00"/>
          </a:solidFill>
          <a:ln/>
        </p:spPr>
      </p:sp>
      <p:pic>
        <p:nvPicPr>
          <p:cNvPr id="15" name="Image 1" descr="/home/claude/nhs_pptx/icons/universalAccess.png"/>
          <p:cNvPicPr>
            <a:picLocks noChangeAspect="1"/>
          </p:cNvPicPr>
          <p:nvPr/>
        </p:nvPicPr>
        <p:blipFill>
          <a:blip r:embed="rId4"/>
          <a:stretch>
            <a:fillRect/>
          </a:stretch>
        </p:blipFill>
        <p:spPr>
          <a:xfrm>
            <a:off x="3699662" y="3266237"/>
            <a:ext cx="261518" cy="261518"/>
          </a:xfrm>
          <a:prstGeom prst="rect">
            <a:avLst/>
          </a:prstGeom>
        </p:spPr>
      </p:pic>
      <p:sp>
        <p:nvSpPr>
          <p:cNvPr id="16" name="Text 12"/>
          <p:cNvSpPr/>
          <p:nvPr/>
        </p:nvSpPr>
        <p:spPr>
          <a:xfrm>
            <a:off x="2885846" y="3739896"/>
            <a:ext cx="1889150" cy="320040"/>
          </a:xfrm>
          <a:prstGeom prst="rect">
            <a:avLst/>
          </a:prstGeom>
          <a:noFill/>
          <a:ln/>
        </p:spPr>
        <p:txBody>
          <a:bodyPr wrap="square" lIns="0" tIns="0" rIns="0" bIns="0" rtlCol="0" anchor="t"/>
          <a:lstStyle/>
          <a:p>
            <a:pPr marL="0" indent="0" algn="ctr">
              <a:buNone/>
            </a:pPr>
            <a:r>
              <a:rPr lang="en-US" sz="1300" b="1" dirty="0">
                <a:solidFill>
                  <a:srgbClr val="FFFFFF"/>
                </a:solidFill>
                <a:latin typeface="Calibri" pitchFamily="34" charset="0"/>
                <a:ea typeface="Calibri" pitchFamily="34" charset="-122"/>
                <a:cs typeface="Calibri" pitchFamily="34" charset="-120"/>
              </a:rPr>
              <a:t>Inclusion</a:t>
            </a:r>
            <a:endParaRPr lang="en-US" sz="1300" dirty="0"/>
          </a:p>
        </p:txBody>
      </p:sp>
      <p:sp>
        <p:nvSpPr>
          <p:cNvPr id="17" name="Text 13"/>
          <p:cNvSpPr/>
          <p:nvPr/>
        </p:nvSpPr>
        <p:spPr>
          <a:xfrm>
            <a:off x="2958998" y="4114800"/>
            <a:ext cx="1742846" cy="1005840"/>
          </a:xfrm>
          <a:prstGeom prst="rect">
            <a:avLst/>
          </a:prstGeom>
          <a:noFill/>
          <a:ln/>
        </p:spPr>
        <p:txBody>
          <a:bodyPr wrap="square" lIns="0" tIns="0" rIns="0" bIns="0" rtlCol="0" anchor="t"/>
          <a:lstStyle/>
          <a:p>
            <a:pPr marL="0" indent="0" algn="ctr">
              <a:lnSpc>
                <a:spcPct val="118000"/>
              </a:lnSpc>
              <a:buNone/>
            </a:pPr>
            <a:r>
              <a:rPr lang="en-US" sz="1050" dirty="0">
                <a:solidFill>
                  <a:srgbClr val="CFECF9"/>
                </a:solidFill>
                <a:latin typeface="Calibri" pitchFamily="34" charset="0"/>
                <a:ea typeface="Calibri" pitchFamily="34" charset="-122"/>
                <a:cs typeface="Calibri" pitchFamily="34" charset="-120"/>
              </a:rPr>
              <a:t>Designed for varying digital skills, devices and accessibility needs.</a:t>
            </a:r>
            <a:endParaRPr lang="en-US" sz="1050" dirty="0"/>
          </a:p>
        </p:txBody>
      </p:sp>
      <p:sp>
        <p:nvSpPr>
          <p:cNvPr id="18" name="Shape 14"/>
          <p:cNvSpPr/>
          <p:nvPr/>
        </p:nvSpPr>
        <p:spPr>
          <a:xfrm>
            <a:off x="5076749" y="2962656"/>
            <a:ext cx="2035454" cy="2286000"/>
          </a:xfrm>
          <a:prstGeom prst="roundRect">
            <a:avLst>
              <a:gd name="adj" fmla="val 3594"/>
            </a:avLst>
          </a:prstGeom>
          <a:solidFill>
            <a:srgbClr val="0F4C9E"/>
          </a:solidFill>
          <a:ln w="12700">
            <a:solidFill>
              <a:srgbClr val="0F4C9E"/>
            </a:solidFill>
            <a:prstDash val="solid"/>
          </a:ln>
          <a:effectLst>
            <a:outerShdw blurRad="88900" dist="25400" dir="5400000" algn="bl" rotWithShape="0">
              <a:srgbClr val="0B1E3F">
                <a:alpha val="16000"/>
              </a:srgbClr>
            </a:outerShdw>
          </a:effectLst>
        </p:spPr>
      </p:sp>
      <p:sp>
        <p:nvSpPr>
          <p:cNvPr id="19" name="Shape 15"/>
          <p:cNvSpPr/>
          <p:nvPr/>
        </p:nvSpPr>
        <p:spPr>
          <a:xfrm>
            <a:off x="5843016" y="3145536"/>
            <a:ext cx="502920" cy="502920"/>
          </a:xfrm>
          <a:prstGeom prst="ellipse">
            <a:avLst/>
          </a:prstGeom>
          <a:solidFill>
            <a:srgbClr val="41B6E6"/>
          </a:solidFill>
          <a:ln/>
        </p:spPr>
      </p:sp>
      <p:pic>
        <p:nvPicPr>
          <p:cNvPr id="20" name="Image 2" descr="/home/claude/nhs_pptx/icons/shield.png"/>
          <p:cNvPicPr>
            <a:picLocks noChangeAspect="1"/>
          </p:cNvPicPr>
          <p:nvPr/>
        </p:nvPicPr>
        <p:blipFill>
          <a:blip r:embed="rId5"/>
          <a:stretch>
            <a:fillRect/>
          </a:stretch>
        </p:blipFill>
        <p:spPr>
          <a:xfrm>
            <a:off x="5963717" y="3266237"/>
            <a:ext cx="261518" cy="261518"/>
          </a:xfrm>
          <a:prstGeom prst="rect">
            <a:avLst/>
          </a:prstGeom>
        </p:spPr>
      </p:pic>
      <p:sp>
        <p:nvSpPr>
          <p:cNvPr id="21" name="Text 16"/>
          <p:cNvSpPr/>
          <p:nvPr/>
        </p:nvSpPr>
        <p:spPr>
          <a:xfrm>
            <a:off x="5149901" y="3739896"/>
            <a:ext cx="1889150" cy="320040"/>
          </a:xfrm>
          <a:prstGeom prst="rect">
            <a:avLst/>
          </a:prstGeom>
          <a:noFill/>
          <a:ln/>
        </p:spPr>
        <p:txBody>
          <a:bodyPr wrap="square" lIns="0" tIns="0" rIns="0" bIns="0" rtlCol="0" anchor="t"/>
          <a:lstStyle/>
          <a:p>
            <a:pPr marL="0" indent="0" algn="ctr">
              <a:buNone/>
            </a:pPr>
            <a:r>
              <a:rPr lang="en-US" sz="1300" b="1" dirty="0">
                <a:solidFill>
                  <a:srgbClr val="FFFFFF"/>
                </a:solidFill>
                <a:latin typeface="Calibri" pitchFamily="34" charset="0"/>
                <a:ea typeface="Calibri" pitchFamily="34" charset="-122"/>
                <a:cs typeface="Calibri" pitchFamily="34" charset="-120"/>
              </a:rPr>
              <a:t>Protection</a:t>
            </a:r>
            <a:endParaRPr lang="en-US" sz="1300" dirty="0"/>
          </a:p>
        </p:txBody>
      </p:sp>
      <p:sp>
        <p:nvSpPr>
          <p:cNvPr id="22" name="Text 17"/>
          <p:cNvSpPr/>
          <p:nvPr/>
        </p:nvSpPr>
        <p:spPr>
          <a:xfrm>
            <a:off x="5223053" y="4114800"/>
            <a:ext cx="1742846" cy="1005840"/>
          </a:xfrm>
          <a:prstGeom prst="rect">
            <a:avLst/>
          </a:prstGeom>
          <a:noFill/>
          <a:ln/>
        </p:spPr>
        <p:txBody>
          <a:bodyPr wrap="square" lIns="0" tIns="0" rIns="0" bIns="0" rtlCol="0" anchor="t"/>
          <a:lstStyle/>
          <a:p>
            <a:pPr marL="0" indent="0" algn="ctr">
              <a:lnSpc>
                <a:spcPct val="118000"/>
              </a:lnSpc>
              <a:buNone/>
            </a:pPr>
            <a:r>
              <a:rPr lang="en-US" sz="1050" dirty="0">
                <a:solidFill>
                  <a:srgbClr val="CFECF9"/>
                </a:solidFill>
                <a:latin typeface="Calibri" pitchFamily="34" charset="0"/>
                <a:ea typeface="Calibri" pitchFamily="34" charset="-122"/>
                <a:cs typeface="Calibri" pitchFamily="34" charset="-120"/>
              </a:rPr>
              <a:t>Safeguards around record access, consent and proxy permissions.</a:t>
            </a:r>
            <a:endParaRPr lang="en-US" sz="1050" dirty="0"/>
          </a:p>
        </p:txBody>
      </p:sp>
      <p:sp>
        <p:nvSpPr>
          <p:cNvPr id="23" name="Shape 18"/>
          <p:cNvSpPr/>
          <p:nvPr/>
        </p:nvSpPr>
        <p:spPr>
          <a:xfrm>
            <a:off x="7340803" y="2962656"/>
            <a:ext cx="2035454" cy="2286000"/>
          </a:xfrm>
          <a:prstGeom prst="roundRect">
            <a:avLst>
              <a:gd name="adj" fmla="val 3594"/>
            </a:avLst>
          </a:prstGeom>
          <a:solidFill>
            <a:srgbClr val="0F4C9E"/>
          </a:solidFill>
          <a:ln w="12700">
            <a:solidFill>
              <a:srgbClr val="0F4C9E"/>
            </a:solidFill>
            <a:prstDash val="solid"/>
          </a:ln>
          <a:effectLst>
            <a:outerShdw blurRad="88900" dist="25400" dir="5400000" algn="bl" rotWithShape="0">
              <a:srgbClr val="0B1E3F">
                <a:alpha val="16000"/>
              </a:srgbClr>
            </a:outerShdw>
          </a:effectLst>
        </p:spPr>
      </p:sp>
      <p:sp>
        <p:nvSpPr>
          <p:cNvPr id="24" name="Shape 19"/>
          <p:cNvSpPr/>
          <p:nvPr/>
        </p:nvSpPr>
        <p:spPr>
          <a:xfrm>
            <a:off x="8107070" y="3145536"/>
            <a:ext cx="502920" cy="502920"/>
          </a:xfrm>
          <a:prstGeom prst="ellipse">
            <a:avLst/>
          </a:prstGeom>
          <a:solidFill>
            <a:srgbClr val="ED8B00"/>
          </a:solidFill>
          <a:ln/>
        </p:spPr>
      </p:sp>
      <p:pic>
        <p:nvPicPr>
          <p:cNvPr id="25" name="Image 3" descr="/home/claude/nhs_pptx/icons/sitemap.png"/>
          <p:cNvPicPr>
            <a:picLocks noChangeAspect="1"/>
          </p:cNvPicPr>
          <p:nvPr/>
        </p:nvPicPr>
        <p:blipFill>
          <a:blip r:embed="rId6"/>
          <a:stretch>
            <a:fillRect/>
          </a:stretch>
        </p:blipFill>
        <p:spPr>
          <a:xfrm>
            <a:off x="8227771" y="3266237"/>
            <a:ext cx="261518" cy="261518"/>
          </a:xfrm>
          <a:prstGeom prst="rect">
            <a:avLst/>
          </a:prstGeom>
        </p:spPr>
      </p:pic>
      <p:sp>
        <p:nvSpPr>
          <p:cNvPr id="26" name="Text 20"/>
          <p:cNvSpPr/>
          <p:nvPr/>
        </p:nvSpPr>
        <p:spPr>
          <a:xfrm>
            <a:off x="7413955" y="3739896"/>
            <a:ext cx="1889150" cy="320040"/>
          </a:xfrm>
          <a:prstGeom prst="rect">
            <a:avLst/>
          </a:prstGeom>
          <a:noFill/>
          <a:ln/>
        </p:spPr>
        <p:txBody>
          <a:bodyPr wrap="square" lIns="0" tIns="0" rIns="0" bIns="0" rtlCol="0" anchor="t"/>
          <a:lstStyle/>
          <a:p>
            <a:pPr marL="0" indent="0" algn="ctr">
              <a:buNone/>
            </a:pPr>
            <a:r>
              <a:rPr lang="en-US" sz="1300" b="1" dirty="0">
                <a:solidFill>
                  <a:srgbClr val="FFFFFF"/>
                </a:solidFill>
                <a:latin typeface="Calibri" pitchFamily="34" charset="0"/>
                <a:ea typeface="Calibri" pitchFamily="34" charset="-122"/>
                <a:cs typeface="Calibri" pitchFamily="34" charset="-120"/>
              </a:rPr>
              <a:t>Local Readiness</a:t>
            </a:r>
            <a:endParaRPr lang="en-US" sz="1300" dirty="0"/>
          </a:p>
        </p:txBody>
      </p:sp>
      <p:sp>
        <p:nvSpPr>
          <p:cNvPr id="27" name="Text 21"/>
          <p:cNvSpPr/>
          <p:nvPr/>
        </p:nvSpPr>
        <p:spPr>
          <a:xfrm>
            <a:off x="7487107" y="4114800"/>
            <a:ext cx="1742846" cy="1005840"/>
          </a:xfrm>
          <a:prstGeom prst="rect">
            <a:avLst/>
          </a:prstGeom>
          <a:noFill/>
          <a:ln/>
        </p:spPr>
        <p:txBody>
          <a:bodyPr wrap="square" lIns="0" tIns="0" rIns="0" bIns="0" rtlCol="0" anchor="t"/>
          <a:lstStyle/>
          <a:p>
            <a:pPr marL="0" indent="0" algn="ctr">
              <a:lnSpc>
                <a:spcPct val="118000"/>
              </a:lnSpc>
              <a:buNone/>
            </a:pPr>
            <a:r>
              <a:rPr lang="en-US" sz="1050" dirty="0">
                <a:solidFill>
                  <a:srgbClr val="CFECF9"/>
                </a:solidFill>
                <a:latin typeface="Calibri" pitchFamily="34" charset="0"/>
                <a:ea typeface="Calibri" pitchFamily="34" charset="-122"/>
                <a:cs typeface="Calibri" pitchFamily="34" charset="-120"/>
              </a:rPr>
              <a:t>GP systems, leadership and capacity aligned with national rollout.</a:t>
            </a:r>
            <a:endParaRPr lang="en-US" sz="1050" dirty="0"/>
          </a:p>
        </p:txBody>
      </p:sp>
      <p:sp>
        <p:nvSpPr>
          <p:cNvPr id="28" name="Shape 22"/>
          <p:cNvSpPr/>
          <p:nvPr/>
        </p:nvSpPr>
        <p:spPr>
          <a:xfrm>
            <a:off x="9604858" y="2962656"/>
            <a:ext cx="2035454" cy="2286000"/>
          </a:xfrm>
          <a:prstGeom prst="roundRect">
            <a:avLst>
              <a:gd name="adj" fmla="val 3594"/>
            </a:avLst>
          </a:prstGeom>
          <a:solidFill>
            <a:srgbClr val="0F4C9E"/>
          </a:solidFill>
          <a:ln w="12700">
            <a:solidFill>
              <a:srgbClr val="0F4C9E"/>
            </a:solidFill>
            <a:prstDash val="solid"/>
          </a:ln>
          <a:effectLst>
            <a:outerShdw blurRad="88900" dist="25400" dir="5400000" algn="bl" rotWithShape="0">
              <a:srgbClr val="0B1E3F">
                <a:alpha val="16000"/>
              </a:srgbClr>
            </a:outerShdw>
          </a:effectLst>
        </p:spPr>
      </p:sp>
      <p:sp>
        <p:nvSpPr>
          <p:cNvPr id="29" name="Shape 23"/>
          <p:cNvSpPr/>
          <p:nvPr/>
        </p:nvSpPr>
        <p:spPr>
          <a:xfrm>
            <a:off x="10371125" y="3145536"/>
            <a:ext cx="502920" cy="502920"/>
          </a:xfrm>
          <a:prstGeom prst="ellipse">
            <a:avLst/>
          </a:prstGeom>
          <a:solidFill>
            <a:srgbClr val="41B6E6"/>
          </a:solidFill>
          <a:ln/>
        </p:spPr>
      </p:sp>
      <p:pic>
        <p:nvPicPr>
          <p:cNvPr id="30" name="Image 4" descr="/home/claude/nhs_pptx/icons/phone.png"/>
          <p:cNvPicPr>
            <a:picLocks noChangeAspect="1"/>
          </p:cNvPicPr>
          <p:nvPr/>
        </p:nvPicPr>
        <p:blipFill>
          <a:blip r:embed="rId7"/>
          <a:stretch>
            <a:fillRect/>
          </a:stretch>
        </p:blipFill>
        <p:spPr>
          <a:xfrm>
            <a:off x="10491826" y="3266237"/>
            <a:ext cx="261518" cy="261518"/>
          </a:xfrm>
          <a:prstGeom prst="rect">
            <a:avLst/>
          </a:prstGeom>
        </p:spPr>
      </p:pic>
      <p:sp>
        <p:nvSpPr>
          <p:cNvPr id="31" name="Text 24"/>
          <p:cNvSpPr/>
          <p:nvPr/>
        </p:nvSpPr>
        <p:spPr>
          <a:xfrm>
            <a:off x="9678010" y="3739896"/>
            <a:ext cx="1889150" cy="320040"/>
          </a:xfrm>
          <a:prstGeom prst="rect">
            <a:avLst/>
          </a:prstGeom>
          <a:noFill/>
          <a:ln/>
        </p:spPr>
        <p:txBody>
          <a:bodyPr wrap="square" lIns="0" tIns="0" rIns="0" bIns="0" rtlCol="0" anchor="t"/>
          <a:lstStyle/>
          <a:p>
            <a:pPr marL="0" indent="0" algn="ctr">
              <a:buNone/>
            </a:pPr>
            <a:r>
              <a:rPr lang="en-US" sz="1300" b="1" dirty="0">
                <a:solidFill>
                  <a:srgbClr val="FFFFFF"/>
                </a:solidFill>
                <a:latin typeface="Calibri" pitchFamily="34" charset="0"/>
                <a:ea typeface="Calibri" pitchFamily="34" charset="-122"/>
                <a:cs typeface="Calibri" pitchFamily="34" charset="-120"/>
              </a:rPr>
              <a:t>Non-Digital Access</a:t>
            </a:r>
            <a:endParaRPr lang="en-US" sz="1300" dirty="0"/>
          </a:p>
        </p:txBody>
      </p:sp>
      <p:sp>
        <p:nvSpPr>
          <p:cNvPr id="32" name="Text 25"/>
          <p:cNvSpPr/>
          <p:nvPr/>
        </p:nvSpPr>
        <p:spPr>
          <a:xfrm>
            <a:off x="9751162" y="4114800"/>
            <a:ext cx="1742846" cy="1005840"/>
          </a:xfrm>
          <a:prstGeom prst="rect">
            <a:avLst/>
          </a:prstGeom>
          <a:noFill/>
          <a:ln/>
        </p:spPr>
        <p:txBody>
          <a:bodyPr wrap="square" lIns="0" tIns="0" rIns="0" bIns="0" rtlCol="0" anchor="t"/>
          <a:lstStyle/>
          <a:p>
            <a:pPr marL="0" indent="0" algn="ctr">
              <a:lnSpc>
                <a:spcPct val="118000"/>
              </a:lnSpc>
              <a:buNone/>
            </a:pPr>
            <a:r>
              <a:rPr lang="en-US" sz="1050" dirty="0">
                <a:solidFill>
                  <a:srgbClr val="CFECF9"/>
                </a:solidFill>
                <a:latin typeface="Calibri" pitchFamily="34" charset="0"/>
                <a:ea typeface="Calibri" pitchFamily="34" charset="-122"/>
                <a:cs typeface="Calibri" pitchFamily="34" charset="-120"/>
              </a:rPr>
              <a:t>Phone and face-to-face routes preserved alongside the app.</a:t>
            </a:r>
            <a:endParaRPr lang="en-US" sz="1050" dirty="0"/>
          </a:p>
        </p:txBody>
      </p:sp>
      <p:sp>
        <p:nvSpPr>
          <p:cNvPr id="33" name="Shape 26"/>
          <p:cNvSpPr/>
          <p:nvPr/>
        </p:nvSpPr>
        <p:spPr>
          <a:xfrm>
            <a:off x="548640" y="5376672"/>
            <a:ext cx="11091672" cy="914400"/>
          </a:xfrm>
          <a:prstGeom prst="roundRect">
            <a:avLst>
              <a:gd name="adj" fmla="val 8000"/>
            </a:avLst>
          </a:prstGeom>
          <a:solidFill>
            <a:srgbClr val="0F4C9E"/>
          </a:solidFill>
          <a:ln w="12700">
            <a:solidFill>
              <a:srgbClr val="0F4C9E"/>
            </a:solidFill>
            <a:prstDash val="solid"/>
          </a:ln>
          <a:effectLst>
            <a:outerShdw blurRad="88900" dist="25400" dir="5400000" algn="bl" rotWithShape="0">
              <a:srgbClr val="0B1E3F">
                <a:alpha val="16000"/>
              </a:srgbClr>
            </a:outerShdw>
          </a:effectLst>
        </p:spPr>
      </p:sp>
      <p:sp>
        <p:nvSpPr>
          <p:cNvPr id="34" name="Shape 27"/>
          <p:cNvSpPr/>
          <p:nvPr/>
        </p:nvSpPr>
        <p:spPr>
          <a:xfrm>
            <a:off x="777240" y="5550408"/>
            <a:ext cx="566928" cy="566928"/>
          </a:xfrm>
          <a:prstGeom prst="ellipse">
            <a:avLst/>
          </a:prstGeom>
          <a:solidFill>
            <a:srgbClr val="41B6E6"/>
          </a:solidFill>
          <a:ln/>
        </p:spPr>
      </p:sp>
      <p:pic>
        <p:nvPicPr>
          <p:cNvPr id="35" name="Image 5" descr="/home/claude/nhs_pptx/icons/quoteLeft.png"/>
          <p:cNvPicPr>
            <a:picLocks noChangeAspect="1"/>
          </p:cNvPicPr>
          <p:nvPr/>
        </p:nvPicPr>
        <p:blipFill>
          <a:blip r:embed="rId8"/>
          <a:stretch>
            <a:fillRect/>
          </a:stretch>
        </p:blipFill>
        <p:spPr>
          <a:xfrm>
            <a:off x="918972" y="5692140"/>
            <a:ext cx="283464" cy="283464"/>
          </a:xfrm>
          <a:prstGeom prst="rect">
            <a:avLst/>
          </a:prstGeom>
        </p:spPr>
      </p:pic>
      <p:sp>
        <p:nvSpPr>
          <p:cNvPr id="36" name="Text 28"/>
          <p:cNvSpPr/>
          <p:nvPr/>
        </p:nvSpPr>
        <p:spPr>
          <a:xfrm>
            <a:off x="1572768" y="5376672"/>
            <a:ext cx="9838944" cy="914400"/>
          </a:xfrm>
          <a:prstGeom prst="rect">
            <a:avLst/>
          </a:prstGeom>
          <a:noFill/>
          <a:ln/>
        </p:spPr>
        <p:txBody>
          <a:bodyPr wrap="square" lIns="0" tIns="0" rIns="0" bIns="0" rtlCol="0" anchor="ctr"/>
          <a:lstStyle/>
          <a:p>
            <a:pPr marL="0" indent="0">
              <a:lnSpc>
                <a:spcPct val="122000"/>
              </a:lnSpc>
              <a:buNone/>
            </a:pPr>
            <a:r>
              <a:rPr lang="en-US" sz="1500" i="1" dirty="0">
                <a:solidFill>
                  <a:srgbClr val="FFFFFF"/>
                </a:solidFill>
                <a:latin typeface="Calibri" pitchFamily="34" charset="0"/>
                <a:ea typeface="Calibri" pitchFamily="34" charset="-122"/>
                <a:cs typeface="Calibri" pitchFamily="34" charset="-120"/>
              </a:rPr>
              <a:t>For health and social care leaders, this evaluation shows that digital transformation must be judged across workforce, delivery, patient and community dimensions together — not as a single technology launch.</a:t>
            </a:r>
            <a:endParaRPr lang="en-US" sz="1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92608"/>
            <a:ext cx="11091672" cy="292608"/>
          </a:xfrm>
          <a:prstGeom prst="rect">
            <a:avLst/>
          </a:prstGeom>
          <a:noFill/>
          <a:ln/>
        </p:spPr>
        <p:txBody>
          <a:bodyPr wrap="square" lIns="0" tIns="0" rIns="0" bIns="0" rtlCol="0" anchor="ctr"/>
          <a:lstStyle/>
          <a:p>
            <a:pPr marL="0" indent="0">
              <a:buNone/>
            </a:pPr>
            <a:r>
              <a:rPr lang="en-US" sz="1250" b="1" kern="0" spc="250" dirty="0">
                <a:solidFill>
                  <a:srgbClr val="ED8B00"/>
                </a:solidFill>
                <a:latin typeface="Calibri" pitchFamily="34" charset="0"/>
                <a:ea typeface="Calibri" pitchFamily="34" charset="-122"/>
                <a:cs typeface="Calibri" pitchFamily="34" charset="-120"/>
              </a:rPr>
              <a:t>REFERENCES • HARVARD STYLE</a:t>
            </a:r>
            <a:endParaRPr lang="en-US" sz="1250" dirty="0"/>
          </a:p>
        </p:txBody>
      </p:sp>
      <p:sp>
        <p:nvSpPr>
          <p:cNvPr id="3" name="Text 1"/>
          <p:cNvSpPr/>
          <p:nvPr/>
        </p:nvSpPr>
        <p:spPr>
          <a:xfrm>
            <a:off x="548640" y="566928"/>
            <a:ext cx="11091672" cy="713232"/>
          </a:xfrm>
          <a:prstGeom prst="rect">
            <a:avLst/>
          </a:prstGeom>
          <a:noFill/>
          <a:ln/>
        </p:spPr>
        <p:txBody>
          <a:bodyPr wrap="square" lIns="0" tIns="0" rIns="0" bIns="0" rtlCol="0" anchor="t"/>
          <a:lstStyle/>
          <a:p>
            <a:pPr marL="0" indent="0">
              <a:buNone/>
            </a:pPr>
            <a:r>
              <a:rPr lang="en-US" sz="3000" b="1" dirty="0">
                <a:solidFill>
                  <a:srgbClr val="003087"/>
                </a:solidFill>
                <a:latin typeface="Cambria" pitchFamily="34" charset="0"/>
                <a:ea typeface="Cambria" pitchFamily="34" charset="-122"/>
                <a:cs typeface="Cambria" pitchFamily="34" charset="-120"/>
              </a:rPr>
              <a:t>References</a:t>
            </a:r>
            <a:endParaRPr lang="en-US" sz="3000" dirty="0"/>
          </a:p>
        </p:txBody>
      </p:sp>
      <p:sp>
        <p:nvSpPr>
          <p:cNvPr id="4" name="Text 2"/>
          <p:cNvSpPr/>
          <p:nvPr/>
        </p:nvSpPr>
        <p:spPr>
          <a:xfrm>
            <a:off x="11368735" y="6437376"/>
            <a:ext cx="548640" cy="292608"/>
          </a:xfrm>
          <a:prstGeom prst="rect">
            <a:avLst/>
          </a:prstGeom>
          <a:noFill/>
          <a:ln/>
        </p:spPr>
        <p:txBody>
          <a:bodyPr wrap="square" lIns="0" tIns="0" rIns="0" bIns="0" rtlCol="0" anchor="ctr"/>
          <a:lstStyle/>
          <a:p>
            <a:pPr marL="0" indent="0" algn="r">
              <a:buNone/>
            </a:pPr>
            <a:r>
              <a:rPr lang="en-US" sz="1100" dirty="0">
                <a:solidFill>
                  <a:srgbClr val="657388"/>
                </a:solidFill>
                <a:latin typeface="Calibri" pitchFamily="34" charset="0"/>
                <a:ea typeface="Calibri" pitchFamily="34" charset="-122"/>
                <a:cs typeface="Calibri" pitchFamily="34" charset="-120"/>
              </a:rPr>
              <a:t>12</a:t>
            </a:r>
            <a:endParaRPr lang="en-US" sz="1100" dirty="0"/>
          </a:p>
        </p:txBody>
      </p:sp>
      <p:sp>
        <p:nvSpPr>
          <p:cNvPr id="5" name="Text 3"/>
          <p:cNvSpPr/>
          <p:nvPr/>
        </p:nvSpPr>
        <p:spPr>
          <a:xfrm>
            <a:off x="548640" y="6437376"/>
            <a:ext cx="5486400" cy="292608"/>
          </a:xfrm>
          <a:prstGeom prst="rect">
            <a:avLst/>
          </a:prstGeom>
          <a:noFill/>
          <a:ln/>
        </p:spPr>
        <p:txBody>
          <a:bodyPr wrap="square" lIns="0" tIns="0" rIns="0" bIns="0" rtlCol="0" anchor="ctr"/>
          <a:lstStyle/>
          <a:p>
            <a:pPr marL="0" indent="0">
              <a:buNone/>
            </a:pPr>
            <a:r>
              <a:rPr lang="en-US" sz="1000" i="1" dirty="0">
                <a:solidFill>
                  <a:srgbClr val="AAB6C5"/>
                </a:solidFill>
                <a:latin typeface="Calibri" pitchFamily="34" charset="0"/>
                <a:ea typeface="Calibri" pitchFamily="34" charset="-122"/>
                <a:cs typeface="Calibri" pitchFamily="34" charset="-120"/>
              </a:rPr>
              <a:t>NHS App — Digital Transformation Review</a:t>
            </a:r>
            <a:endParaRPr lang="en-US" sz="1000" dirty="0"/>
          </a:p>
        </p:txBody>
      </p:sp>
      <p:sp>
        <p:nvSpPr>
          <p:cNvPr id="6" name="Text 4"/>
          <p:cNvSpPr/>
          <p:nvPr/>
        </p:nvSpPr>
        <p:spPr>
          <a:xfrm>
            <a:off x="548640" y="1481328"/>
            <a:ext cx="5431536" cy="4754880"/>
          </a:xfrm>
          <a:prstGeom prst="rect">
            <a:avLst/>
          </a:prstGeom>
          <a:noFill/>
          <a:ln/>
        </p:spPr>
        <p:txBody>
          <a:bodyPr wrap="square" lIns="0" tIns="0" rIns="0" bIns="0" rtlCol="0" anchor="t"/>
          <a:lstStyle/>
          <a:p>
            <a:pPr marL="0" indent="0">
              <a:lnSpc>
                <a:spcPct val="115000"/>
              </a:lnSpc>
              <a:spcAft>
                <a:spcPts val="1000"/>
              </a:spcAft>
              <a:buNone/>
            </a:pPr>
            <a:r>
              <a:rPr lang="en-US" sz="1100" dirty="0">
                <a:solidFill>
                  <a:srgbClr val="16284A"/>
                </a:solidFill>
                <a:latin typeface="Calibri" pitchFamily="34" charset="0"/>
                <a:ea typeface="Calibri" pitchFamily="34" charset="-122"/>
                <a:cs typeface="Calibri" pitchFamily="34" charset="-120"/>
              </a:rPr>
              <a:t>Department of Health and Social Care (2018) New NHS app will make it quicker and easier to access health services. GOV.UK.</a:t>
            </a:r>
            <a:endParaRPr lang="en-US" sz="1100" dirty="0"/>
          </a:p>
          <a:p>
            <a:pPr marL="0" indent="0">
              <a:lnSpc>
                <a:spcPct val="115000"/>
              </a:lnSpc>
              <a:spcAft>
                <a:spcPts val="1000"/>
              </a:spcAft>
              <a:buNone/>
            </a:pPr>
            <a:r>
              <a:rPr lang="en-US" sz="1100" dirty="0">
                <a:solidFill>
                  <a:srgbClr val="16284A"/>
                </a:solidFill>
                <a:latin typeface="Calibri" pitchFamily="34" charset="0"/>
                <a:ea typeface="Calibri" pitchFamily="34" charset="-122"/>
                <a:cs typeface="Calibri" pitchFamily="34" charset="-120"/>
              </a:rPr>
              <a:t>House of Commons Health and Social Care Committee (2023) Digital transformation in the NHS. UK Parliament.</a:t>
            </a:r>
            <a:endParaRPr lang="en-US" sz="1100" dirty="0"/>
          </a:p>
          <a:p>
            <a:pPr marL="0" indent="0">
              <a:lnSpc>
                <a:spcPct val="115000"/>
              </a:lnSpc>
              <a:spcAft>
                <a:spcPts val="1000"/>
              </a:spcAft>
              <a:buNone/>
            </a:pPr>
            <a:r>
              <a:rPr lang="en-US" sz="1100" dirty="0">
                <a:solidFill>
                  <a:srgbClr val="16284A"/>
                </a:solidFill>
                <a:latin typeface="Calibri" pitchFamily="34" charset="0"/>
                <a:ea typeface="Calibri" pitchFamily="34" charset="-122"/>
                <a:cs typeface="Calibri" pitchFamily="34" charset="-120"/>
              </a:rPr>
              <a:t>KC, S. et al. (2023) Uptake and adoption of the NHS App in England: an observational study. British Journal of General Practice, 73(737), pp. e932–e940. doi:10.3399/BJGP.2022.0150</a:t>
            </a:r>
            <a:endParaRPr lang="en-US" sz="1100" dirty="0"/>
          </a:p>
          <a:p>
            <a:pPr marL="0" indent="0">
              <a:lnSpc>
                <a:spcPct val="115000"/>
              </a:lnSpc>
              <a:spcAft>
                <a:spcPts val="1000"/>
              </a:spcAft>
              <a:buNone/>
            </a:pPr>
            <a:r>
              <a:rPr lang="en-US" sz="1100" dirty="0">
                <a:solidFill>
                  <a:srgbClr val="16284A"/>
                </a:solidFill>
                <a:latin typeface="Calibri" pitchFamily="34" charset="0"/>
                <a:ea typeface="Calibri" pitchFamily="34" charset="-122"/>
                <a:cs typeface="Calibri" pitchFamily="34" charset="-120"/>
              </a:rPr>
              <a:t>KC, S. et al. (2024) Differences in use of a patient portal across sociodemographic groups. JMIR, 26, e56320. doi:10.2196/56320</a:t>
            </a:r>
            <a:endParaRPr lang="en-US" sz="1100" dirty="0"/>
          </a:p>
          <a:p>
            <a:pPr marL="0" indent="0">
              <a:lnSpc>
                <a:spcPct val="115000"/>
              </a:lnSpc>
              <a:spcAft>
                <a:spcPts val="1000"/>
              </a:spcAft>
              <a:buNone/>
            </a:pPr>
            <a:r>
              <a:rPr lang="en-US" sz="1100" dirty="0">
                <a:solidFill>
                  <a:srgbClr val="16284A"/>
                </a:solidFill>
                <a:latin typeface="Calibri" pitchFamily="34" charset="0"/>
                <a:ea typeface="Calibri" pitchFamily="34" charset="-122"/>
                <a:cs typeface="Calibri" pitchFamily="34" charset="-120"/>
              </a:rPr>
              <a:t>KC, S. et al. (2025) Ease of access to general practice, patient experience and use of the NHS App. JRSM Open. doi:10.1177/20542704251398918</a:t>
            </a:r>
            <a:endParaRPr lang="en-US" sz="1100" dirty="0"/>
          </a:p>
          <a:p>
            <a:pPr marL="0" indent="0">
              <a:lnSpc>
                <a:spcPct val="115000"/>
              </a:lnSpc>
              <a:spcAft>
                <a:spcPts val="1000"/>
              </a:spcAft>
              <a:buNone/>
            </a:pPr>
            <a:r>
              <a:rPr lang="en-US" sz="1100" dirty="0">
                <a:solidFill>
                  <a:srgbClr val="16284A"/>
                </a:solidFill>
                <a:latin typeface="Calibri" pitchFamily="34" charset="0"/>
                <a:ea typeface="Calibri" pitchFamily="34" charset="-122"/>
                <a:cs typeface="Calibri" pitchFamily="34" charset="-120"/>
              </a:rPr>
              <a:t>NHS (2026) NHS App. nhs.uk/nhs-app</a:t>
            </a:r>
            <a:endParaRPr lang="en-US" sz="1100" dirty="0"/>
          </a:p>
          <a:p>
            <a:pPr marL="0" indent="0">
              <a:lnSpc>
                <a:spcPct val="115000"/>
              </a:lnSpc>
              <a:spcAft>
                <a:spcPts val="1000"/>
              </a:spcAft>
              <a:buNone/>
            </a:pPr>
            <a:r>
              <a:rPr lang="en-US" sz="1100" dirty="0">
                <a:solidFill>
                  <a:srgbClr val="16284A"/>
                </a:solidFill>
                <a:latin typeface="Calibri" pitchFamily="34" charset="0"/>
                <a:ea typeface="Calibri" pitchFamily="34" charset="-122"/>
                <a:cs typeface="Calibri" pitchFamily="34" charset="-120"/>
              </a:rPr>
              <a:t>NHS England (2023) Delivery plan for recovering access to primary care. NHS England.</a:t>
            </a:r>
            <a:endParaRPr lang="en-US" sz="1100" dirty="0"/>
          </a:p>
        </p:txBody>
      </p:sp>
      <p:sp>
        <p:nvSpPr>
          <p:cNvPr id="7" name="Text 5"/>
          <p:cNvSpPr/>
          <p:nvPr/>
        </p:nvSpPr>
        <p:spPr>
          <a:xfrm>
            <a:off x="6208776" y="1481328"/>
            <a:ext cx="5431536" cy="4754880"/>
          </a:xfrm>
          <a:prstGeom prst="rect">
            <a:avLst/>
          </a:prstGeom>
          <a:noFill/>
          <a:ln/>
        </p:spPr>
        <p:txBody>
          <a:bodyPr wrap="square" lIns="0" tIns="0" rIns="0" bIns="0" rtlCol="0" anchor="t"/>
          <a:lstStyle/>
          <a:p>
            <a:pPr marL="0" indent="0">
              <a:lnSpc>
                <a:spcPct val="115000"/>
              </a:lnSpc>
              <a:spcAft>
                <a:spcPts val="1000"/>
              </a:spcAft>
              <a:buNone/>
            </a:pPr>
            <a:r>
              <a:rPr lang="en-US" sz="1100" dirty="0">
                <a:solidFill>
                  <a:srgbClr val="16284A"/>
                </a:solidFill>
                <a:latin typeface="Calibri" pitchFamily="34" charset="0"/>
                <a:ea typeface="Calibri" pitchFamily="34" charset="-122"/>
                <a:cs typeface="Calibri" pitchFamily="34" charset="-120"/>
              </a:rPr>
              <a:t>NHS England (2023) Inclusive digital healthcare: a framework for NHS action on digital inclusion. NHS England.</a:t>
            </a:r>
            <a:endParaRPr lang="en-US" sz="1100" dirty="0"/>
          </a:p>
          <a:p>
            <a:pPr marL="0" indent="0">
              <a:lnSpc>
                <a:spcPct val="115000"/>
              </a:lnSpc>
              <a:spcAft>
                <a:spcPts val="1000"/>
              </a:spcAft>
              <a:buNone/>
            </a:pPr>
            <a:r>
              <a:rPr lang="en-US" sz="1100" dirty="0">
                <a:solidFill>
                  <a:srgbClr val="16284A"/>
                </a:solidFill>
                <a:latin typeface="Calibri" pitchFamily="34" charset="0"/>
                <a:ea typeface="Calibri" pitchFamily="34" charset="-122"/>
                <a:cs typeface="Calibri" pitchFamily="34" charset="-120"/>
              </a:rPr>
              <a:t>NHS England (2025) NHS App’s family access feature ‘as simple as switching Netflix profiles’. NHS England.</a:t>
            </a:r>
            <a:endParaRPr lang="en-US" sz="1100" dirty="0"/>
          </a:p>
          <a:p>
            <a:pPr marL="0" indent="0">
              <a:lnSpc>
                <a:spcPct val="115000"/>
              </a:lnSpc>
              <a:spcAft>
                <a:spcPts val="1000"/>
              </a:spcAft>
              <a:buNone/>
            </a:pPr>
            <a:r>
              <a:rPr lang="en-US" sz="1100" dirty="0">
                <a:solidFill>
                  <a:srgbClr val="16284A"/>
                </a:solidFill>
                <a:latin typeface="Calibri" pitchFamily="34" charset="0"/>
                <a:ea typeface="Calibri" pitchFamily="34" charset="-122"/>
                <a:cs typeface="Calibri" pitchFamily="34" charset="-120"/>
              </a:rPr>
              <a:t>NHS England Digital (2026) NHS App features. digital.nhs.uk</a:t>
            </a:r>
            <a:endParaRPr lang="en-US" sz="1100" dirty="0"/>
          </a:p>
          <a:p>
            <a:pPr marL="0" indent="0">
              <a:lnSpc>
                <a:spcPct val="115000"/>
              </a:lnSpc>
              <a:spcAft>
                <a:spcPts val="1000"/>
              </a:spcAft>
              <a:buNone/>
            </a:pPr>
            <a:r>
              <a:rPr lang="en-US" sz="1100" dirty="0">
                <a:solidFill>
                  <a:srgbClr val="16284A"/>
                </a:solidFill>
                <a:latin typeface="Calibri" pitchFamily="34" charset="0"/>
                <a:ea typeface="Calibri" pitchFamily="34" charset="-122"/>
                <a:cs typeface="Calibri" pitchFamily="34" charset="-120"/>
              </a:rPr>
              <a:t>NHS England Digital (2026) NHS App Management Information: April 2026. digital.nhs.uk</a:t>
            </a:r>
            <a:endParaRPr lang="en-US" sz="1100" dirty="0"/>
          </a:p>
          <a:p>
            <a:pPr marL="0" indent="0">
              <a:lnSpc>
                <a:spcPct val="115000"/>
              </a:lnSpc>
              <a:spcAft>
                <a:spcPts val="1000"/>
              </a:spcAft>
              <a:buNone/>
            </a:pPr>
            <a:r>
              <a:rPr lang="en-US" sz="1100" dirty="0">
                <a:solidFill>
                  <a:srgbClr val="16284A"/>
                </a:solidFill>
                <a:latin typeface="Calibri" pitchFamily="34" charset="0"/>
                <a:ea typeface="Calibri" pitchFamily="34" charset="-122"/>
                <a:cs typeface="Calibri" pitchFamily="34" charset="-120"/>
              </a:rPr>
              <a:t>NHS England Digital (2026) Manage health services for others in the NHS App: proxy access. digital.nhs.uk</a:t>
            </a:r>
            <a:endParaRPr lang="en-US" sz="1100" dirty="0"/>
          </a:p>
          <a:p>
            <a:pPr marL="0" indent="0">
              <a:lnSpc>
                <a:spcPct val="115000"/>
              </a:lnSpc>
              <a:spcAft>
                <a:spcPts val="1000"/>
              </a:spcAft>
              <a:buNone/>
            </a:pPr>
            <a:r>
              <a:rPr lang="en-US" sz="1100" dirty="0">
                <a:solidFill>
                  <a:srgbClr val="16284A"/>
                </a:solidFill>
                <a:latin typeface="Calibri" pitchFamily="34" charset="0"/>
                <a:ea typeface="Calibri" pitchFamily="34" charset="-122"/>
                <a:cs typeface="Calibri" pitchFamily="34" charset="-120"/>
              </a:rPr>
              <a:t>Reidy, C. et al. (2025) Qualitative evaluation of the implementation and national roll-out of the NHS App in England. BMC Medicine, 23(1), article 20. doi:10.1186/s12916-024-03842-w</a:t>
            </a:r>
            <a:endParaRPr lang="en-US" sz="1100" dirty="0"/>
          </a:p>
          <a:p>
            <a:pPr marL="0" indent="0">
              <a:lnSpc>
                <a:spcPct val="115000"/>
              </a:lnSpc>
              <a:spcAft>
                <a:spcPts val="1000"/>
              </a:spcAft>
              <a:buNone/>
            </a:pPr>
            <a:r>
              <a:rPr lang="en-US" sz="1100" dirty="0">
                <a:solidFill>
                  <a:srgbClr val="16284A"/>
                </a:solidFill>
                <a:latin typeface="Calibri" pitchFamily="34" charset="0"/>
                <a:ea typeface="Calibri" pitchFamily="34" charset="-122"/>
                <a:cs typeface="Calibri" pitchFamily="34" charset="-120"/>
              </a:rPr>
              <a:t>Turner, A.J. et al. (2023) Unintended consequences of patient online access to health records: a qualitative study in UK primary care. British Journal of General Practice, 73(726), pp. e67–e74. doi:10.3399/BJGP.2021.0720</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Kiran Ashraf (2331397)</cp:lastModifiedBy>
  <cp:revision>1</cp:revision>
  <dcterms:created xsi:type="dcterms:W3CDTF">2026-06-15T10:42:50Z</dcterms:created>
  <dcterms:modified xsi:type="dcterms:W3CDTF">2026-07-11T02:02:28Z</dcterms:modified>
</cp:coreProperties>
</file>