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theme/theme1.xml" ContentType="application/vnd.openxmlformats-officedocument.theme+xml"/>
  <Override PartName="/ppt/viewProps.xml" ContentType="application/vnd.openxmlformats-officedocument.presentationml.viewProps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12" Type="http://schemas.openxmlformats.org/officeDocument/2006/relationships/customXml" Target="../customXml/item3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openxmlformats.org/officeDocument/2006/relationships/customXml" Target="../customXml/item2.xml"/><Relationship Id="rId5" Type="http://schemas.openxmlformats.org/officeDocument/2006/relationships/slide" Target="slides/slide4.xml"/><Relationship Id="rId10" Type="http://schemas.openxmlformats.org/officeDocument/2006/relationships/customXml" Target="../customXml/item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11/11/2024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3490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40298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77651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2287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16907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31204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812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35101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88391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48497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9614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11/11/2024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7479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92F876-9A0D-696A-6DCD-727F2D0621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97762" y="640080"/>
            <a:ext cx="6251110" cy="3566160"/>
          </a:xfrm>
        </p:spPr>
        <p:txBody>
          <a:bodyPr anchor="b">
            <a:normAutofit/>
          </a:bodyPr>
          <a:lstStyle/>
          <a:p>
            <a:r>
              <a:rPr lang="en-GB" dirty="0" err="1"/>
              <a:t>Kwl</a:t>
            </a:r>
            <a:r>
              <a:rPr lang="en-GB" dirty="0"/>
              <a:t>/</a:t>
            </a:r>
            <a:r>
              <a:rPr lang="en-GB" dirty="0" err="1"/>
              <a:t>egd</a:t>
            </a:r>
            <a:r>
              <a:rPr lang="en-GB" dirty="0"/>
              <a:t> grid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D6D1A1-0D65-621C-1827-F1548A34A1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97760" y="4636008"/>
            <a:ext cx="6251111" cy="1572768"/>
          </a:xfrm>
        </p:spPr>
        <p:txBody>
          <a:bodyPr>
            <a:normAutofit/>
          </a:bodyPr>
          <a:lstStyle/>
          <a:p>
            <a:r>
              <a:rPr lang="en-GB" dirty="0"/>
              <a:t>Knowledge, Want to know, Learnt</a:t>
            </a:r>
          </a:p>
          <a:p>
            <a:r>
              <a:rPr lang="en-GB" dirty="0" err="1"/>
              <a:t>Gwybodaeth</a:t>
            </a:r>
            <a:r>
              <a:rPr lang="en-GB" dirty="0"/>
              <a:t>,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wybod</a:t>
            </a:r>
            <a:r>
              <a:rPr lang="en-GB" dirty="0"/>
              <a:t>, </a:t>
            </a:r>
            <a:r>
              <a:rPr lang="en-GB" dirty="0" err="1"/>
              <a:t>Dysgwyd</a:t>
            </a:r>
            <a:endParaRPr lang="en-GB" dirty="0"/>
          </a:p>
          <a:p>
            <a:endParaRPr lang="en-GB" dirty="0"/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Network connection abstract against a white background">
            <a:extLst>
              <a:ext uri="{FF2B5EF4-FFF2-40B4-BE49-F238E27FC236}">
                <a16:creationId xmlns:a16="http://schemas.microsoft.com/office/drawing/2014/main" id="{CB54E7D5-E4B4-DFBD-8C85-83A180B4D0A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07" r="51362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598378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A1269FC-5F00-437E-54DE-30B3292E7B2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9208948"/>
              </p:ext>
            </p:extLst>
          </p:nvPr>
        </p:nvGraphicFramePr>
        <p:xfrm>
          <a:off x="678612" y="719666"/>
          <a:ext cx="11266098" cy="49257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55366">
                  <a:extLst>
                    <a:ext uri="{9D8B030D-6E8A-4147-A177-3AD203B41FA5}">
                      <a16:colId xmlns:a16="http://schemas.microsoft.com/office/drawing/2014/main" val="308820541"/>
                    </a:ext>
                  </a:extLst>
                </a:gridCol>
                <a:gridCol w="3755366">
                  <a:extLst>
                    <a:ext uri="{9D8B030D-6E8A-4147-A177-3AD203B41FA5}">
                      <a16:colId xmlns:a16="http://schemas.microsoft.com/office/drawing/2014/main" val="3157067222"/>
                    </a:ext>
                  </a:extLst>
                </a:gridCol>
                <a:gridCol w="3755366">
                  <a:extLst>
                    <a:ext uri="{9D8B030D-6E8A-4147-A177-3AD203B41FA5}">
                      <a16:colId xmlns:a16="http://schemas.microsoft.com/office/drawing/2014/main" val="2462747378"/>
                    </a:ext>
                  </a:extLst>
                </a:gridCol>
              </a:tblGrid>
              <a:tr h="948108">
                <a:tc>
                  <a:txBody>
                    <a:bodyPr/>
                    <a:lstStyle/>
                    <a:p>
                      <a:r>
                        <a:rPr lang="en-GB" dirty="0"/>
                        <a:t>E – Beth </a:t>
                      </a:r>
                      <a:r>
                        <a:rPr lang="en-GB" dirty="0" err="1"/>
                        <a:t>ydych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chi’n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ei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wybod</a:t>
                      </a:r>
                      <a:r>
                        <a:rPr lang="en-GB" dirty="0"/>
                        <a:t> am </a:t>
                      </a:r>
                      <a:r>
                        <a:rPr lang="en-GB" dirty="0" err="1"/>
                        <a:t>asesu</a:t>
                      </a:r>
                      <a:r>
                        <a:rPr lang="en-GB" dirty="0"/>
                        <a:t>?</a:t>
                      </a:r>
                    </a:p>
                    <a:p>
                      <a:r>
                        <a:rPr lang="en-GB" dirty="0"/>
                        <a:t>K– What do you know about assessment?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 – Beth </a:t>
                      </a:r>
                      <a:r>
                        <a:rPr lang="en-GB" dirty="0" err="1"/>
                        <a:t>ydych</a:t>
                      </a:r>
                      <a:r>
                        <a:rPr lang="en-GB" dirty="0"/>
                        <a:t> chi am </a:t>
                      </a:r>
                      <a:r>
                        <a:rPr lang="en-GB" dirty="0" err="1"/>
                        <a:t>ei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wybod</a:t>
                      </a:r>
                      <a:r>
                        <a:rPr lang="en-GB" dirty="0"/>
                        <a:t> am </a:t>
                      </a:r>
                      <a:r>
                        <a:rPr lang="en-GB" dirty="0" err="1"/>
                        <a:t>asesu</a:t>
                      </a:r>
                      <a:r>
                        <a:rPr lang="en-GB" dirty="0"/>
                        <a:t>?</a:t>
                      </a:r>
                    </a:p>
                    <a:p>
                      <a:r>
                        <a:rPr lang="en-GB" dirty="0"/>
                        <a:t>W – What do you want to know about assessment?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 – Beth </a:t>
                      </a:r>
                      <a:r>
                        <a:rPr lang="en-GB" dirty="0" err="1"/>
                        <a:t>ydych</a:t>
                      </a:r>
                      <a:r>
                        <a:rPr lang="en-GB" dirty="0"/>
                        <a:t> chi </a:t>
                      </a:r>
                      <a:r>
                        <a:rPr lang="en-GB" dirty="0" err="1"/>
                        <a:t>wedi’I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ddysgu</a:t>
                      </a:r>
                      <a:r>
                        <a:rPr lang="en-GB" dirty="0"/>
                        <a:t>?</a:t>
                      </a:r>
                    </a:p>
                    <a:p>
                      <a:r>
                        <a:rPr lang="en-GB" dirty="0"/>
                        <a:t>L – What have you learnt?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11564"/>
                  </a:ext>
                </a:extLst>
              </a:tr>
              <a:tr h="3977601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80498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77640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92F876-9A0D-696A-6DCD-727F2D0621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97762" y="640080"/>
            <a:ext cx="6251110" cy="3566160"/>
          </a:xfrm>
        </p:spPr>
        <p:txBody>
          <a:bodyPr anchor="b">
            <a:normAutofit/>
          </a:bodyPr>
          <a:lstStyle/>
          <a:p>
            <a:r>
              <a:rPr lang="en-GB" dirty="0" err="1"/>
              <a:t>Kewl</a:t>
            </a:r>
            <a:r>
              <a:rPr lang="en-GB" dirty="0"/>
              <a:t> grid</a:t>
            </a:r>
            <a:br>
              <a:rPr lang="en-GB" dirty="0"/>
            </a:br>
            <a:r>
              <a:rPr lang="en-GB" dirty="0" err="1"/>
              <a:t>Grid</a:t>
            </a:r>
            <a:r>
              <a:rPr lang="en-GB" dirty="0"/>
              <a:t> </a:t>
            </a:r>
            <a:r>
              <a:rPr lang="en-GB" dirty="0" err="1"/>
              <a:t>gPed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D6D1A1-0D65-621C-1827-F1548A34A1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97760" y="4636008"/>
            <a:ext cx="6251111" cy="1572768"/>
          </a:xfrm>
        </p:spPr>
        <p:txBody>
          <a:bodyPr>
            <a:normAutofit/>
          </a:bodyPr>
          <a:lstStyle/>
          <a:p>
            <a:r>
              <a:rPr lang="en-GB" dirty="0"/>
              <a:t>Knowledge, Experience, Want to know, Learnt</a:t>
            </a:r>
          </a:p>
          <a:p>
            <a:r>
              <a:rPr lang="en-GB" dirty="0" err="1"/>
              <a:t>Gwybodaeth</a:t>
            </a:r>
            <a:r>
              <a:rPr lang="en-GB" dirty="0"/>
              <a:t>, </a:t>
            </a:r>
            <a:r>
              <a:rPr lang="en-GB" dirty="0" err="1"/>
              <a:t>Profiad</a:t>
            </a:r>
            <a:r>
              <a:rPr lang="en-GB" dirty="0"/>
              <a:t>,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wybod</a:t>
            </a:r>
            <a:r>
              <a:rPr lang="en-GB" dirty="0"/>
              <a:t>, </a:t>
            </a:r>
            <a:r>
              <a:rPr lang="en-GB" dirty="0" err="1"/>
              <a:t>Dysgwyd</a:t>
            </a:r>
            <a:endParaRPr lang="en-GB" dirty="0"/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Network connection abstract against a white background">
            <a:extLst>
              <a:ext uri="{FF2B5EF4-FFF2-40B4-BE49-F238E27FC236}">
                <a16:creationId xmlns:a16="http://schemas.microsoft.com/office/drawing/2014/main" id="{CB54E7D5-E4B4-DFBD-8C85-83A180B4D0A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07" r="51362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301792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A1269FC-5F00-437E-54DE-30B3292E7B2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3228828"/>
              </p:ext>
            </p:extLst>
          </p:nvPr>
        </p:nvGraphicFramePr>
        <p:xfrm>
          <a:off x="678612" y="719666"/>
          <a:ext cx="11266099" cy="49257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33931">
                  <a:extLst>
                    <a:ext uri="{9D8B030D-6E8A-4147-A177-3AD203B41FA5}">
                      <a16:colId xmlns:a16="http://schemas.microsoft.com/office/drawing/2014/main" val="308820541"/>
                    </a:ext>
                  </a:extLst>
                </a:gridCol>
                <a:gridCol w="2720197">
                  <a:extLst>
                    <a:ext uri="{9D8B030D-6E8A-4147-A177-3AD203B41FA5}">
                      <a16:colId xmlns:a16="http://schemas.microsoft.com/office/drawing/2014/main" val="4097721092"/>
                    </a:ext>
                  </a:extLst>
                </a:gridCol>
                <a:gridCol w="3287368">
                  <a:extLst>
                    <a:ext uri="{9D8B030D-6E8A-4147-A177-3AD203B41FA5}">
                      <a16:colId xmlns:a16="http://schemas.microsoft.com/office/drawing/2014/main" val="3157067222"/>
                    </a:ext>
                  </a:extLst>
                </a:gridCol>
                <a:gridCol w="2624603">
                  <a:extLst>
                    <a:ext uri="{9D8B030D-6E8A-4147-A177-3AD203B41FA5}">
                      <a16:colId xmlns:a16="http://schemas.microsoft.com/office/drawing/2014/main" val="2462747378"/>
                    </a:ext>
                  </a:extLst>
                </a:gridCol>
              </a:tblGrid>
              <a:tr h="948108">
                <a:tc>
                  <a:txBody>
                    <a:bodyPr/>
                    <a:lstStyle/>
                    <a:p>
                      <a:r>
                        <a:rPr lang="en-GB" dirty="0"/>
                        <a:t>G – Beth </a:t>
                      </a:r>
                      <a:r>
                        <a:rPr lang="en-GB" dirty="0" err="1"/>
                        <a:t>ydych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chi’n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ei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wybod</a:t>
                      </a:r>
                      <a:r>
                        <a:rPr lang="en-GB" dirty="0"/>
                        <a:t> am </a:t>
                      </a:r>
                      <a:r>
                        <a:rPr lang="en-GB" dirty="0" err="1"/>
                        <a:t>asesu</a:t>
                      </a:r>
                      <a:r>
                        <a:rPr lang="en-GB" dirty="0"/>
                        <a:t>?</a:t>
                      </a:r>
                    </a:p>
                    <a:p>
                      <a:r>
                        <a:rPr lang="en-GB" dirty="0"/>
                        <a:t>K– What do you know about assessment?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Profiad</a:t>
                      </a:r>
                      <a:r>
                        <a:rPr lang="en-GB" dirty="0"/>
                        <a:t> – Pa </a:t>
                      </a:r>
                      <a:r>
                        <a:rPr lang="en-GB" dirty="0" err="1"/>
                        <a:t>brofiad</a:t>
                      </a:r>
                      <a:r>
                        <a:rPr lang="en-GB" dirty="0"/>
                        <a:t> o </a:t>
                      </a:r>
                      <a:r>
                        <a:rPr lang="en-GB" dirty="0" err="1"/>
                        <a:t>asesu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sydd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gennych</a:t>
                      </a:r>
                      <a:r>
                        <a:rPr lang="en-GB" dirty="0"/>
                        <a:t> chi?</a:t>
                      </a:r>
                    </a:p>
                    <a:p>
                      <a:r>
                        <a:rPr lang="en-GB" dirty="0"/>
                        <a:t>Experience – What experience of assessment do you have?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 – Beth </a:t>
                      </a:r>
                      <a:r>
                        <a:rPr lang="en-GB" dirty="0" err="1"/>
                        <a:t>ydych</a:t>
                      </a:r>
                      <a:r>
                        <a:rPr lang="en-GB" dirty="0"/>
                        <a:t> chi am </a:t>
                      </a:r>
                      <a:r>
                        <a:rPr lang="en-GB" dirty="0" err="1"/>
                        <a:t>ei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wybod</a:t>
                      </a:r>
                      <a:r>
                        <a:rPr lang="en-GB" dirty="0"/>
                        <a:t> am </a:t>
                      </a:r>
                      <a:r>
                        <a:rPr lang="en-GB" dirty="0" err="1"/>
                        <a:t>asesu</a:t>
                      </a:r>
                      <a:r>
                        <a:rPr lang="en-GB" dirty="0"/>
                        <a:t>?</a:t>
                      </a:r>
                    </a:p>
                    <a:p>
                      <a:r>
                        <a:rPr lang="en-GB" dirty="0"/>
                        <a:t>W – What do you want to know about assessment?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 – Beth </a:t>
                      </a:r>
                      <a:r>
                        <a:rPr lang="en-GB" dirty="0" err="1"/>
                        <a:t>ydych</a:t>
                      </a:r>
                      <a:r>
                        <a:rPr lang="en-GB" dirty="0"/>
                        <a:t> chi </a:t>
                      </a:r>
                      <a:r>
                        <a:rPr lang="en-GB" dirty="0" err="1"/>
                        <a:t>wedi’I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ddysgu</a:t>
                      </a:r>
                      <a:r>
                        <a:rPr lang="en-GB" dirty="0"/>
                        <a:t>?</a:t>
                      </a:r>
                    </a:p>
                    <a:p>
                      <a:r>
                        <a:rPr lang="en-GB" dirty="0"/>
                        <a:t>L – What have you learnt?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11564"/>
                  </a:ext>
                </a:extLst>
              </a:tr>
              <a:tr h="3977601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80498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86785942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Office">
      <a:dk1>
        <a:srgbClr val="000000"/>
      </a:dk1>
      <a:lt1>
        <a:srgbClr val="FFFFFF"/>
      </a:lt1>
      <a:dk2>
        <a:srgbClr val="1D242E"/>
      </a:dk2>
      <a:lt2>
        <a:srgbClr val="F2F1F1"/>
      </a:lt2>
      <a:accent1>
        <a:srgbClr val="4472C4"/>
      </a:accent1>
      <a:accent2>
        <a:srgbClr val="ED7D31"/>
      </a:accent2>
      <a:accent3>
        <a:srgbClr val="A3A3A3"/>
      </a:accent3>
      <a:accent4>
        <a:srgbClr val="CF9B00"/>
      </a:accent4>
      <a:accent5>
        <a:srgbClr val="5B9BD5"/>
      </a:accent5>
      <a:accent6>
        <a:srgbClr val="70AD47"/>
      </a:accent6>
      <a:hlink>
        <a:srgbClr val="D26012"/>
      </a:hlink>
      <a:folHlink>
        <a:srgbClr val="9A5879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32978FBD0EAF74FACDB1C5A1673B1C8" ma:contentTypeVersion="13" ma:contentTypeDescription="Create a new document." ma:contentTypeScope="" ma:versionID="523af318d6800906c15fdda32a295cc9">
  <xsd:schema xmlns:xsd="http://www.w3.org/2001/XMLSchema" xmlns:xs="http://www.w3.org/2001/XMLSchema" xmlns:p="http://schemas.microsoft.com/office/2006/metadata/properties" xmlns:ns2="1684eeaa-63d5-4a8a-805f-2a73dd5a7c6a" xmlns:ns3="224cecc8-5b1a-4f4b-aa1d-4508502f11c0" targetNamespace="http://schemas.microsoft.com/office/2006/metadata/properties" ma:root="true" ma:fieldsID="254ee38d20d4f90869f7232b40a786c6" ns2:_="" ns3:_="">
    <xsd:import namespace="1684eeaa-63d5-4a8a-805f-2a73dd5a7c6a"/>
    <xsd:import namespace="224cecc8-5b1a-4f4b-aa1d-4508502f11c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84eeaa-63d5-4a8a-805f-2a73dd5a7c6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9" nillable="true" ma:displayName="Location" ma:indexed="true" ma:internalName="MediaServiceLocatio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24cecc8-5b1a-4f4b-aa1d-4508502f11c0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d8f37bcc-5022-48dc-b82a-fa9465e67f58}" ma:internalName="TaxCatchAll" ma:showField="CatchAllData" ma:web="224cecc8-5b1a-4f4b-aa1d-4508502f11c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224cecc8-5b1a-4f4b-aa1d-4508502f11c0" xsi:nil="true"/>
    <lcf76f155ced4ddcb4097134ff3c332f xmlns="1684eeaa-63d5-4a8a-805f-2a73dd5a7c6a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5DBCDB1A-DBAC-4DC0-A6E0-E29390204F19}"/>
</file>

<file path=customXml/itemProps2.xml><?xml version="1.0" encoding="utf-8"?>
<ds:datastoreItem xmlns:ds="http://schemas.openxmlformats.org/officeDocument/2006/customXml" ds:itemID="{2017D327-B57D-4A6D-85B4-659731BDF3AA}"/>
</file>

<file path=customXml/itemProps3.xml><?xml version="1.0" encoding="utf-8"?>
<ds:datastoreItem xmlns:ds="http://schemas.openxmlformats.org/officeDocument/2006/customXml" ds:itemID="{573348C8-95D5-466A-91A2-AE4A0A78704C}"/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173</Words>
  <Application>Microsoft Office PowerPoint</Application>
  <PresentationFormat>Widescreen</PresentationFormat>
  <Paragraphs>20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The Hand Bold</vt:lpstr>
      <vt:lpstr>The Serif Hand Black</vt:lpstr>
      <vt:lpstr>SketchyVTI</vt:lpstr>
      <vt:lpstr>Kwl/egd grid</vt:lpstr>
      <vt:lpstr>PowerPoint Presentation</vt:lpstr>
      <vt:lpstr>Kewl grid Grid gPed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Jessica Roberts</dc:creator>
  <cp:lastModifiedBy>Jessica Roberts</cp:lastModifiedBy>
  <cp:revision>2</cp:revision>
  <dcterms:created xsi:type="dcterms:W3CDTF">2024-11-11T11:00:16Z</dcterms:created>
  <dcterms:modified xsi:type="dcterms:W3CDTF">2024-11-11T11:49:33Z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0x010100332978FBD0EAF74FACDB1C5A1673B1C8</vt:lpwstr>
  </property>
</Properties>
</file>