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4"/>
  </p:notesMasterIdLst>
  <p:sldIdLst>
    <p:sldId id="256" r:id="rId2"/>
    <p:sldId id="273" r:id="rId3"/>
    <p:sldId id="278" r:id="rId4"/>
    <p:sldId id="261" r:id="rId5"/>
    <p:sldId id="271" r:id="rId6"/>
    <p:sldId id="277" r:id="rId7"/>
    <p:sldId id="276" r:id="rId8"/>
    <p:sldId id="279" r:id="rId9"/>
    <p:sldId id="270" r:id="rId10"/>
    <p:sldId id="280" r:id="rId11"/>
    <p:sldId id="274" r:id="rId12"/>
    <p:sldId id="272" r:id="rId13"/>
    <p:sldId id="281" r:id="rId14"/>
    <p:sldId id="268" r:id="rId15"/>
    <p:sldId id="265" r:id="rId16"/>
    <p:sldId id="264" r:id="rId17"/>
    <p:sldId id="267" r:id="rId18"/>
    <p:sldId id="282" r:id="rId19"/>
    <p:sldId id="269" r:id="rId20"/>
    <p:sldId id="283" r:id="rId21"/>
    <p:sldId id="275" r:id="rId22"/>
    <p:sldId id="26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5"/>
    <a:srgbClr val="0B148B"/>
    <a:srgbClr val="F7F6D9"/>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967C99-8D14-4057-9BBC-173F77A6C33A}" v="193" dt="2024-09-26T15:14:09.0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4501" autoAdjust="0"/>
  </p:normalViewPr>
  <p:slideViewPr>
    <p:cSldViewPr snapToGrid="0">
      <p:cViewPr>
        <p:scale>
          <a:sx n="59" d="100"/>
          <a:sy n="59" d="100"/>
        </p:scale>
        <p:origin x="1131" y="26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essica Pitman" userId="32810b54-0e4c-4b23-98da-f3c8604117a1" providerId="ADAL" clId="{F1967C99-8D14-4057-9BBC-173F77A6C33A}"/>
    <pc:docChg chg="undo custSel addSld delSld modSld sldOrd">
      <pc:chgData name="Jessica Pitman" userId="32810b54-0e4c-4b23-98da-f3c8604117a1" providerId="ADAL" clId="{F1967C99-8D14-4057-9BBC-173F77A6C33A}" dt="2024-09-26T15:14:39.317" v="1740" actId="47"/>
      <pc:docMkLst>
        <pc:docMk/>
      </pc:docMkLst>
      <pc:sldChg chg="modSp del mod">
        <pc:chgData name="Jessica Pitman" userId="32810b54-0e4c-4b23-98da-f3c8604117a1" providerId="ADAL" clId="{F1967C99-8D14-4057-9BBC-173F77A6C33A}" dt="2024-09-26T14:33:01.850" v="1135" actId="47"/>
        <pc:sldMkLst>
          <pc:docMk/>
          <pc:sldMk cId="209283475" sldId="257"/>
        </pc:sldMkLst>
        <pc:spChg chg="mod">
          <ac:chgData name="Jessica Pitman" userId="32810b54-0e4c-4b23-98da-f3c8604117a1" providerId="ADAL" clId="{F1967C99-8D14-4057-9BBC-173F77A6C33A}" dt="2024-09-26T14:32:59.501" v="1134" actId="20577"/>
          <ac:spMkLst>
            <pc:docMk/>
            <pc:sldMk cId="209283475" sldId="257"/>
            <ac:spMk id="3" creationId="{0DEC1079-7C10-1178-234D-94E668CFD888}"/>
          </ac:spMkLst>
        </pc:spChg>
      </pc:sldChg>
      <pc:sldChg chg="del">
        <pc:chgData name="Jessica Pitman" userId="32810b54-0e4c-4b23-98da-f3c8604117a1" providerId="ADAL" clId="{F1967C99-8D14-4057-9BBC-173F77A6C33A}" dt="2024-09-26T13:51:28.246" v="962" actId="47"/>
        <pc:sldMkLst>
          <pc:docMk/>
          <pc:sldMk cId="3930723632" sldId="258"/>
        </pc:sldMkLst>
      </pc:sldChg>
      <pc:sldChg chg="del">
        <pc:chgData name="Jessica Pitman" userId="32810b54-0e4c-4b23-98da-f3c8604117a1" providerId="ADAL" clId="{F1967C99-8D14-4057-9BBC-173F77A6C33A}" dt="2024-09-26T15:14:39.317" v="1740" actId="47"/>
        <pc:sldMkLst>
          <pc:docMk/>
          <pc:sldMk cId="3078727678" sldId="259"/>
        </pc:sldMkLst>
      </pc:sldChg>
      <pc:sldChg chg="del">
        <pc:chgData name="Jessica Pitman" userId="32810b54-0e4c-4b23-98da-f3c8604117a1" providerId="ADAL" clId="{F1967C99-8D14-4057-9BBC-173F77A6C33A}" dt="2024-09-26T14:33:08.742" v="1136" actId="47"/>
        <pc:sldMkLst>
          <pc:docMk/>
          <pc:sldMk cId="3051050501" sldId="260"/>
        </pc:sldMkLst>
      </pc:sldChg>
      <pc:sldChg chg="modSp mod ord">
        <pc:chgData name="Jessica Pitman" userId="32810b54-0e4c-4b23-98da-f3c8604117a1" providerId="ADAL" clId="{F1967C99-8D14-4057-9BBC-173F77A6C33A}" dt="2024-09-26T14:35:11.871" v="1167" actId="20577"/>
        <pc:sldMkLst>
          <pc:docMk/>
          <pc:sldMk cId="833456025" sldId="261"/>
        </pc:sldMkLst>
        <pc:spChg chg="mod">
          <ac:chgData name="Jessica Pitman" userId="32810b54-0e4c-4b23-98da-f3c8604117a1" providerId="ADAL" clId="{F1967C99-8D14-4057-9BBC-173F77A6C33A}" dt="2024-09-26T14:35:11.871" v="1167" actId="20577"/>
          <ac:spMkLst>
            <pc:docMk/>
            <pc:sldMk cId="833456025" sldId="261"/>
            <ac:spMk id="4" creationId="{528892A0-17F2-EADC-24D9-E0854CFDA74A}"/>
          </ac:spMkLst>
        </pc:spChg>
      </pc:sldChg>
      <pc:sldChg chg="modSp mod ord">
        <pc:chgData name="Jessica Pitman" userId="32810b54-0e4c-4b23-98da-f3c8604117a1" providerId="ADAL" clId="{F1967C99-8D14-4057-9BBC-173F77A6C33A}" dt="2024-09-26T13:37:57.405" v="816" actId="1076"/>
        <pc:sldMkLst>
          <pc:docMk/>
          <pc:sldMk cId="281748715" sldId="262"/>
        </pc:sldMkLst>
        <pc:spChg chg="mod">
          <ac:chgData name="Jessica Pitman" userId="32810b54-0e4c-4b23-98da-f3c8604117a1" providerId="ADAL" clId="{F1967C99-8D14-4057-9BBC-173F77A6C33A}" dt="2024-09-26T13:36:03.474" v="801" actId="255"/>
          <ac:spMkLst>
            <pc:docMk/>
            <pc:sldMk cId="281748715" sldId="262"/>
            <ac:spMk id="2" creationId="{178E3038-A96B-7DD1-BE4F-FAF483449C04}"/>
          </ac:spMkLst>
        </pc:spChg>
        <pc:spChg chg="mod">
          <ac:chgData name="Jessica Pitman" userId="32810b54-0e4c-4b23-98da-f3c8604117a1" providerId="ADAL" clId="{F1967C99-8D14-4057-9BBC-173F77A6C33A}" dt="2024-09-26T13:37:57.405" v="816" actId="1076"/>
          <ac:spMkLst>
            <pc:docMk/>
            <pc:sldMk cId="281748715" sldId="262"/>
            <ac:spMk id="3" creationId="{F3E0D83A-E12D-DF1A-7500-60C949BAC87B}"/>
          </ac:spMkLst>
        </pc:spChg>
      </pc:sldChg>
      <pc:sldChg chg="modSp del mod ord">
        <pc:chgData name="Jessica Pitman" userId="32810b54-0e4c-4b23-98da-f3c8604117a1" providerId="ADAL" clId="{F1967C99-8D14-4057-9BBC-173F77A6C33A}" dt="2024-09-26T13:51:25.558" v="961" actId="47"/>
        <pc:sldMkLst>
          <pc:docMk/>
          <pc:sldMk cId="982147324" sldId="263"/>
        </pc:sldMkLst>
        <pc:spChg chg="mod">
          <ac:chgData name="Jessica Pitman" userId="32810b54-0e4c-4b23-98da-f3c8604117a1" providerId="ADAL" clId="{F1967C99-8D14-4057-9BBC-173F77A6C33A}" dt="2024-09-26T13:07:20.997" v="355" actId="21"/>
          <ac:spMkLst>
            <pc:docMk/>
            <pc:sldMk cId="982147324" sldId="263"/>
            <ac:spMk id="3" creationId="{F4E2A3EC-655D-C370-2133-098852C67B97}"/>
          </ac:spMkLst>
        </pc:spChg>
      </pc:sldChg>
      <pc:sldChg chg="addSp modSp mod">
        <pc:chgData name="Jessica Pitman" userId="32810b54-0e4c-4b23-98da-f3c8604117a1" providerId="ADAL" clId="{F1967C99-8D14-4057-9BBC-173F77A6C33A}" dt="2024-09-26T15:02:14.315" v="1535" actId="255"/>
        <pc:sldMkLst>
          <pc:docMk/>
          <pc:sldMk cId="3785466778" sldId="264"/>
        </pc:sldMkLst>
        <pc:spChg chg="mod">
          <ac:chgData name="Jessica Pitman" userId="32810b54-0e4c-4b23-98da-f3c8604117a1" providerId="ADAL" clId="{F1967C99-8D14-4057-9BBC-173F77A6C33A}" dt="2024-09-26T15:02:14.315" v="1535" actId="255"/>
          <ac:spMkLst>
            <pc:docMk/>
            <pc:sldMk cId="3785466778" sldId="264"/>
            <ac:spMk id="2" creationId="{82FF1B0A-5352-0C9C-219F-D3512F3DBAE7}"/>
          </ac:spMkLst>
        </pc:spChg>
        <pc:spChg chg="add mod">
          <ac:chgData name="Jessica Pitman" userId="32810b54-0e4c-4b23-98da-f3c8604117a1" providerId="ADAL" clId="{F1967C99-8D14-4057-9BBC-173F77A6C33A}" dt="2024-09-26T14:58:42.726" v="1530" actId="21"/>
          <ac:spMkLst>
            <pc:docMk/>
            <pc:sldMk cId="3785466778" sldId="264"/>
            <ac:spMk id="3" creationId="{A1D2352A-7920-12DD-71EB-41E08D5AC769}"/>
          </ac:spMkLst>
        </pc:spChg>
      </pc:sldChg>
      <pc:sldChg chg="addSp delSp modSp mod">
        <pc:chgData name="Jessica Pitman" userId="32810b54-0e4c-4b23-98da-f3c8604117a1" providerId="ADAL" clId="{F1967C99-8D14-4057-9BBC-173F77A6C33A}" dt="2024-09-26T14:58:06.562" v="1528" actId="1076"/>
        <pc:sldMkLst>
          <pc:docMk/>
          <pc:sldMk cId="1682238142" sldId="265"/>
        </pc:sldMkLst>
        <pc:spChg chg="mod">
          <ac:chgData name="Jessica Pitman" userId="32810b54-0e4c-4b23-98da-f3c8604117a1" providerId="ADAL" clId="{F1967C99-8D14-4057-9BBC-173F77A6C33A}" dt="2024-09-26T14:55:02.753" v="1524" actId="20577"/>
          <ac:spMkLst>
            <pc:docMk/>
            <pc:sldMk cId="1682238142" sldId="265"/>
            <ac:spMk id="2" creationId="{87A2ADB0-8013-8EEA-283F-C950BA9BA56B}"/>
          </ac:spMkLst>
        </pc:spChg>
        <pc:spChg chg="add del mod">
          <ac:chgData name="Jessica Pitman" userId="32810b54-0e4c-4b23-98da-f3c8604117a1" providerId="ADAL" clId="{F1967C99-8D14-4057-9BBC-173F77A6C33A}" dt="2024-09-26T14:53:37.173" v="1496"/>
          <ac:spMkLst>
            <pc:docMk/>
            <pc:sldMk cId="1682238142" sldId="265"/>
            <ac:spMk id="3" creationId="{B64F8643-98F2-A362-CF9B-D807677E0387}"/>
          </ac:spMkLst>
        </pc:spChg>
        <pc:spChg chg="add mod">
          <ac:chgData name="Jessica Pitman" userId="32810b54-0e4c-4b23-98da-f3c8604117a1" providerId="ADAL" clId="{F1967C99-8D14-4057-9BBC-173F77A6C33A}" dt="2024-09-26T14:55:29.939" v="1526" actId="1076"/>
          <ac:spMkLst>
            <pc:docMk/>
            <pc:sldMk cId="1682238142" sldId="265"/>
            <ac:spMk id="4" creationId="{3769AFB8-77CA-B7D0-E27F-AFE91FD5C77B}"/>
          </ac:spMkLst>
        </pc:spChg>
        <pc:spChg chg="add mod">
          <ac:chgData name="Jessica Pitman" userId="32810b54-0e4c-4b23-98da-f3c8604117a1" providerId="ADAL" clId="{F1967C99-8D14-4057-9BBC-173F77A6C33A}" dt="2024-09-26T14:53:24.136" v="1495"/>
          <ac:spMkLst>
            <pc:docMk/>
            <pc:sldMk cId="1682238142" sldId="265"/>
            <ac:spMk id="5" creationId="{D0039536-5253-3A19-96CF-DEF4EF0F9A5D}"/>
          </ac:spMkLst>
        </pc:spChg>
        <pc:spChg chg="add mod">
          <ac:chgData name="Jessica Pitman" userId="32810b54-0e4c-4b23-98da-f3c8604117a1" providerId="ADAL" clId="{F1967C99-8D14-4057-9BBC-173F77A6C33A}" dt="2024-09-26T14:54:03.928" v="1503" actId="20577"/>
          <ac:spMkLst>
            <pc:docMk/>
            <pc:sldMk cId="1682238142" sldId="265"/>
            <ac:spMk id="6" creationId="{B78FB088-915B-C072-6694-413EA2A741EE}"/>
          </ac:spMkLst>
        </pc:spChg>
        <pc:spChg chg="add mod">
          <ac:chgData name="Jessica Pitman" userId="32810b54-0e4c-4b23-98da-f3c8604117a1" providerId="ADAL" clId="{F1967C99-8D14-4057-9BBC-173F77A6C33A}" dt="2024-09-26T14:53:54.152" v="1500" actId="1076"/>
          <ac:spMkLst>
            <pc:docMk/>
            <pc:sldMk cId="1682238142" sldId="265"/>
            <ac:spMk id="7" creationId="{97D73E5E-2629-F3FF-0B2B-7CDDBC7C8176}"/>
          </ac:spMkLst>
        </pc:spChg>
        <pc:spChg chg="add mod">
          <ac:chgData name="Jessica Pitman" userId="32810b54-0e4c-4b23-98da-f3c8604117a1" providerId="ADAL" clId="{F1967C99-8D14-4057-9BBC-173F77A6C33A}" dt="2024-09-26T14:54:38.403" v="1516" actId="1076"/>
          <ac:spMkLst>
            <pc:docMk/>
            <pc:sldMk cId="1682238142" sldId="265"/>
            <ac:spMk id="8" creationId="{66FAD581-68EC-3B83-E67D-C7229A7463E8}"/>
          </ac:spMkLst>
        </pc:spChg>
        <pc:spChg chg="add mod">
          <ac:chgData name="Jessica Pitman" userId="32810b54-0e4c-4b23-98da-f3c8604117a1" providerId="ADAL" clId="{F1967C99-8D14-4057-9BBC-173F77A6C33A}" dt="2024-09-26T14:55:09.885" v="1525" actId="20577"/>
          <ac:spMkLst>
            <pc:docMk/>
            <pc:sldMk cId="1682238142" sldId="265"/>
            <ac:spMk id="9" creationId="{A18FD08A-0AC5-AB79-6E2E-9B2E65D14E96}"/>
          </ac:spMkLst>
        </pc:spChg>
        <pc:picChg chg="add mod">
          <ac:chgData name="Jessica Pitman" userId="32810b54-0e4c-4b23-98da-f3c8604117a1" providerId="ADAL" clId="{F1967C99-8D14-4057-9BBC-173F77A6C33A}" dt="2024-09-26T14:58:06.562" v="1528" actId="1076"/>
          <ac:picMkLst>
            <pc:docMk/>
            <pc:sldMk cId="1682238142" sldId="265"/>
            <ac:picMk id="11" creationId="{BAE220F8-5A53-122E-8510-B41E22826F12}"/>
          </ac:picMkLst>
        </pc:picChg>
      </pc:sldChg>
      <pc:sldChg chg="del">
        <pc:chgData name="Jessica Pitman" userId="32810b54-0e4c-4b23-98da-f3c8604117a1" providerId="ADAL" clId="{F1967C99-8D14-4057-9BBC-173F77A6C33A}" dt="2024-09-26T13:11:13.672" v="446" actId="47"/>
        <pc:sldMkLst>
          <pc:docMk/>
          <pc:sldMk cId="2947884778" sldId="266"/>
        </pc:sldMkLst>
      </pc:sldChg>
      <pc:sldChg chg="addSp modSp mod modNotesTx">
        <pc:chgData name="Jessica Pitman" userId="32810b54-0e4c-4b23-98da-f3c8604117a1" providerId="ADAL" clId="{F1967C99-8D14-4057-9BBC-173F77A6C33A}" dt="2024-09-26T15:04:53.088" v="1557" actId="14100"/>
        <pc:sldMkLst>
          <pc:docMk/>
          <pc:sldMk cId="2132380514" sldId="267"/>
        </pc:sldMkLst>
        <pc:spChg chg="mod">
          <ac:chgData name="Jessica Pitman" userId="32810b54-0e4c-4b23-98da-f3c8604117a1" providerId="ADAL" clId="{F1967C99-8D14-4057-9BBC-173F77A6C33A}" dt="2024-09-26T15:04:31.681" v="1556" actId="1076"/>
          <ac:spMkLst>
            <pc:docMk/>
            <pc:sldMk cId="2132380514" sldId="267"/>
            <ac:spMk id="2" creationId="{6FA88E8E-2686-314C-65DC-EDBA220A898E}"/>
          </ac:spMkLst>
        </pc:spChg>
        <pc:spChg chg="mod">
          <ac:chgData name="Jessica Pitman" userId="32810b54-0e4c-4b23-98da-f3c8604117a1" providerId="ADAL" clId="{F1967C99-8D14-4057-9BBC-173F77A6C33A}" dt="2024-09-26T15:04:53.088" v="1557" actId="14100"/>
          <ac:spMkLst>
            <pc:docMk/>
            <pc:sldMk cId="2132380514" sldId="267"/>
            <ac:spMk id="3" creationId="{7FCCEC7A-401C-7C20-47E4-16E8EBFA071B}"/>
          </ac:spMkLst>
        </pc:spChg>
        <pc:spChg chg="add mod">
          <ac:chgData name="Jessica Pitman" userId="32810b54-0e4c-4b23-98da-f3c8604117a1" providerId="ADAL" clId="{F1967C99-8D14-4057-9BBC-173F77A6C33A}" dt="2024-09-26T15:02:56.395" v="1537" actId="21"/>
          <ac:spMkLst>
            <pc:docMk/>
            <pc:sldMk cId="2132380514" sldId="267"/>
            <ac:spMk id="4" creationId="{01546172-D53C-94FB-84D5-E15286BAD16D}"/>
          </ac:spMkLst>
        </pc:spChg>
        <pc:spChg chg="add mod">
          <ac:chgData name="Jessica Pitman" userId="32810b54-0e4c-4b23-98da-f3c8604117a1" providerId="ADAL" clId="{F1967C99-8D14-4057-9BBC-173F77A6C33A}" dt="2024-09-26T15:04:26.845" v="1555" actId="20577"/>
          <ac:spMkLst>
            <pc:docMk/>
            <pc:sldMk cId="2132380514" sldId="267"/>
            <ac:spMk id="5" creationId="{3B2730FE-F8E1-709F-0AFA-AD20F37DE5AC}"/>
          </ac:spMkLst>
        </pc:spChg>
        <pc:picChg chg="mod">
          <ac:chgData name="Jessica Pitman" userId="32810b54-0e4c-4b23-98da-f3c8604117a1" providerId="ADAL" clId="{F1967C99-8D14-4057-9BBC-173F77A6C33A}" dt="2024-09-26T15:03:15.214" v="1542" actId="962"/>
          <ac:picMkLst>
            <pc:docMk/>
            <pc:sldMk cId="2132380514" sldId="267"/>
            <ac:picMk id="4098" creationId="{18ED4803-87BD-A59F-A7CD-9ED20B1B80DD}"/>
          </ac:picMkLst>
        </pc:picChg>
      </pc:sldChg>
      <pc:sldChg chg="addSp delSp modSp mod modClrScheme chgLayout">
        <pc:chgData name="Jessica Pitman" userId="32810b54-0e4c-4b23-98da-f3c8604117a1" providerId="ADAL" clId="{F1967C99-8D14-4057-9BBC-173F77A6C33A}" dt="2024-09-26T14:52:46.786" v="1487" actId="1076"/>
        <pc:sldMkLst>
          <pc:docMk/>
          <pc:sldMk cId="417373219" sldId="268"/>
        </pc:sldMkLst>
        <pc:spChg chg="add del mod ord">
          <ac:chgData name="Jessica Pitman" userId="32810b54-0e4c-4b23-98da-f3c8604117a1" providerId="ADAL" clId="{F1967C99-8D14-4057-9BBC-173F77A6C33A}" dt="2024-09-26T14:52:45.132" v="1486" actId="113"/>
          <ac:spMkLst>
            <pc:docMk/>
            <pc:sldMk cId="417373219" sldId="268"/>
            <ac:spMk id="2" creationId="{C8C9AD28-25DF-AA6E-E52D-3BE26A7C5291}"/>
          </ac:spMkLst>
        </pc:spChg>
        <pc:spChg chg="add del mod">
          <ac:chgData name="Jessica Pitman" userId="32810b54-0e4c-4b23-98da-f3c8604117a1" providerId="ADAL" clId="{F1967C99-8D14-4057-9BBC-173F77A6C33A}" dt="2024-09-26T13:20:03.681" v="491" actId="478"/>
          <ac:spMkLst>
            <pc:docMk/>
            <pc:sldMk cId="417373219" sldId="268"/>
            <ac:spMk id="4" creationId="{09E06251-3AFC-82FB-214B-2CB13E39BA95}"/>
          </ac:spMkLst>
        </pc:spChg>
        <pc:spChg chg="add del mod">
          <ac:chgData name="Jessica Pitman" userId="32810b54-0e4c-4b23-98da-f3c8604117a1" providerId="ADAL" clId="{F1967C99-8D14-4057-9BBC-173F77A6C33A}" dt="2024-09-26T13:54:13.396" v="1002" actId="478"/>
          <ac:spMkLst>
            <pc:docMk/>
            <pc:sldMk cId="417373219" sldId="268"/>
            <ac:spMk id="6" creationId="{CB256358-E26F-4E65-4BEF-F3E8AE1B64A7}"/>
          </ac:spMkLst>
        </pc:spChg>
        <pc:spChg chg="add del mod">
          <ac:chgData name="Jessica Pitman" userId="32810b54-0e4c-4b23-98da-f3c8604117a1" providerId="ADAL" clId="{F1967C99-8D14-4057-9BBC-173F77A6C33A}" dt="2024-09-26T13:54:17.410" v="1004" actId="478"/>
          <ac:spMkLst>
            <pc:docMk/>
            <pc:sldMk cId="417373219" sldId="268"/>
            <ac:spMk id="8" creationId="{AC40E645-840E-02EC-B09B-3FA1F10EF5CB}"/>
          </ac:spMkLst>
        </pc:spChg>
        <pc:spChg chg="add mod ord">
          <ac:chgData name="Jessica Pitman" userId="32810b54-0e4c-4b23-98da-f3c8604117a1" providerId="ADAL" clId="{F1967C99-8D14-4057-9BBC-173F77A6C33A}" dt="2024-09-26T14:52:46.786" v="1487" actId="1076"/>
          <ac:spMkLst>
            <pc:docMk/>
            <pc:sldMk cId="417373219" sldId="268"/>
            <ac:spMk id="9" creationId="{5C8B2004-80F1-7D03-4749-14AE465F76A0}"/>
          </ac:spMkLst>
        </pc:spChg>
        <pc:spChg chg="add del mod ord">
          <ac:chgData name="Jessica Pitman" userId="32810b54-0e4c-4b23-98da-f3c8604117a1" providerId="ADAL" clId="{F1967C99-8D14-4057-9BBC-173F77A6C33A}" dt="2024-09-26T13:57:29.801" v="1008" actId="22"/>
          <ac:spMkLst>
            <pc:docMk/>
            <pc:sldMk cId="417373219" sldId="268"/>
            <ac:spMk id="10" creationId="{8172AF78-822A-29EB-E6DA-20E05722B971}"/>
          </ac:spMkLst>
        </pc:spChg>
        <pc:spChg chg="add mod">
          <ac:chgData name="Jessica Pitman" userId="32810b54-0e4c-4b23-98da-f3c8604117a1" providerId="ADAL" clId="{F1967C99-8D14-4057-9BBC-173F77A6C33A}" dt="2024-09-26T14:51:39.100" v="1465" actId="20577"/>
          <ac:spMkLst>
            <pc:docMk/>
            <pc:sldMk cId="417373219" sldId="268"/>
            <ac:spMk id="13" creationId="{E7369B28-FDB2-1052-B429-30BB8E06AFD4}"/>
          </ac:spMkLst>
        </pc:spChg>
        <pc:spChg chg="add del mod">
          <ac:chgData name="Jessica Pitman" userId="32810b54-0e4c-4b23-98da-f3c8604117a1" providerId="ADAL" clId="{F1967C99-8D14-4057-9BBC-173F77A6C33A}" dt="2024-09-26T14:50:26.847" v="1433"/>
          <ac:spMkLst>
            <pc:docMk/>
            <pc:sldMk cId="417373219" sldId="268"/>
            <ac:spMk id="14" creationId="{D646AC5C-017E-CDC0-0D20-0965D1E5137C}"/>
          </ac:spMkLst>
        </pc:spChg>
        <pc:spChg chg="add del">
          <ac:chgData name="Jessica Pitman" userId="32810b54-0e4c-4b23-98da-f3c8604117a1" providerId="ADAL" clId="{F1967C99-8D14-4057-9BBC-173F77A6C33A}" dt="2024-09-26T14:51:34.001" v="1454" actId="478"/>
          <ac:spMkLst>
            <pc:docMk/>
            <pc:sldMk cId="417373219" sldId="268"/>
            <ac:spMk id="15" creationId="{9E71F917-6D6B-A498-76EE-C21208C2A8A3}"/>
          </ac:spMkLst>
        </pc:spChg>
        <pc:spChg chg="add mod">
          <ac:chgData name="Jessica Pitman" userId="32810b54-0e4c-4b23-98da-f3c8604117a1" providerId="ADAL" clId="{F1967C99-8D14-4057-9BBC-173F77A6C33A}" dt="2024-09-26T14:51:26.301" v="1449" actId="21"/>
          <ac:spMkLst>
            <pc:docMk/>
            <pc:sldMk cId="417373219" sldId="268"/>
            <ac:spMk id="16" creationId="{5B16BB36-4F33-59F9-4EEB-8B0F7954AA3F}"/>
          </ac:spMkLst>
        </pc:spChg>
        <pc:picChg chg="add mod ord">
          <ac:chgData name="Jessica Pitman" userId="32810b54-0e4c-4b23-98da-f3c8604117a1" providerId="ADAL" clId="{F1967C99-8D14-4057-9BBC-173F77A6C33A}" dt="2024-09-26T14:50:04.515" v="1427" actId="1076"/>
          <ac:picMkLst>
            <pc:docMk/>
            <pc:sldMk cId="417373219" sldId="268"/>
            <ac:picMk id="12" creationId="{405DCBD2-3968-6AD9-D183-6574880BD9FB}"/>
          </ac:picMkLst>
        </pc:picChg>
      </pc:sldChg>
      <pc:sldChg chg="modSp mod modNotesTx">
        <pc:chgData name="Jessica Pitman" userId="32810b54-0e4c-4b23-98da-f3c8604117a1" providerId="ADAL" clId="{F1967C99-8D14-4057-9BBC-173F77A6C33A}" dt="2024-09-26T14:32:40.643" v="1130" actId="207"/>
        <pc:sldMkLst>
          <pc:docMk/>
          <pc:sldMk cId="2002225495" sldId="269"/>
        </pc:sldMkLst>
        <pc:spChg chg="mod">
          <ac:chgData name="Jessica Pitman" userId="32810b54-0e4c-4b23-98da-f3c8604117a1" providerId="ADAL" clId="{F1967C99-8D14-4057-9BBC-173F77A6C33A}" dt="2024-09-26T13:22:32.477" v="512" actId="1076"/>
          <ac:spMkLst>
            <pc:docMk/>
            <pc:sldMk cId="2002225495" sldId="269"/>
            <ac:spMk id="2" creationId="{D2EFFF0A-E2A0-079C-5AF0-F2AC9C470CAE}"/>
          </ac:spMkLst>
        </pc:spChg>
        <pc:spChg chg="mod">
          <ac:chgData name="Jessica Pitman" userId="32810b54-0e4c-4b23-98da-f3c8604117a1" providerId="ADAL" clId="{F1967C99-8D14-4057-9BBC-173F77A6C33A}" dt="2024-09-26T14:32:40.643" v="1130" actId="207"/>
          <ac:spMkLst>
            <pc:docMk/>
            <pc:sldMk cId="2002225495" sldId="269"/>
            <ac:spMk id="3" creationId="{C27DBF15-2A1E-A509-9D19-FF271DE7C5A5}"/>
          </ac:spMkLst>
        </pc:spChg>
      </pc:sldChg>
      <pc:sldChg chg="addSp modSp mod">
        <pc:chgData name="Jessica Pitman" userId="32810b54-0e4c-4b23-98da-f3c8604117a1" providerId="ADAL" clId="{F1967C99-8D14-4057-9BBC-173F77A6C33A}" dt="2024-09-26T14:40:12.130" v="1287" actId="962"/>
        <pc:sldMkLst>
          <pc:docMk/>
          <pc:sldMk cId="2650184102" sldId="270"/>
        </pc:sldMkLst>
        <pc:spChg chg="mod">
          <ac:chgData name="Jessica Pitman" userId="32810b54-0e4c-4b23-98da-f3c8604117a1" providerId="ADAL" clId="{F1967C99-8D14-4057-9BBC-173F77A6C33A}" dt="2024-09-26T14:31:34.517" v="1117" actId="207"/>
          <ac:spMkLst>
            <pc:docMk/>
            <pc:sldMk cId="2650184102" sldId="270"/>
            <ac:spMk id="2" creationId="{27CD5630-6760-9434-6881-A7C59A0DC1A0}"/>
          </ac:spMkLst>
        </pc:spChg>
        <pc:spChg chg="mod">
          <ac:chgData name="Jessica Pitman" userId="32810b54-0e4c-4b23-98da-f3c8604117a1" providerId="ADAL" clId="{F1967C99-8D14-4057-9BBC-173F77A6C33A}" dt="2024-09-26T14:31:26.682" v="1107" actId="207"/>
          <ac:spMkLst>
            <pc:docMk/>
            <pc:sldMk cId="2650184102" sldId="270"/>
            <ac:spMk id="3" creationId="{38E1D9DE-A336-A934-505F-853E1E8BD01F}"/>
          </ac:spMkLst>
        </pc:spChg>
        <pc:picChg chg="add mod">
          <ac:chgData name="Jessica Pitman" userId="32810b54-0e4c-4b23-98da-f3c8604117a1" providerId="ADAL" clId="{F1967C99-8D14-4057-9BBC-173F77A6C33A}" dt="2024-09-26T14:40:12.130" v="1287" actId="962"/>
          <ac:picMkLst>
            <pc:docMk/>
            <pc:sldMk cId="2650184102" sldId="270"/>
            <ac:picMk id="4" creationId="{3A2DE853-2192-187A-4EB6-66E90AAFB6E4}"/>
          </ac:picMkLst>
        </pc:picChg>
      </pc:sldChg>
      <pc:sldChg chg="modSp mod">
        <pc:chgData name="Jessica Pitman" userId="32810b54-0e4c-4b23-98da-f3c8604117a1" providerId="ADAL" clId="{F1967C99-8D14-4057-9BBC-173F77A6C33A}" dt="2024-09-26T14:36:53.684" v="1176" actId="20577"/>
        <pc:sldMkLst>
          <pc:docMk/>
          <pc:sldMk cId="1349648120" sldId="271"/>
        </pc:sldMkLst>
        <pc:spChg chg="mod">
          <ac:chgData name="Jessica Pitman" userId="32810b54-0e4c-4b23-98da-f3c8604117a1" providerId="ADAL" clId="{F1967C99-8D14-4057-9BBC-173F77A6C33A}" dt="2024-09-26T14:36:53.684" v="1176" actId="20577"/>
          <ac:spMkLst>
            <pc:docMk/>
            <pc:sldMk cId="1349648120" sldId="271"/>
            <ac:spMk id="3" creationId="{BD5E8982-58DB-74F5-98C2-CC57F3337429}"/>
          </ac:spMkLst>
        </pc:spChg>
      </pc:sldChg>
      <pc:sldChg chg="addSp modSp mod modClrScheme modAnim chgLayout modNotesTx">
        <pc:chgData name="Jessica Pitman" userId="32810b54-0e4c-4b23-98da-f3c8604117a1" providerId="ADAL" clId="{F1967C99-8D14-4057-9BBC-173F77A6C33A}" dt="2024-09-26T14:00:49.522" v="1041" actId="255"/>
        <pc:sldMkLst>
          <pc:docMk/>
          <pc:sldMk cId="780266371" sldId="272"/>
        </pc:sldMkLst>
        <pc:spChg chg="mod">
          <ac:chgData name="Jessica Pitman" userId="32810b54-0e4c-4b23-98da-f3c8604117a1" providerId="ADAL" clId="{F1967C99-8D14-4057-9BBC-173F77A6C33A}" dt="2024-09-26T14:00:49.522" v="1041" actId="255"/>
          <ac:spMkLst>
            <pc:docMk/>
            <pc:sldMk cId="780266371" sldId="272"/>
            <ac:spMk id="2" creationId="{CE386973-6FF2-2988-CE30-A2F8B35926AD}"/>
          </ac:spMkLst>
        </pc:spChg>
        <pc:spChg chg="mod ord">
          <ac:chgData name="Jessica Pitman" userId="32810b54-0e4c-4b23-98da-f3c8604117a1" providerId="ADAL" clId="{F1967C99-8D14-4057-9BBC-173F77A6C33A}" dt="2024-09-26T14:00:43.266" v="1039" actId="207"/>
          <ac:spMkLst>
            <pc:docMk/>
            <pc:sldMk cId="780266371" sldId="272"/>
            <ac:spMk id="3" creationId="{9C883A4F-08E4-5AED-ED50-F2D0506DC77C}"/>
          </ac:spMkLst>
        </pc:spChg>
        <pc:picChg chg="add mod">
          <ac:chgData name="Jessica Pitman" userId="32810b54-0e4c-4b23-98da-f3c8604117a1" providerId="ADAL" clId="{F1967C99-8D14-4057-9BBC-173F77A6C33A}" dt="2024-09-26T14:00:40.365" v="1038" actId="1076"/>
          <ac:picMkLst>
            <pc:docMk/>
            <pc:sldMk cId="780266371" sldId="272"/>
            <ac:picMk id="2050" creationId="{B36B9CB7-D3E2-2747-8D08-BF0E4CAA7291}"/>
          </ac:picMkLst>
        </pc:picChg>
      </pc:sldChg>
      <pc:sldChg chg="addSp modSp mod modNotesTx">
        <pc:chgData name="Jessica Pitman" userId="32810b54-0e4c-4b23-98da-f3c8604117a1" providerId="ADAL" clId="{F1967C99-8D14-4057-9BBC-173F77A6C33A}" dt="2024-09-26T14:45:41.649" v="1362" actId="27614"/>
        <pc:sldMkLst>
          <pc:docMk/>
          <pc:sldMk cId="2113948824" sldId="274"/>
        </pc:sldMkLst>
        <pc:spChg chg="mod">
          <ac:chgData name="Jessica Pitman" userId="32810b54-0e4c-4b23-98da-f3c8604117a1" providerId="ADAL" clId="{F1967C99-8D14-4057-9BBC-173F77A6C33A}" dt="2024-09-26T14:31:10.185" v="1098" actId="207"/>
          <ac:spMkLst>
            <pc:docMk/>
            <pc:sldMk cId="2113948824" sldId="274"/>
            <ac:spMk id="2" creationId="{202CF6E2-4A6C-CF6B-3E52-725C1ACB0E65}"/>
          </ac:spMkLst>
        </pc:spChg>
        <pc:spChg chg="mod">
          <ac:chgData name="Jessica Pitman" userId="32810b54-0e4c-4b23-98da-f3c8604117a1" providerId="ADAL" clId="{F1967C99-8D14-4057-9BBC-173F77A6C33A}" dt="2024-09-26T14:44:20.984" v="1353" actId="20577"/>
          <ac:spMkLst>
            <pc:docMk/>
            <pc:sldMk cId="2113948824" sldId="274"/>
            <ac:spMk id="3" creationId="{C818B899-DAFE-AF2A-6D3C-9D5C5B02C08E}"/>
          </ac:spMkLst>
        </pc:spChg>
        <pc:picChg chg="add mod">
          <ac:chgData name="Jessica Pitman" userId="32810b54-0e4c-4b23-98da-f3c8604117a1" providerId="ADAL" clId="{F1967C99-8D14-4057-9BBC-173F77A6C33A}" dt="2024-09-26T14:44:09.445" v="1350" actId="1076"/>
          <ac:picMkLst>
            <pc:docMk/>
            <pc:sldMk cId="2113948824" sldId="274"/>
            <ac:picMk id="8194" creationId="{A01DD374-2362-FF2D-616B-FD5F5EFE82FF}"/>
          </ac:picMkLst>
        </pc:picChg>
        <pc:picChg chg="add mod">
          <ac:chgData name="Jessica Pitman" userId="32810b54-0e4c-4b23-98da-f3c8604117a1" providerId="ADAL" clId="{F1967C99-8D14-4057-9BBC-173F77A6C33A}" dt="2024-09-26T14:45:41.649" v="1362" actId="27614"/>
          <ac:picMkLst>
            <pc:docMk/>
            <pc:sldMk cId="2113948824" sldId="274"/>
            <ac:picMk id="8196" creationId="{D3B725D9-8FB0-4B63-BB8F-077AD96CA654}"/>
          </ac:picMkLst>
        </pc:picChg>
      </pc:sldChg>
      <pc:sldChg chg="modSp mod modNotesTx">
        <pc:chgData name="Jessica Pitman" userId="32810b54-0e4c-4b23-98da-f3c8604117a1" providerId="ADAL" clId="{F1967C99-8D14-4057-9BBC-173F77A6C33A}" dt="2024-09-26T14:32:49.422" v="1132" actId="207"/>
        <pc:sldMkLst>
          <pc:docMk/>
          <pc:sldMk cId="151960480" sldId="275"/>
        </pc:sldMkLst>
        <pc:spChg chg="mod">
          <ac:chgData name="Jessica Pitman" userId="32810b54-0e4c-4b23-98da-f3c8604117a1" providerId="ADAL" clId="{F1967C99-8D14-4057-9BBC-173F77A6C33A}" dt="2024-09-26T14:32:49.422" v="1132" actId="207"/>
          <ac:spMkLst>
            <pc:docMk/>
            <pc:sldMk cId="151960480" sldId="275"/>
            <ac:spMk id="3" creationId="{ECA306E9-784D-4899-1169-96128D0A6D90}"/>
          </ac:spMkLst>
        </pc:spChg>
      </pc:sldChg>
      <pc:sldChg chg="addSp delSp modSp new mod">
        <pc:chgData name="Jessica Pitman" userId="32810b54-0e4c-4b23-98da-f3c8604117a1" providerId="ADAL" clId="{F1967C99-8D14-4057-9BBC-173F77A6C33A}" dt="2024-09-26T14:31:42.851" v="1118" actId="207"/>
        <pc:sldMkLst>
          <pc:docMk/>
          <pc:sldMk cId="3021488979" sldId="276"/>
        </pc:sldMkLst>
        <pc:spChg chg="mod">
          <ac:chgData name="Jessica Pitman" userId="32810b54-0e4c-4b23-98da-f3c8604117a1" providerId="ADAL" clId="{F1967C99-8D14-4057-9BBC-173F77A6C33A}" dt="2024-09-26T14:31:42.851" v="1118" actId="207"/>
          <ac:spMkLst>
            <pc:docMk/>
            <pc:sldMk cId="3021488979" sldId="276"/>
            <ac:spMk id="2" creationId="{2E55A653-D5C5-5BDD-6225-D9883B4532FF}"/>
          </ac:spMkLst>
        </pc:spChg>
        <pc:spChg chg="del">
          <ac:chgData name="Jessica Pitman" userId="32810b54-0e4c-4b23-98da-f3c8604117a1" providerId="ADAL" clId="{F1967C99-8D14-4057-9BBC-173F77A6C33A}" dt="2024-09-26T13:32:10.220" v="587" actId="22"/>
          <ac:spMkLst>
            <pc:docMk/>
            <pc:sldMk cId="3021488979" sldId="276"/>
            <ac:spMk id="3" creationId="{82F32761-4FAB-009E-305B-4A6CDED273CA}"/>
          </ac:spMkLst>
        </pc:spChg>
        <pc:picChg chg="add mod ord">
          <ac:chgData name="Jessica Pitman" userId="32810b54-0e4c-4b23-98da-f3c8604117a1" providerId="ADAL" clId="{F1967C99-8D14-4057-9BBC-173F77A6C33A}" dt="2024-09-26T14:06:21.777" v="1092" actId="1076"/>
          <ac:picMkLst>
            <pc:docMk/>
            <pc:sldMk cId="3021488979" sldId="276"/>
            <ac:picMk id="5" creationId="{098A1325-3682-6C6B-55C6-58819A158178}"/>
          </ac:picMkLst>
        </pc:picChg>
      </pc:sldChg>
      <pc:sldChg chg="new del">
        <pc:chgData name="Jessica Pitman" userId="32810b54-0e4c-4b23-98da-f3c8604117a1" providerId="ADAL" clId="{F1967C99-8D14-4057-9BBC-173F77A6C33A}" dt="2024-09-26T13:20:18.471" v="493" actId="680"/>
        <pc:sldMkLst>
          <pc:docMk/>
          <pc:sldMk cId="3821314457" sldId="276"/>
        </pc:sldMkLst>
      </pc:sldChg>
      <pc:sldChg chg="addSp modSp new del mod">
        <pc:chgData name="Jessica Pitman" userId="32810b54-0e4c-4b23-98da-f3c8604117a1" providerId="ADAL" clId="{F1967C99-8D14-4057-9BBC-173F77A6C33A}" dt="2024-09-26T13:58:14.405" v="1026" actId="47"/>
        <pc:sldMkLst>
          <pc:docMk/>
          <pc:sldMk cId="2419014223" sldId="277"/>
        </pc:sldMkLst>
        <pc:spChg chg="mod">
          <ac:chgData name="Jessica Pitman" userId="32810b54-0e4c-4b23-98da-f3c8604117a1" providerId="ADAL" clId="{F1967C99-8D14-4057-9BBC-173F77A6C33A}" dt="2024-09-26T13:52:07.173" v="968" actId="27636"/>
          <ac:spMkLst>
            <pc:docMk/>
            <pc:sldMk cId="2419014223" sldId="277"/>
            <ac:spMk id="2" creationId="{188BCF0D-A45F-5D13-A703-455DFE448A94}"/>
          </ac:spMkLst>
        </pc:spChg>
        <pc:spChg chg="mod">
          <ac:chgData name="Jessica Pitman" userId="32810b54-0e4c-4b23-98da-f3c8604117a1" providerId="ADAL" clId="{F1967C99-8D14-4057-9BBC-173F77A6C33A}" dt="2024-09-26T13:53:18.275" v="992" actId="20577"/>
          <ac:spMkLst>
            <pc:docMk/>
            <pc:sldMk cId="2419014223" sldId="277"/>
            <ac:spMk id="3" creationId="{C871DBE4-A631-F879-50F3-6A0BD095714D}"/>
          </ac:spMkLst>
        </pc:spChg>
        <pc:spChg chg="add">
          <ac:chgData name="Jessica Pitman" userId="32810b54-0e4c-4b23-98da-f3c8604117a1" providerId="ADAL" clId="{F1967C99-8D14-4057-9BBC-173F77A6C33A}" dt="2024-09-26T13:53:05.059" v="972"/>
          <ac:spMkLst>
            <pc:docMk/>
            <pc:sldMk cId="2419014223" sldId="277"/>
            <ac:spMk id="4" creationId="{3C0B251E-CD35-8E2A-C516-ABCEF7B56C24}"/>
          </ac:spMkLst>
        </pc:spChg>
      </pc:sldChg>
      <pc:sldChg chg="addSp delSp modSp new mod ord">
        <pc:chgData name="Jessica Pitman" userId="32810b54-0e4c-4b23-98da-f3c8604117a1" providerId="ADAL" clId="{F1967C99-8D14-4057-9BBC-173F77A6C33A}" dt="2024-09-26T14:31:00.852" v="1096" actId="20577"/>
        <pc:sldMkLst>
          <pc:docMk/>
          <pc:sldMk cId="3155734562" sldId="277"/>
        </pc:sldMkLst>
        <pc:spChg chg="mod">
          <ac:chgData name="Jessica Pitman" userId="32810b54-0e4c-4b23-98da-f3c8604117a1" providerId="ADAL" clId="{F1967C99-8D14-4057-9BBC-173F77A6C33A}" dt="2024-09-26T14:31:00.852" v="1096" actId="20577"/>
          <ac:spMkLst>
            <pc:docMk/>
            <pc:sldMk cId="3155734562" sldId="277"/>
            <ac:spMk id="2" creationId="{C61D206E-940D-F0B7-4D69-1C5C0E05C00E}"/>
          </ac:spMkLst>
        </pc:spChg>
        <pc:spChg chg="del">
          <ac:chgData name="Jessica Pitman" userId="32810b54-0e4c-4b23-98da-f3c8604117a1" providerId="ADAL" clId="{F1967C99-8D14-4057-9BBC-173F77A6C33A}" dt="2024-09-26T14:04:44.536" v="1043" actId="22"/>
          <ac:spMkLst>
            <pc:docMk/>
            <pc:sldMk cId="3155734562" sldId="277"/>
            <ac:spMk id="3" creationId="{BE8F1631-0E5C-4475-6D10-6A46C89F1CC8}"/>
          </ac:spMkLst>
        </pc:spChg>
        <pc:spChg chg="add del">
          <ac:chgData name="Jessica Pitman" userId="32810b54-0e4c-4b23-98da-f3c8604117a1" providerId="ADAL" clId="{F1967C99-8D14-4057-9BBC-173F77A6C33A}" dt="2024-09-26T14:05:47.738" v="1087" actId="478"/>
          <ac:spMkLst>
            <pc:docMk/>
            <pc:sldMk cId="3155734562" sldId="277"/>
            <ac:spMk id="6" creationId="{9CA6422C-20CD-14ED-99FD-95208F894B89}"/>
          </ac:spMkLst>
        </pc:spChg>
        <pc:spChg chg="add del mod">
          <ac:chgData name="Jessica Pitman" userId="32810b54-0e4c-4b23-98da-f3c8604117a1" providerId="ADAL" clId="{F1967C99-8D14-4057-9BBC-173F77A6C33A}" dt="2024-09-26T14:05:47.022" v="1086" actId="478"/>
          <ac:spMkLst>
            <pc:docMk/>
            <pc:sldMk cId="3155734562" sldId="277"/>
            <ac:spMk id="7" creationId="{E1377532-F882-26E4-E3DA-61069563800C}"/>
          </ac:spMkLst>
        </pc:spChg>
        <pc:spChg chg="add del mod">
          <ac:chgData name="Jessica Pitman" userId="32810b54-0e4c-4b23-98da-f3c8604117a1" providerId="ADAL" clId="{F1967C99-8D14-4057-9BBC-173F77A6C33A}" dt="2024-09-26T14:05:46.242" v="1085" actId="478"/>
          <ac:spMkLst>
            <pc:docMk/>
            <pc:sldMk cId="3155734562" sldId="277"/>
            <ac:spMk id="8" creationId="{6292F061-D6FC-0097-D6FF-52F2005468F4}"/>
          </ac:spMkLst>
        </pc:spChg>
        <pc:picChg chg="add mod ord">
          <ac:chgData name="Jessica Pitman" userId="32810b54-0e4c-4b23-98da-f3c8604117a1" providerId="ADAL" clId="{F1967C99-8D14-4057-9BBC-173F77A6C33A}" dt="2024-09-26T14:04:46.636" v="1044" actId="1076"/>
          <ac:picMkLst>
            <pc:docMk/>
            <pc:sldMk cId="3155734562" sldId="277"/>
            <ac:picMk id="5" creationId="{C86413F1-1B48-D26F-05CB-BCF8FF438565}"/>
          </ac:picMkLst>
        </pc:picChg>
      </pc:sldChg>
      <pc:sldChg chg="addSp delSp modSp new mod">
        <pc:chgData name="Jessica Pitman" userId="32810b54-0e4c-4b23-98da-f3c8604117a1" providerId="ADAL" clId="{F1967C99-8D14-4057-9BBC-173F77A6C33A}" dt="2024-09-26T14:36:41.037" v="1170" actId="14100"/>
        <pc:sldMkLst>
          <pc:docMk/>
          <pc:sldMk cId="691478215" sldId="278"/>
        </pc:sldMkLst>
        <pc:spChg chg="del">
          <ac:chgData name="Jessica Pitman" userId="32810b54-0e4c-4b23-98da-f3c8604117a1" providerId="ADAL" clId="{F1967C99-8D14-4057-9BBC-173F77A6C33A}" dt="2024-09-26T14:34:14.402" v="1151" actId="478"/>
          <ac:spMkLst>
            <pc:docMk/>
            <pc:sldMk cId="691478215" sldId="278"/>
            <ac:spMk id="2" creationId="{FB70FA5C-F1AB-83FD-CDB1-9A053A342296}"/>
          </ac:spMkLst>
        </pc:spChg>
        <pc:spChg chg="del">
          <ac:chgData name="Jessica Pitman" userId="32810b54-0e4c-4b23-98da-f3c8604117a1" providerId="ADAL" clId="{F1967C99-8D14-4057-9BBC-173F77A6C33A}" dt="2024-09-26T14:33:31.486" v="1138"/>
          <ac:spMkLst>
            <pc:docMk/>
            <pc:sldMk cId="691478215" sldId="278"/>
            <ac:spMk id="3" creationId="{2082F423-F183-969D-9B18-08487222A856}"/>
          </ac:spMkLst>
        </pc:spChg>
        <pc:spChg chg="add mod">
          <ac:chgData name="Jessica Pitman" userId="32810b54-0e4c-4b23-98da-f3c8604117a1" providerId="ADAL" clId="{F1967C99-8D14-4057-9BBC-173F77A6C33A}" dt="2024-09-26T14:33:44.111" v="1141" actId="20577"/>
          <ac:spMkLst>
            <pc:docMk/>
            <pc:sldMk cId="691478215" sldId="278"/>
            <ac:spMk id="4" creationId="{CF08CC78-29E2-C8E4-AEE2-841CCDEDE307}"/>
          </ac:spMkLst>
        </pc:spChg>
        <pc:spChg chg="add mod">
          <ac:chgData name="Jessica Pitman" userId="32810b54-0e4c-4b23-98da-f3c8604117a1" providerId="ADAL" clId="{F1967C99-8D14-4057-9BBC-173F77A6C33A}" dt="2024-09-26T14:36:41.037" v="1170" actId="14100"/>
          <ac:spMkLst>
            <pc:docMk/>
            <pc:sldMk cId="691478215" sldId="278"/>
            <ac:spMk id="6" creationId="{3214BCDA-DCC0-4A93-3A0D-0FCB5C01AD21}"/>
          </ac:spMkLst>
        </pc:spChg>
      </pc:sldChg>
      <pc:sldChg chg="addSp delSp modSp new mod">
        <pc:chgData name="Jessica Pitman" userId="32810b54-0e4c-4b23-98da-f3c8604117a1" providerId="ADAL" clId="{F1967C99-8D14-4057-9BBC-173F77A6C33A}" dt="2024-09-26T14:39:52.475" v="1227" actId="1076"/>
        <pc:sldMkLst>
          <pc:docMk/>
          <pc:sldMk cId="2995207536" sldId="279"/>
        </pc:sldMkLst>
        <pc:spChg chg="mod">
          <ac:chgData name="Jessica Pitman" userId="32810b54-0e4c-4b23-98da-f3c8604117a1" providerId="ADAL" clId="{F1967C99-8D14-4057-9BBC-173F77A6C33A}" dt="2024-09-26T14:38:05.972" v="1200" actId="20577"/>
          <ac:spMkLst>
            <pc:docMk/>
            <pc:sldMk cId="2995207536" sldId="279"/>
            <ac:spMk id="2" creationId="{28F5B97F-A443-8B86-8770-3912A8E40C9D}"/>
          </ac:spMkLst>
        </pc:spChg>
        <pc:spChg chg="del">
          <ac:chgData name="Jessica Pitman" userId="32810b54-0e4c-4b23-98da-f3c8604117a1" providerId="ADAL" clId="{F1967C99-8D14-4057-9BBC-173F77A6C33A}" dt="2024-09-26T14:37:37.446" v="1178"/>
          <ac:spMkLst>
            <pc:docMk/>
            <pc:sldMk cId="2995207536" sldId="279"/>
            <ac:spMk id="3" creationId="{BAD60C32-0E82-A314-97A5-CD7970C288DC}"/>
          </ac:spMkLst>
        </pc:spChg>
        <pc:spChg chg="add del mod">
          <ac:chgData name="Jessica Pitman" userId="32810b54-0e4c-4b23-98da-f3c8604117a1" providerId="ADAL" clId="{F1967C99-8D14-4057-9BBC-173F77A6C33A}" dt="2024-09-26T14:38:08.835" v="1202" actId="478"/>
          <ac:spMkLst>
            <pc:docMk/>
            <pc:sldMk cId="2995207536" sldId="279"/>
            <ac:spMk id="4" creationId="{EDE1ACA2-5A17-874F-D1F4-7AD1606FDBA4}"/>
          </ac:spMkLst>
        </pc:spChg>
        <pc:spChg chg="add mod">
          <ac:chgData name="Jessica Pitman" userId="32810b54-0e4c-4b23-98da-f3c8604117a1" providerId="ADAL" clId="{F1967C99-8D14-4057-9BBC-173F77A6C33A}" dt="2024-09-26T14:38:52.300" v="1222" actId="20577"/>
          <ac:spMkLst>
            <pc:docMk/>
            <pc:sldMk cId="2995207536" sldId="279"/>
            <ac:spMk id="6" creationId="{B5AFDAEF-2E46-64BA-ABE3-F40D79676808}"/>
          </ac:spMkLst>
        </pc:spChg>
        <pc:spChg chg="add del mod">
          <ac:chgData name="Jessica Pitman" userId="32810b54-0e4c-4b23-98da-f3c8604117a1" providerId="ADAL" clId="{F1967C99-8D14-4057-9BBC-173F77A6C33A}" dt="2024-09-26T14:38:23.624" v="1204" actId="478"/>
          <ac:spMkLst>
            <pc:docMk/>
            <pc:sldMk cId="2995207536" sldId="279"/>
            <ac:spMk id="7" creationId="{1D892928-DE10-C5FF-F424-6A686DDCF411}"/>
          </ac:spMkLst>
        </pc:spChg>
        <pc:picChg chg="add mod">
          <ac:chgData name="Jessica Pitman" userId="32810b54-0e4c-4b23-98da-f3c8604117a1" providerId="ADAL" clId="{F1967C99-8D14-4057-9BBC-173F77A6C33A}" dt="2024-09-26T14:39:52.475" v="1227" actId="1076"/>
          <ac:picMkLst>
            <pc:docMk/>
            <pc:sldMk cId="2995207536" sldId="279"/>
            <ac:picMk id="5123" creationId="{D8F5487A-A87F-8DDC-F0C3-E1137588869A}"/>
          </ac:picMkLst>
        </pc:picChg>
      </pc:sldChg>
      <pc:sldChg chg="addSp delSp modSp new mod">
        <pc:chgData name="Jessica Pitman" userId="32810b54-0e4c-4b23-98da-f3c8604117a1" providerId="ADAL" clId="{F1967C99-8D14-4057-9BBC-173F77A6C33A}" dt="2024-09-26T14:45:53.447" v="1369" actId="962"/>
        <pc:sldMkLst>
          <pc:docMk/>
          <pc:sldMk cId="1985861814" sldId="280"/>
        </pc:sldMkLst>
        <pc:spChg chg="del">
          <ac:chgData name="Jessica Pitman" userId="32810b54-0e4c-4b23-98da-f3c8604117a1" providerId="ADAL" clId="{F1967C99-8D14-4057-9BBC-173F77A6C33A}" dt="2024-09-26T14:41:29.138" v="1297"/>
          <ac:spMkLst>
            <pc:docMk/>
            <pc:sldMk cId="1985861814" sldId="280"/>
            <ac:spMk id="2" creationId="{D170BA22-0D22-D116-5D48-A568CC4EB0C4}"/>
          </ac:spMkLst>
        </pc:spChg>
        <pc:spChg chg="del">
          <ac:chgData name="Jessica Pitman" userId="32810b54-0e4c-4b23-98da-f3c8604117a1" providerId="ADAL" clId="{F1967C99-8D14-4057-9BBC-173F77A6C33A}" dt="2024-09-26T14:40:46.227" v="1289"/>
          <ac:spMkLst>
            <pc:docMk/>
            <pc:sldMk cId="1985861814" sldId="280"/>
            <ac:spMk id="3" creationId="{BD702DF4-1F20-B7C8-A1F4-A4B96FF7E9C4}"/>
          </ac:spMkLst>
        </pc:spChg>
        <pc:spChg chg="add del mod">
          <ac:chgData name="Jessica Pitman" userId="32810b54-0e4c-4b23-98da-f3c8604117a1" providerId="ADAL" clId="{F1967C99-8D14-4057-9BBC-173F77A6C33A}" dt="2024-09-26T14:40:56.850" v="1290" actId="478"/>
          <ac:spMkLst>
            <pc:docMk/>
            <pc:sldMk cId="1985861814" sldId="280"/>
            <ac:spMk id="4" creationId="{1C8BC387-7ACC-8A35-DDCF-36CC11982448}"/>
          </ac:spMkLst>
        </pc:spChg>
        <pc:spChg chg="add del mod">
          <ac:chgData name="Jessica Pitman" userId="32810b54-0e4c-4b23-98da-f3c8604117a1" providerId="ADAL" clId="{F1967C99-8D14-4057-9BBC-173F77A6C33A}" dt="2024-09-26T14:40:58.724" v="1291"/>
          <ac:spMkLst>
            <pc:docMk/>
            <pc:sldMk cId="1985861814" sldId="280"/>
            <ac:spMk id="5" creationId="{47C93BFE-4AEF-A54C-42C2-12AAF8C6C50A}"/>
          </ac:spMkLst>
        </pc:spChg>
        <pc:spChg chg="add del mod">
          <ac:chgData name="Jessica Pitman" userId="32810b54-0e4c-4b23-98da-f3c8604117a1" providerId="ADAL" clId="{F1967C99-8D14-4057-9BBC-173F77A6C33A}" dt="2024-09-26T14:41:12.980" v="1296" actId="478"/>
          <ac:spMkLst>
            <pc:docMk/>
            <pc:sldMk cId="1985861814" sldId="280"/>
            <ac:spMk id="6" creationId="{667CB2CA-DEC3-9181-55CA-862F2603B40B}"/>
          </ac:spMkLst>
        </pc:spChg>
        <pc:spChg chg="add mod">
          <ac:chgData name="Jessica Pitman" userId="32810b54-0e4c-4b23-98da-f3c8604117a1" providerId="ADAL" clId="{F1967C99-8D14-4057-9BBC-173F77A6C33A}" dt="2024-09-26T14:43:05.654" v="1342" actId="20577"/>
          <ac:spMkLst>
            <pc:docMk/>
            <pc:sldMk cId="1985861814" sldId="280"/>
            <ac:spMk id="8" creationId="{1E22CDF3-0B7D-EA89-95CC-255AB3F6DE4A}"/>
          </ac:spMkLst>
        </pc:spChg>
        <pc:spChg chg="add del mod">
          <ac:chgData name="Jessica Pitman" userId="32810b54-0e4c-4b23-98da-f3c8604117a1" providerId="ADAL" clId="{F1967C99-8D14-4057-9BBC-173F77A6C33A}" dt="2024-09-26T14:41:51.322" v="1302" actId="478"/>
          <ac:spMkLst>
            <pc:docMk/>
            <pc:sldMk cId="1985861814" sldId="280"/>
            <ac:spMk id="9" creationId="{9F28163D-362A-6052-EB28-5CB9C09DD00C}"/>
          </ac:spMkLst>
        </pc:spChg>
        <pc:spChg chg="add del mod">
          <ac:chgData name="Jessica Pitman" userId="32810b54-0e4c-4b23-98da-f3c8604117a1" providerId="ADAL" clId="{F1967C99-8D14-4057-9BBC-173F77A6C33A}" dt="2024-09-26T14:41:39.655" v="1300" actId="478"/>
          <ac:spMkLst>
            <pc:docMk/>
            <pc:sldMk cId="1985861814" sldId="280"/>
            <ac:spMk id="10" creationId="{CF377162-3E93-A9DA-EC80-958ABD180639}"/>
          </ac:spMkLst>
        </pc:spChg>
        <pc:spChg chg="add mod">
          <ac:chgData name="Jessica Pitman" userId="32810b54-0e4c-4b23-98da-f3c8604117a1" providerId="ADAL" clId="{F1967C99-8D14-4057-9BBC-173F77A6C33A}" dt="2024-09-26T14:41:41.880" v="1301"/>
          <ac:spMkLst>
            <pc:docMk/>
            <pc:sldMk cId="1985861814" sldId="280"/>
            <ac:spMk id="11" creationId="{02C1F90A-D669-6195-1F58-372F461D0347}"/>
          </ac:spMkLst>
        </pc:spChg>
        <pc:spChg chg="add del">
          <ac:chgData name="Jessica Pitman" userId="32810b54-0e4c-4b23-98da-f3c8604117a1" providerId="ADAL" clId="{F1967C99-8D14-4057-9BBC-173F77A6C33A}" dt="2024-09-26T14:43:42.327" v="1344" actId="478"/>
          <ac:spMkLst>
            <pc:docMk/>
            <pc:sldMk cId="1985861814" sldId="280"/>
            <ac:spMk id="13" creationId="{15D19D79-13BC-2C30-EF3A-14AD0EDDD402}"/>
          </ac:spMkLst>
        </pc:spChg>
        <pc:picChg chg="add mod">
          <ac:chgData name="Jessica Pitman" userId="32810b54-0e4c-4b23-98da-f3c8604117a1" providerId="ADAL" clId="{F1967C99-8D14-4057-9BBC-173F77A6C33A}" dt="2024-09-26T14:44:02.296" v="1348" actId="962"/>
          <ac:picMkLst>
            <pc:docMk/>
            <pc:sldMk cId="1985861814" sldId="280"/>
            <ac:picMk id="6149" creationId="{6704EAC9-9B16-892D-97DA-304687A6A17C}"/>
          </ac:picMkLst>
        </pc:picChg>
        <pc:picChg chg="add mod">
          <ac:chgData name="Jessica Pitman" userId="32810b54-0e4c-4b23-98da-f3c8604117a1" providerId="ADAL" clId="{F1967C99-8D14-4057-9BBC-173F77A6C33A}" dt="2024-09-26T14:45:53.447" v="1369" actId="962"/>
          <ac:picMkLst>
            <pc:docMk/>
            <pc:sldMk cId="1985861814" sldId="280"/>
            <ac:picMk id="6151" creationId="{05EF844A-DC2C-1BB0-E21A-CA7CFDB0185E}"/>
          </ac:picMkLst>
        </pc:picChg>
      </pc:sldChg>
      <pc:sldChg chg="addSp delSp modSp add mod modAnim">
        <pc:chgData name="Jessica Pitman" userId="32810b54-0e4c-4b23-98da-f3c8604117a1" providerId="ADAL" clId="{F1967C99-8D14-4057-9BBC-173F77A6C33A}" dt="2024-09-26T14:48:50.204" v="1413" actId="478"/>
        <pc:sldMkLst>
          <pc:docMk/>
          <pc:sldMk cId="187330795" sldId="281"/>
        </pc:sldMkLst>
        <pc:spChg chg="del mod">
          <ac:chgData name="Jessica Pitman" userId="32810b54-0e4c-4b23-98da-f3c8604117a1" providerId="ADAL" clId="{F1967C99-8D14-4057-9BBC-173F77A6C33A}" dt="2024-09-26T14:46:28.646" v="1372"/>
          <ac:spMkLst>
            <pc:docMk/>
            <pc:sldMk cId="187330795" sldId="281"/>
            <ac:spMk id="2" creationId="{CE386973-6FF2-2988-CE30-A2F8B35926AD}"/>
          </ac:spMkLst>
        </pc:spChg>
        <pc:spChg chg="mod">
          <ac:chgData name="Jessica Pitman" userId="32810b54-0e4c-4b23-98da-f3c8604117a1" providerId="ADAL" clId="{F1967C99-8D14-4057-9BBC-173F77A6C33A}" dt="2024-09-26T14:48:46.932" v="1412" actId="20577"/>
          <ac:spMkLst>
            <pc:docMk/>
            <pc:sldMk cId="187330795" sldId="281"/>
            <ac:spMk id="3" creationId="{9C883A4F-08E4-5AED-ED50-F2D0506DC77C}"/>
          </ac:spMkLst>
        </pc:spChg>
        <pc:spChg chg="add del mod">
          <ac:chgData name="Jessica Pitman" userId="32810b54-0e4c-4b23-98da-f3c8604117a1" providerId="ADAL" clId="{F1967C99-8D14-4057-9BBC-173F77A6C33A}" dt="2024-09-26T14:46:41.555" v="1377" actId="478"/>
          <ac:spMkLst>
            <pc:docMk/>
            <pc:sldMk cId="187330795" sldId="281"/>
            <ac:spMk id="4" creationId="{2EEE0BE7-F02A-98AA-F691-33E01C1D96FD}"/>
          </ac:spMkLst>
        </pc:spChg>
        <pc:spChg chg="add del mod">
          <ac:chgData name="Jessica Pitman" userId="32810b54-0e4c-4b23-98da-f3c8604117a1" providerId="ADAL" clId="{F1967C99-8D14-4057-9BBC-173F77A6C33A}" dt="2024-09-26T14:46:52.290" v="1380" actId="478"/>
          <ac:spMkLst>
            <pc:docMk/>
            <pc:sldMk cId="187330795" sldId="281"/>
            <ac:spMk id="6" creationId="{D2C32512-C480-33D2-A68F-8C7634D265A1}"/>
          </ac:spMkLst>
        </pc:spChg>
        <pc:spChg chg="add mod">
          <ac:chgData name="Jessica Pitman" userId="32810b54-0e4c-4b23-98da-f3c8604117a1" providerId="ADAL" clId="{F1967C99-8D14-4057-9BBC-173F77A6C33A}" dt="2024-09-26T14:47:04.212" v="1384" actId="255"/>
          <ac:spMkLst>
            <pc:docMk/>
            <pc:sldMk cId="187330795" sldId="281"/>
            <ac:spMk id="7" creationId="{FD0ABFFF-1AEA-BD77-9037-6329ED19D5EA}"/>
          </ac:spMkLst>
        </pc:spChg>
        <pc:spChg chg="add del mod">
          <ac:chgData name="Jessica Pitman" userId="32810b54-0e4c-4b23-98da-f3c8604117a1" providerId="ADAL" clId="{F1967C99-8D14-4057-9BBC-173F77A6C33A}" dt="2024-09-26T14:48:50.204" v="1413" actId="478"/>
          <ac:spMkLst>
            <pc:docMk/>
            <pc:sldMk cId="187330795" sldId="281"/>
            <ac:spMk id="8" creationId="{7E93CEA5-6375-0110-88FE-065E27724C43}"/>
          </ac:spMkLst>
        </pc:spChg>
      </pc:sldChg>
      <pc:sldChg chg="addSp delSp modSp new mod ord modClrScheme chgLayout">
        <pc:chgData name="Jessica Pitman" userId="32810b54-0e4c-4b23-98da-f3c8604117a1" providerId="ADAL" clId="{F1967C99-8D14-4057-9BBC-173F77A6C33A}" dt="2024-09-26T15:10:22.033" v="1610" actId="1076"/>
        <pc:sldMkLst>
          <pc:docMk/>
          <pc:sldMk cId="1541120051" sldId="282"/>
        </pc:sldMkLst>
        <pc:spChg chg="del">
          <ac:chgData name="Jessica Pitman" userId="32810b54-0e4c-4b23-98da-f3c8604117a1" providerId="ADAL" clId="{F1967C99-8D14-4057-9BBC-173F77A6C33A}" dt="2024-09-26T15:06:53.855" v="1560" actId="26606"/>
          <ac:spMkLst>
            <pc:docMk/>
            <pc:sldMk cId="1541120051" sldId="282"/>
            <ac:spMk id="2" creationId="{BE5F44E0-9B40-8D5B-1BA5-D504116BDCC5}"/>
          </ac:spMkLst>
        </pc:spChg>
        <pc:spChg chg="del">
          <ac:chgData name="Jessica Pitman" userId="32810b54-0e4c-4b23-98da-f3c8604117a1" providerId="ADAL" clId="{F1967C99-8D14-4057-9BBC-173F77A6C33A}" dt="2024-09-26T15:06:50.417" v="1559"/>
          <ac:spMkLst>
            <pc:docMk/>
            <pc:sldMk cId="1541120051" sldId="282"/>
            <ac:spMk id="3" creationId="{832FC314-2F34-0EC9-4504-D959843705A5}"/>
          </ac:spMkLst>
        </pc:spChg>
        <pc:spChg chg="add del mod ord">
          <ac:chgData name="Jessica Pitman" userId="32810b54-0e4c-4b23-98da-f3c8604117a1" providerId="ADAL" clId="{F1967C99-8D14-4057-9BBC-173F77A6C33A}" dt="2024-09-26T15:10:22.033" v="1610" actId="1076"/>
          <ac:spMkLst>
            <pc:docMk/>
            <pc:sldMk cId="1541120051" sldId="282"/>
            <ac:spMk id="4" creationId="{8DCE3FD2-4E80-A039-3541-348EA54DA457}"/>
          </ac:spMkLst>
        </pc:spChg>
        <pc:spChg chg="add mod">
          <ac:chgData name="Jessica Pitman" userId="32810b54-0e4c-4b23-98da-f3c8604117a1" providerId="ADAL" clId="{F1967C99-8D14-4057-9BBC-173F77A6C33A}" dt="2024-09-26T15:09:59.414" v="1603" actId="26606"/>
          <ac:spMkLst>
            <pc:docMk/>
            <pc:sldMk cId="1541120051" sldId="282"/>
            <ac:spMk id="5" creationId="{B92D3AB2-B9AF-69AE-A08F-E456D268215B}"/>
          </ac:spMkLst>
        </pc:spChg>
        <pc:spChg chg="add del mod">
          <ac:chgData name="Jessica Pitman" userId="32810b54-0e4c-4b23-98da-f3c8604117a1" providerId="ADAL" clId="{F1967C99-8D14-4057-9BBC-173F77A6C33A}" dt="2024-09-26T15:08:21.694" v="1577"/>
          <ac:spMkLst>
            <pc:docMk/>
            <pc:sldMk cId="1541120051" sldId="282"/>
            <ac:spMk id="6" creationId="{3D4771D1-EF79-A209-ECA9-8A315A1BD266}"/>
          </ac:spMkLst>
        </pc:spChg>
        <pc:spChg chg="add del mod">
          <ac:chgData name="Jessica Pitman" userId="32810b54-0e4c-4b23-98da-f3c8604117a1" providerId="ADAL" clId="{F1967C99-8D14-4057-9BBC-173F77A6C33A}" dt="2024-09-26T15:10:01.676" v="1604" actId="478"/>
          <ac:spMkLst>
            <pc:docMk/>
            <pc:sldMk cId="1541120051" sldId="282"/>
            <ac:spMk id="8" creationId="{61720795-CA85-3713-4842-6C55251CB1B8}"/>
          </ac:spMkLst>
        </pc:spChg>
        <pc:spChg chg="add del mod">
          <ac:chgData name="Jessica Pitman" userId="32810b54-0e4c-4b23-98da-f3c8604117a1" providerId="ADAL" clId="{F1967C99-8D14-4057-9BBC-173F77A6C33A}" dt="2024-09-26T15:07:03.656" v="1562" actId="478"/>
          <ac:spMkLst>
            <pc:docMk/>
            <pc:sldMk cId="1541120051" sldId="282"/>
            <ac:spMk id="9" creationId="{40A4D0F6-F103-1B1A-08F4-494650047559}"/>
          </ac:spMkLst>
        </pc:spChg>
        <pc:spChg chg="add del mod">
          <ac:chgData name="Jessica Pitman" userId="32810b54-0e4c-4b23-98da-f3c8604117a1" providerId="ADAL" clId="{F1967C99-8D14-4057-9BBC-173F77A6C33A}" dt="2024-09-26T15:08:30.439" v="1579" actId="26606"/>
          <ac:spMkLst>
            <pc:docMk/>
            <pc:sldMk cId="1541120051" sldId="282"/>
            <ac:spMk id="10" creationId="{2F5A5ABD-4828-F3F3-3808-7702859E85B2}"/>
          </ac:spMkLst>
        </pc:spChg>
        <pc:spChg chg="add del mod">
          <ac:chgData name="Jessica Pitman" userId="32810b54-0e4c-4b23-98da-f3c8604117a1" providerId="ADAL" clId="{F1967C99-8D14-4057-9BBC-173F77A6C33A}" dt="2024-09-26T15:07:07.883" v="1563" actId="478"/>
          <ac:spMkLst>
            <pc:docMk/>
            <pc:sldMk cId="1541120051" sldId="282"/>
            <ac:spMk id="11" creationId="{1707C186-1174-A026-6540-0AA325B81D66}"/>
          </ac:spMkLst>
        </pc:spChg>
        <pc:spChg chg="add del mod">
          <ac:chgData name="Jessica Pitman" userId="32810b54-0e4c-4b23-98da-f3c8604117a1" providerId="ADAL" clId="{F1967C99-8D14-4057-9BBC-173F77A6C33A}" dt="2024-09-26T15:09:52.108" v="1602" actId="26606"/>
          <ac:spMkLst>
            <pc:docMk/>
            <pc:sldMk cId="1541120051" sldId="282"/>
            <ac:spMk id="12" creationId="{C2AE690A-7BFF-90CE-76B9-19AC99EE062F}"/>
          </ac:spMkLst>
        </pc:spChg>
        <pc:spChg chg="add del">
          <ac:chgData name="Jessica Pitman" userId="32810b54-0e4c-4b23-98da-f3c8604117a1" providerId="ADAL" clId="{F1967C99-8D14-4057-9BBC-173F77A6C33A}" dt="2024-09-26T15:09:48.057" v="1597" actId="26606"/>
          <ac:spMkLst>
            <pc:docMk/>
            <pc:sldMk cId="1541120051" sldId="282"/>
            <ac:spMk id="13" creationId="{ABA969E2-4FF5-66D7-ECB1-0C6938D48483}"/>
          </ac:spMkLst>
        </pc:spChg>
        <pc:graphicFrameChg chg="add del mod modGraphic">
          <ac:chgData name="Jessica Pitman" userId="32810b54-0e4c-4b23-98da-f3c8604117a1" providerId="ADAL" clId="{F1967C99-8D14-4057-9BBC-173F77A6C33A}" dt="2024-09-26T15:09:52.108" v="1602" actId="26606"/>
          <ac:graphicFrameMkLst>
            <pc:docMk/>
            <pc:sldMk cId="1541120051" sldId="282"/>
            <ac:graphicFrameMk id="7" creationId="{A57B3834-2D15-B5C1-14C5-2C9B149B065C}"/>
          </ac:graphicFrameMkLst>
        </pc:graphicFrameChg>
      </pc:sldChg>
      <pc:sldChg chg="new del">
        <pc:chgData name="Jessica Pitman" userId="32810b54-0e4c-4b23-98da-f3c8604117a1" providerId="ADAL" clId="{F1967C99-8D14-4057-9BBC-173F77A6C33A}" dt="2024-09-26T14:52:49.146" v="1488" actId="47"/>
        <pc:sldMkLst>
          <pc:docMk/>
          <pc:sldMk cId="2575729786" sldId="282"/>
        </pc:sldMkLst>
      </pc:sldChg>
      <pc:sldChg chg="addSp delSp modSp new mod modClrScheme chgLayout">
        <pc:chgData name="Jessica Pitman" userId="32810b54-0e4c-4b23-98da-f3c8604117a1" providerId="ADAL" clId="{F1967C99-8D14-4057-9BBC-173F77A6C33A}" dt="2024-09-26T15:14:12.090" v="1738" actId="14100"/>
        <pc:sldMkLst>
          <pc:docMk/>
          <pc:sldMk cId="2707856450" sldId="283"/>
        </pc:sldMkLst>
        <pc:spChg chg="del">
          <ac:chgData name="Jessica Pitman" userId="32810b54-0e4c-4b23-98da-f3c8604117a1" providerId="ADAL" clId="{F1967C99-8D14-4057-9BBC-173F77A6C33A}" dt="2024-09-26T15:11:12.959" v="1614" actId="26606"/>
          <ac:spMkLst>
            <pc:docMk/>
            <pc:sldMk cId="2707856450" sldId="283"/>
            <ac:spMk id="2" creationId="{D8130BA1-6CF7-7822-B0BE-42FEECD0CB4F}"/>
          </ac:spMkLst>
        </pc:spChg>
        <pc:spChg chg="del">
          <ac:chgData name="Jessica Pitman" userId="32810b54-0e4c-4b23-98da-f3c8604117a1" providerId="ADAL" clId="{F1967C99-8D14-4057-9BBC-173F77A6C33A}" dt="2024-09-26T15:11:06.402" v="1613"/>
          <ac:spMkLst>
            <pc:docMk/>
            <pc:sldMk cId="2707856450" sldId="283"/>
            <ac:spMk id="3" creationId="{3F505875-9F15-3219-C1C4-5B171C0F8CC0}"/>
          </ac:spMkLst>
        </pc:spChg>
        <pc:spChg chg="add mod">
          <ac:chgData name="Jessica Pitman" userId="32810b54-0e4c-4b23-98da-f3c8604117a1" providerId="ADAL" clId="{F1967C99-8D14-4057-9BBC-173F77A6C33A}" dt="2024-09-26T15:14:09.047" v="1737" actId="1076"/>
          <ac:spMkLst>
            <pc:docMk/>
            <pc:sldMk cId="2707856450" sldId="283"/>
            <ac:spMk id="4" creationId="{F0525FED-AD28-BB84-357A-CC055F25B4F5}"/>
          </ac:spMkLst>
        </pc:spChg>
        <pc:spChg chg="add del mod">
          <ac:chgData name="Jessica Pitman" userId="32810b54-0e4c-4b23-98da-f3c8604117a1" providerId="ADAL" clId="{F1967C99-8D14-4057-9BBC-173F77A6C33A}" dt="2024-09-26T15:13:09.168" v="1675" actId="478"/>
          <ac:spMkLst>
            <pc:docMk/>
            <pc:sldMk cId="2707856450" sldId="283"/>
            <ac:spMk id="5" creationId="{8E4AF679-221C-507F-A9C5-33C0D498023A}"/>
          </ac:spMkLst>
        </pc:spChg>
        <pc:spChg chg="add del mod">
          <ac:chgData name="Jessica Pitman" userId="32810b54-0e4c-4b23-98da-f3c8604117a1" providerId="ADAL" clId="{F1967C99-8D14-4057-9BBC-173F77A6C33A}" dt="2024-09-26T15:13:04.300" v="1673" actId="478"/>
          <ac:spMkLst>
            <pc:docMk/>
            <pc:sldMk cId="2707856450" sldId="283"/>
            <ac:spMk id="6" creationId="{15B4D970-CE51-2C98-CA6B-A3B5433508BD}"/>
          </ac:spMkLst>
        </pc:spChg>
        <pc:spChg chg="add mod">
          <ac:chgData name="Jessica Pitman" userId="32810b54-0e4c-4b23-98da-f3c8604117a1" providerId="ADAL" clId="{F1967C99-8D14-4057-9BBC-173F77A6C33A}" dt="2024-09-26T15:14:12.090" v="1738" actId="14100"/>
          <ac:spMkLst>
            <pc:docMk/>
            <pc:sldMk cId="2707856450" sldId="283"/>
            <ac:spMk id="9" creationId="{37F98FF4-C6E9-D2DE-64F6-804D41F33022}"/>
          </ac:spMkLst>
        </pc:spChg>
        <pc:spChg chg="add del mod">
          <ac:chgData name="Jessica Pitman" userId="32810b54-0e4c-4b23-98da-f3c8604117a1" providerId="ADAL" clId="{F1967C99-8D14-4057-9BBC-173F77A6C33A}" dt="2024-09-26T15:14:00.507" v="1733" actId="478"/>
          <ac:spMkLst>
            <pc:docMk/>
            <pc:sldMk cId="2707856450" sldId="283"/>
            <ac:spMk id="11" creationId="{2B2F081C-BE49-DA02-BA0D-999C8EB72E57}"/>
          </ac:spMkLst>
        </pc:spChg>
      </pc:sldChg>
      <pc:sldChg chg="new del">
        <pc:chgData name="Jessica Pitman" userId="32810b54-0e4c-4b23-98da-f3c8604117a1" providerId="ADAL" clId="{F1967C99-8D14-4057-9BBC-173F77A6C33A}" dt="2024-09-26T15:14:25.897" v="1739" actId="47"/>
        <pc:sldMkLst>
          <pc:docMk/>
          <pc:sldMk cId="3553052443" sldId="28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ACFC88-DF4E-4B34-8C8F-41883086CE92}" type="datetimeFigureOut">
              <a:rPr lang="en-GB" smtClean="0"/>
              <a:t>26/09/2024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2DBD375-32A5-421B-ACBD-7851ED03E837}" type="slidenum">
              <a:rPr lang="en-GB" smtClean="0"/>
              <a:t>‹#›</a:t>
            </a:fld>
            <a:endParaRPr lang="en-GB"/>
          </a:p>
        </p:txBody>
      </p:sp>
    </p:spTree>
    <p:extLst>
      <p:ext uri="{BB962C8B-B14F-4D97-AF65-F5344CB8AC3E}">
        <p14:creationId xmlns:p14="http://schemas.microsoft.com/office/powerpoint/2010/main" val="1204988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8" Type="http://schemas.openxmlformats.org/officeDocument/2006/relationships/hyperlink" Target="https://en.wikipedia.org/wiki/James_Cleverly" TargetMode="External"/><Relationship Id="rId13" Type="http://schemas.openxmlformats.org/officeDocument/2006/relationships/hyperlink" Target="https://en.wikipedia.org/wiki/Andrew_Sharpe,_Baron_Sharpe_of_Epsom" TargetMode="External"/><Relationship Id="rId18" Type="http://schemas.openxmlformats.org/officeDocument/2006/relationships/hyperlink" Target="https://en.wikipedia.org/wiki/Government_of_the_United_Kingdom" TargetMode="External"/><Relationship Id="rId26" Type="http://schemas.openxmlformats.org/officeDocument/2006/relationships/hyperlink" Target="https://en.wikipedia.org/wiki/Safety_of_Rwanda_(Asylum_and_Immigration)_Act_2024#cite_note-6" TargetMode="External"/><Relationship Id="rId3" Type="http://schemas.openxmlformats.org/officeDocument/2006/relationships/hyperlink" Target="https://en.wikipedia.org/wiki/Act_of_Parliament_(UK)" TargetMode="External"/><Relationship Id="rId21" Type="http://schemas.openxmlformats.org/officeDocument/2006/relationships/hyperlink" Target="https://en.wikipedia.org/wiki/Safety_of_Rwanda_(Asylum_and_Immigration)_Act_2024#cite_note-3" TargetMode="External"/><Relationship Id="rId7" Type="http://schemas.openxmlformats.org/officeDocument/2006/relationships/hyperlink" Target="https://en.wikipedia.org/wiki/House_of_Commons_of_the_United_Kingdom" TargetMode="External"/><Relationship Id="rId12" Type="http://schemas.openxmlformats.org/officeDocument/2006/relationships/hyperlink" Target="https://en.wikipedia.org/wiki/House_of_Lords" TargetMode="External"/><Relationship Id="rId17" Type="http://schemas.openxmlformats.org/officeDocument/2006/relationships/hyperlink" Target="https://en.wikipedia.org/wiki/Parliamentary_ping-pong" TargetMode="External"/><Relationship Id="rId25" Type="http://schemas.openxmlformats.org/officeDocument/2006/relationships/hyperlink" Target="https://en.wikipedia.org/wiki/Safety_of_Rwanda_(Asylum_and_Immigration)_Act_2024#cite_note-5" TargetMode="External"/><Relationship Id="rId2" Type="http://schemas.openxmlformats.org/officeDocument/2006/relationships/slide" Target="../slides/slide16.xml"/><Relationship Id="rId16" Type="http://schemas.openxmlformats.org/officeDocument/2006/relationships/hyperlink" Target="https://en.wikipedia.org/wiki/Report_stage" TargetMode="External"/><Relationship Id="rId20" Type="http://schemas.openxmlformats.org/officeDocument/2006/relationships/hyperlink" Target="https://en.wikipedia.org/wiki/Parliament_Acts_1911_and_1949" TargetMode="External"/><Relationship Id="rId1" Type="http://schemas.openxmlformats.org/officeDocument/2006/relationships/notesMaster" Target="../notesMasters/notesMaster1.xml"/><Relationship Id="rId6" Type="http://schemas.openxmlformats.org/officeDocument/2006/relationships/hyperlink" Target="https://en.wikipedia.org/wiki/Safety_of_Rwanda_(Asylum_and_Immigration)_Act_2024#cite_note-CL-1" TargetMode="External"/><Relationship Id="rId11" Type="http://schemas.openxmlformats.org/officeDocument/2006/relationships/hyperlink" Target="https://en.wikipedia.org/wiki/Third_reading" TargetMode="External"/><Relationship Id="rId24" Type="http://schemas.openxmlformats.org/officeDocument/2006/relationships/hyperlink" Target="https://en.wikipedia.org/wiki/Rishi_Sunak" TargetMode="External"/><Relationship Id="rId5" Type="http://schemas.openxmlformats.org/officeDocument/2006/relationships/hyperlink" Target="https://en.wikipedia.org/wiki/Republic_of_Rwanda" TargetMode="External"/><Relationship Id="rId15" Type="http://schemas.openxmlformats.org/officeDocument/2006/relationships/hyperlink" Target="https://en.wikipedia.org/wiki/Committee_stage" TargetMode="External"/><Relationship Id="rId23" Type="http://schemas.openxmlformats.org/officeDocument/2006/relationships/hyperlink" Target="https://en.wikipedia.org/wiki/Prime_Minister_of_the_United_Kingdom" TargetMode="External"/><Relationship Id="rId28" Type="http://schemas.openxmlformats.org/officeDocument/2006/relationships/hyperlink" Target="https://en.wikipedia.org/wiki/Safety_of_Rwanda_(Asylum_and_Immigration)_Act_2024#cite_note-8" TargetMode="External"/><Relationship Id="rId10" Type="http://schemas.openxmlformats.org/officeDocument/2006/relationships/hyperlink" Target="https://en.wikipedia.org/wiki/Second_reading" TargetMode="External"/><Relationship Id="rId19" Type="http://schemas.openxmlformats.org/officeDocument/2006/relationships/hyperlink" Target="https://en.wikipedia.org/wiki/Safety_of_Rwanda_(Asylum_and_Immigration)_Act_2024#cite_note-2" TargetMode="External"/><Relationship Id="rId4" Type="http://schemas.openxmlformats.org/officeDocument/2006/relationships/hyperlink" Target="https://en.wikipedia.org/wiki/Parliament_of_the_United_Kingdom" TargetMode="External"/><Relationship Id="rId9" Type="http://schemas.openxmlformats.org/officeDocument/2006/relationships/hyperlink" Target="https://en.wikipedia.org/wiki/Home_Secretary" TargetMode="External"/><Relationship Id="rId14" Type="http://schemas.openxmlformats.org/officeDocument/2006/relationships/hyperlink" Target="https://en.wikipedia.org/wiki/Parliamentary_Under-Secretary_of_State_for_the_Home_Department" TargetMode="External"/><Relationship Id="rId22" Type="http://schemas.openxmlformats.org/officeDocument/2006/relationships/hyperlink" Target="https://en.wikipedia.org/wiki/Safety_of_Rwanda_(Asylum_and_Immigration)_Act_2024#cite_note-4" TargetMode="External"/><Relationship Id="rId27" Type="http://schemas.openxmlformats.org/officeDocument/2006/relationships/hyperlink" Target="https://en.wikipedia.org/wiki/Safety_of_Rwanda_(Asylum_and_Immigration)_Act_2024#cite_note-7"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2DBD375-32A5-421B-ACBD-7851ED03E837}" type="slidenum">
              <a:rPr lang="en-GB" smtClean="0"/>
              <a:t>5</a:t>
            </a:fld>
            <a:endParaRPr lang="en-GB"/>
          </a:p>
        </p:txBody>
      </p:sp>
    </p:spTree>
    <p:extLst>
      <p:ext uri="{BB962C8B-B14F-4D97-AF65-F5344CB8AC3E}">
        <p14:creationId xmlns:p14="http://schemas.microsoft.com/office/powerpoint/2010/main" val="31428521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policy in the 19th century began as a reaction to the social and economic upheavals of the Industrial Revolution. It was shaped by a combination of government legislation, social movements, intellectual debates, and charitable interventions. By the end of the century, the foundations of the modern welfare state were being laid, particularly with the introduction of social insurance programs in Germany. This era set the stage for the expansion of social policy in the 20th century, where governments took on an even greater role in providing welfare and social security to their citizens.</a:t>
            </a:r>
          </a:p>
          <a:p>
            <a:endParaRPr lang="en-GB" dirty="0"/>
          </a:p>
          <a:p>
            <a:r>
              <a:rPr lang="en-GB" dirty="0"/>
              <a:t>Social policy in the 19th century emerged as a response to the profound social and economic transformations brought about by industrialization, urbanization, and the rise of capitalism in Europe and North America. These changes led to widespread social issues, such as poverty, poor working conditions, child </a:t>
            </a:r>
            <a:r>
              <a:rPr lang="en-GB" dirty="0" err="1"/>
              <a:t>labor</a:t>
            </a:r>
            <a:r>
              <a:rPr lang="en-GB" dirty="0"/>
              <a:t>, public health crises, and the lack of basic welfare provisions. Governments, reformers, intellectuals, and social movements began to address these problems, laying the foundation for modern welfare states. Here's how social policy began to take shape in the 19th century:</a:t>
            </a:r>
          </a:p>
          <a:p>
            <a:r>
              <a:rPr lang="en-GB" b="1" dirty="0"/>
              <a:t>1. Industrialization and Urbanization</a:t>
            </a:r>
          </a:p>
          <a:p>
            <a:r>
              <a:rPr lang="en-GB" dirty="0"/>
              <a:t>The 19th century saw the rapid growth of factories and urban </a:t>
            </a:r>
            <a:r>
              <a:rPr lang="en-GB" dirty="0" err="1"/>
              <a:t>centers</a:t>
            </a:r>
            <a:r>
              <a:rPr lang="en-GB" dirty="0"/>
              <a:t> due to the Industrial Revolution. While this created wealth for many, it also led to serious social challenges:</a:t>
            </a:r>
          </a:p>
          <a:p>
            <a:pPr>
              <a:buFont typeface="Arial" panose="020B0604020202020204" pitchFamily="34" charset="0"/>
              <a:buChar char="•"/>
            </a:pPr>
            <a:r>
              <a:rPr lang="en-GB" b="1" dirty="0"/>
              <a:t>Poverty and Inequality</a:t>
            </a:r>
            <a:r>
              <a:rPr lang="en-GB" dirty="0"/>
              <a:t>: Industrial capitalism created extreme disparities between the wealthy factory owners and the working class.</a:t>
            </a:r>
          </a:p>
          <a:p>
            <a:pPr>
              <a:buFont typeface="Arial" panose="020B0604020202020204" pitchFamily="34" charset="0"/>
              <a:buChar char="•"/>
            </a:pPr>
            <a:r>
              <a:rPr lang="en-GB" b="1" dirty="0"/>
              <a:t>Labor Exploitation</a:t>
            </a:r>
            <a:r>
              <a:rPr lang="en-GB" dirty="0"/>
              <a:t>: Harsh working conditions, long hours, and low wages were common, particularly for women and children. The absence of </a:t>
            </a:r>
            <a:r>
              <a:rPr lang="en-GB" dirty="0" err="1"/>
              <a:t>labor</a:t>
            </a:r>
            <a:r>
              <a:rPr lang="en-GB" dirty="0"/>
              <a:t> rights protections meant that workers were often at the mercy of employers.</a:t>
            </a:r>
          </a:p>
          <a:p>
            <a:pPr>
              <a:buFont typeface="Arial" panose="020B0604020202020204" pitchFamily="34" charset="0"/>
              <a:buChar char="•"/>
            </a:pPr>
            <a:r>
              <a:rPr lang="en-GB" b="1" dirty="0"/>
              <a:t>Urban Squalor</a:t>
            </a:r>
            <a:r>
              <a:rPr lang="en-GB" dirty="0"/>
              <a:t>: As cities grew, so did overcrowding, poor sanitation, and diseases such as cholera and tuberculosis.</a:t>
            </a:r>
          </a:p>
          <a:p>
            <a:r>
              <a:rPr lang="en-GB" b="1" dirty="0"/>
              <a:t>2. Laissez-Faire Economics and the Response</a:t>
            </a:r>
          </a:p>
          <a:p>
            <a:r>
              <a:rPr lang="en-GB" dirty="0"/>
              <a:t>Initially, the dominant economic ideology in the 19th century was </a:t>
            </a:r>
            <a:r>
              <a:rPr lang="en-GB" b="1" dirty="0"/>
              <a:t>laissez-faire liberalism</a:t>
            </a:r>
            <a:r>
              <a:rPr lang="en-GB" dirty="0"/>
              <a:t>, which argued that minimal government intervention in the economy was ideal. According to this view, poverty and social problems were natural, and individuals were responsible for their own economic success or failure.</a:t>
            </a:r>
          </a:p>
          <a:p>
            <a:r>
              <a:rPr lang="en-GB" dirty="0"/>
              <a:t>However, as the social consequences of unregulated capitalism became more evident, reform movements began to push back against laissez-faire ideas. The belief that the state had a role to play in addressing social issues, especially to protect the most vulnerable, gained momentum.</a:t>
            </a:r>
          </a:p>
          <a:p>
            <a:r>
              <a:rPr lang="en-GB" b="1" dirty="0"/>
              <a:t>3. Early Reform Movements and Legislation</a:t>
            </a:r>
          </a:p>
          <a:p>
            <a:r>
              <a:rPr lang="en-GB" dirty="0"/>
              <a:t>The first social policies were introduced to address the worst abuses of industrial capitalism. Some key developments include:</a:t>
            </a:r>
          </a:p>
          <a:p>
            <a:pPr>
              <a:buFont typeface="Arial" panose="020B0604020202020204" pitchFamily="34" charset="0"/>
              <a:buChar char="•"/>
            </a:pPr>
            <a:r>
              <a:rPr lang="en-GB" b="1" dirty="0"/>
              <a:t>Poor Laws</a:t>
            </a:r>
            <a:r>
              <a:rPr lang="en-GB" dirty="0"/>
              <a:t>: In the UK, the </a:t>
            </a:r>
            <a:r>
              <a:rPr lang="en-GB" b="1" dirty="0"/>
              <a:t>Poor Law Amendment Act of 1834</a:t>
            </a:r>
            <a:r>
              <a:rPr lang="en-GB" dirty="0"/>
              <a:t> was a significant early form of social policy. It reformed the existing poor relief system, establishing workhouses to discourage dependence on state aid. While harsh, it was one of the first state interventions into social welfare.</a:t>
            </a:r>
          </a:p>
          <a:p>
            <a:pPr>
              <a:buFont typeface="Arial" panose="020B0604020202020204" pitchFamily="34" charset="0"/>
              <a:buChar char="•"/>
            </a:pPr>
            <a:r>
              <a:rPr lang="en-GB" b="1" dirty="0"/>
              <a:t>Labor Laws</a:t>
            </a:r>
            <a:r>
              <a:rPr lang="en-GB" dirty="0"/>
              <a:t>: Throughout the 19th century, reforms were enacted to improve working conditions:</a:t>
            </a:r>
          </a:p>
          <a:p>
            <a:pPr marL="742950" lvl="1" indent="-285750">
              <a:buFont typeface="Arial" panose="020B0604020202020204" pitchFamily="34" charset="0"/>
              <a:buChar char="•"/>
            </a:pPr>
            <a:r>
              <a:rPr lang="en-GB" b="1" dirty="0"/>
              <a:t>Factory Acts</a:t>
            </a:r>
            <a:r>
              <a:rPr lang="en-GB" dirty="0"/>
              <a:t>: A series of Factory Acts in the UK (starting in 1802) limited working hours, especially for women and children. These laws also regulated working conditions and mandated education for child </a:t>
            </a:r>
            <a:r>
              <a:rPr lang="en-GB" dirty="0" err="1"/>
              <a:t>laborers</a:t>
            </a:r>
            <a:r>
              <a:rPr lang="en-GB" dirty="0"/>
              <a:t>.</a:t>
            </a:r>
          </a:p>
          <a:p>
            <a:pPr marL="742950" lvl="1" indent="-285750">
              <a:buFont typeface="Arial" panose="020B0604020202020204" pitchFamily="34" charset="0"/>
              <a:buChar char="•"/>
            </a:pPr>
            <a:r>
              <a:rPr lang="en-GB" b="1" dirty="0"/>
              <a:t>Mines Act (1842)</a:t>
            </a:r>
            <a:r>
              <a:rPr lang="en-GB" dirty="0"/>
              <a:t>: Prohibited the employment of women and children in underground coal mines.</a:t>
            </a:r>
          </a:p>
          <a:p>
            <a:pPr>
              <a:buFont typeface="Arial" panose="020B0604020202020204" pitchFamily="34" charset="0"/>
              <a:buChar char="•"/>
            </a:pPr>
            <a:r>
              <a:rPr lang="en-GB" b="1" dirty="0"/>
              <a:t>Public Health Legislation</a:t>
            </a:r>
            <a:r>
              <a:rPr lang="en-GB" dirty="0"/>
              <a:t>: The cholera epidemics and public health crises in rapidly expanding cities led to early public health reforms:</a:t>
            </a:r>
          </a:p>
          <a:p>
            <a:pPr marL="742950" lvl="1" indent="-285750">
              <a:buFont typeface="Arial" panose="020B0604020202020204" pitchFamily="34" charset="0"/>
              <a:buChar char="•"/>
            </a:pPr>
            <a:r>
              <a:rPr lang="en-GB" dirty="0"/>
              <a:t>In the UK, the </a:t>
            </a:r>
            <a:r>
              <a:rPr lang="en-GB" b="1" dirty="0"/>
              <a:t>Public Health Act of 1848</a:t>
            </a:r>
            <a:r>
              <a:rPr lang="en-GB" dirty="0"/>
              <a:t> was passed in response to urban squalor and disease. It aimed to improve sanitation and living conditions in cities.</a:t>
            </a:r>
          </a:p>
          <a:p>
            <a:r>
              <a:rPr lang="en-GB" b="1" dirty="0"/>
              <a:t>4. Rise of Social Movements</a:t>
            </a:r>
          </a:p>
          <a:p>
            <a:r>
              <a:rPr lang="en-GB" dirty="0"/>
              <a:t>Various social movements emerged during the 19th century, advocating for the welfare of marginalized groups:</a:t>
            </a:r>
          </a:p>
          <a:p>
            <a:pPr>
              <a:buFont typeface="Arial" panose="020B0604020202020204" pitchFamily="34" charset="0"/>
              <a:buChar char="•"/>
            </a:pPr>
            <a:r>
              <a:rPr lang="en-GB" b="1" dirty="0"/>
              <a:t>Labor Movements</a:t>
            </a:r>
            <a:r>
              <a:rPr lang="en-GB" dirty="0"/>
              <a:t>: Workers' unions and organizations formed to fight for better wages, working conditions, and rights. By the late 19th century, these movements became increasingly organized and influential, contributing to the development of </a:t>
            </a:r>
            <a:r>
              <a:rPr lang="en-GB" dirty="0" err="1"/>
              <a:t>labor</a:t>
            </a:r>
            <a:r>
              <a:rPr lang="en-GB" dirty="0"/>
              <a:t> laws and social welfare programs.</a:t>
            </a:r>
          </a:p>
          <a:p>
            <a:pPr>
              <a:buFont typeface="Arial" panose="020B0604020202020204" pitchFamily="34" charset="0"/>
              <a:buChar char="•"/>
            </a:pPr>
            <a:r>
              <a:rPr lang="en-GB" b="1" dirty="0"/>
              <a:t>Chartism</a:t>
            </a:r>
            <a:r>
              <a:rPr lang="en-GB" dirty="0"/>
              <a:t>: A working-class movement in Britain during the 1830s and 1840s that demanded political reforms, including universal male suffrage, in order to address economic inequalities.</a:t>
            </a:r>
          </a:p>
          <a:p>
            <a:pPr>
              <a:buFont typeface="Arial" panose="020B0604020202020204" pitchFamily="34" charset="0"/>
              <a:buChar char="•"/>
            </a:pPr>
            <a:r>
              <a:rPr lang="en-GB" b="1" dirty="0"/>
              <a:t>Socialist and Utopian Movements</a:t>
            </a:r>
            <a:r>
              <a:rPr lang="en-GB" dirty="0"/>
              <a:t>: Thinkers like </a:t>
            </a:r>
            <a:r>
              <a:rPr lang="en-GB" b="1" dirty="0"/>
              <a:t>Karl Marx</a:t>
            </a:r>
            <a:r>
              <a:rPr lang="en-GB" dirty="0"/>
              <a:t> and </a:t>
            </a:r>
            <a:r>
              <a:rPr lang="en-GB" b="1" dirty="0"/>
              <a:t>Friedrich Engels</a:t>
            </a:r>
            <a:r>
              <a:rPr lang="en-GB" dirty="0"/>
              <a:t> critiqued the capitalist system and proposed radical social changes. Marx’s ideas about class struggle and exploitation would go on to influence 20th-century social policy, especially in the development of socialist and communist states.</a:t>
            </a:r>
          </a:p>
          <a:p>
            <a:pPr>
              <a:buFont typeface="Arial" panose="020B0604020202020204" pitchFamily="34" charset="0"/>
              <a:buChar char="•"/>
            </a:pPr>
            <a:r>
              <a:rPr lang="en-GB" b="1" dirty="0"/>
              <a:t>Charitable Organizations</a:t>
            </a:r>
            <a:r>
              <a:rPr lang="en-GB" dirty="0"/>
              <a:t>: Religious and philanthropic groups, such as the </a:t>
            </a:r>
            <a:r>
              <a:rPr lang="en-GB" b="1" dirty="0"/>
              <a:t>Salvation Army</a:t>
            </a:r>
            <a:r>
              <a:rPr lang="en-GB" dirty="0"/>
              <a:t> (founded in 1865), provided direct aid to the poor and homeless, acting as early welfare providers.</a:t>
            </a:r>
          </a:p>
          <a:p>
            <a:r>
              <a:rPr lang="en-GB" b="1" dirty="0"/>
              <a:t>5. Expansion of Education</a:t>
            </a:r>
          </a:p>
          <a:p>
            <a:r>
              <a:rPr lang="en-GB" dirty="0"/>
              <a:t>The 19th century also saw an increasing recognition of the importance of education as part of social policy. Many countries, particularly in Europe, introduced compulsory public education to ensure that children were educated rather than exploited in </a:t>
            </a:r>
            <a:r>
              <a:rPr lang="en-GB" dirty="0" err="1"/>
              <a:t>labor</a:t>
            </a:r>
            <a:r>
              <a:rPr lang="en-GB" dirty="0"/>
              <a:t> markets.</a:t>
            </a:r>
          </a:p>
          <a:p>
            <a:pPr>
              <a:buFont typeface="Arial" panose="020B0604020202020204" pitchFamily="34" charset="0"/>
              <a:buChar char="•"/>
            </a:pPr>
            <a:r>
              <a:rPr lang="en-GB" dirty="0"/>
              <a:t>In the UK, the </a:t>
            </a:r>
            <a:r>
              <a:rPr lang="en-GB" b="1" dirty="0"/>
              <a:t>Elementary Education Act of 1870</a:t>
            </a:r>
            <a:r>
              <a:rPr lang="en-GB" dirty="0"/>
              <a:t> made provisions for the establishment of school boards to ensure that children received at least basic education.</a:t>
            </a:r>
          </a:p>
          <a:p>
            <a:pPr>
              <a:buFont typeface="Arial" panose="020B0604020202020204" pitchFamily="34" charset="0"/>
              <a:buChar char="•"/>
            </a:pPr>
            <a:r>
              <a:rPr lang="en-GB" dirty="0"/>
              <a:t>Similar educational reforms spread across Europe and the United States, helping to raise literacy rates and reduce child </a:t>
            </a:r>
            <a:r>
              <a:rPr lang="en-GB" dirty="0" err="1"/>
              <a:t>labor</a:t>
            </a:r>
            <a:r>
              <a:rPr lang="en-GB" dirty="0"/>
              <a:t>.</a:t>
            </a:r>
          </a:p>
          <a:p>
            <a:r>
              <a:rPr lang="en-GB" b="1" dirty="0"/>
              <a:t>6. Bismarck and the Foundations of the Welfare State</a:t>
            </a:r>
          </a:p>
          <a:p>
            <a:r>
              <a:rPr lang="en-GB" dirty="0"/>
              <a:t>One of the most significant developments in 19th-century social policy came in Germany under the leadership of </a:t>
            </a:r>
            <a:r>
              <a:rPr lang="en-GB" b="1" dirty="0"/>
              <a:t>Otto von Bismarck</a:t>
            </a:r>
            <a:r>
              <a:rPr lang="en-GB" dirty="0"/>
              <a:t>, the Chancellor of the German Empire. In the 1880s, Bismarck introduced the first modern social insurance programs:</a:t>
            </a:r>
          </a:p>
          <a:p>
            <a:endParaRPr lang="en-GB" dirty="0"/>
          </a:p>
          <a:p>
            <a:pPr>
              <a:buFont typeface="Arial" panose="020B0604020202020204" pitchFamily="34" charset="0"/>
              <a:buChar char="•"/>
            </a:pPr>
            <a:r>
              <a:rPr lang="en-GB" b="1" dirty="0"/>
              <a:t>Health Insurance (1883)</a:t>
            </a:r>
            <a:r>
              <a:rPr lang="en-GB" dirty="0"/>
              <a:t>: A system of compulsory health insurance for industrial workers, financed by contributions from employers and employees.</a:t>
            </a:r>
          </a:p>
          <a:p>
            <a:pPr>
              <a:buFont typeface="Arial" panose="020B0604020202020204" pitchFamily="34" charset="0"/>
              <a:buChar char="•"/>
            </a:pPr>
            <a:r>
              <a:rPr lang="en-GB" b="1" dirty="0"/>
              <a:t>Accident Insurance (1884)</a:t>
            </a:r>
            <a:r>
              <a:rPr lang="en-GB" dirty="0"/>
              <a:t>: Workers injured on the job were provided compensation, laying the groundwork for modern workers' compensation programs.</a:t>
            </a:r>
          </a:p>
          <a:p>
            <a:pPr>
              <a:buFont typeface="Arial" panose="020B0604020202020204" pitchFamily="34" charset="0"/>
              <a:buChar char="•"/>
            </a:pPr>
            <a:r>
              <a:rPr lang="en-GB" b="1" dirty="0"/>
              <a:t>Old Age Pensions (1889)</a:t>
            </a:r>
            <a:r>
              <a:rPr lang="en-GB" dirty="0"/>
              <a:t>: A form of retirement pension for workers, this was one of the earliest forms of old-age social insurance.</a:t>
            </a:r>
          </a:p>
          <a:p>
            <a:r>
              <a:rPr lang="en-GB" dirty="0"/>
              <a:t>Bismarck's social policies were designed to counter the growing influence of socialism while simultaneously addressing the social unrest caused by industrialization. They set a precedent for other countries, which began to introduce their own welfare measures.</a:t>
            </a:r>
          </a:p>
          <a:p>
            <a:endParaRPr lang="en-GB" dirty="0"/>
          </a:p>
          <a:p>
            <a:r>
              <a:rPr lang="en-GB" b="1" dirty="0"/>
              <a:t>7. Philosophical and Intellectual Shifts</a:t>
            </a:r>
          </a:p>
          <a:p>
            <a:endParaRPr lang="en-GB" b="1" dirty="0"/>
          </a:p>
          <a:p>
            <a:r>
              <a:rPr lang="en-GB" dirty="0"/>
              <a:t>Social policy in the 19th century was also influenced by evolving ideas about the role of government and society in protecting individuals. Key thinkers included:</a:t>
            </a:r>
          </a:p>
          <a:p>
            <a:endParaRPr lang="en-GB" dirty="0"/>
          </a:p>
          <a:p>
            <a:pPr>
              <a:buFont typeface="Arial" panose="020B0604020202020204" pitchFamily="34" charset="0"/>
              <a:buChar char="•"/>
            </a:pPr>
            <a:r>
              <a:rPr lang="en-GB" b="1" dirty="0"/>
              <a:t>John Stuart Mill</a:t>
            </a:r>
            <a:r>
              <a:rPr lang="en-GB" dirty="0"/>
              <a:t>: A liberal philosopher who advocated for social reforms to improve individual freedom, such as </a:t>
            </a:r>
            <a:r>
              <a:rPr lang="en-GB" dirty="0" err="1"/>
              <a:t>labor</a:t>
            </a:r>
            <a:r>
              <a:rPr lang="en-GB" dirty="0"/>
              <a:t> protections and women's rights.</a:t>
            </a:r>
          </a:p>
          <a:p>
            <a:pPr>
              <a:buFont typeface="Arial" panose="020B0604020202020204" pitchFamily="34" charset="0"/>
              <a:buChar char="•"/>
            </a:pPr>
            <a:r>
              <a:rPr lang="en-GB" b="1" dirty="0"/>
              <a:t>Thomas Malthus</a:t>
            </a:r>
            <a:r>
              <a:rPr lang="en-GB" dirty="0"/>
              <a:t>: Although critical of unchecked population growth and welfare support, Malthus's ideas influenced debates on poverty and state intervention.</a:t>
            </a:r>
          </a:p>
          <a:p>
            <a:pPr>
              <a:buFont typeface="Arial" panose="020B0604020202020204" pitchFamily="34" charset="0"/>
              <a:buChar char="•"/>
            </a:pPr>
            <a:r>
              <a:rPr lang="en-GB" b="1" dirty="0"/>
              <a:t>Karl Marx</a:t>
            </a:r>
            <a:r>
              <a:rPr lang="en-GB" dirty="0"/>
              <a:t>: His critique of capitalism highlighted class inequalities and the exploitation of workers, </a:t>
            </a:r>
            <a:r>
              <a:rPr lang="en-GB" dirty="0" err="1"/>
              <a:t>fueling</a:t>
            </a:r>
            <a:r>
              <a:rPr lang="en-GB" dirty="0"/>
              <a:t> socialist movements that advocated for more radical social policies.</a:t>
            </a:r>
          </a:p>
          <a:p>
            <a:pPr>
              <a:buFont typeface="Arial" panose="020B0604020202020204" pitchFamily="34" charset="0"/>
              <a:buChar char="•"/>
            </a:pPr>
            <a:endParaRPr lang="en-GB" dirty="0"/>
          </a:p>
          <a:p>
            <a:pPr>
              <a:buFont typeface="Arial" panose="020B0604020202020204" pitchFamily="34" charset="0"/>
              <a:buChar char="•"/>
            </a:pPr>
            <a:endParaRPr lang="en-GB" dirty="0"/>
          </a:p>
          <a:p>
            <a:pPr marL="228600" indent="-228600">
              <a:buAutoNum type="arabicPeriod"/>
            </a:pPr>
            <a:r>
              <a:rPr lang="en-GB" b="1" dirty="0"/>
              <a:t>The Liberal Era (19th to early 20th Century)</a:t>
            </a:r>
          </a:p>
          <a:p>
            <a:pPr marL="228600" indent="-228600">
              <a:buAutoNum type="arabicPeriod"/>
            </a:pPr>
            <a:endParaRPr lang="en-GB" b="1" dirty="0"/>
          </a:p>
          <a:p>
            <a:r>
              <a:rPr lang="en-GB" dirty="0"/>
              <a:t>The </a:t>
            </a:r>
            <a:r>
              <a:rPr lang="en-GB" b="1" dirty="0"/>
              <a:t>Liberal era</a:t>
            </a:r>
            <a:r>
              <a:rPr lang="en-GB" dirty="0"/>
              <a:t> refers to the period in the 19th century through the early 20th century, when classical liberalism dominated the political and economic landscape, especially in Europe and North America. This period is characterized by limited government intervention, emphasis on free markets, and individual liberties.</a:t>
            </a:r>
          </a:p>
          <a:p>
            <a:r>
              <a:rPr lang="en-GB" b="1" dirty="0"/>
              <a:t>Social Policy in the Liberal Era:</a:t>
            </a:r>
          </a:p>
          <a:p>
            <a:endParaRPr lang="en-GB" b="1" dirty="0"/>
          </a:p>
          <a:p>
            <a:pPr>
              <a:buFont typeface="Arial" panose="020B0604020202020204" pitchFamily="34" charset="0"/>
              <a:buChar char="•"/>
            </a:pPr>
            <a:r>
              <a:rPr lang="en-GB" b="1" dirty="0"/>
              <a:t>Minimal State Intervention:</a:t>
            </a:r>
            <a:r>
              <a:rPr lang="en-GB" dirty="0"/>
              <a:t> The state’s role in social welfare was minimal. The philosophy of the time promoted a laissez-faire approach, where the market was seen as the most effective way to regulate economic and social life. The belief was that individuals should be responsible for their own welfare.</a:t>
            </a:r>
          </a:p>
          <a:p>
            <a:pPr>
              <a:buFont typeface="Arial" panose="020B0604020202020204" pitchFamily="34" charset="0"/>
              <a:buChar char="•"/>
            </a:pPr>
            <a:endParaRPr lang="en-GB" dirty="0"/>
          </a:p>
          <a:p>
            <a:pPr>
              <a:buFont typeface="Arial" panose="020B0604020202020204" pitchFamily="34" charset="0"/>
              <a:buChar char="•"/>
            </a:pPr>
            <a:r>
              <a:rPr lang="en-GB" b="1" dirty="0"/>
              <a:t>Poor Laws and Charity:</a:t>
            </a:r>
            <a:r>
              <a:rPr lang="en-GB" dirty="0"/>
              <a:t> Social welfare during this period was primarily provided through </a:t>
            </a:r>
            <a:r>
              <a:rPr lang="en-GB" b="1" dirty="0"/>
              <a:t>Poor Laws</a:t>
            </a:r>
            <a:r>
              <a:rPr lang="en-GB" dirty="0"/>
              <a:t> (especially in Britain) and private charity. The state only intervened in extreme cases, such as poverty relief through workhouses and limited public assistance, but these systems were often punitive and stigmatizing.</a:t>
            </a:r>
          </a:p>
          <a:p>
            <a:pPr>
              <a:buFont typeface="Arial" panose="020B0604020202020204" pitchFamily="34" charset="0"/>
              <a:buChar char="•"/>
            </a:pPr>
            <a:endParaRPr lang="en-GB" dirty="0"/>
          </a:p>
          <a:p>
            <a:pPr>
              <a:buFont typeface="Arial" panose="020B0604020202020204" pitchFamily="34" charset="0"/>
              <a:buChar char="•"/>
            </a:pPr>
            <a:r>
              <a:rPr lang="en-GB" b="1" dirty="0"/>
              <a:t>Social Darwinism:</a:t>
            </a:r>
            <a:r>
              <a:rPr lang="en-GB" dirty="0"/>
              <a:t> There was a popular belief in </a:t>
            </a:r>
            <a:r>
              <a:rPr lang="en-GB" b="1" dirty="0"/>
              <a:t>Social Darwinism</a:t>
            </a:r>
            <a:r>
              <a:rPr lang="en-GB" dirty="0"/>
              <a:t>, which held that poverty was a result of individual failure, reinforcing the idea that the state should not intervene in the market or welfare.</a:t>
            </a:r>
          </a:p>
          <a:p>
            <a:pPr>
              <a:buFont typeface="Arial" panose="020B0604020202020204" pitchFamily="34" charset="0"/>
              <a:buChar char="•"/>
            </a:pPr>
            <a:endParaRPr lang="en-GB" dirty="0"/>
          </a:p>
          <a:p>
            <a:pPr>
              <a:buFont typeface="Arial" panose="020B0604020202020204" pitchFamily="34" charset="0"/>
              <a:buChar char="•"/>
            </a:pPr>
            <a:r>
              <a:rPr lang="en-GB" b="1" dirty="0"/>
              <a:t>Rise of Labor Movements:</a:t>
            </a:r>
            <a:r>
              <a:rPr lang="en-GB" dirty="0"/>
              <a:t> By the late 19th century, growing industrialization led to the rise of </a:t>
            </a:r>
            <a:r>
              <a:rPr lang="en-GB" dirty="0" err="1"/>
              <a:t>labor</a:t>
            </a:r>
            <a:r>
              <a:rPr lang="en-GB" dirty="0"/>
              <a:t> movements advocating for workers’ rights, better working conditions, and social protections. This pressure gradually led to reforms in </a:t>
            </a:r>
            <a:r>
              <a:rPr lang="en-GB" dirty="0" err="1"/>
              <a:t>labor</a:t>
            </a:r>
            <a:r>
              <a:rPr lang="en-GB" dirty="0"/>
              <a:t> laws, including the introduction of the eight-hour workday, health and safety regulations, and pensions for public servants.</a:t>
            </a:r>
          </a:p>
          <a:p>
            <a:pPr>
              <a:buFont typeface="Arial" panose="020B0604020202020204" pitchFamily="34" charset="0"/>
              <a:buChar char="•"/>
            </a:pPr>
            <a:endParaRPr lang="en-GB" dirty="0"/>
          </a:p>
          <a:p>
            <a:pPr>
              <a:buFont typeface="Arial" panose="020B0604020202020204" pitchFamily="34" charset="0"/>
              <a:buChar char="•"/>
            </a:pPr>
            <a:r>
              <a:rPr lang="en-GB" b="1" dirty="0"/>
              <a:t>Early Reforms:</a:t>
            </a:r>
            <a:r>
              <a:rPr lang="en-GB" dirty="0"/>
              <a:t> Toward the end of this era, some countries, like </a:t>
            </a:r>
            <a:r>
              <a:rPr lang="en-GB" b="1" dirty="0"/>
              <a:t>Germany under Chancellor Otto von Bismarck</a:t>
            </a:r>
            <a:r>
              <a:rPr lang="en-GB" dirty="0"/>
              <a:t>, introduced early forms of social insurance, including health insurance, accident insurance, and pensions, marking the beginnings of state involvement in social welfare.</a:t>
            </a:r>
          </a:p>
          <a:p>
            <a:pPr>
              <a:buFont typeface="Arial" panose="020B0604020202020204" pitchFamily="34" charset="0"/>
              <a:buChar char="•"/>
            </a:pPr>
            <a:endParaRPr lang="en-GB" dirty="0"/>
          </a:p>
          <a:p>
            <a:r>
              <a:rPr lang="en-GB" dirty="0"/>
              <a:t>The period of </a:t>
            </a:r>
            <a:r>
              <a:rPr lang="en-GB" b="1" dirty="0"/>
              <a:t>1940-1974</a:t>
            </a:r>
            <a:r>
              <a:rPr lang="en-GB" dirty="0"/>
              <a:t> marks the heyday of the </a:t>
            </a:r>
            <a:r>
              <a:rPr lang="en-GB" b="1" dirty="0"/>
              <a:t>Modern Welfare State</a:t>
            </a:r>
            <a:r>
              <a:rPr lang="en-GB" dirty="0"/>
              <a:t>, particularly in Western Europe and parts of North America. This era is significant in the history of social policy because it saw the greatest expansion of government involvement in welfare and social security systems. Following the devastation of World War II, governments sought to rebuild their societies and economies, with a focus on reducing poverty, ensuring economic stability, and promoting social well-being.</a:t>
            </a:r>
          </a:p>
          <a:p>
            <a:endParaRPr lang="en-GB" dirty="0"/>
          </a:p>
          <a:p>
            <a:endParaRPr lang="en-GB" dirty="0"/>
          </a:p>
          <a:p>
            <a:r>
              <a:rPr lang="en-GB" b="1" dirty="0"/>
              <a:t>Key Developments in Social Policy (1940-1974)</a:t>
            </a:r>
          </a:p>
          <a:p>
            <a:endParaRPr lang="en-GB" b="1" dirty="0"/>
          </a:p>
          <a:p>
            <a:endParaRPr lang="en-GB" b="1" dirty="0"/>
          </a:p>
          <a:p>
            <a:pPr marL="228600" indent="-228600">
              <a:buAutoNum type="arabicPeriod"/>
            </a:pPr>
            <a:r>
              <a:rPr lang="en-GB" b="1" dirty="0"/>
              <a:t>Post-War Reconstruction and Economic Planning</a:t>
            </a:r>
          </a:p>
          <a:p>
            <a:pPr marL="228600" indent="-228600">
              <a:buAutoNum type="arabicPeriod"/>
            </a:pPr>
            <a:endParaRPr lang="en-GB" b="1" dirty="0"/>
          </a:p>
          <a:p>
            <a:pPr marL="228600" indent="-228600">
              <a:buAutoNum type="arabicPeriod"/>
            </a:pPr>
            <a:endParaRPr lang="en-GB" b="1" dirty="0"/>
          </a:p>
          <a:p>
            <a:pPr>
              <a:buFont typeface="Arial" panose="020B0604020202020204" pitchFamily="34" charset="0"/>
              <a:buChar char="•"/>
            </a:pPr>
            <a:r>
              <a:rPr lang="en-GB" b="1" dirty="0"/>
              <a:t>World War II as a Turning Point:</a:t>
            </a:r>
            <a:r>
              <a:rPr lang="en-GB" dirty="0"/>
              <a:t> The destruction caused by World War II led many governments, particularly in Europe, to take a more active role in rebuilding economies and providing for citizens. This was </a:t>
            </a:r>
            <a:r>
              <a:rPr lang="en-GB" dirty="0" err="1"/>
              <a:t>fueled</a:t>
            </a:r>
            <a:r>
              <a:rPr lang="en-GB" dirty="0"/>
              <a:t> by a belief that the state needed to intervene to prevent the kinds of economic hardships and social unrest that had contributed to the rise of fascism and the war.</a:t>
            </a:r>
          </a:p>
          <a:p>
            <a:pPr>
              <a:buFont typeface="Arial" panose="020B0604020202020204" pitchFamily="34" charset="0"/>
              <a:buChar char="•"/>
            </a:pPr>
            <a:endParaRPr lang="en-GB" dirty="0"/>
          </a:p>
          <a:p>
            <a:pPr>
              <a:buFont typeface="Arial" panose="020B0604020202020204" pitchFamily="34" charset="0"/>
              <a:buChar char="•"/>
            </a:pPr>
            <a:r>
              <a:rPr lang="en-GB" b="1" dirty="0"/>
              <a:t>Government-Led Economic Planning:</a:t>
            </a:r>
            <a:r>
              <a:rPr lang="en-GB" dirty="0"/>
              <a:t> Governments adopted </a:t>
            </a:r>
            <a:r>
              <a:rPr lang="en-GB" b="1" dirty="0"/>
              <a:t>Keynesian economics</a:t>
            </a:r>
            <a:r>
              <a:rPr lang="en-GB" dirty="0"/>
              <a:t>, focusing on full employment and active government intervention in economic planning. There was a belief that markets alone could not ensure prosperity for all, so the state needed to play a central role in managing the economy and ensuring social welfare.</a:t>
            </a:r>
          </a:p>
          <a:p>
            <a:pPr>
              <a:buFont typeface="Arial" panose="020B0604020202020204" pitchFamily="34" charset="0"/>
              <a:buChar char="•"/>
            </a:pPr>
            <a:endParaRPr lang="en-GB" dirty="0"/>
          </a:p>
          <a:p>
            <a:r>
              <a:rPr lang="en-GB" b="1" dirty="0"/>
              <a:t>2. Expansion of Social Security Systems</a:t>
            </a:r>
          </a:p>
          <a:p>
            <a:endParaRPr lang="en-GB" b="1" dirty="0"/>
          </a:p>
          <a:p>
            <a:pPr>
              <a:buFont typeface="Arial" panose="020B0604020202020204" pitchFamily="34" charset="0"/>
              <a:buChar char="•"/>
            </a:pPr>
            <a:r>
              <a:rPr lang="en-GB" b="1" dirty="0"/>
              <a:t>Comprehensive Social Insurance:</a:t>
            </a:r>
            <a:r>
              <a:rPr lang="en-GB" dirty="0"/>
              <a:t> Many countries expanded social insurance programs during this period. This included </a:t>
            </a:r>
            <a:r>
              <a:rPr lang="en-GB" b="1" dirty="0"/>
              <a:t>unemployment insurance</a:t>
            </a:r>
            <a:r>
              <a:rPr lang="en-GB" dirty="0"/>
              <a:t>, </a:t>
            </a:r>
            <a:r>
              <a:rPr lang="en-GB" b="1" dirty="0"/>
              <a:t>old-age pensions</a:t>
            </a:r>
            <a:r>
              <a:rPr lang="en-GB" dirty="0"/>
              <a:t>, </a:t>
            </a:r>
            <a:r>
              <a:rPr lang="en-GB" b="1" dirty="0"/>
              <a:t>disability benefits</a:t>
            </a:r>
            <a:r>
              <a:rPr lang="en-GB" dirty="0"/>
              <a:t>, and </a:t>
            </a:r>
            <a:r>
              <a:rPr lang="en-GB" b="1" dirty="0"/>
              <a:t>family allowances</a:t>
            </a:r>
            <a:r>
              <a:rPr lang="en-GB" dirty="0"/>
              <a:t>. These programs were designed to provide a safety net for all citizens and reduce the risks associated with illness, old age, unemployment, and other life events.</a:t>
            </a:r>
          </a:p>
          <a:p>
            <a:pPr>
              <a:buFont typeface="Arial" panose="020B0604020202020204" pitchFamily="34" charset="0"/>
              <a:buChar char="•"/>
            </a:pPr>
            <a:endParaRPr lang="en-GB" dirty="0"/>
          </a:p>
          <a:p>
            <a:pPr>
              <a:buFont typeface="Arial" panose="020B0604020202020204" pitchFamily="34" charset="0"/>
              <a:buChar char="•"/>
            </a:pPr>
            <a:r>
              <a:rPr lang="en-GB" b="1" dirty="0"/>
              <a:t>Beveridge Report (1942):</a:t>
            </a:r>
            <a:r>
              <a:rPr lang="en-GB" dirty="0"/>
              <a:t> In the UK, the </a:t>
            </a:r>
            <a:r>
              <a:rPr lang="en-GB" b="1" dirty="0"/>
              <a:t>Beveridge Report</a:t>
            </a:r>
            <a:r>
              <a:rPr lang="en-GB" dirty="0"/>
              <a:t> laid out the foundation for a comprehensive welfare state. Beveridge proposed that the government should provide social security "from the cradle to the grave" and fight the "five giants" of </a:t>
            </a:r>
            <a:r>
              <a:rPr lang="en-GB" b="1" dirty="0"/>
              <a:t>Want</a:t>
            </a:r>
            <a:r>
              <a:rPr lang="en-GB" dirty="0"/>
              <a:t>, </a:t>
            </a:r>
            <a:r>
              <a:rPr lang="en-GB" b="1" dirty="0"/>
              <a:t>Disease</a:t>
            </a:r>
            <a:r>
              <a:rPr lang="en-GB" dirty="0"/>
              <a:t>, </a:t>
            </a:r>
            <a:r>
              <a:rPr lang="en-GB" b="1" dirty="0"/>
              <a:t>Ignorance</a:t>
            </a:r>
            <a:r>
              <a:rPr lang="en-GB" dirty="0"/>
              <a:t>, </a:t>
            </a:r>
            <a:r>
              <a:rPr lang="en-GB" b="1" dirty="0"/>
              <a:t>Squalor</a:t>
            </a:r>
            <a:r>
              <a:rPr lang="en-GB" dirty="0"/>
              <a:t>, and </a:t>
            </a:r>
            <a:r>
              <a:rPr lang="en-GB" b="1" dirty="0"/>
              <a:t>Idleness</a:t>
            </a:r>
            <a:r>
              <a:rPr lang="en-GB" dirty="0"/>
              <a:t>. This led to the creation of the modern British welfare state, including the </a:t>
            </a:r>
            <a:r>
              <a:rPr lang="en-GB" b="1" dirty="0"/>
              <a:t>National Health Service (NHS)</a:t>
            </a:r>
            <a:r>
              <a:rPr lang="en-GB" dirty="0"/>
              <a:t> in 1948, universal pensions, and unemployment benefits.</a:t>
            </a:r>
          </a:p>
          <a:p>
            <a:pPr>
              <a:buFont typeface="Arial" panose="020B0604020202020204" pitchFamily="34" charset="0"/>
              <a:buChar char="•"/>
            </a:pPr>
            <a:endParaRPr lang="en-GB" dirty="0"/>
          </a:p>
          <a:p>
            <a:r>
              <a:rPr lang="en-GB" b="1" dirty="0"/>
              <a:t>3. Universal Healthcare</a:t>
            </a:r>
          </a:p>
          <a:p>
            <a:endParaRPr lang="en-GB" b="1" dirty="0"/>
          </a:p>
          <a:p>
            <a:pPr>
              <a:buFont typeface="Arial" panose="020B0604020202020204" pitchFamily="34" charset="0"/>
              <a:buChar char="•"/>
            </a:pPr>
            <a:r>
              <a:rPr lang="en-GB" b="1" dirty="0"/>
              <a:t>Health as a Right:</a:t>
            </a:r>
            <a:r>
              <a:rPr lang="en-GB" dirty="0"/>
              <a:t> One of the most significant developments of this period was the introduction of </a:t>
            </a:r>
            <a:r>
              <a:rPr lang="en-GB" b="1" dirty="0"/>
              <a:t>universal healthcare systems</a:t>
            </a:r>
            <a:r>
              <a:rPr lang="en-GB" dirty="0"/>
              <a:t> in many countries. The idea that healthcare should be a right for all citizens, rather than a privilege for the wealthy, became a cornerstone of the modern welfare state.</a:t>
            </a:r>
          </a:p>
          <a:p>
            <a:pPr>
              <a:buFont typeface="Arial" panose="020B0604020202020204" pitchFamily="34" charset="0"/>
              <a:buChar char="•"/>
            </a:pPr>
            <a:endParaRPr lang="en-GB" dirty="0"/>
          </a:p>
          <a:p>
            <a:pPr>
              <a:buFont typeface="Arial" panose="020B0604020202020204" pitchFamily="34" charset="0"/>
              <a:buChar char="•"/>
            </a:pPr>
            <a:r>
              <a:rPr lang="en-GB" b="1" dirty="0"/>
              <a:t>Creation of the NHS in the UK (1948):</a:t>
            </a:r>
            <a:r>
              <a:rPr lang="en-GB" dirty="0"/>
              <a:t> The UK National Health Service was one of the first universal healthcare systems, providing free healthcare at the point of use, funded by taxation. This model was adopted in various forms by many other countries, particularly in Europe.</a:t>
            </a:r>
          </a:p>
          <a:p>
            <a:pPr>
              <a:buFont typeface="Arial" panose="020B0604020202020204" pitchFamily="34" charset="0"/>
              <a:buChar char="•"/>
            </a:pPr>
            <a:endParaRPr lang="en-GB" dirty="0"/>
          </a:p>
          <a:p>
            <a:pPr>
              <a:buFont typeface="Arial" panose="020B0604020202020204" pitchFamily="34" charset="0"/>
              <a:buChar char="•"/>
            </a:pPr>
            <a:r>
              <a:rPr lang="en-GB" b="1" dirty="0"/>
              <a:t>Healthcare Expansion in Other Countries:</a:t>
            </a:r>
            <a:r>
              <a:rPr lang="en-GB" dirty="0"/>
              <a:t> In the Nordic countries, France, Germany, and other parts of Europe, there was also a rapid expansion of state-provided or state-regulated healthcare during this period.</a:t>
            </a:r>
          </a:p>
          <a:p>
            <a:r>
              <a:rPr lang="en-GB" b="1" dirty="0"/>
              <a:t>4. Expansion of Public Education and Housing</a:t>
            </a:r>
          </a:p>
          <a:p>
            <a:endParaRPr lang="en-GB" b="1" dirty="0"/>
          </a:p>
          <a:p>
            <a:pPr>
              <a:buFont typeface="Arial" panose="020B0604020202020204" pitchFamily="34" charset="0"/>
              <a:buChar char="•"/>
            </a:pPr>
            <a:r>
              <a:rPr lang="en-GB" b="1" dirty="0"/>
              <a:t>Education as a Right:</a:t>
            </a:r>
            <a:r>
              <a:rPr lang="en-GB" dirty="0"/>
              <a:t> Education was another key area of welfare state expansion. Governments began to invest heavily in </a:t>
            </a:r>
            <a:r>
              <a:rPr lang="en-GB" b="1" dirty="0"/>
              <a:t>public education</a:t>
            </a:r>
            <a:r>
              <a:rPr lang="en-GB" dirty="0"/>
              <a:t>, making primary and secondary education compulsory and free in most countries. Many also expanded access to </a:t>
            </a:r>
            <a:r>
              <a:rPr lang="en-GB" b="1" dirty="0"/>
              <a:t>higher education</a:t>
            </a:r>
            <a:r>
              <a:rPr lang="en-GB" dirty="0"/>
              <a:t>, providing scholarships, grants, or free university education to ensure that all citizens could access education regardless of their socioeconomic background.</a:t>
            </a:r>
          </a:p>
          <a:p>
            <a:pPr>
              <a:buFont typeface="Arial" panose="020B0604020202020204" pitchFamily="34" charset="0"/>
              <a:buChar char="•"/>
            </a:pPr>
            <a:endParaRPr lang="en-GB" dirty="0"/>
          </a:p>
          <a:p>
            <a:pPr>
              <a:buFont typeface="Arial" panose="020B0604020202020204" pitchFamily="34" charset="0"/>
              <a:buChar char="•"/>
            </a:pPr>
            <a:r>
              <a:rPr lang="en-GB" b="1" dirty="0"/>
              <a:t>Public Housing:</a:t>
            </a:r>
            <a:r>
              <a:rPr lang="en-GB" dirty="0"/>
              <a:t> In response to housing shortages, especially after the war, many countries implemented large-scale </a:t>
            </a:r>
            <a:r>
              <a:rPr lang="en-GB" b="1" dirty="0"/>
              <a:t>public housing programs</a:t>
            </a:r>
            <a:r>
              <a:rPr lang="en-GB" dirty="0"/>
              <a:t>. This was aimed at ensuring that everyone had access to affordable, decent housing. In the UK, for example, many "council houses" were built, providing subsidized housing for working-class families.</a:t>
            </a:r>
          </a:p>
          <a:p>
            <a:pPr>
              <a:buFont typeface="Arial" panose="020B0604020202020204" pitchFamily="34" charset="0"/>
              <a:buChar char="•"/>
            </a:pPr>
            <a:endParaRPr lang="en-GB" dirty="0"/>
          </a:p>
          <a:p>
            <a:r>
              <a:rPr lang="en-GB" b="1" dirty="0"/>
              <a:t>5. Labor Market Reforms and Employment Protection</a:t>
            </a:r>
          </a:p>
          <a:p>
            <a:endParaRPr lang="en-GB" b="1" dirty="0"/>
          </a:p>
          <a:p>
            <a:pPr>
              <a:buFont typeface="Arial" panose="020B0604020202020204" pitchFamily="34" charset="0"/>
              <a:buChar char="•"/>
            </a:pPr>
            <a:r>
              <a:rPr lang="en-GB" b="1" dirty="0"/>
              <a:t>Full Employment Policies:</a:t>
            </a:r>
            <a:r>
              <a:rPr lang="en-GB" dirty="0"/>
              <a:t> A key goal of the welfare state during this period was achieving </a:t>
            </a:r>
            <a:r>
              <a:rPr lang="en-GB" b="1" dirty="0"/>
              <a:t>full employment</a:t>
            </a:r>
            <a:r>
              <a:rPr lang="en-GB" dirty="0"/>
              <a:t>. Governments took responsibility for ensuring that unemployment remained low by directly creating jobs or stimulating demand through public spending and investment in infrastructure.</a:t>
            </a:r>
          </a:p>
          <a:p>
            <a:pPr>
              <a:buFont typeface="Arial" panose="020B0604020202020204" pitchFamily="34" charset="0"/>
              <a:buChar char="•"/>
            </a:pPr>
            <a:endParaRPr lang="en-GB" dirty="0"/>
          </a:p>
          <a:p>
            <a:pPr>
              <a:buFont typeface="Arial" panose="020B0604020202020204" pitchFamily="34" charset="0"/>
              <a:buChar char="•"/>
            </a:pPr>
            <a:r>
              <a:rPr lang="en-GB" b="1" dirty="0"/>
              <a:t>Labor Rights and Unions:</a:t>
            </a:r>
            <a:r>
              <a:rPr lang="en-GB" dirty="0"/>
              <a:t> There were also significant expansions in </a:t>
            </a:r>
            <a:r>
              <a:rPr lang="en-GB" dirty="0" err="1"/>
              <a:t>labor</a:t>
            </a:r>
            <a:r>
              <a:rPr lang="en-GB" dirty="0"/>
              <a:t> rights. In many countries, </a:t>
            </a:r>
            <a:r>
              <a:rPr lang="en-GB" b="1" dirty="0"/>
              <a:t>trade unions</a:t>
            </a:r>
            <a:r>
              <a:rPr lang="en-GB" dirty="0"/>
              <a:t> became stronger, and governments implemented policies that guaranteed </a:t>
            </a:r>
            <a:r>
              <a:rPr lang="en-GB" b="1" dirty="0"/>
              <a:t>minimum wages</a:t>
            </a:r>
            <a:r>
              <a:rPr lang="en-GB" dirty="0"/>
              <a:t>, limited working hours, and ensured safe working conditions. Employment protection laws were introduced, making it harder for employers to arbitrarily fire workers.</a:t>
            </a:r>
          </a:p>
          <a:p>
            <a:pPr>
              <a:buFont typeface="Arial" panose="020B0604020202020204" pitchFamily="34" charset="0"/>
              <a:buChar char="•"/>
            </a:pPr>
            <a:endParaRPr lang="en-GB" dirty="0"/>
          </a:p>
          <a:p>
            <a:r>
              <a:rPr lang="en-GB" b="1" dirty="0"/>
              <a:t>6. Social Equality and Redistribution</a:t>
            </a:r>
          </a:p>
          <a:p>
            <a:endParaRPr lang="en-GB" b="1" dirty="0"/>
          </a:p>
          <a:p>
            <a:pPr>
              <a:buFont typeface="Arial" panose="020B0604020202020204" pitchFamily="34" charset="0"/>
              <a:buChar char="•"/>
            </a:pPr>
            <a:r>
              <a:rPr lang="en-GB" b="1" dirty="0"/>
              <a:t>Progressive Taxation:</a:t>
            </a:r>
            <a:r>
              <a:rPr lang="en-GB" dirty="0"/>
              <a:t> To fund the expansion of the welfare state, governments adopted </a:t>
            </a:r>
            <a:r>
              <a:rPr lang="en-GB" b="1" dirty="0"/>
              <a:t>progressive taxation</a:t>
            </a:r>
            <a:r>
              <a:rPr lang="en-GB" dirty="0"/>
              <a:t> policies. Higher taxes were levied on the wealthy and on corporations to redistribute wealth and fund public services. This was part of a broader effort to reduce inequality and promote social cohesion.</a:t>
            </a:r>
          </a:p>
          <a:p>
            <a:pPr>
              <a:buFont typeface="Arial" panose="020B0604020202020204" pitchFamily="34" charset="0"/>
              <a:buChar char="•"/>
            </a:pPr>
            <a:endParaRPr lang="en-GB" dirty="0"/>
          </a:p>
          <a:p>
            <a:pPr>
              <a:buFont typeface="Arial" panose="020B0604020202020204" pitchFamily="34" charset="0"/>
              <a:buChar char="•"/>
            </a:pPr>
            <a:r>
              <a:rPr lang="en-GB" b="1" dirty="0"/>
              <a:t>Social Transfers and Redistribution:</a:t>
            </a:r>
            <a:r>
              <a:rPr lang="en-GB" dirty="0"/>
              <a:t> Welfare programs like </a:t>
            </a:r>
            <a:r>
              <a:rPr lang="en-GB" b="1" dirty="0"/>
              <a:t>family allowances</a:t>
            </a:r>
            <a:r>
              <a:rPr lang="en-GB" dirty="0"/>
              <a:t> (financial support to families with children), </a:t>
            </a:r>
            <a:r>
              <a:rPr lang="en-GB" b="1" dirty="0"/>
              <a:t>universal pensions</a:t>
            </a:r>
            <a:r>
              <a:rPr lang="en-GB" dirty="0"/>
              <a:t>, and </a:t>
            </a:r>
            <a:r>
              <a:rPr lang="en-GB" b="1" dirty="0"/>
              <a:t>social housing</a:t>
            </a:r>
            <a:r>
              <a:rPr lang="en-GB" dirty="0"/>
              <a:t> were designed to redistribute wealth from the more affluent segments of society to those in need. This helped to reduce poverty and created a more egalitarian society.</a:t>
            </a:r>
          </a:p>
          <a:p>
            <a:pPr>
              <a:buFont typeface="Arial" panose="020B0604020202020204" pitchFamily="34" charset="0"/>
              <a:buChar char="•"/>
            </a:pPr>
            <a:endParaRPr lang="en-GB" dirty="0"/>
          </a:p>
          <a:p>
            <a:r>
              <a:rPr lang="en-GB" b="1" dirty="0"/>
              <a:t>7. Rise of the “Golden Age” of the Welfare State</a:t>
            </a:r>
          </a:p>
          <a:p>
            <a:endParaRPr lang="en-GB" b="1" dirty="0"/>
          </a:p>
          <a:p>
            <a:pPr>
              <a:buFont typeface="Arial" panose="020B0604020202020204" pitchFamily="34" charset="0"/>
              <a:buChar char="•"/>
            </a:pPr>
            <a:r>
              <a:rPr lang="en-GB" b="1" dirty="0"/>
              <a:t>Post-War Consensus:</a:t>
            </a:r>
            <a:r>
              <a:rPr lang="en-GB" dirty="0"/>
              <a:t> The period from 1945 to the mid-1970s is often referred to as the "Golden Age" of the welfare state. There was a broad political consensus in many countries, both on the left and the right, that the state should play a central role in managing the economy and providing for citizens' welfare. This consensus was strongest in Western Europe but also influenced policies in North America and other regions.</a:t>
            </a:r>
          </a:p>
          <a:p>
            <a:pPr>
              <a:buFont typeface="Arial" panose="020B0604020202020204" pitchFamily="34" charset="0"/>
              <a:buChar char="•"/>
            </a:pPr>
            <a:endParaRPr lang="en-GB" dirty="0"/>
          </a:p>
          <a:p>
            <a:pPr>
              <a:buFont typeface="Arial" panose="020B0604020202020204" pitchFamily="34" charset="0"/>
              <a:buChar char="•"/>
            </a:pPr>
            <a:r>
              <a:rPr lang="en-GB" b="1" dirty="0"/>
              <a:t>Nordic Model:</a:t>
            </a:r>
            <a:r>
              <a:rPr lang="en-GB" dirty="0"/>
              <a:t> The Scandinavian countries (Sweden, Denmark, Norway) developed particularly strong welfare states, often referred to as the </a:t>
            </a:r>
            <a:r>
              <a:rPr lang="en-GB" b="1" dirty="0"/>
              <a:t>Nordic Model</a:t>
            </a:r>
            <a:r>
              <a:rPr lang="en-GB" dirty="0"/>
              <a:t>. These countries became known for their high levels of social protection, generous welfare benefits, and strong commitment to equality, funded by high levels of taxation.</a:t>
            </a:r>
          </a:p>
          <a:p>
            <a:pPr>
              <a:buFont typeface="Arial" panose="020B0604020202020204" pitchFamily="34" charset="0"/>
              <a:buChar char="•"/>
            </a:pPr>
            <a:endParaRPr lang="en-GB" dirty="0"/>
          </a:p>
          <a:p>
            <a:pPr>
              <a:buFont typeface="Arial" panose="020B0604020202020204" pitchFamily="34" charset="0"/>
              <a:buChar char="•"/>
            </a:pPr>
            <a:endParaRPr lang="en-GB" dirty="0"/>
          </a:p>
          <a:p>
            <a:r>
              <a:rPr lang="en-GB" b="1" dirty="0"/>
              <a:t>Key Developments in Social Policy After Neoliberalism (1974+)</a:t>
            </a:r>
          </a:p>
          <a:p>
            <a:endParaRPr lang="en-GB" b="1" dirty="0"/>
          </a:p>
          <a:p>
            <a:pPr marL="228600" indent="-228600">
              <a:buAutoNum type="arabicPeriod"/>
            </a:pPr>
            <a:r>
              <a:rPr lang="en-GB" b="1" dirty="0"/>
              <a:t>The Rise of Neoliberalism (1970s-1980s)</a:t>
            </a:r>
          </a:p>
          <a:p>
            <a:pPr marL="228600" indent="-228600">
              <a:buAutoNum type="arabicPeriod"/>
            </a:pPr>
            <a:endParaRPr lang="en-GB" b="1" dirty="0"/>
          </a:p>
          <a:p>
            <a:r>
              <a:rPr lang="en-GB" dirty="0"/>
              <a:t>Neoliberalism, championed by leaders like </a:t>
            </a:r>
            <a:r>
              <a:rPr lang="en-GB" b="1" dirty="0"/>
              <a:t>Margaret Thatcher</a:t>
            </a:r>
            <a:r>
              <a:rPr lang="en-GB" dirty="0"/>
              <a:t> in the UK and </a:t>
            </a:r>
            <a:r>
              <a:rPr lang="en-GB" b="1" dirty="0"/>
              <a:t>Ronald Reagan</a:t>
            </a:r>
            <a:r>
              <a:rPr lang="en-GB" dirty="0"/>
              <a:t> in the US, began to reshape the relationship between the state, markets, and society. The global economic crises of the 1970s, including </a:t>
            </a:r>
            <a:r>
              <a:rPr lang="en-GB" b="1" dirty="0"/>
              <a:t>stagflation</a:t>
            </a:r>
            <a:r>
              <a:rPr lang="en-GB" dirty="0"/>
              <a:t> and the </a:t>
            </a:r>
            <a:r>
              <a:rPr lang="en-GB" b="1" dirty="0"/>
              <a:t>oil shocks</a:t>
            </a:r>
            <a:r>
              <a:rPr lang="en-GB" dirty="0"/>
              <a:t>, led to a loss of faith in Keynesian economic policies, which had underpinned the welfare state.</a:t>
            </a:r>
          </a:p>
          <a:p>
            <a:endParaRPr lang="en-GB" dirty="0"/>
          </a:p>
          <a:p>
            <a:pPr>
              <a:buFont typeface="Arial" panose="020B0604020202020204" pitchFamily="34" charset="0"/>
              <a:buChar char="•"/>
            </a:pPr>
            <a:r>
              <a:rPr lang="en-GB" b="1" dirty="0"/>
              <a:t>Privatization of Public Services:</a:t>
            </a:r>
            <a:r>
              <a:rPr lang="en-GB" dirty="0"/>
              <a:t> One of the key tenets of neoliberalism was reducing the role of the state in providing social services. Many formerly public services, such as utilities, telecommunications, and transport, were privatized, with the belief that the private sector could provide these services more efficiently.</a:t>
            </a:r>
          </a:p>
          <a:p>
            <a:pPr>
              <a:buFont typeface="Arial" panose="020B0604020202020204" pitchFamily="34" charset="0"/>
              <a:buChar char="•"/>
            </a:pPr>
            <a:endParaRPr lang="en-GB" dirty="0"/>
          </a:p>
          <a:p>
            <a:pPr>
              <a:buFont typeface="Arial" panose="020B0604020202020204" pitchFamily="34" charset="0"/>
              <a:buChar char="•"/>
            </a:pPr>
            <a:r>
              <a:rPr lang="en-GB" b="1" dirty="0"/>
              <a:t>Cuts in Social Spending:</a:t>
            </a:r>
            <a:r>
              <a:rPr lang="en-GB" dirty="0"/>
              <a:t> Neoliberal governments cut public spending on social programs, arguing that state intervention distorted market efficiency. This led to reductions in </a:t>
            </a:r>
            <a:r>
              <a:rPr lang="en-GB" b="1" dirty="0"/>
              <a:t>welfare benefits</a:t>
            </a:r>
            <a:r>
              <a:rPr lang="en-GB" dirty="0"/>
              <a:t>, </a:t>
            </a:r>
            <a:r>
              <a:rPr lang="en-GB" b="1" dirty="0"/>
              <a:t>unemployment insurance</a:t>
            </a:r>
            <a:r>
              <a:rPr lang="en-GB" dirty="0"/>
              <a:t>, and </a:t>
            </a:r>
            <a:r>
              <a:rPr lang="en-GB" b="1" dirty="0"/>
              <a:t>public housing subsidies</a:t>
            </a:r>
            <a:r>
              <a:rPr lang="en-GB" dirty="0"/>
              <a:t>.</a:t>
            </a:r>
          </a:p>
          <a:p>
            <a:pPr>
              <a:buFont typeface="Arial" panose="020B0604020202020204" pitchFamily="34" charset="0"/>
              <a:buChar char="•"/>
            </a:pPr>
            <a:endParaRPr lang="en-GB" dirty="0"/>
          </a:p>
          <a:p>
            <a:pPr>
              <a:buFont typeface="Arial" panose="020B0604020202020204" pitchFamily="34" charset="0"/>
              <a:buChar char="•"/>
            </a:pPr>
            <a:r>
              <a:rPr lang="en-GB" b="1" dirty="0"/>
              <a:t>Individual Responsibility:</a:t>
            </a:r>
            <a:r>
              <a:rPr lang="en-GB" dirty="0"/>
              <a:t> Neoliberalism shifted the emphasis from collective responsibility for welfare to </a:t>
            </a:r>
            <a:r>
              <a:rPr lang="en-GB" b="1" dirty="0"/>
              <a:t>individual responsibility</a:t>
            </a:r>
            <a:r>
              <a:rPr lang="en-GB" dirty="0"/>
              <a:t>. People were expected to rely more on the market and personal savings, rather than state support, for their healthcare, pensions, and housing.</a:t>
            </a:r>
          </a:p>
          <a:p>
            <a:pPr>
              <a:buFont typeface="Arial" panose="020B0604020202020204" pitchFamily="34" charset="0"/>
              <a:buChar char="•"/>
            </a:pPr>
            <a:endParaRPr lang="en-GB" dirty="0"/>
          </a:p>
          <a:p>
            <a:r>
              <a:rPr lang="en-GB" b="1" dirty="0"/>
              <a:t>2. Social Policy in the 1980s and 1990s</a:t>
            </a:r>
          </a:p>
          <a:p>
            <a:endParaRPr lang="en-GB" b="1" dirty="0"/>
          </a:p>
          <a:p>
            <a:r>
              <a:rPr lang="en-GB" dirty="0"/>
              <a:t>During the 1980s and 1990s, social policy in many Western countries was significantly influenced by neoliberalism, leading to the retrenchment or restructuring of the welfare state.</a:t>
            </a:r>
          </a:p>
          <a:p>
            <a:endParaRPr lang="en-GB" dirty="0"/>
          </a:p>
          <a:p>
            <a:pPr>
              <a:buFont typeface="Arial" panose="020B0604020202020204" pitchFamily="34" charset="0"/>
              <a:buChar char="•"/>
            </a:pPr>
            <a:r>
              <a:rPr lang="en-GB" b="1" dirty="0"/>
              <a:t>Workfare and Conditional Welfare:</a:t>
            </a:r>
            <a:r>
              <a:rPr lang="en-GB" dirty="0"/>
              <a:t> A key shift during this period was the move from traditional welfare programs to </a:t>
            </a:r>
            <a:r>
              <a:rPr lang="en-GB" b="1" dirty="0"/>
              <a:t>workfare</a:t>
            </a:r>
            <a:r>
              <a:rPr lang="en-GB" dirty="0"/>
              <a:t> programs. Welfare recipients were increasingly required to work, retrain, or meet certain conditions to receive benefits. The idea was to reduce dependency on welfare and promote personal responsibility and self-sufficiency.</a:t>
            </a:r>
          </a:p>
          <a:p>
            <a:pPr>
              <a:buFont typeface="Arial" panose="020B0604020202020204" pitchFamily="34" charset="0"/>
              <a:buChar char="•"/>
            </a:pPr>
            <a:endParaRPr lang="en-GB" dirty="0"/>
          </a:p>
          <a:p>
            <a:pPr>
              <a:buFont typeface="Arial" panose="020B0604020202020204" pitchFamily="34" charset="0"/>
              <a:buChar char="•"/>
            </a:pPr>
            <a:r>
              <a:rPr lang="en-GB" b="1" dirty="0"/>
              <a:t>Marketization of Social Services:</a:t>
            </a:r>
            <a:r>
              <a:rPr lang="en-GB" dirty="0"/>
              <a:t> Social services such as healthcare, education, and social care were increasingly "marketized." This meant introducing market mechanisms such as competition and choice within public services. For instance, in the UK, the </a:t>
            </a:r>
            <a:r>
              <a:rPr lang="en-GB" b="1" dirty="0"/>
              <a:t>National Health Service (NHS)</a:t>
            </a:r>
            <a:r>
              <a:rPr lang="en-GB" dirty="0"/>
              <a:t> introduced </a:t>
            </a:r>
            <a:r>
              <a:rPr lang="en-GB" b="1" dirty="0"/>
              <a:t>internal markets</a:t>
            </a:r>
            <a:r>
              <a:rPr lang="en-GB" dirty="0"/>
              <a:t>, where healthcare providers competed for funding.</a:t>
            </a:r>
          </a:p>
          <a:p>
            <a:pPr>
              <a:buFont typeface="Arial" panose="020B0604020202020204" pitchFamily="34" charset="0"/>
              <a:buChar char="•"/>
            </a:pPr>
            <a:endParaRPr lang="en-GB" dirty="0"/>
          </a:p>
          <a:p>
            <a:pPr>
              <a:buFont typeface="Arial" panose="020B0604020202020204" pitchFamily="34" charset="0"/>
              <a:buChar char="•"/>
            </a:pPr>
            <a:r>
              <a:rPr lang="en-GB" b="1" dirty="0"/>
              <a:t>Pensions Reform:</a:t>
            </a:r>
            <a:r>
              <a:rPr lang="en-GB" dirty="0"/>
              <a:t> Many countries moved from </a:t>
            </a:r>
            <a:r>
              <a:rPr lang="en-GB" b="1" dirty="0"/>
              <a:t>defined-benefit</a:t>
            </a:r>
            <a:r>
              <a:rPr lang="en-GB" dirty="0"/>
              <a:t> pension schemes, where retirees were guaranteed a certain payout, to </a:t>
            </a:r>
            <a:r>
              <a:rPr lang="en-GB" b="1" dirty="0"/>
              <a:t>defined-contribution</a:t>
            </a:r>
            <a:r>
              <a:rPr lang="en-GB" dirty="0"/>
              <a:t> schemes, where pensions were tied to the performance of private investments. This placed more financial risk on individuals rather than the state or employers.</a:t>
            </a:r>
          </a:p>
          <a:p>
            <a:pPr>
              <a:buFont typeface="Arial" panose="020B0604020202020204" pitchFamily="34" charset="0"/>
              <a:buChar char="•"/>
            </a:pPr>
            <a:endParaRPr lang="en-GB" dirty="0"/>
          </a:p>
          <a:p>
            <a:pPr>
              <a:buFont typeface="Arial" panose="020B0604020202020204" pitchFamily="34" charset="0"/>
              <a:buChar char="•"/>
            </a:pPr>
            <a:r>
              <a:rPr lang="en-GB" b="1" dirty="0"/>
              <a:t>Targeting Welfare Benefits:</a:t>
            </a:r>
            <a:r>
              <a:rPr lang="en-GB" dirty="0"/>
              <a:t> Universal welfare benefits were gradually replaced with </a:t>
            </a:r>
            <a:r>
              <a:rPr lang="en-GB" b="1" dirty="0"/>
              <a:t>means-tested</a:t>
            </a:r>
            <a:r>
              <a:rPr lang="en-GB" dirty="0"/>
              <a:t> benefits, meaning that only those deemed most in need would receive support. This was part of a broader effort to reduce public spending on social welfare.</a:t>
            </a:r>
          </a:p>
          <a:p>
            <a:pPr>
              <a:buFont typeface="Arial" panose="020B0604020202020204" pitchFamily="34" charset="0"/>
              <a:buChar char="•"/>
            </a:pPr>
            <a:endParaRPr lang="en-GB" dirty="0"/>
          </a:p>
          <a:p>
            <a:pPr>
              <a:buFont typeface="Arial" panose="020B0604020202020204" pitchFamily="34" charset="0"/>
              <a:buChar char="•"/>
            </a:pPr>
            <a:r>
              <a:rPr lang="en-GB" b="1" dirty="0"/>
              <a:t>Deregulation of Labor Markets:</a:t>
            </a:r>
            <a:r>
              <a:rPr lang="en-GB" dirty="0"/>
              <a:t> Neoliberal reforms also led to </a:t>
            </a:r>
            <a:r>
              <a:rPr lang="en-GB" b="1" dirty="0"/>
              <a:t>deregulation of </a:t>
            </a:r>
            <a:r>
              <a:rPr lang="en-GB" b="1" dirty="0" err="1"/>
              <a:t>labor</a:t>
            </a:r>
            <a:r>
              <a:rPr lang="en-GB" b="1" dirty="0"/>
              <a:t> markets</a:t>
            </a:r>
            <a:r>
              <a:rPr lang="en-GB" dirty="0"/>
              <a:t>, weakening trade unions and making it easier for employers to hire and fire workers. Employment became more flexible, with the rise of </a:t>
            </a:r>
            <a:r>
              <a:rPr lang="en-GB" b="1" dirty="0"/>
              <a:t>temporary contracts</a:t>
            </a:r>
            <a:r>
              <a:rPr lang="en-GB" dirty="0"/>
              <a:t>, </a:t>
            </a:r>
            <a:r>
              <a:rPr lang="en-GB" b="1" dirty="0"/>
              <a:t>gig work</a:t>
            </a:r>
            <a:r>
              <a:rPr lang="en-GB" dirty="0"/>
              <a:t>, and </a:t>
            </a:r>
            <a:r>
              <a:rPr lang="en-GB" b="1" dirty="0"/>
              <a:t>part-time work</a:t>
            </a:r>
            <a:r>
              <a:rPr lang="en-GB" dirty="0"/>
              <a:t>. This created a more precarious </a:t>
            </a:r>
            <a:r>
              <a:rPr lang="en-GB" dirty="0" err="1"/>
              <a:t>labor</a:t>
            </a:r>
            <a:r>
              <a:rPr lang="en-GB" dirty="0"/>
              <a:t> market for many workers.</a:t>
            </a:r>
          </a:p>
          <a:p>
            <a:pPr>
              <a:buFont typeface="Arial" panose="020B0604020202020204" pitchFamily="34" charset="0"/>
              <a:buChar char="•"/>
            </a:pPr>
            <a:endParaRPr lang="en-GB" dirty="0"/>
          </a:p>
          <a:p>
            <a:r>
              <a:rPr lang="en-GB" b="1" dirty="0"/>
              <a:t>2. Social Policy in the 1980s and 1990s</a:t>
            </a:r>
          </a:p>
          <a:p>
            <a:r>
              <a:rPr lang="en-GB" dirty="0"/>
              <a:t>During the 1980s and 1990s, social policy in many Western countries was significantly influenced by neoliberalism, leading to the retrenchment or restructuring of the welfare state.</a:t>
            </a:r>
          </a:p>
          <a:p>
            <a:pPr>
              <a:buFont typeface="Arial" panose="020B0604020202020204" pitchFamily="34" charset="0"/>
              <a:buChar char="•"/>
            </a:pPr>
            <a:r>
              <a:rPr lang="en-GB" b="1" dirty="0"/>
              <a:t>Workfare and Conditional Welfare:</a:t>
            </a:r>
            <a:r>
              <a:rPr lang="en-GB" dirty="0"/>
              <a:t> A key shift during this period was the move from traditional welfare programs to </a:t>
            </a:r>
            <a:r>
              <a:rPr lang="en-GB" b="1" dirty="0"/>
              <a:t>workfare</a:t>
            </a:r>
            <a:r>
              <a:rPr lang="en-GB" dirty="0"/>
              <a:t> programs. Welfare recipients were increasingly required to work, retrain, or meet certain conditions to receive benefits. The idea was to reduce dependency on welfare and promote personal responsibility and self-sufficiency.</a:t>
            </a:r>
          </a:p>
          <a:p>
            <a:pPr>
              <a:buFont typeface="Arial" panose="020B0604020202020204" pitchFamily="34" charset="0"/>
              <a:buChar char="•"/>
            </a:pPr>
            <a:endParaRPr lang="en-GB" dirty="0"/>
          </a:p>
          <a:p>
            <a:pPr>
              <a:buFont typeface="Arial" panose="020B0604020202020204" pitchFamily="34" charset="0"/>
              <a:buChar char="•"/>
            </a:pPr>
            <a:r>
              <a:rPr lang="en-GB" b="1" dirty="0"/>
              <a:t>Marketization of Social Services:</a:t>
            </a:r>
            <a:r>
              <a:rPr lang="en-GB" dirty="0"/>
              <a:t> Social services such as healthcare, education, and social care were increasingly "marketized." This meant introducing market mechanisms such as competition and choice within public services. For instance, in the UK, the </a:t>
            </a:r>
            <a:r>
              <a:rPr lang="en-GB" b="1" dirty="0"/>
              <a:t>National Health Service (NHS)</a:t>
            </a:r>
            <a:r>
              <a:rPr lang="en-GB" dirty="0"/>
              <a:t> introduced </a:t>
            </a:r>
            <a:r>
              <a:rPr lang="en-GB" b="1" dirty="0"/>
              <a:t>internal markets</a:t>
            </a:r>
            <a:r>
              <a:rPr lang="en-GB" dirty="0"/>
              <a:t>, where healthcare providers competed for funding.</a:t>
            </a:r>
          </a:p>
          <a:p>
            <a:pPr>
              <a:buFont typeface="Arial" panose="020B0604020202020204" pitchFamily="34" charset="0"/>
              <a:buChar char="•"/>
            </a:pPr>
            <a:endParaRPr lang="en-GB" dirty="0"/>
          </a:p>
          <a:p>
            <a:pPr>
              <a:buFont typeface="Arial" panose="020B0604020202020204" pitchFamily="34" charset="0"/>
              <a:buChar char="•"/>
            </a:pPr>
            <a:r>
              <a:rPr lang="en-GB" b="1" dirty="0"/>
              <a:t>Pensions Reform:</a:t>
            </a:r>
            <a:r>
              <a:rPr lang="en-GB" dirty="0"/>
              <a:t> Many countries moved from </a:t>
            </a:r>
            <a:r>
              <a:rPr lang="en-GB" b="1" dirty="0"/>
              <a:t>defined-benefit</a:t>
            </a:r>
            <a:r>
              <a:rPr lang="en-GB" dirty="0"/>
              <a:t> pension schemes, where retirees were guaranteed a certain payout, to </a:t>
            </a:r>
            <a:r>
              <a:rPr lang="en-GB" b="1" dirty="0"/>
              <a:t>defined-contribution</a:t>
            </a:r>
            <a:r>
              <a:rPr lang="en-GB" dirty="0"/>
              <a:t> schemes, where pensions were tied to the performance of private investments. This placed more financial risk on individuals rather than the state or employers.</a:t>
            </a:r>
          </a:p>
          <a:p>
            <a:pPr>
              <a:buFont typeface="Arial" panose="020B0604020202020204" pitchFamily="34" charset="0"/>
              <a:buChar char="•"/>
            </a:pPr>
            <a:endParaRPr lang="en-GB" dirty="0"/>
          </a:p>
          <a:p>
            <a:pPr>
              <a:buFont typeface="Arial" panose="020B0604020202020204" pitchFamily="34" charset="0"/>
              <a:buChar char="•"/>
            </a:pPr>
            <a:r>
              <a:rPr lang="en-GB" b="1" dirty="0"/>
              <a:t>Targeting Welfare Benefits:</a:t>
            </a:r>
            <a:r>
              <a:rPr lang="en-GB" dirty="0"/>
              <a:t> Universal welfare benefits were gradually replaced with </a:t>
            </a:r>
            <a:r>
              <a:rPr lang="en-GB" b="1" dirty="0"/>
              <a:t>means-tested</a:t>
            </a:r>
            <a:r>
              <a:rPr lang="en-GB" dirty="0"/>
              <a:t> benefits, meaning that only those deemed most in need would receive support. This was part of a broader effort to reduce public spending on social welfare.</a:t>
            </a:r>
          </a:p>
          <a:p>
            <a:pPr>
              <a:buFont typeface="Arial" panose="020B0604020202020204" pitchFamily="34" charset="0"/>
              <a:buChar char="•"/>
            </a:pPr>
            <a:endParaRPr lang="en-GB" dirty="0"/>
          </a:p>
          <a:p>
            <a:pPr>
              <a:buFont typeface="Arial" panose="020B0604020202020204" pitchFamily="34" charset="0"/>
              <a:buChar char="•"/>
            </a:pPr>
            <a:r>
              <a:rPr lang="en-GB" b="1" dirty="0"/>
              <a:t>Deregulation of Labor Markets:</a:t>
            </a:r>
            <a:r>
              <a:rPr lang="en-GB" dirty="0"/>
              <a:t> Neoliberal reforms also led to </a:t>
            </a:r>
            <a:r>
              <a:rPr lang="en-GB" b="1" dirty="0"/>
              <a:t>deregulation of </a:t>
            </a:r>
            <a:r>
              <a:rPr lang="en-GB" b="1" dirty="0" err="1"/>
              <a:t>labor</a:t>
            </a:r>
            <a:r>
              <a:rPr lang="en-GB" b="1" dirty="0"/>
              <a:t> markets</a:t>
            </a:r>
            <a:r>
              <a:rPr lang="en-GB" dirty="0"/>
              <a:t>, weakening trade unions and making it easier for employers to hire and fire workers. Employment became more flexible, with the rise of </a:t>
            </a:r>
            <a:r>
              <a:rPr lang="en-GB" b="1" dirty="0"/>
              <a:t>temporary contracts</a:t>
            </a:r>
            <a:r>
              <a:rPr lang="en-GB" dirty="0"/>
              <a:t>, </a:t>
            </a:r>
            <a:r>
              <a:rPr lang="en-GB" b="1" dirty="0"/>
              <a:t>gig work</a:t>
            </a:r>
            <a:r>
              <a:rPr lang="en-GB" dirty="0"/>
              <a:t>, and </a:t>
            </a:r>
            <a:r>
              <a:rPr lang="en-GB" b="1" dirty="0"/>
              <a:t>part-time work</a:t>
            </a:r>
            <a:r>
              <a:rPr lang="en-GB" dirty="0"/>
              <a:t>. This created a more precarious </a:t>
            </a:r>
            <a:r>
              <a:rPr lang="en-GB" dirty="0" err="1"/>
              <a:t>labor</a:t>
            </a:r>
            <a:r>
              <a:rPr lang="en-GB" dirty="0"/>
              <a:t> market for many workers.</a:t>
            </a:r>
          </a:p>
          <a:p>
            <a:pPr>
              <a:buFont typeface="Arial" panose="020B0604020202020204" pitchFamily="34" charset="0"/>
              <a:buChar char="•"/>
            </a:pPr>
            <a:endParaRPr lang="en-GB" dirty="0"/>
          </a:p>
          <a:p>
            <a:r>
              <a:rPr lang="en-GB" b="1" dirty="0"/>
              <a:t>3. Social Policy Responses to Neoliberalism (1990s-2000s)</a:t>
            </a:r>
          </a:p>
          <a:p>
            <a:r>
              <a:rPr lang="en-GB" dirty="0"/>
              <a:t>While neoliberal policies dominated much of the 1980s and 1990s, the effects of these policies—rising inequality, increased poverty, and precarious employment—led to a reconsideration of social policy in the late 1990s and 2000s. Some governments began to modify or adapt neoliberal principles, leading to what some call the era of </a:t>
            </a:r>
            <a:r>
              <a:rPr lang="en-GB" b="1" dirty="0"/>
              <a:t>Third Way</a:t>
            </a:r>
            <a:r>
              <a:rPr lang="en-GB" dirty="0"/>
              <a:t> or </a:t>
            </a:r>
            <a:r>
              <a:rPr lang="en-GB" b="1" dirty="0"/>
              <a:t>inclusive neoliberalism</a:t>
            </a:r>
            <a:r>
              <a:rPr lang="en-GB" dirty="0"/>
              <a:t>.</a:t>
            </a:r>
          </a:p>
          <a:p>
            <a:endParaRPr lang="en-GB" dirty="0"/>
          </a:p>
          <a:p>
            <a:pPr>
              <a:buFont typeface="Arial" panose="020B0604020202020204" pitchFamily="34" charset="0"/>
              <a:buChar char="•"/>
            </a:pPr>
            <a:r>
              <a:rPr lang="en-GB" b="1" dirty="0"/>
              <a:t>The Third Way:</a:t>
            </a:r>
            <a:r>
              <a:rPr lang="en-GB" dirty="0"/>
              <a:t> Political leaders like </a:t>
            </a:r>
            <a:r>
              <a:rPr lang="en-GB" b="1" dirty="0"/>
              <a:t>Tony Blair</a:t>
            </a:r>
            <a:r>
              <a:rPr lang="en-GB" dirty="0"/>
              <a:t> in the UK and </a:t>
            </a:r>
            <a:r>
              <a:rPr lang="en-GB" b="1" dirty="0"/>
              <a:t>Bill Clinton</a:t>
            </a:r>
            <a:r>
              <a:rPr lang="en-GB" dirty="0"/>
              <a:t> in the US pursued policies that sought a balance between free markets and social protection. They recognized the need for a </a:t>
            </a:r>
            <a:r>
              <a:rPr lang="en-GB" b="1" dirty="0"/>
              <a:t>"safety net"</a:t>
            </a:r>
            <a:r>
              <a:rPr lang="en-GB" dirty="0"/>
              <a:t> but also embraced the idea that markets were the best way to generate economic growth.</a:t>
            </a:r>
          </a:p>
          <a:p>
            <a:pPr>
              <a:buFont typeface="Arial" panose="020B0604020202020204" pitchFamily="34" charset="0"/>
              <a:buChar char="•"/>
            </a:pPr>
            <a:endParaRPr lang="en-GB" dirty="0"/>
          </a:p>
          <a:p>
            <a:pPr marL="742950" lvl="1" indent="-285750">
              <a:buFont typeface="Arial" panose="020B0604020202020204" pitchFamily="34" charset="0"/>
              <a:buChar char="•"/>
            </a:pPr>
            <a:r>
              <a:rPr lang="en-GB" b="1" dirty="0"/>
              <a:t>Social Investment:</a:t>
            </a:r>
            <a:r>
              <a:rPr lang="en-GB" dirty="0"/>
              <a:t> The focus of social policy shifted from passive welfare provision to </a:t>
            </a:r>
            <a:r>
              <a:rPr lang="en-GB" b="1" dirty="0"/>
              <a:t>social investment</a:t>
            </a:r>
            <a:r>
              <a:rPr lang="en-GB" dirty="0"/>
              <a:t>. This involved investing in </a:t>
            </a:r>
            <a:r>
              <a:rPr lang="en-GB" b="1" dirty="0"/>
              <a:t>education</a:t>
            </a:r>
            <a:r>
              <a:rPr lang="en-GB" dirty="0"/>
              <a:t>, </a:t>
            </a:r>
            <a:r>
              <a:rPr lang="en-GB" b="1" dirty="0"/>
              <a:t>training</a:t>
            </a:r>
            <a:r>
              <a:rPr lang="en-GB" dirty="0"/>
              <a:t>, and </a:t>
            </a:r>
            <a:r>
              <a:rPr lang="en-GB" b="1" dirty="0"/>
              <a:t>healthcare</a:t>
            </a:r>
            <a:r>
              <a:rPr lang="en-GB" dirty="0"/>
              <a:t> to equip individuals with the skills they needed to succeed in the globalized economy. The idea was to make people more "employable" rather than providing long-term welfare support.</a:t>
            </a:r>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r>
              <a:rPr lang="en-GB" b="1" dirty="0"/>
              <a:t>Active Labor Market Policies (</a:t>
            </a:r>
            <a:r>
              <a:rPr lang="en-GB" b="1" dirty="0" err="1"/>
              <a:t>ALMPs</a:t>
            </a:r>
            <a:r>
              <a:rPr lang="en-GB" b="1" dirty="0"/>
              <a:t>):</a:t>
            </a:r>
            <a:r>
              <a:rPr lang="en-GB" dirty="0"/>
              <a:t> Governments introduced </a:t>
            </a:r>
            <a:r>
              <a:rPr lang="en-GB" b="1" dirty="0"/>
              <a:t>active </a:t>
            </a:r>
            <a:r>
              <a:rPr lang="en-GB" b="1" dirty="0" err="1"/>
              <a:t>labor</a:t>
            </a:r>
            <a:r>
              <a:rPr lang="en-GB" b="1" dirty="0"/>
              <a:t> market policies</a:t>
            </a:r>
            <a:r>
              <a:rPr lang="en-GB" dirty="0"/>
              <a:t>, such as job training programs, employment subsidies, and incentives for employers to hire disadvantaged workers. These policies were designed to help people re-enter the </a:t>
            </a:r>
            <a:r>
              <a:rPr lang="en-GB" dirty="0" err="1"/>
              <a:t>labor</a:t>
            </a:r>
            <a:r>
              <a:rPr lang="en-GB" dirty="0"/>
              <a:t> market and reduce long-term dependency on welfare.</a:t>
            </a:r>
          </a:p>
          <a:p>
            <a:pPr marL="742950" lvl="1" indent="-285750">
              <a:buFont typeface="Arial" panose="020B0604020202020204" pitchFamily="34" charset="0"/>
              <a:buChar char="•"/>
            </a:pPr>
            <a:endParaRPr lang="en-GB" dirty="0"/>
          </a:p>
          <a:p>
            <a:pPr marL="742950" lvl="1" indent="-285750">
              <a:buFont typeface="Arial" panose="020B0604020202020204" pitchFamily="34" charset="0"/>
              <a:buChar char="•"/>
            </a:pPr>
            <a:r>
              <a:rPr lang="en-GB" b="1" dirty="0"/>
              <a:t>Welfare-to-Work Programs:</a:t>
            </a:r>
            <a:r>
              <a:rPr lang="en-GB" dirty="0"/>
              <a:t> Many countries expanded </a:t>
            </a:r>
            <a:r>
              <a:rPr lang="en-GB" b="1" dirty="0"/>
              <a:t>welfare-to-work</a:t>
            </a:r>
            <a:r>
              <a:rPr lang="en-GB" dirty="0"/>
              <a:t> programs, which required welfare recipients to seek employment or participate in job training in exchange for benefits. This was seen as a way to reduce welfare dependency and increase </a:t>
            </a:r>
            <a:r>
              <a:rPr lang="en-GB" dirty="0" err="1"/>
              <a:t>labor</a:t>
            </a:r>
            <a:r>
              <a:rPr lang="en-GB" dirty="0"/>
              <a:t> force participation.</a:t>
            </a:r>
          </a:p>
          <a:p>
            <a:pPr marL="742950" lvl="1" indent="-285750">
              <a:buFont typeface="Arial" panose="020B0604020202020204" pitchFamily="34" charset="0"/>
              <a:buChar char="•"/>
            </a:pPr>
            <a:endParaRPr lang="en-GB" dirty="0"/>
          </a:p>
          <a:p>
            <a:pPr>
              <a:buFont typeface="Arial" panose="020B0604020202020204" pitchFamily="34" charset="0"/>
              <a:buChar char="•"/>
            </a:pPr>
            <a:r>
              <a:rPr lang="en-GB" b="1" dirty="0"/>
              <a:t>Expansion of Family Policies:</a:t>
            </a:r>
            <a:r>
              <a:rPr lang="en-GB" dirty="0"/>
              <a:t> In the late 1990s and 2000s, there was a growing recognition that working families needed more support. Many countries introduced or expanded </a:t>
            </a:r>
            <a:r>
              <a:rPr lang="en-GB" b="1" dirty="0"/>
              <a:t>parental leave</a:t>
            </a:r>
            <a:r>
              <a:rPr lang="en-GB" dirty="0"/>
              <a:t>, </a:t>
            </a:r>
            <a:r>
              <a:rPr lang="en-GB" b="1" dirty="0"/>
              <a:t>childcare subsidies</a:t>
            </a:r>
            <a:r>
              <a:rPr lang="en-GB" dirty="0"/>
              <a:t>, and </a:t>
            </a:r>
            <a:r>
              <a:rPr lang="en-GB" b="1" dirty="0"/>
              <a:t>family benefits</a:t>
            </a:r>
            <a:r>
              <a:rPr lang="en-GB" dirty="0"/>
              <a:t> to help families balance work and family life.</a:t>
            </a:r>
          </a:p>
          <a:p>
            <a:pPr>
              <a:buFont typeface="Arial" panose="020B0604020202020204" pitchFamily="34" charset="0"/>
              <a:buChar char="•"/>
            </a:pPr>
            <a:endParaRPr lang="en-GB" dirty="0"/>
          </a:p>
          <a:p>
            <a:r>
              <a:rPr lang="en-GB" b="1" dirty="0"/>
              <a:t>4. The Financial Crisis of 2008 and Austerity (2008-2010s)</a:t>
            </a:r>
          </a:p>
          <a:p>
            <a:endParaRPr lang="en-GB" b="1" dirty="0"/>
          </a:p>
          <a:p>
            <a:r>
              <a:rPr lang="en-GB" dirty="0"/>
              <a:t>The </a:t>
            </a:r>
            <a:r>
              <a:rPr lang="en-GB" b="1" dirty="0"/>
              <a:t>global financial crisis of 2008</a:t>
            </a:r>
            <a:r>
              <a:rPr lang="en-GB" dirty="0"/>
              <a:t> marked another turning point in social policy. The crisis led to massive public debt and deficits in many countries, particularly in Europe. In response, many governments adopted </a:t>
            </a:r>
            <a:r>
              <a:rPr lang="en-GB" b="1" dirty="0"/>
              <a:t>austerity policies</a:t>
            </a:r>
            <a:r>
              <a:rPr lang="en-GB" dirty="0"/>
              <a:t>, cutting back further on social spending.</a:t>
            </a:r>
          </a:p>
          <a:p>
            <a:endParaRPr lang="en-GB" dirty="0"/>
          </a:p>
          <a:p>
            <a:pPr>
              <a:buFont typeface="Arial" panose="020B0604020202020204" pitchFamily="34" charset="0"/>
              <a:buChar char="•"/>
            </a:pPr>
            <a:r>
              <a:rPr lang="en-GB" b="1" dirty="0"/>
              <a:t>Austerity Measures:</a:t>
            </a:r>
            <a:r>
              <a:rPr lang="en-GB" dirty="0"/>
              <a:t> Governments in Europe and North America implemented severe austerity measures, reducing public spending on healthcare, education, welfare, and public services. This led to widespread cuts in social programs, resulting in increased poverty and inequality in many countries.</a:t>
            </a:r>
          </a:p>
          <a:p>
            <a:pPr>
              <a:buFont typeface="Arial" panose="020B0604020202020204" pitchFamily="34" charset="0"/>
              <a:buChar char="•"/>
            </a:pPr>
            <a:endParaRPr lang="en-GB" dirty="0"/>
          </a:p>
          <a:p>
            <a:pPr>
              <a:buFont typeface="Arial" panose="020B0604020202020204" pitchFamily="34" charset="0"/>
              <a:buChar char="•"/>
            </a:pPr>
            <a:r>
              <a:rPr lang="en-GB" b="1" dirty="0"/>
              <a:t>Social Protection Reductions:</a:t>
            </a:r>
            <a:r>
              <a:rPr lang="en-GB" dirty="0"/>
              <a:t> In countries like </a:t>
            </a:r>
            <a:r>
              <a:rPr lang="en-GB" b="1" dirty="0"/>
              <a:t>Greece</a:t>
            </a:r>
            <a:r>
              <a:rPr lang="en-GB" dirty="0"/>
              <a:t>, </a:t>
            </a:r>
            <a:r>
              <a:rPr lang="en-GB" b="1" dirty="0"/>
              <a:t>Spain</a:t>
            </a:r>
            <a:r>
              <a:rPr lang="en-GB" dirty="0"/>
              <a:t>, and </a:t>
            </a:r>
            <a:r>
              <a:rPr lang="en-GB" b="1" dirty="0"/>
              <a:t>Italy</a:t>
            </a:r>
            <a:r>
              <a:rPr lang="en-GB" dirty="0"/>
              <a:t>, public sector wages were cut, pensions were reduced, and unemployment benefits were slashed as part of bailout agreements with international institutions like the IMF and the European Central Bank.</a:t>
            </a:r>
          </a:p>
          <a:p>
            <a:pPr>
              <a:buFont typeface="Arial" panose="020B0604020202020204" pitchFamily="34" charset="0"/>
              <a:buChar char="•"/>
            </a:pPr>
            <a:endParaRPr lang="en-GB" dirty="0"/>
          </a:p>
          <a:p>
            <a:pPr>
              <a:buFont typeface="Arial" panose="020B0604020202020204" pitchFamily="34" charset="0"/>
              <a:buChar char="•"/>
            </a:pPr>
            <a:r>
              <a:rPr lang="en-GB" b="1" dirty="0"/>
              <a:t>Expansion of Precarious Work:</a:t>
            </a:r>
            <a:r>
              <a:rPr lang="en-GB" dirty="0"/>
              <a:t> The austerity measures also accelerated the growth of </a:t>
            </a:r>
            <a:r>
              <a:rPr lang="en-GB" b="1" dirty="0"/>
              <a:t>precarious and insecure work</a:t>
            </a:r>
            <a:r>
              <a:rPr lang="en-GB" dirty="0"/>
              <a:t>, with more workers being pushed into </a:t>
            </a:r>
            <a:r>
              <a:rPr lang="en-GB" b="1" dirty="0"/>
              <a:t>temporary</a:t>
            </a:r>
            <a:r>
              <a:rPr lang="en-GB" dirty="0"/>
              <a:t>, </a:t>
            </a:r>
            <a:r>
              <a:rPr lang="en-GB" b="1" dirty="0"/>
              <a:t>part-time</a:t>
            </a:r>
            <a:r>
              <a:rPr lang="en-GB" dirty="0"/>
              <a:t>, or </a:t>
            </a:r>
            <a:r>
              <a:rPr lang="en-GB" b="1" dirty="0"/>
              <a:t>gig economy</a:t>
            </a:r>
            <a:r>
              <a:rPr lang="en-GB" dirty="0"/>
              <a:t> jobs, which offered fewer social protections and job security.</a:t>
            </a:r>
          </a:p>
          <a:p>
            <a:pPr>
              <a:buFont typeface="Arial" panose="020B0604020202020204" pitchFamily="34" charset="0"/>
              <a:buChar char="•"/>
            </a:pPr>
            <a:endParaRPr lang="en-GB" dirty="0"/>
          </a:p>
          <a:p>
            <a:r>
              <a:rPr lang="en-GB" b="1" dirty="0"/>
              <a:t>5. Social Policy in the 2010s and 2020s: A New Shift?</a:t>
            </a:r>
          </a:p>
          <a:p>
            <a:endParaRPr lang="en-GB" b="1" dirty="0"/>
          </a:p>
          <a:p>
            <a:r>
              <a:rPr lang="en-GB" dirty="0"/>
              <a:t>Despite the dominance of neoliberalism and austerity for decades, new developments in social policy emerged in response to growing inequality, social unrest, and new economic realities.</a:t>
            </a:r>
          </a:p>
          <a:p>
            <a:endParaRPr lang="en-GB" dirty="0"/>
          </a:p>
          <a:p>
            <a:pPr>
              <a:buFont typeface="Arial" panose="020B0604020202020204" pitchFamily="34" charset="0"/>
              <a:buChar char="•"/>
            </a:pPr>
            <a:r>
              <a:rPr lang="en-GB" b="1" dirty="0"/>
              <a:t>Universal Basic Income (UBI):</a:t>
            </a:r>
            <a:r>
              <a:rPr lang="en-GB" dirty="0"/>
              <a:t> Discussions around </a:t>
            </a:r>
            <a:r>
              <a:rPr lang="en-GB" b="1" dirty="0"/>
              <a:t>Universal Basic Income (UBI)</a:t>
            </a:r>
            <a:r>
              <a:rPr lang="en-GB" dirty="0"/>
              <a:t> gained momentum during the 2010s, especially in response to concerns about </a:t>
            </a:r>
            <a:r>
              <a:rPr lang="en-GB" b="1" dirty="0"/>
              <a:t>automation</a:t>
            </a:r>
            <a:r>
              <a:rPr lang="en-GB" dirty="0"/>
              <a:t> and the future of work. UBI advocates argue for a guaranteed, unconditional income for all citizens to ensure a basic standard of living, irrespective of employment status. Several pilot programs have been launched worldwide, though UBI has yet to be adopted on a large scale.</a:t>
            </a:r>
          </a:p>
          <a:p>
            <a:pPr>
              <a:buFont typeface="Arial" panose="020B0604020202020204" pitchFamily="34" charset="0"/>
              <a:buChar char="•"/>
            </a:pPr>
            <a:endParaRPr lang="en-GB" dirty="0"/>
          </a:p>
          <a:p>
            <a:pPr>
              <a:buFont typeface="Arial" panose="020B0604020202020204" pitchFamily="34" charset="0"/>
              <a:buChar char="•"/>
            </a:pPr>
            <a:r>
              <a:rPr lang="en-GB" b="1" dirty="0"/>
              <a:t>Rise of Populism and Social Welfare Expansion:</a:t>
            </a:r>
            <a:r>
              <a:rPr lang="en-GB" dirty="0"/>
              <a:t> In response to austerity, many countries saw the rise of populist political movements that called for expanded social protection and a rejection of neoliberal economic policies. Some governments, particularly in Southern Europe and Latin America, began to reverse austerity measures and re-invest in social welfare programs.</a:t>
            </a:r>
          </a:p>
          <a:p>
            <a:pPr>
              <a:buFont typeface="Arial" panose="020B0604020202020204" pitchFamily="34" charset="0"/>
              <a:buChar char="•"/>
            </a:pPr>
            <a:endParaRPr lang="en-GB" dirty="0"/>
          </a:p>
          <a:p>
            <a:pPr>
              <a:buFont typeface="Arial" panose="020B0604020202020204" pitchFamily="34" charset="0"/>
              <a:buChar char="•"/>
            </a:pPr>
            <a:r>
              <a:rPr lang="en-GB" b="1" dirty="0"/>
              <a:t>Green New Deal and Social Protection:</a:t>
            </a:r>
            <a:r>
              <a:rPr lang="en-GB" dirty="0"/>
              <a:t> In the late 2010s and 2020s, discussions about the </a:t>
            </a:r>
            <a:r>
              <a:rPr lang="en-GB" b="1" dirty="0"/>
              <a:t>Green New Deal</a:t>
            </a:r>
            <a:r>
              <a:rPr lang="en-GB" dirty="0"/>
              <a:t> and other climate-focused policies emphasized the need for a renewed </a:t>
            </a:r>
            <a:r>
              <a:rPr lang="en-GB" b="1" dirty="0"/>
              <a:t>social contract</a:t>
            </a:r>
            <a:r>
              <a:rPr lang="en-GB" dirty="0"/>
              <a:t> that integrates environmental sustainability with social protection. The Green New Deal proposes public investments in green technologies alongside job guarantees and social safety nets for workers displaced by climate-related economic transitions.</a:t>
            </a:r>
          </a:p>
          <a:p>
            <a:pPr>
              <a:buFont typeface="Arial" panose="020B0604020202020204" pitchFamily="34" charset="0"/>
              <a:buChar char="•"/>
            </a:pPr>
            <a:endParaRPr lang="en-GB" dirty="0"/>
          </a:p>
          <a:p>
            <a:pPr>
              <a:buFont typeface="Arial" panose="020B0604020202020204" pitchFamily="34" charset="0"/>
              <a:buChar char="•"/>
            </a:pPr>
            <a:r>
              <a:rPr lang="en-GB" b="1" dirty="0"/>
              <a:t>COVID-19 Pandemic and Social Policy:</a:t>
            </a:r>
            <a:r>
              <a:rPr lang="en-GB" dirty="0"/>
              <a:t> The </a:t>
            </a:r>
            <a:r>
              <a:rPr lang="en-GB" b="1" dirty="0"/>
              <a:t>COVID-19 pandemic</a:t>
            </a:r>
            <a:r>
              <a:rPr lang="en-GB" dirty="0"/>
              <a:t> (2020+) exposed the weaknesses in many neoliberal-era social safety nets. Many governments were forced to reintroduce or expand social protection measures, such as </a:t>
            </a:r>
            <a:r>
              <a:rPr lang="en-GB" b="1" dirty="0"/>
              <a:t>unemployment benefits</a:t>
            </a:r>
            <a:r>
              <a:rPr lang="en-GB" dirty="0"/>
              <a:t>, </a:t>
            </a:r>
            <a:r>
              <a:rPr lang="en-GB" b="1" dirty="0"/>
              <a:t>paid sick leave</a:t>
            </a:r>
            <a:r>
              <a:rPr lang="en-GB" dirty="0"/>
              <a:t>, and </a:t>
            </a:r>
            <a:r>
              <a:rPr lang="en-GB" b="1" dirty="0"/>
              <a:t>healthcare funding</a:t>
            </a:r>
            <a:r>
              <a:rPr lang="en-GB" dirty="0"/>
              <a:t>, to cope with the economic and social impact of the pandemic. This has led to renewed discussions about the role of the state in providing for citizens' welfare in times of crisis.</a:t>
            </a:r>
          </a:p>
          <a:p>
            <a:pPr>
              <a:buFont typeface="Arial" panose="020B0604020202020204" pitchFamily="34" charset="0"/>
              <a:buChar char="•"/>
            </a:pPr>
            <a:endParaRPr lang="en-GB" dirty="0"/>
          </a:p>
          <a:p>
            <a:r>
              <a:rPr lang="en-GB" b="1" dirty="0"/>
              <a:t>Key Themes in Post-Neoliberal Social Policy</a:t>
            </a:r>
          </a:p>
          <a:p>
            <a:endParaRPr lang="en-GB" b="1" dirty="0"/>
          </a:p>
          <a:p>
            <a:pPr>
              <a:buFont typeface="+mj-lt"/>
              <a:buAutoNum type="arabicPeriod"/>
            </a:pPr>
            <a:r>
              <a:rPr lang="en-GB" b="1" dirty="0"/>
              <a:t>Inequality and Social Protection:</a:t>
            </a:r>
            <a:r>
              <a:rPr lang="en-GB" dirty="0"/>
              <a:t> The rise of neoliberalism has coincided with growing </a:t>
            </a:r>
            <a:r>
              <a:rPr lang="en-GB" b="1" dirty="0"/>
              <a:t>income inequality</a:t>
            </a:r>
            <a:r>
              <a:rPr lang="en-GB" dirty="0"/>
              <a:t> in many countries. Post-neoliberal social policy debates focus on addressing this inequality through progressive taxation, stronger welfare programs, and labour protections.</a:t>
            </a:r>
          </a:p>
          <a:p>
            <a:pPr>
              <a:buFont typeface="+mj-lt"/>
              <a:buNone/>
            </a:pPr>
            <a:endParaRPr lang="en-GB" dirty="0"/>
          </a:p>
          <a:p>
            <a:pPr>
              <a:buFont typeface="+mj-lt"/>
              <a:buAutoNum type="arabicPeriod"/>
            </a:pPr>
            <a:r>
              <a:rPr lang="en-GB" b="1" dirty="0"/>
              <a:t>Precarity and the Gig Economy:</a:t>
            </a:r>
            <a:r>
              <a:rPr lang="en-GB" dirty="0"/>
              <a:t> One of the legacies of neoliberal </a:t>
            </a:r>
            <a:r>
              <a:rPr lang="en-GB" dirty="0" err="1"/>
              <a:t>laboiir</a:t>
            </a:r>
            <a:r>
              <a:rPr lang="en-GB" dirty="0"/>
              <a:t> market deregulation is the rise of precarious work. Policies in the 2020s are increasingly focused on providing social protections for </a:t>
            </a:r>
            <a:r>
              <a:rPr lang="en-GB" b="1" dirty="0"/>
              <a:t>gig workers</a:t>
            </a:r>
            <a:r>
              <a:rPr lang="en-GB" dirty="0"/>
              <a:t>, </a:t>
            </a:r>
            <a:r>
              <a:rPr lang="en-GB" b="1" dirty="0"/>
              <a:t>freelancers</a:t>
            </a:r>
            <a:r>
              <a:rPr lang="en-GB" dirty="0"/>
              <a:t>, and those in </a:t>
            </a:r>
            <a:r>
              <a:rPr lang="en-GB" b="1" dirty="0"/>
              <a:t>non-traditional employment</a:t>
            </a:r>
            <a:r>
              <a:rPr lang="en-GB" dirty="0"/>
              <a:t>.</a:t>
            </a:r>
          </a:p>
          <a:p>
            <a:pPr>
              <a:buFont typeface="+mj-lt"/>
              <a:buAutoNum type="arabicPeriod"/>
            </a:pPr>
            <a:endParaRPr lang="en-GB" dirty="0"/>
          </a:p>
          <a:p>
            <a:pPr>
              <a:buFont typeface="+mj-lt"/>
              <a:buAutoNum type="arabicPeriod"/>
            </a:pPr>
            <a:r>
              <a:rPr lang="en-GB" b="1" dirty="0"/>
              <a:t>Climate Change and Social Policy:</a:t>
            </a:r>
            <a:r>
              <a:rPr lang="en-GB" dirty="0"/>
              <a:t> The challenge of climate change has brought new attention to the need for a </a:t>
            </a:r>
            <a:r>
              <a:rPr lang="en-GB" b="1" dirty="0"/>
              <a:t>just transition</a:t>
            </a:r>
            <a:r>
              <a:rPr lang="en-GB" dirty="0"/>
              <a:t>, which includes providing social protections for workers and communities affected by the shift away from fossil fuels and toward greener economies.</a:t>
            </a:r>
          </a:p>
          <a:p>
            <a:pPr>
              <a:buFont typeface="+mj-lt"/>
              <a:buAutoNum type="arabicPeriod"/>
            </a:pPr>
            <a:endParaRPr lang="en-GB" dirty="0"/>
          </a:p>
          <a:p>
            <a:pPr>
              <a:buFont typeface="+mj-lt"/>
              <a:buAutoNum type="arabicPeriod"/>
            </a:pPr>
            <a:r>
              <a:rPr lang="en-GB" b="1" dirty="0"/>
              <a:t>Basic Social Protections for All:</a:t>
            </a:r>
            <a:r>
              <a:rPr lang="en-GB" dirty="0"/>
              <a:t> There is a growing debate over the need for </a:t>
            </a:r>
            <a:r>
              <a:rPr lang="en-GB" b="1" dirty="0"/>
              <a:t>universal basic services</a:t>
            </a:r>
            <a:r>
              <a:rPr lang="en-GB" dirty="0"/>
              <a:t> like healthcare, housing, and education, with many arguing that these should be guaranteed rights in an era of increasing economic uncertainty.</a:t>
            </a:r>
          </a:p>
          <a:p>
            <a:pPr>
              <a:buFont typeface="Arial" panose="020B0604020202020204" pitchFamily="34" charset="0"/>
              <a:buChar char="•"/>
            </a:pPr>
            <a:endParaRPr lang="en-GB" dirty="0"/>
          </a:p>
          <a:p>
            <a:pPr>
              <a:buFont typeface="Arial" panose="020B0604020202020204" pitchFamily="34" charset="0"/>
              <a:buNone/>
            </a:pPr>
            <a:endParaRPr lang="en-GB" dirty="0"/>
          </a:p>
          <a:p>
            <a:pPr>
              <a:buFont typeface="Arial" panose="020B0604020202020204" pitchFamily="34" charset="0"/>
              <a:buChar char="•"/>
            </a:pPr>
            <a:endParaRPr lang="en-GB" dirty="0"/>
          </a:p>
          <a:p>
            <a:endParaRPr lang="en-GB" dirty="0"/>
          </a:p>
        </p:txBody>
      </p:sp>
      <p:sp>
        <p:nvSpPr>
          <p:cNvPr id="4" name="Slide Number Placeholder 3"/>
          <p:cNvSpPr>
            <a:spLocks noGrp="1"/>
          </p:cNvSpPr>
          <p:nvPr>
            <p:ph type="sldNum" sz="quarter" idx="5"/>
          </p:nvPr>
        </p:nvSpPr>
        <p:spPr/>
        <p:txBody>
          <a:bodyPr/>
          <a:lstStyle/>
          <a:p>
            <a:fld id="{82DBD375-32A5-421B-ACBD-7851ED03E837}" type="slidenum">
              <a:rPr lang="en-GB" smtClean="0"/>
              <a:t>11</a:t>
            </a:fld>
            <a:endParaRPr lang="en-GB"/>
          </a:p>
        </p:txBody>
      </p:sp>
    </p:spTree>
    <p:extLst>
      <p:ext uri="{BB962C8B-B14F-4D97-AF65-F5344CB8AC3E}">
        <p14:creationId xmlns:p14="http://schemas.microsoft.com/office/powerpoint/2010/main" val="15502271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Drivers of population change – size and structure of populations </a:t>
            </a:r>
          </a:p>
          <a:p>
            <a:r>
              <a:rPr lang="en-GB" dirty="0"/>
              <a:t>Population at the time plus the births and deaths and in out migration</a:t>
            </a:r>
          </a:p>
          <a:p>
            <a:endParaRPr lang="en-GB" dirty="0"/>
          </a:p>
          <a:p>
            <a:r>
              <a:rPr lang="en-GB" dirty="0"/>
              <a:t>Religion -  first people who were involved in social welfare were religious bodies Remember section 18. Plays out in politics religious symbols Brexit campaign</a:t>
            </a:r>
          </a:p>
          <a:p>
            <a:endParaRPr lang="en-GB" dirty="0"/>
          </a:p>
          <a:p>
            <a:r>
              <a:rPr lang="en-GB" dirty="0"/>
              <a:t>Divisions – BLM Covid Brexit race sexual identity /poverty and gender/</a:t>
            </a:r>
          </a:p>
          <a:p>
            <a:endParaRPr lang="en-GB" dirty="0"/>
          </a:p>
          <a:p>
            <a:r>
              <a:rPr lang="en-GB" dirty="0"/>
              <a:t>Race so whilst we have the equality act /hate crime / for protected characteristics and to make overt racism a crime, we also have politicians have identified migrants and BAME as a problem</a:t>
            </a:r>
          </a:p>
          <a:p>
            <a:endParaRPr lang="en-GB" dirty="0"/>
          </a:p>
          <a:p>
            <a:r>
              <a:rPr lang="en-GB" dirty="0"/>
              <a:t>Welfare distribution </a:t>
            </a:r>
          </a:p>
          <a:p>
            <a:endParaRPr lang="en-GB" dirty="0"/>
          </a:p>
          <a:p>
            <a:r>
              <a:rPr lang="en-GB" dirty="0"/>
              <a:t>More crime detected – full prisons</a:t>
            </a:r>
          </a:p>
          <a:p>
            <a:endParaRPr lang="en-GB" dirty="0"/>
          </a:p>
          <a:p>
            <a:r>
              <a:rPr lang="en-GB" dirty="0"/>
              <a:t>who will pay for the increase in older people born in the bulge of the  second world war?  Covid? How can resources redistributed more effectively between those genders and social groups?</a:t>
            </a:r>
          </a:p>
        </p:txBody>
      </p:sp>
      <p:sp>
        <p:nvSpPr>
          <p:cNvPr id="4" name="Slide Number Placeholder 3"/>
          <p:cNvSpPr>
            <a:spLocks noGrp="1"/>
          </p:cNvSpPr>
          <p:nvPr>
            <p:ph type="sldNum" sz="quarter" idx="5"/>
          </p:nvPr>
        </p:nvSpPr>
        <p:spPr/>
        <p:txBody>
          <a:bodyPr/>
          <a:lstStyle/>
          <a:p>
            <a:fld id="{82DBD375-32A5-421B-ACBD-7851ED03E837}" type="slidenum">
              <a:rPr lang="en-GB" smtClean="0"/>
              <a:t>12</a:t>
            </a:fld>
            <a:endParaRPr lang="en-GB"/>
          </a:p>
        </p:txBody>
      </p:sp>
    </p:spTree>
    <p:extLst>
      <p:ext uri="{BB962C8B-B14F-4D97-AF65-F5344CB8AC3E}">
        <p14:creationId xmlns:p14="http://schemas.microsoft.com/office/powerpoint/2010/main" val="14922874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Drivers of population change – size and structure of populations </a:t>
            </a:r>
          </a:p>
          <a:p>
            <a:r>
              <a:rPr lang="en-GB" dirty="0"/>
              <a:t>Population at the time plus the births and deaths and in out migration</a:t>
            </a:r>
          </a:p>
          <a:p>
            <a:endParaRPr lang="en-GB" dirty="0"/>
          </a:p>
          <a:p>
            <a:r>
              <a:rPr lang="en-GB" dirty="0"/>
              <a:t>Religion -  first people who were involved in social welfare were religious bodies Remember section 18. Plays out in politics religious symbols Brexit campaign</a:t>
            </a:r>
          </a:p>
          <a:p>
            <a:endParaRPr lang="en-GB" dirty="0"/>
          </a:p>
          <a:p>
            <a:r>
              <a:rPr lang="en-GB" dirty="0"/>
              <a:t>Divisions – BLM Covid Brexit race sexual identity /poverty and gender/</a:t>
            </a:r>
          </a:p>
          <a:p>
            <a:endParaRPr lang="en-GB" dirty="0"/>
          </a:p>
          <a:p>
            <a:r>
              <a:rPr lang="en-GB" dirty="0"/>
              <a:t>Race so whilst we have the equality act /hate crime / for protected characteristics and to make overt racism a crime, we also have politicians have identified migrants and BAME as a problem</a:t>
            </a:r>
          </a:p>
          <a:p>
            <a:endParaRPr lang="en-GB" dirty="0"/>
          </a:p>
          <a:p>
            <a:r>
              <a:rPr lang="en-GB" dirty="0"/>
              <a:t>Welfare distribution </a:t>
            </a:r>
          </a:p>
          <a:p>
            <a:endParaRPr lang="en-GB" dirty="0"/>
          </a:p>
          <a:p>
            <a:r>
              <a:rPr lang="en-GB" dirty="0"/>
              <a:t>More crime detected – full prisons</a:t>
            </a:r>
          </a:p>
          <a:p>
            <a:endParaRPr lang="en-GB" dirty="0"/>
          </a:p>
          <a:p>
            <a:r>
              <a:rPr lang="en-GB" dirty="0"/>
              <a:t>who will pay for the increase in older people born in the bulge of the  second world war?  Covid? How can resources redistributed more effectively between those genders and social groups?</a:t>
            </a:r>
          </a:p>
        </p:txBody>
      </p:sp>
      <p:sp>
        <p:nvSpPr>
          <p:cNvPr id="4" name="Slide Number Placeholder 3"/>
          <p:cNvSpPr>
            <a:spLocks noGrp="1"/>
          </p:cNvSpPr>
          <p:nvPr>
            <p:ph type="sldNum" sz="quarter" idx="5"/>
          </p:nvPr>
        </p:nvSpPr>
        <p:spPr/>
        <p:txBody>
          <a:bodyPr/>
          <a:lstStyle/>
          <a:p>
            <a:fld id="{82DBD375-32A5-421B-ACBD-7851ED03E837}" type="slidenum">
              <a:rPr lang="en-GB" smtClean="0"/>
              <a:t>13</a:t>
            </a:fld>
            <a:endParaRPr lang="en-GB"/>
          </a:p>
        </p:txBody>
      </p:sp>
    </p:spTree>
    <p:extLst>
      <p:ext uri="{BB962C8B-B14F-4D97-AF65-F5344CB8AC3E}">
        <p14:creationId xmlns:p14="http://schemas.microsoft.com/office/powerpoint/2010/main" val="15052014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cuts to LA budgets that effect children's centres, youth services, and social care. Reduced support for low-income families has been linked to increasing child poverty</a:t>
            </a:r>
          </a:p>
          <a:p>
            <a:endParaRPr lang="en-GB" dirty="0"/>
          </a:p>
        </p:txBody>
      </p:sp>
      <p:sp>
        <p:nvSpPr>
          <p:cNvPr id="4" name="Slide Number Placeholder 3"/>
          <p:cNvSpPr>
            <a:spLocks noGrp="1"/>
          </p:cNvSpPr>
          <p:nvPr>
            <p:ph type="sldNum" sz="quarter" idx="5"/>
          </p:nvPr>
        </p:nvSpPr>
        <p:spPr/>
        <p:txBody>
          <a:bodyPr/>
          <a:lstStyle/>
          <a:p>
            <a:fld id="{82DBD375-32A5-421B-ACBD-7851ED03E837}" type="slidenum">
              <a:rPr lang="en-GB" smtClean="0"/>
              <a:t>15</a:t>
            </a:fld>
            <a:endParaRPr lang="en-GB"/>
          </a:p>
        </p:txBody>
      </p:sp>
    </p:spTree>
    <p:extLst>
      <p:ext uri="{BB962C8B-B14F-4D97-AF65-F5344CB8AC3E}">
        <p14:creationId xmlns:p14="http://schemas.microsoft.com/office/powerpoint/2010/main" val="361706344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02122"/>
                </a:solidFill>
                <a:effectLst/>
                <a:highlight>
                  <a:srgbClr val="FFFFFF"/>
                </a:highlight>
                <a:latin typeface="Arial" panose="020B0604020202020204" pitchFamily="34" charset="0"/>
              </a:rPr>
              <a:t>The </a:t>
            </a:r>
            <a:r>
              <a:rPr lang="en-GB" b="1" i="0" dirty="0">
                <a:solidFill>
                  <a:srgbClr val="202122"/>
                </a:solidFill>
                <a:effectLst/>
                <a:highlight>
                  <a:srgbClr val="FFFFFF"/>
                </a:highlight>
                <a:latin typeface="Arial" panose="020B0604020202020204" pitchFamily="34" charset="0"/>
              </a:rPr>
              <a:t>Safety of Rwanda (Asylum and Immigration) Act 2024</a:t>
            </a:r>
            <a:r>
              <a:rPr lang="en-GB" b="0" i="0" dirty="0">
                <a:solidFill>
                  <a:srgbClr val="202122"/>
                </a:solidFill>
                <a:effectLst/>
                <a:highlight>
                  <a:srgbClr val="FFFFFF"/>
                </a:highlight>
                <a:latin typeface="Arial" panose="020B0604020202020204" pitchFamily="34" charset="0"/>
              </a:rPr>
              <a:t> is an </a:t>
            </a:r>
            <a:r>
              <a:rPr lang="en-GB" b="0" i="0" u="none" strike="noStrike" dirty="0">
                <a:solidFill>
                  <a:srgbClr val="202122"/>
                </a:solidFill>
                <a:effectLst/>
                <a:highlight>
                  <a:srgbClr val="FFFFFF"/>
                </a:highlight>
                <a:latin typeface="Arial" panose="020B0604020202020204" pitchFamily="34" charset="0"/>
                <a:hlinkClick r:id="rId3" tooltip="Act of Parliament (UK)"/>
              </a:rPr>
              <a:t>act</a:t>
            </a:r>
            <a:r>
              <a:rPr lang="en-GB" b="0" i="0" dirty="0">
                <a:solidFill>
                  <a:srgbClr val="202122"/>
                </a:solidFill>
                <a:effectLst/>
                <a:highlight>
                  <a:srgbClr val="FFFFFF"/>
                </a:highlight>
                <a:latin typeface="Arial" panose="020B0604020202020204" pitchFamily="34" charset="0"/>
              </a:rPr>
              <a:t> of the </a:t>
            </a:r>
            <a:r>
              <a:rPr lang="en-GB" b="0" i="0" u="none" strike="noStrike" dirty="0">
                <a:solidFill>
                  <a:srgbClr val="202122"/>
                </a:solidFill>
                <a:effectLst/>
                <a:highlight>
                  <a:srgbClr val="FFFFFF"/>
                </a:highlight>
                <a:latin typeface="Arial" panose="020B0604020202020204" pitchFamily="34" charset="0"/>
                <a:hlinkClick r:id="rId4" tooltip="Parliament of the United Kingdom"/>
              </a:rPr>
              <a:t>Parliament of the United Kingdom</a:t>
            </a:r>
            <a:r>
              <a:rPr lang="en-GB" b="0" i="0" dirty="0">
                <a:solidFill>
                  <a:srgbClr val="202122"/>
                </a:solidFill>
                <a:effectLst/>
                <a:highlight>
                  <a:srgbClr val="FFFFFF"/>
                </a:highlight>
                <a:latin typeface="Arial" panose="020B0604020202020204" pitchFamily="34" charset="0"/>
              </a:rPr>
              <a:t>.</a:t>
            </a:r>
          </a:p>
          <a:p>
            <a:pPr algn="l"/>
            <a:endParaRPr lang="en-GB" b="0" i="0" dirty="0">
              <a:solidFill>
                <a:srgbClr val="202122"/>
              </a:solidFill>
              <a:effectLst/>
              <a:highlight>
                <a:srgbClr val="FFFFFF"/>
              </a:highlight>
              <a:latin typeface="Arial" panose="020B0604020202020204" pitchFamily="34" charset="0"/>
            </a:endParaRPr>
          </a:p>
          <a:p>
            <a:pPr algn="l"/>
            <a:endParaRPr lang="en-GB" b="0" i="0" dirty="0">
              <a:solidFill>
                <a:srgbClr val="202122"/>
              </a:solidFill>
              <a:effectLst/>
              <a:highlight>
                <a:srgbClr val="FFFFFF"/>
              </a:highlight>
              <a:latin typeface="Arial" panose="020B0604020202020204" pitchFamily="34" charset="0"/>
            </a:endParaRPr>
          </a:p>
          <a:p>
            <a:pPr algn="l"/>
            <a:r>
              <a:rPr lang="en-GB" b="0" i="0" dirty="0">
                <a:solidFill>
                  <a:srgbClr val="202122"/>
                </a:solidFill>
                <a:effectLst/>
                <a:highlight>
                  <a:srgbClr val="FFFFFF"/>
                </a:highlight>
                <a:latin typeface="Arial" panose="020B0604020202020204" pitchFamily="34" charset="0"/>
              </a:rPr>
              <a:t>The act seeks to deter unlawful migration, particularly by unsafe and illegal routes, by allowing some migrants to be sent to the </a:t>
            </a:r>
            <a:r>
              <a:rPr lang="en-GB" b="0" i="0" u="none" strike="noStrike" dirty="0">
                <a:solidFill>
                  <a:srgbClr val="202122"/>
                </a:solidFill>
                <a:effectLst/>
                <a:highlight>
                  <a:srgbClr val="FFFFFF"/>
                </a:highlight>
                <a:latin typeface="Arial" panose="020B0604020202020204" pitchFamily="34" charset="0"/>
                <a:hlinkClick r:id="rId5" tooltip="Republic of Rwanda"/>
              </a:rPr>
              <a:t>Republic of Rwanda</a:t>
            </a:r>
            <a:r>
              <a:rPr lang="en-GB" b="0" i="0" dirty="0">
                <a:solidFill>
                  <a:srgbClr val="202122"/>
                </a:solidFill>
                <a:effectLst/>
                <a:highlight>
                  <a:srgbClr val="FFFFFF"/>
                </a:highlight>
                <a:latin typeface="Arial" panose="020B0604020202020204" pitchFamily="34" charset="0"/>
              </a:rPr>
              <a:t>.</a:t>
            </a:r>
            <a:r>
              <a:rPr lang="en-GB" b="0" i="0" u="none" strike="noStrike" baseline="30000" dirty="0">
                <a:solidFill>
                  <a:srgbClr val="202122"/>
                </a:solidFill>
                <a:effectLst/>
                <a:highlight>
                  <a:srgbClr val="FFFFFF"/>
                </a:highlight>
                <a:latin typeface="Arial" panose="020B0604020202020204" pitchFamily="34" charset="0"/>
                <a:hlinkClick r:id="rId6"/>
              </a:rPr>
              <a:t>[1]</a:t>
            </a:r>
            <a:r>
              <a:rPr lang="en-GB" b="0" i="0" dirty="0">
                <a:solidFill>
                  <a:srgbClr val="202122"/>
                </a:solidFill>
                <a:effectLst/>
                <a:highlight>
                  <a:srgbClr val="FFFFFF"/>
                </a:highlight>
                <a:latin typeface="Arial" panose="020B0604020202020204" pitchFamily="34" charset="0"/>
              </a:rPr>
              <a:t> It was introduced in the </a:t>
            </a:r>
            <a:r>
              <a:rPr lang="en-GB" b="0" i="0" u="none" strike="noStrike" dirty="0">
                <a:solidFill>
                  <a:srgbClr val="202122"/>
                </a:solidFill>
                <a:effectLst/>
                <a:highlight>
                  <a:srgbClr val="FFFFFF"/>
                </a:highlight>
                <a:latin typeface="Arial" panose="020B0604020202020204" pitchFamily="34" charset="0"/>
                <a:hlinkClick r:id="rId7" tooltip="House of Commons of the United Kingdom"/>
              </a:rPr>
              <a:t>House of Commons</a:t>
            </a:r>
            <a:r>
              <a:rPr lang="en-GB" b="0" i="0" dirty="0">
                <a:solidFill>
                  <a:srgbClr val="202122"/>
                </a:solidFill>
                <a:effectLst/>
                <a:highlight>
                  <a:srgbClr val="FFFFFF"/>
                </a:highlight>
                <a:latin typeface="Arial" panose="020B0604020202020204" pitchFamily="34" charset="0"/>
              </a:rPr>
              <a:t> on 7 December 2023, by </a:t>
            </a:r>
            <a:r>
              <a:rPr lang="en-GB" b="0" i="0" u="none" strike="noStrike" dirty="0">
                <a:solidFill>
                  <a:srgbClr val="202122"/>
                </a:solidFill>
                <a:effectLst/>
                <a:highlight>
                  <a:srgbClr val="FFFFFF"/>
                </a:highlight>
                <a:latin typeface="Arial" panose="020B0604020202020204" pitchFamily="34" charset="0"/>
                <a:hlinkClick r:id="rId8" tooltip="James Cleverly"/>
              </a:rPr>
              <a:t>James Cleverly</a:t>
            </a:r>
            <a:r>
              <a:rPr lang="en-GB" b="0" i="0" dirty="0">
                <a:solidFill>
                  <a:srgbClr val="202122"/>
                </a:solidFill>
                <a:effectLst/>
                <a:highlight>
                  <a:srgbClr val="FFFFFF"/>
                </a:highlight>
                <a:latin typeface="Arial" panose="020B0604020202020204" pitchFamily="34" charset="0"/>
              </a:rPr>
              <a:t>, </a:t>
            </a:r>
            <a:r>
              <a:rPr lang="en-GB" b="0" i="0" u="none" strike="noStrike" dirty="0">
                <a:solidFill>
                  <a:srgbClr val="202122"/>
                </a:solidFill>
                <a:effectLst/>
                <a:highlight>
                  <a:srgbClr val="FFFFFF"/>
                </a:highlight>
                <a:latin typeface="Arial" panose="020B0604020202020204" pitchFamily="34" charset="0"/>
                <a:hlinkClick r:id="rId9" tooltip="Home Secretary"/>
              </a:rPr>
              <a:t>Home Secretary</a:t>
            </a:r>
            <a:r>
              <a:rPr lang="en-GB" b="0" i="0" dirty="0">
                <a:solidFill>
                  <a:srgbClr val="202122"/>
                </a:solidFill>
                <a:effectLst/>
                <a:highlight>
                  <a:srgbClr val="FFFFFF"/>
                </a:highlight>
                <a:latin typeface="Arial" panose="020B0604020202020204" pitchFamily="34" charset="0"/>
              </a:rPr>
              <a:t>, passed its </a:t>
            </a:r>
            <a:r>
              <a:rPr lang="en-GB" b="0" i="0" u="none" strike="noStrike" dirty="0">
                <a:solidFill>
                  <a:srgbClr val="202122"/>
                </a:solidFill>
                <a:effectLst/>
                <a:highlight>
                  <a:srgbClr val="FFFFFF"/>
                </a:highlight>
                <a:latin typeface="Arial" panose="020B0604020202020204" pitchFamily="34" charset="0"/>
                <a:hlinkClick r:id="rId10" tooltip="Second reading"/>
              </a:rPr>
              <a:t>second reading</a:t>
            </a:r>
            <a:r>
              <a:rPr lang="en-GB" b="0" i="0" dirty="0">
                <a:solidFill>
                  <a:srgbClr val="202122"/>
                </a:solidFill>
                <a:effectLst/>
                <a:highlight>
                  <a:srgbClr val="FFFFFF"/>
                </a:highlight>
                <a:latin typeface="Arial" panose="020B0604020202020204" pitchFamily="34" charset="0"/>
              </a:rPr>
              <a:t> on 12 December and passed its </a:t>
            </a:r>
            <a:r>
              <a:rPr lang="en-GB" b="0" i="0" u="none" strike="noStrike" dirty="0">
                <a:solidFill>
                  <a:srgbClr val="202122"/>
                </a:solidFill>
                <a:effectLst/>
                <a:highlight>
                  <a:srgbClr val="FFFFFF"/>
                </a:highlight>
                <a:latin typeface="Arial" panose="020B0604020202020204" pitchFamily="34" charset="0"/>
                <a:hlinkClick r:id="rId11" tooltip="Third reading"/>
              </a:rPr>
              <a:t>third reading</a:t>
            </a:r>
            <a:r>
              <a:rPr lang="en-GB" b="0" i="0" dirty="0">
                <a:solidFill>
                  <a:srgbClr val="202122"/>
                </a:solidFill>
                <a:effectLst/>
                <a:highlight>
                  <a:srgbClr val="FFFFFF"/>
                </a:highlight>
                <a:latin typeface="Arial" panose="020B0604020202020204" pitchFamily="34" charset="0"/>
              </a:rPr>
              <a:t> on 17 January 2024.</a:t>
            </a:r>
          </a:p>
          <a:p>
            <a:pPr algn="l"/>
            <a:endParaRPr lang="en-GB" b="0" i="0" dirty="0">
              <a:solidFill>
                <a:srgbClr val="202122"/>
              </a:solidFill>
              <a:effectLst/>
              <a:highlight>
                <a:srgbClr val="FFFFFF"/>
              </a:highlight>
              <a:latin typeface="Arial" panose="020B0604020202020204" pitchFamily="34" charset="0"/>
            </a:endParaRPr>
          </a:p>
          <a:p>
            <a:pPr algn="l"/>
            <a:endParaRPr lang="en-GB" b="0" i="0" dirty="0">
              <a:solidFill>
                <a:srgbClr val="202122"/>
              </a:solidFill>
              <a:effectLst/>
              <a:highlight>
                <a:srgbClr val="FFFFFF"/>
              </a:highlight>
              <a:latin typeface="Arial" panose="020B0604020202020204" pitchFamily="34" charset="0"/>
            </a:endParaRPr>
          </a:p>
          <a:p>
            <a:pPr algn="l"/>
            <a:r>
              <a:rPr lang="en-GB" b="0" i="0" dirty="0">
                <a:solidFill>
                  <a:srgbClr val="202122"/>
                </a:solidFill>
                <a:effectLst/>
                <a:highlight>
                  <a:srgbClr val="FFFFFF"/>
                </a:highlight>
                <a:latin typeface="Arial" panose="020B0604020202020204" pitchFamily="34" charset="0"/>
              </a:rPr>
              <a:t>The bill was introduced to the </a:t>
            </a:r>
            <a:r>
              <a:rPr lang="en-GB" b="0" i="0" u="none" strike="noStrike" dirty="0">
                <a:solidFill>
                  <a:srgbClr val="202122"/>
                </a:solidFill>
                <a:effectLst/>
                <a:highlight>
                  <a:srgbClr val="FFFFFF"/>
                </a:highlight>
                <a:latin typeface="Arial" panose="020B0604020202020204" pitchFamily="34" charset="0"/>
                <a:hlinkClick r:id="rId12" tooltip="House of Lords"/>
              </a:rPr>
              <a:t>House of Lords</a:t>
            </a:r>
            <a:r>
              <a:rPr lang="en-GB" b="0" i="0" dirty="0">
                <a:solidFill>
                  <a:srgbClr val="202122"/>
                </a:solidFill>
                <a:effectLst/>
                <a:highlight>
                  <a:srgbClr val="FFFFFF"/>
                </a:highlight>
                <a:latin typeface="Arial" panose="020B0604020202020204" pitchFamily="34" charset="0"/>
              </a:rPr>
              <a:t> by </a:t>
            </a:r>
            <a:r>
              <a:rPr lang="en-GB" b="0" i="0" u="none" strike="noStrike" dirty="0">
                <a:solidFill>
                  <a:srgbClr val="202122"/>
                </a:solidFill>
                <a:effectLst/>
                <a:highlight>
                  <a:srgbClr val="FFFFFF"/>
                </a:highlight>
                <a:latin typeface="Arial" panose="020B0604020202020204" pitchFamily="34" charset="0"/>
                <a:hlinkClick r:id="rId13" tooltip="Andrew Sharpe, Baron Sharpe of Epsom"/>
              </a:rPr>
              <a:t>Lord Sharpe of Epsom</a:t>
            </a:r>
            <a:r>
              <a:rPr lang="en-GB" b="0" i="0" dirty="0">
                <a:solidFill>
                  <a:srgbClr val="202122"/>
                </a:solidFill>
                <a:effectLst/>
                <a:highlight>
                  <a:srgbClr val="FFFFFF"/>
                </a:highlight>
                <a:latin typeface="Arial" panose="020B0604020202020204" pitchFamily="34" charset="0"/>
              </a:rPr>
              <a:t>, </a:t>
            </a:r>
            <a:r>
              <a:rPr lang="en-GB" b="0" i="0" u="none" strike="noStrike" dirty="0">
                <a:solidFill>
                  <a:srgbClr val="202122"/>
                </a:solidFill>
                <a:effectLst/>
                <a:highlight>
                  <a:srgbClr val="FFFFFF"/>
                </a:highlight>
                <a:latin typeface="Arial" panose="020B0604020202020204" pitchFamily="34" charset="0"/>
                <a:hlinkClick r:id="rId14" tooltip="Parliamentary Under-Secretary of State for the Home Department"/>
              </a:rPr>
              <a:t>Parliamentary Under-Secretary of State for the Home Department</a:t>
            </a:r>
            <a:r>
              <a:rPr lang="en-GB" b="0" i="0" dirty="0">
                <a:solidFill>
                  <a:srgbClr val="202122"/>
                </a:solidFill>
                <a:effectLst/>
                <a:highlight>
                  <a:srgbClr val="FFFFFF"/>
                </a:highlight>
                <a:latin typeface="Arial" panose="020B0604020202020204" pitchFamily="34" charset="0"/>
              </a:rPr>
              <a:t>, passed </a:t>
            </a:r>
            <a:r>
              <a:rPr lang="en-GB" b="0" i="0" u="none" strike="noStrike" dirty="0">
                <a:solidFill>
                  <a:srgbClr val="202122"/>
                </a:solidFill>
                <a:effectLst/>
                <a:highlight>
                  <a:srgbClr val="FFFFFF"/>
                </a:highlight>
                <a:latin typeface="Arial" panose="020B0604020202020204" pitchFamily="34" charset="0"/>
                <a:hlinkClick r:id="rId15" tooltip="Committee stage"/>
              </a:rPr>
              <a:t>Committee Stage</a:t>
            </a:r>
            <a:r>
              <a:rPr lang="en-GB" b="0" i="0" dirty="0">
                <a:solidFill>
                  <a:srgbClr val="202122"/>
                </a:solidFill>
                <a:effectLst/>
                <a:highlight>
                  <a:srgbClr val="FFFFFF"/>
                </a:highlight>
                <a:latin typeface="Arial" panose="020B0604020202020204" pitchFamily="34" charset="0"/>
              </a:rPr>
              <a:t> on 19 February 2024, and passed </a:t>
            </a:r>
            <a:r>
              <a:rPr lang="en-GB" b="0" i="0" u="none" strike="noStrike" dirty="0">
                <a:solidFill>
                  <a:srgbClr val="202122"/>
                </a:solidFill>
                <a:effectLst/>
                <a:highlight>
                  <a:srgbClr val="FFFFFF"/>
                </a:highlight>
                <a:latin typeface="Arial" panose="020B0604020202020204" pitchFamily="34" charset="0"/>
                <a:hlinkClick r:id="rId16" tooltip="Report stage"/>
              </a:rPr>
              <a:t>Report Stage</a:t>
            </a:r>
            <a:r>
              <a:rPr lang="en-GB" b="0" i="0" dirty="0">
                <a:solidFill>
                  <a:srgbClr val="202122"/>
                </a:solidFill>
                <a:effectLst/>
                <a:highlight>
                  <a:srgbClr val="FFFFFF"/>
                </a:highlight>
                <a:latin typeface="Arial" panose="020B0604020202020204" pitchFamily="34" charset="0"/>
              </a:rPr>
              <a:t> on 6 March 2024.</a:t>
            </a:r>
          </a:p>
          <a:p>
            <a:pPr algn="l"/>
            <a:r>
              <a:rPr lang="en-GB" b="0" i="0" dirty="0">
                <a:solidFill>
                  <a:srgbClr val="202122"/>
                </a:solidFill>
                <a:effectLst/>
                <a:highlight>
                  <a:srgbClr val="FFFFFF"/>
                </a:highlight>
                <a:latin typeface="Arial" panose="020B0604020202020204" pitchFamily="34" charset="0"/>
              </a:rPr>
              <a:t>After its third reading in the Lords, the bill returned to the Commons for </a:t>
            </a:r>
            <a:r>
              <a:rPr lang="en-GB" b="0" i="0" u="none" strike="noStrike" dirty="0">
                <a:solidFill>
                  <a:srgbClr val="202122"/>
                </a:solidFill>
                <a:effectLst/>
                <a:highlight>
                  <a:srgbClr val="FFFFFF"/>
                </a:highlight>
                <a:latin typeface="Arial" panose="020B0604020202020204" pitchFamily="34" charset="0"/>
                <a:hlinkClick r:id="rId17" tooltip="Parliamentary ping-pong"/>
              </a:rPr>
              <a:t>consideration of amendments</a:t>
            </a:r>
            <a:r>
              <a:rPr lang="en-GB" b="0" i="0" dirty="0">
                <a:solidFill>
                  <a:srgbClr val="202122"/>
                </a:solidFill>
                <a:effectLst/>
                <a:highlight>
                  <a:srgbClr val="FFFFFF"/>
                </a:highlight>
                <a:latin typeface="Arial" panose="020B0604020202020204" pitchFamily="34" charset="0"/>
              </a:rPr>
              <a:t>, which took place on 18 March 2024. The </a:t>
            </a:r>
            <a:r>
              <a:rPr lang="en-GB" b="0" i="0" u="none" strike="noStrike" dirty="0">
                <a:solidFill>
                  <a:srgbClr val="202122"/>
                </a:solidFill>
                <a:effectLst/>
                <a:highlight>
                  <a:srgbClr val="FFFFFF"/>
                </a:highlight>
                <a:latin typeface="Arial" panose="020B0604020202020204" pitchFamily="34" charset="0"/>
                <a:hlinkClick r:id="rId18" tooltip="Government of the United Kingdom"/>
              </a:rPr>
              <a:t>government</a:t>
            </a:r>
            <a:r>
              <a:rPr lang="en-GB" b="0" i="0" dirty="0">
                <a:solidFill>
                  <a:srgbClr val="202122"/>
                </a:solidFill>
                <a:effectLst/>
                <a:highlight>
                  <a:srgbClr val="FFFFFF"/>
                </a:highlight>
                <a:latin typeface="Arial" panose="020B0604020202020204" pitchFamily="34" charset="0"/>
              </a:rPr>
              <a:t> disagreed with all the Lords’ amendments.</a:t>
            </a:r>
            <a:r>
              <a:rPr lang="en-GB" b="0" i="0" u="none" strike="noStrike" baseline="30000" dirty="0">
                <a:solidFill>
                  <a:srgbClr val="202122"/>
                </a:solidFill>
                <a:effectLst/>
                <a:highlight>
                  <a:srgbClr val="FFFFFF"/>
                </a:highlight>
                <a:latin typeface="Arial" panose="020B0604020202020204" pitchFamily="34" charset="0"/>
                <a:hlinkClick r:id="rId19"/>
              </a:rPr>
              <a:t>[2]</a:t>
            </a:r>
            <a:endParaRPr lang="en-GB" b="0" i="0" u="none" strike="noStrike" baseline="30000" dirty="0">
              <a:solidFill>
                <a:srgbClr val="202122"/>
              </a:solidFill>
              <a:effectLst/>
              <a:highlight>
                <a:srgbClr val="FFFFFF"/>
              </a:highlight>
              <a:latin typeface="Arial" panose="020B0604020202020204" pitchFamily="34" charset="0"/>
            </a:endParaRPr>
          </a:p>
          <a:p>
            <a:pPr algn="l"/>
            <a:endParaRPr lang="en-GB" b="0" i="0" u="none" strike="noStrike" baseline="30000" dirty="0">
              <a:solidFill>
                <a:srgbClr val="202122"/>
              </a:solidFill>
              <a:effectLst/>
              <a:highlight>
                <a:srgbClr val="FFFFFF"/>
              </a:highlight>
              <a:latin typeface="Arial" panose="020B0604020202020204" pitchFamily="34" charset="0"/>
            </a:endParaRPr>
          </a:p>
          <a:p>
            <a:pPr algn="l"/>
            <a:endParaRPr lang="en-GB" b="0" i="0" dirty="0">
              <a:solidFill>
                <a:srgbClr val="202122"/>
              </a:solidFill>
              <a:effectLst/>
              <a:highlight>
                <a:srgbClr val="FFFFFF"/>
              </a:highlight>
              <a:latin typeface="Arial" panose="020B0604020202020204" pitchFamily="34" charset="0"/>
            </a:endParaRPr>
          </a:p>
          <a:p>
            <a:pPr algn="l"/>
            <a:r>
              <a:rPr lang="en-GB" b="0" i="0" dirty="0">
                <a:solidFill>
                  <a:srgbClr val="202122"/>
                </a:solidFill>
                <a:effectLst/>
                <a:highlight>
                  <a:srgbClr val="FFFFFF"/>
                </a:highlight>
                <a:latin typeface="Arial" panose="020B0604020202020204" pitchFamily="34" charset="0"/>
              </a:rPr>
              <a:t>After this, the bill returned to the Lords for consideration of Commons disagreements on 20 March 2024, where the Lords insisted on a number of amendments. The bill was then sent back and forth four times where it waited on Commons consideration of Lords amendments on 22 April 2024, and where the government vowed to disagree with the amendments. The bill returned to the Lords the same day for consideration of Commons disagreements. There was speculation about the double-insistence rule and its implications for the bill, including the use of the </a:t>
            </a:r>
            <a:r>
              <a:rPr lang="en-GB" b="0" i="0" u="none" strike="noStrike" dirty="0">
                <a:solidFill>
                  <a:srgbClr val="202122"/>
                </a:solidFill>
                <a:effectLst/>
                <a:highlight>
                  <a:srgbClr val="FFFFFF"/>
                </a:highlight>
                <a:latin typeface="Arial" panose="020B0604020202020204" pitchFamily="34" charset="0"/>
                <a:hlinkClick r:id="rId20" tooltip="Parliament Acts 1911 and 1949"/>
              </a:rPr>
              <a:t>Parliament Acts</a:t>
            </a:r>
            <a:r>
              <a:rPr lang="en-GB" b="0" i="0" dirty="0">
                <a:solidFill>
                  <a:srgbClr val="202122"/>
                </a:solidFill>
                <a:effectLst/>
                <a:highlight>
                  <a:srgbClr val="FFFFFF"/>
                </a:highlight>
                <a:latin typeface="Arial" panose="020B0604020202020204" pitchFamily="34" charset="0"/>
              </a:rPr>
              <a:t>.</a:t>
            </a:r>
            <a:r>
              <a:rPr lang="en-GB" b="0" i="0" u="none" strike="noStrike" baseline="30000" dirty="0">
                <a:solidFill>
                  <a:srgbClr val="202122"/>
                </a:solidFill>
                <a:effectLst/>
                <a:highlight>
                  <a:srgbClr val="FFFFFF"/>
                </a:highlight>
                <a:latin typeface="Arial" panose="020B0604020202020204" pitchFamily="34" charset="0"/>
                <a:hlinkClick r:id="rId21"/>
              </a:rPr>
              <a:t>[3]</a:t>
            </a:r>
            <a:r>
              <a:rPr lang="en-GB" b="0" i="0" u="none" strike="noStrike" baseline="30000" dirty="0">
                <a:solidFill>
                  <a:srgbClr val="202122"/>
                </a:solidFill>
                <a:effectLst/>
                <a:highlight>
                  <a:srgbClr val="FFFFFF"/>
                </a:highlight>
                <a:latin typeface="Arial" panose="020B0604020202020204" pitchFamily="34" charset="0"/>
                <a:hlinkClick r:id="rId22"/>
              </a:rPr>
              <a:t>[4]</a:t>
            </a:r>
            <a:endParaRPr lang="en-GB" b="0" i="0" dirty="0">
              <a:solidFill>
                <a:srgbClr val="202122"/>
              </a:solidFill>
              <a:effectLst/>
              <a:highlight>
                <a:srgbClr val="FFFFFF"/>
              </a:highlight>
              <a:latin typeface="Arial" panose="020B0604020202020204" pitchFamily="34" charset="0"/>
            </a:endParaRPr>
          </a:p>
          <a:p>
            <a:pPr algn="l"/>
            <a:r>
              <a:rPr lang="en-GB" b="0" i="0" u="none" strike="noStrike" dirty="0">
                <a:solidFill>
                  <a:srgbClr val="202122"/>
                </a:solidFill>
                <a:effectLst/>
                <a:highlight>
                  <a:srgbClr val="FFFFFF"/>
                </a:highlight>
                <a:latin typeface="Arial" panose="020B0604020202020204" pitchFamily="34" charset="0"/>
                <a:hlinkClick r:id="rId23" tooltip="Prime Minister of the United Kingdom"/>
              </a:rPr>
              <a:t>Prime Minister</a:t>
            </a:r>
            <a:r>
              <a:rPr lang="en-GB" b="0" i="0" dirty="0">
                <a:solidFill>
                  <a:srgbClr val="202122"/>
                </a:solidFill>
                <a:effectLst/>
                <a:highlight>
                  <a:srgbClr val="FFFFFF"/>
                </a:highlight>
                <a:latin typeface="Arial" panose="020B0604020202020204" pitchFamily="34" charset="0"/>
              </a:rPr>
              <a:t>, </a:t>
            </a:r>
            <a:r>
              <a:rPr lang="en-GB" b="0" i="0" u="none" strike="noStrike" dirty="0">
                <a:solidFill>
                  <a:srgbClr val="202122"/>
                </a:solidFill>
                <a:effectLst/>
                <a:highlight>
                  <a:srgbClr val="FFFFFF"/>
                </a:highlight>
                <a:latin typeface="Arial" panose="020B0604020202020204" pitchFamily="34" charset="0"/>
                <a:hlinkClick r:id="rId24" tooltip="Rishi Sunak"/>
              </a:rPr>
              <a:t>Rishi Sunak</a:t>
            </a:r>
            <a:r>
              <a:rPr lang="en-GB" b="0" i="0" dirty="0">
                <a:solidFill>
                  <a:srgbClr val="202122"/>
                </a:solidFill>
                <a:effectLst/>
                <a:highlight>
                  <a:srgbClr val="FFFFFF"/>
                </a:highlight>
                <a:latin typeface="Arial" panose="020B0604020202020204" pitchFamily="34" charset="0"/>
              </a:rPr>
              <a:t>, vowed that Parliament would sit day and night until the Lords backed down on 22 April 2024.</a:t>
            </a:r>
            <a:r>
              <a:rPr lang="en-GB" b="0" i="0" u="none" strike="noStrike" baseline="30000" dirty="0">
                <a:solidFill>
                  <a:srgbClr val="202122"/>
                </a:solidFill>
                <a:effectLst/>
                <a:highlight>
                  <a:srgbClr val="FFFFFF"/>
                </a:highlight>
                <a:latin typeface="Arial" panose="020B0604020202020204" pitchFamily="34" charset="0"/>
                <a:hlinkClick r:id="rId25"/>
              </a:rPr>
              <a:t>[5]</a:t>
            </a:r>
            <a:endParaRPr lang="en-GB" b="0" i="0" u="none" strike="noStrike" baseline="30000" dirty="0">
              <a:solidFill>
                <a:srgbClr val="202122"/>
              </a:solidFill>
              <a:effectLst/>
              <a:highlight>
                <a:srgbClr val="FFFFFF"/>
              </a:highlight>
              <a:latin typeface="Arial" panose="020B0604020202020204" pitchFamily="34" charset="0"/>
            </a:endParaRPr>
          </a:p>
          <a:p>
            <a:pPr algn="l"/>
            <a:endParaRPr lang="en-GB" b="0" i="0" u="none" strike="noStrike" baseline="30000" dirty="0">
              <a:solidFill>
                <a:srgbClr val="202122"/>
              </a:solidFill>
              <a:effectLst/>
              <a:highlight>
                <a:srgbClr val="FFFFFF"/>
              </a:highlight>
              <a:latin typeface="Arial" panose="020B0604020202020204" pitchFamily="34" charset="0"/>
            </a:endParaRPr>
          </a:p>
          <a:p>
            <a:pPr algn="l"/>
            <a:endParaRPr lang="en-GB" b="0" i="0" dirty="0">
              <a:solidFill>
                <a:srgbClr val="202122"/>
              </a:solidFill>
              <a:effectLst/>
              <a:highlight>
                <a:srgbClr val="FFFFFF"/>
              </a:highlight>
              <a:latin typeface="Arial" panose="020B0604020202020204" pitchFamily="34" charset="0"/>
            </a:endParaRPr>
          </a:p>
          <a:p>
            <a:pPr algn="l"/>
            <a:r>
              <a:rPr lang="en-GB" b="0" i="0" dirty="0">
                <a:solidFill>
                  <a:srgbClr val="202122"/>
                </a:solidFill>
                <a:effectLst/>
                <a:highlight>
                  <a:srgbClr val="FFFFFF"/>
                </a:highlight>
                <a:latin typeface="Arial" panose="020B0604020202020204" pitchFamily="34" charset="0"/>
              </a:rPr>
              <a:t>The bill had two extra rounds of </a:t>
            </a:r>
            <a:r>
              <a:rPr lang="en-GB" b="0" i="0" u="none" strike="noStrike" dirty="0">
                <a:solidFill>
                  <a:srgbClr val="202122"/>
                </a:solidFill>
                <a:effectLst/>
                <a:highlight>
                  <a:srgbClr val="FFFFFF"/>
                </a:highlight>
                <a:latin typeface="Arial" panose="020B0604020202020204" pitchFamily="34" charset="0"/>
                <a:hlinkClick r:id="rId17" tooltip="Parliamentary ping-pong"/>
              </a:rPr>
              <a:t>Parliamentary ping-pong</a:t>
            </a:r>
            <a:r>
              <a:rPr lang="en-GB" b="0" i="0" dirty="0">
                <a:solidFill>
                  <a:srgbClr val="202122"/>
                </a:solidFill>
                <a:effectLst/>
                <a:highlight>
                  <a:srgbClr val="FFFFFF"/>
                </a:highlight>
                <a:latin typeface="Arial" panose="020B0604020202020204" pitchFamily="34" charset="0"/>
              </a:rPr>
              <a:t> on 22 April 2024 and the Lords did not insist on their amendments in the early hours of 23 April 2024.</a:t>
            </a:r>
            <a:r>
              <a:rPr lang="en-GB" b="0" i="0" u="none" strike="noStrike" baseline="30000" dirty="0">
                <a:solidFill>
                  <a:srgbClr val="202122"/>
                </a:solidFill>
                <a:effectLst/>
                <a:highlight>
                  <a:srgbClr val="FFFFFF"/>
                </a:highlight>
                <a:latin typeface="Arial" panose="020B0604020202020204" pitchFamily="34" charset="0"/>
                <a:hlinkClick r:id="rId26"/>
              </a:rPr>
              <a:t>[6]</a:t>
            </a:r>
            <a:endParaRPr lang="en-GB" b="0" i="0" dirty="0">
              <a:solidFill>
                <a:srgbClr val="202122"/>
              </a:solidFill>
              <a:effectLst/>
              <a:highlight>
                <a:srgbClr val="FFFFFF"/>
              </a:highlight>
              <a:latin typeface="Arial" panose="020B0604020202020204" pitchFamily="34" charset="0"/>
            </a:endParaRPr>
          </a:p>
          <a:p>
            <a:pPr algn="l"/>
            <a:r>
              <a:rPr lang="en-GB" b="0" i="0" dirty="0">
                <a:solidFill>
                  <a:srgbClr val="202122"/>
                </a:solidFill>
                <a:effectLst/>
                <a:highlight>
                  <a:srgbClr val="FFFFFF"/>
                </a:highlight>
                <a:latin typeface="Arial" panose="020B0604020202020204" pitchFamily="34" charset="0"/>
              </a:rPr>
              <a:t>The bill therefore passed both </a:t>
            </a:r>
            <a:r>
              <a:rPr lang="en-GB" b="0" i="0" u="none" strike="noStrike" dirty="0">
                <a:solidFill>
                  <a:srgbClr val="202122"/>
                </a:solidFill>
                <a:effectLst/>
                <a:highlight>
                  <a:srgbClr val="FFFFFF"/>
                </a:highlight>
                <a:latin typeface="Arial" panose="020B0604020202020204" pitchFamily="34" charset="0"/>
                <a:hlinkClick r:id="rId4" tooltip="Parliament of the United Kingdom"/>
              </a:rPr>
              <a:t>Houses of Parliament</a:t>
            </a:r>
            <a:r>
              <a:rPr lang="en-GB" b="0" i="0" dirty="0">
                <a:solidFill>
                  <a:srgbClr val="202122"/>
                </a:solidFill>
                <a:effectLst/>
                <a:highlight>
                  <a:srgbClr val="FFFFFF"/>
                </a:highlight>
                <a:latin typeface="Arial" panose="020B0604020202020204" pitchFamily="34" charset="0"/>
              </a:rPr>
              <a:t> and received royal assent on 25 April 2024.</a:t>
            </a:r>
            <a:r>
              <a:rPr lang="en-GB" b="0" i="0" u="none" strike="noStrike" baseline="30000" dirty="0">
                <a:solidFill>
                  <a:srgbClr val="202122"/>
                </a:solidFill>
                <a:effectLst/>
                <a:highlight>
                  <a:srgbClr val="FFFFFF"/>
                </a:highlight>
                <a:latin typeface="Arial" panose="020B0604020202020204" pitchFamily="34" charset="0"/>
                <a:hlinkClick r:id="rId27"/>
              </a:rPr>
              <a:t>[7]</a:t>
            </a:r>
            <a:r>
              <a:rPr lang="en-GB" b="0" i="0" dirty="0">
                <a:solidFill>
                  <a:srgbClr val="202122"/>
                </a:solidFill>
                <a:effectLst/>
                <a:highlight>
                  <a:srgbClr val="FFFFFF"/>
                </a:highlight>
                <a:latin typeface="Arial" panose="020B0604020202020204" pitchFamily="34" charset="0"/>
              </a:rPr>
              <a:t> The act will come into force with the United Kingdom-Rwanda Asylum Partnership Treaty.</a:t>
            </a:r>
            <a:r>
              <a:rPr lang="en-GB" b="0" i="0" u="none" strike="noStrike" baseline="30000" dirty="0">
                <a:solidFill>
                  <a:srgbClr val="202122"/>
                </a:solidFill>
                <a:effectLst/>
                <a:highlight>
                  <a:srgbClr val="FFFFFF"/>
                </a:highlight>
                <a:latin typeface="Arial" panose="020B0604020202020204" pitchFamily="34" charset="0"/>
                <a:hlinkClick r:id="rId28"/>
              </a:rPr>
              <a:t>[8]</a:t>
            </a:r>
            <a:endParaRPr lang="en-GB" b="0" i="0" dirty="0">
              <a:solidFill>
                <a:srgbClr val="202122"/>
              </a:solidFill>
              <a:effectLst/>
              <a:highlight>
                <a:srgbClr val="FFFFFF"/>
              </a:highlight>
              <a:latin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82DBD375-32A5-421B-ACBD-7851ED03E837}" type="slidenum">
              <a:rPr lang="en-GB" smtClean="0"/>
              <a:t>16</a:t>
            </a:fld>
            <a:endParaRPr lang="en-GB"/>
          </a:p>
        </p:txBody>
      </p:sp>
    </p:spTree>
    <p:extLst>
      <p:ext uri="{BB962C8B-B14F-4D97-AF65-F5344CB8AC3E}">
        <p14:creationId xmlns:p14="http://schemas.microsoft.com/office/powerpoint/2010/main" val="1266191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law allows police officers to stop and search people they suspect of having illegal items, such as drugs or weapons. Stop and search powers have been expanded through later policies to tackle knife crime and gang-related violence. </a:t>
            </a:r>
          </a:p>
          <a:p>
            <a:r>
              <a:rPr lang="en-GB" b="1" dirty="0"/>
              <a:t>Impact</a:t>
            </a:r>
            <a:r>
              <a:rPr lang="en-GB" dirty="0"/>
              <a:t>: Young people, especially from Black and ethnic minority communities, have been disproportionately targeted. This has contributed to community tensions and mistrust between young people and law enforcement.</a:t>
            </a:r>
          </a:p>
          <a:p>
            <a:endParaRPr lang="en-GB" dirty="0"/>
          </a:p>
          <a:p>
            <a:pPr algn="ctr"/>
            <a:r>
              <a:rPr lang="en-GB" b="0" i="0" dirty="0">
                <a:solidFill>
                  <a:srgbClr val="F76345"/>
                </a:solidFill>
                <a:effectLst/>
                <a:highlight>
                  <a:srgbClr val="FFFFFF"/>
                </a:highlight>
                <a:latin typeface="Liberty Sans Cond Bd"/>
              </a:rPr>
              <a:t>Under regular suspicion-based stop and search, you’re 10 times more likely to be subjected to it if you’re black – even though the rate at which the police find prohibited items is broadly similar across all ethnic groups.</a:t>
            </a:r>
          </a:p>
          <a:p>
            <a:br>
              <a:rPr lang="en-GB" dirty="0"/>
            </a:br>
            <a:endParaRPr lang="en-GB" dirty="0"/>
          </a:p>
        </p:txBody>
      </p:sp>
      <p:sp>
        <p:nvSpPr>
          <p:cNvPr id="4" name="Slide Number Placeholder 3"/>
          <p:cNvSpPr>
            <a:spLocks noGrp="1"/>
          </p:cNvSpPr>
          <p:nvPr>
            <p:ph type="sldNum" sz="quarter" idx="5"/>
          </p:nvPr>
        </p:nvSpPr>
        <p:spPr/>
        <p:txBody>
          <a:bodyPr/>
          <a:lstStyle/>
          <a:p>
            <a:fld id="{82DBD375-32A5-421B-ACBD-7851ED03E837}" type="slidenum">
              <a:rPr lang="en-GB" smtClean="0"/>
              <a:t>17</a:t>
            </a:fld>
            <a:endParaRPr lang="en-GB"/>
          </a:p>
        </p:txBody>
      </p:sp>
    </p:spTree>
    <p:extLst>
      <p:ext uri="{BB962C8B-B14F-4D97-AF65-F5344CB8AC3E}">
        <p14:creationId xmlns:p14="http://schemas.microsoft.com/office/powerpoint/2010/main" val="1832318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MH: Child and Adolescent Mental Health Services (CAMHS) Framework, Additional Learning Needs and Education Tribunal (Wales) Act 2018</a:t>
            </a:r>
          </a:p>
          <a:p>
            <a:endParaRPr lang="en-GB" dirty="0"/>
          </a:p>
          <a:p>
            <a:r>
              <a:rPr lang="en-GB" dirty="0"/>
              <a:t>Poverty While child poverty reduction has legal underpinnings (e.g., through the </a:t>
            </a:r>
            <a:r>
              <a:rPr lang="en-GB" b="1" dirty="0"/>
              <a:t>Children and Families Measure 2010</a:t>
            </a:r>
            <a:r>
              <a:rPr lang="en-GB" dirty="0"/>
              <a:t>), many of the actions taken are driven by broader </a:t>
            </a:r>
            <a:r>
              <a:rPr lang="en-GB" b="1" dirty="0"/>
              <a:t>policy goals</a:t>
            </a:r>
            <a:r>
              <a:rPr lang="en-GB" dirty="0"/>
              <a:t> rather than specific legal obligations.</a:t>
            </a:r>
          </a:p>
          <a:p>
            <a:endParaRPr lang="en-GB" dirty="0"/>
          </a:p>
          <a:p>
            <a:r>
              <a:rPr lang="en-GB" b="1" dirty="0"/>
              <a:t>6. Play Sufficiency Duty</a:t>
            </a:r>
          </a:p>
          <a:p>
            <a:r>
              <a:rPr lang="en-GB" dirty="0"/>
              <a:t>While the </a:t>
            </a:r>
            <a:r>
              <a:rPr lang="en-GB" b="1" dirty="0"/>
              <a:t>Children and Families (Wales) Measure 2010</a:t>
            </a:r>
            <a:r>
              <a:rPr lang="en-GB" dirty="0"/>
              <a:t> does introduce a statutory requirement for local authorities to assess play opportunities, much of the actual implementation of </a:t>
            </a:r>
            <a:r>
              <a:rPr lang="en-GB" b="1" dirty="0"/>
              <a:t>play strategies</a:t>
            </a:r>
            <a:r>
              <a:rPr lang="en-GB" dirty="0"/>
              <a:t> and ensuring play sufficiency occurs through policy guidance and local authority-led initiatives rather than strict legal mandates.</a:t>
            </a:r>
          </a:p>
          <a:p>
            <a:pPr>
              <a:buFont typeface="Arial" panose="020B0604020202020204" pitchFamily="34" charset="0"/>
              <a:buChar char="•"/>
            </a:pPr>
            <a:r>
              <a:rPr lang="en-GB" b="1" dirty="0"/>
              <a:t>Play Policies and Initiatives:</a:t>
            </a:r>
            <a:r>
              <a:rPr lang="en-GB" dirty="0"/>
              <a:t> Local authorities often develop play strategies and projects that are based on assessments, but the measures taken to enhance play opportunities often reflect policy rather than law. For example, community play schemes, adventure playgrounds, and funding for play areas may stem from local policy decisions rather than legislative requirements.</a:t>
            </a:r>
          </a:p>
          <a:p>
            <a:endParaRPr lang="en-GB" dirty="0"/>
          </a:p>
          <a:p>
            <a:r>
              <a:rPr lang="en-GB" b="1" dirty="0"/>
              <a:t>Flying Start (Welsh Government Program)</a:t>
            </a:r>
          </a:p>
          <a:p>
            <a:r>
              <a:rPr lang="en-GB" b="1" dirty="0"/>
              <a:t>Flying Start</a:t>
            </a:r>
            <a:r>
              <a:rPr lang="en-GB" dirty="0"/>
              <a:t> is a key Welsh Government early intervention program for families with children under the age of four living in disadvantaged areas. While it’s a </a:t>
            </a:r>
            <a:r>
              <a:rPr lang="en-GB" b="1" dirty="0"/>
              <a:t>policy framework</a:t>
            </a:r>
            <a:r>
              <a:rPr lang="en-GB" dirty="0"/>
              <a:t> supported by government funding rather than specific legislation, Flying Start plays a critical role in improving outcomes for young children through enhanced healthcare, parenting support, childcare, and early language development.</a:t>
            </a:r>
          </a:p>
          <a:p>
            <a:pPr>
              <a:buFont typeface="Arial" panose="020B0604020202020204" pitchFamily="34" charset="0"/>
              <a:buChar char="•"/>
            </a:pPr>
            <a:r>
              <a:rPr lang="en-GB" b="1" dirty="0"/>
              <a:t>Non-Legislative Support:</a:t>
            </a:r>
            <a:r>
              <a:rPr lang="en-GB" dirty="0"/>
              <a:t> Though Flying Start isn’t directly established by law, local authorities implement the program in line with government guidance. The initiative is focused on reducing inequalities and preparing young children for school but does not require a specific legislative act to function.</a:t>
            </a:r>
          </a:p>
          <a:p>
            <a:endParaRPr lang="en-GB" dirty="0"/>
          </a:p>
          <a:p>
            <a:endParaRPr lang="en-GB" dirty="0"/>
          </a:p>
          <a:p>
            <a:pPr marL="228600" indent="-228600">
              <a:buAutoNum type="arabicPeriod"/>
            </a:pPr>
            <a:r>
              <a:rPr lang="en-GB" b="1" dirty="0"/>
              <a:t>The Well-being of Future Generations Act and its Implications</a:t>
            </a:r>
          </a:p>
          <a:p>
            <a:pPr marL="228600" indent="-228600">
              <a:buAutoNum type="arabicPeriod"/>
            </a:pPr>
            <a:endParaRPr lang="en-GB" b="1" dirty="0"/>
          </a:p>
          <a:p>
            <a:r>
              <a:rPr lang="en-GB" dirty="0"/>
              <a:t>Although the </a:t>
            </a:r>
            <a:r>
              <a:rPr lang="en-GB" b="1" dirty="0"/>
              <a:t>Well-being of Future Generations (Wales) Act 2015</a:t>
            </a:r>
            <a:r>
              <a:rPr lang="en-GB" dirty="0"/>
              <a:t> is legislative, the </a:t>
            </a:r>
            <a:r>
              <a:rPr lang="en-GB" b="1" dirty="0"/>
              <a:t>non-legislative policy initiatives</a:t>
            </a:r>
            <a:r>
              <a:rPr lang="en-GB" dirty="0"/>
              <a:t> and guidance derived from it are key to shaping youth and children-related policies. The Act emphasizes long-term thinking and sustainable development but is often supported by strategic frameworks rather than specific laws.</a:t>
            </a:r>
          </a:p>
          <a:p>
            <a:endParaRPr lang="en-GB" dirty="0"/>
          </a:p>
          <a:p>
            <a:pPr>
              <a:buFont typeface="Arial" panose="020B0604020202020204" pitchFamily="34" charset="0"/>
              <a:buChar char="•"/>
            </a:pPr>
            <a:r>
              <a:rPr lang="en-GB" b="1" dirty="0"/>
              <a:t>Non-Legislative Guidance:</a:t>
            </a:r>
            <a:r>
              <a:rPr lang="en-GB" dirty="0"/>
              <a:t> Welsh public bodies, including local authorities and health boards, are required to embed well-being goals in their planning. For children and young people, this includes promoting mental and physical health, education, and ensuring that children’s voices are heard in decision-making processes.</a:t>
            </a:r>
          </a:p>
          <a:p>
            <a:pPr>
              <a:buFont typeface="Arial" panose="020B0604020202020204" pitchFamily="34" charset="0"/>
              <a:buChar char="•"/>
            </a:pPr>
            <a:endParaRPr lang="en-GB" dirty="0"/>
          </a:p>
          <a:p>
            <a:r>
              <a:rPr lang="en-GB" b="1" dirty="0"/>
              <a:t>2. National Participation Standards for Children and Young People</a:t>
            </a:r>
          </a:p>
          <a:p>
            <a:endParaRPr lang="en-GB" b="1" dirty="0"/>
          </a:p>
          <a:p>
            <a:r>
              <a:rPr lang="en-GB" dirty="0"/>
              <a:t>The </a:t>
            </a:r>
            <a:r>
              <a:rPr lang="en-GB" b="1" dirty="0"/>
              <a:t>National Participation Standards</a:t>
            </a:r>
            <a:r>
              <a:rPr lang="en-GB" dirty="0"/>
              <a:t> outline best practices for engaging children and young people in decision-making processes. While these standards are not legally binding, they are adopted by public services, local authorities, and schools as a framework for ensuring that the voices of young people are heard and considered.</a:t>
            </a:r>
          </a:p>
          <a:p>
            <a:endParaRPr lang="en-GB" dirty="0"/>
          </a:p>
          <a:p>
            <a:pPr>
              <a:buFont typeface="Arial" panose="020B0604020202020204" pitchFamily="34" charset="0"/>
              <a:buChar char="•"/>
            </a:pPr>
            <a:r>
              <a:rPr lang="en-GB" b="1" dirty="0"/>
              <a:t>Youth Participation Initiatives:</a:t>
            </a:r>
            <a:r>
              <a:rPr lang="en-GB" dirty="0"/>
              <a:t> Many local authorities and organizations in Wales use these standards to guide the involvement of children and youth in local decision-making, giving them a platform to express their views on policies and services that affect them.</a:t>
            </a:r>
          </a:p>
          <a:p>
            <a:pPr>
              <a:buFont typeface="Arial" panose="020B0604020202020204" pitchFamily="34" charset="0"/>
              <a:buChar char="•"/>
            </a:pPr>
            <a:endParaRPr lang="en-GB" dirty="0"/>
          </a:p>
          <a:p>
            <a:pPr>
              <a:buFont typeface="Arial" panose="020B0604020202020204" pitchFamily="34" charset="0"/>
              <a:buChar char="•"/>
            </a:pPr>
            <a:r>
              <a:rPr lang="en-GB" b="1" dirty="0"/>
              <a:t>Rights of Children and Young Persons (Wales) Measure 2011</a:t>
            </a:r>
            <a:r>
              <a:rPr lang="en-GB" dirty="0"/>
              <a:t> requires public bodies in Wales to have due regard for the United Nations Convention on the Rights of the Child (UNCRC). This legislative framework places a strong emphasis on the best interests of children. Local authorities must produce plans that detail how they will implement the rights of children and young people within their </a:t>
            </a:r>
            <a:r>
              <a:rPr lang="en-GB" dirty="0" err="1"/>
              <a:t>jurisdiction.</a:t>
            </a:r>
            <a:r>
              <a:rPr lang="en-GB" b="1" dirty="0" err="1"/>
              <a:t>Impact</a:t>
            </a:r>
            <a:r>
              <a:rPr lang="en-GB" dirty="0"/>
              <a:t>: These plans are often developed in consultation with children and young people, ensuring that their voices are heard. They address various areas, including education, health, and social services, and focus on improving outcomes for children.</a:t>
            </a:r>
          </a:p>
          <a:p>
            <a:endParaRPr lang="en-GB" dirty="0"/>
          </a:p>
        </p:txBody>
      </p:sp>
      <p:sp>
        <p:nvSpPr>
          <p:cNvPr id="4" name="Slide Number Placeholder 3"/>
          <p:cNvSpPr>
            <a:spLocks noGrp="1"/>
          </p:cNvSpPr>
          <p:nvPr>
            <p:ph type="sldNum" sz="quarter" idx="5"/>
          </p:nvPr>
        </p:nvSpPr>
        <p:spPr/>
        <p:txBody>
          <a:bodyPr/>
          <a:lstStyle/>
          <a:p>
            <a:fld id="{82DBD375-32A5-421B-ACBD-7851ED03E837}" type="slidenum">
              <a:rPr lang="en-GB" smtClean="0"/>
              <a:t>19</a:t>
            </a:fld>
            <a:endParaRPr lang="en-GB"/>
          </a:p>
        </p:txBody>
      </p:sp>
    </p:spTree>
    <p:extLst>
      <p:ext uri="{BB962C8B-B14F-4D97-AF65-F5344CB8AC3E}">
        <p14:creationId xmlns:p14="http://schemas.microsoft.com/office/powerpoint/2010/main" val="15758148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r>
              <a:rPr lang="en-GB" b="1" dirty="0"/>
              <a:t>Public health </a:t>
            </a:r>
            <a:r>
              <a:rPr lang="en-GB" dirty="0"/>
              <a:t>campaigns led by local communities, doctors, and advocacy groups were instrumental in the introduction of smoking bans in enclosed public spaces and workplaces, first in Scotland in 2006 and then across the </a:t>
            </a:r>
            <a:r>
              <a:rPr lang="en-GB" dirty="0" err="1"/>
              <a:t>UK.</a:t>
            </a:r>
            <a:r>
              <a:rPr lang="en-GB" b="1" dirty="0" err="1"/>
              <a:t>Impact</a:t>
            </a:r>
            <a:r>
              <a:rPr lang="en-GB" dirty="0"/>
              <a:t>: These bottom-up health campaigns, backed by local action, shifted public attitudes toward smoking and created the foundation for stricter public health policies nationwide. The success of this policy has led to further restrictions on tobacco use, such as plain packaging and increased taxation.</a:t>
            </a:r>
          </a:p>
          <a:p>
            <a:endParaRPr lang="en-GB" dirty="0"/>
          </a:p>
          <a:p>
            <a:r>
              <a:rPr lang="en-GB" b="1" dirty="0"/>
              <a:t>The Living Wage Campaign </a:t>
            </a:r>
            <a:r>
              <a:rPr lang="en-GB" dirty="0"/>
              <a:t>started as a grassroots initiative by the Living Wage Foundation and other civil society groups advocating for higher wages for workers, particularly in cities like London where living costs are </a:t>
            </a:r>
            <a:r>
              <a:rPr lang="en-GB" dirty="0" err="1"/>
              <a:t>high.</a:t>
            </a:r>
            <a:r>
              <a:rPr lang="en-GB" b="1" dirty="0" err="1"/>
              <a:t>Impact</a:t>
            </a:r>
            <a:r>
              <a:rPr lang="en-GB" dirty="0"/>
              <a:t>: The campaign successfully pushed for an increase in the minimum wage, culminating in the introduction of the National Living Wage by the government in 2016. Although distinct from the Living Wage Foundation’s benchmarks, the official National Living Wage still marks a significant victory for grassroots wage campaigns.</a:t>
            </a:r>
          </a:p>
          <a:p>
            <a:endParaRPr lang="en-GB" dirty="0"/>
          </a:p>
          <a:p>
            <a:pPr>
              <a:buFont typeface="Arial" panose="020B0604020202020204" pitchFamily="34" charset="0"/>
              <a:buChar char="•"/>
            </a:pPr>
            <a:r>
              <a:rPr lang="en-GB" b="1" dirty="0"/>
              <a:t>Devolution and Regional Governance Example: Scottish Parliament and Welsh Senedd</a:t>
            </a:r>
          </a:p>
          <a:p>
            <a:pPr>
              <a:buFont typeface="Arial" panose="020B0604020202020204" pitchFamily="34" charset="0"/>
              <a:buChar char="•"/>
            </a:pPr>
            <a:r>
              <a:rPr lang="en-GB" b="1" dirty="0"/>
              <a:t>What it is</a:t>
            </a:r>
            <a:r>
              <a:rPr lang="en-GB" dirty="0"/>
              <a:t>: The process of devolution, which began in the late 1990s, has given Scotland, Wales, and Northern Ireland significant autonomy over areas like health, education, and social policy.</a:t>
            </a:r>
          </a:p>
          <a:p>
            <a:pPr>
              <a:buFont typeface="Arial" panose="020B0604020202020204" pitchFamily="34" charset="0"/>
              <a:buChar char="•"/>
            </a:pPr>
            <a:r>
              <a:rPr lang="en-GB" b="1" dirty="0"/>
              <a:t>Impact</a:t>
            </a:r>
            <a:r>
              <a:rPr lang="en-GB" dirty="0"/>
              <a:t>: Devolved governance has allowed for region-specific policies to flourish. For example, Scotland's approach to free university education and </a:t>
            </a:r>
            <a:r>
              <a:rPr lang="en-GB" dirty="0" err="1"/>
              <a:t>Wales'</a:t>
            </a:r>
            <a:r>
              <a:rPr lang="en-GB" dirty="0"/>
              <a:t> emphasis on bilingualism and sustainability have influenced national debates and put pressure on the UK government to adopt more inclusive and regionally sensitive policies.</a:t>
            </a:r>
          </a:p>
          <a:p>
            <a:endParaRPr lang="en-GB" b="1" dirty="0"/>
          </a:p>
        </p:txBody>
      </p:sp>
      <p:sp>
        <p:nvSpPr>
          <p:cNvPr id="4" name="Slide Number Placeholder 3"/>
          <p:cNvSpPr>
            <a:spLocks noGrp="1"/>
          </p:cNvSpPr>
          <p:nvPr>
            <p:ph type="sldNum" sz="quarter" idx="5"/>
          </p:nvPr>
        </p:nvSpPr>
        <p:spPr/>
        <p:txBody>
          <a:bodyPr/>
          <a:lstStyle/>
          <a:p>
            <a:fld id="{82DBD375-32A5-421B-ACBD-7851ED03E837}" type="slidenum">
              <a:rPr lang="en-GB" smtClean="0"/>
              <a:t>21</a:t>
            </a:fld>
            <a:endParaRPr lang="en-GB"/>
          </a:p>
        </p:txBody>
      </p:sp>
    </p:spTree>
    <p:extLst>
      <p:ext uri="{BB962C8B-B14F-4D97-AF65-F5344CB8AC3E}">
        <p14:creationId xmlns:p14="http://schemas.microsoft.com/office/powerpoint/2010/main" val="4148699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51A19B51-0D45-457F-B13E-2F28EAE6A722}" type="datetimeFigureOut">
              <a:rPr lang="en-GB" smtClean="0"/>
              <a:t>26/09/2024</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7934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51A19B51-0D45-457F-B13E-2F28EAE6A722}" type="datetimeFigureOut">
              <a:rPr lang="en-GB" smtClean="0"/>
              <a:t>26/09/2024</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4726132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51A19B51-0D45-457F-B13E-2F28EAE6A722}" type="datetimeFigureOut">
              <a:rPr lang="en-GB" smtClean="0"/>
              <a:t>26/09/2024</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5412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51A19B51-0D45-457F-B13E-2F28EAE6A722}" type="datetimeFigureOut">
              <a:rPr lang="en-GB" smtClean="0"/>
              <a:t>26/09/2024</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14569034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51A19B51-0D45-457F-B13E-2F28EAE6A722}" type="datetimeFigureOut">
              <a:rPr lang="en-GB" smtClean="0"/>
              <a:t>26/09/2024</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071937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51A19B51-0D45-457F-B13E-2F28EAE6A722}" type="datetimeFigureOut">
              <a:rPr lang="en-GB" smtClean="0"/>
              <a:t>26/09/2024</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611655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51A19B51-0D45-457F-B13E-2F28EAE6A722}" type="datetimeFigureOut">
              <a:rPr lang="en-GB" smtClean="0"/>
              <a:t>26/09/2024</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276438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51A19B51-0D45-457F-B13E-2F28EAE6A722}" type="datetimeFigureOut">
              <a:rPr lang="en-GB" smtClean="0"/>
              <a:t>26/09/2024</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34780154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51A19B51-0D45-457F-B13E-2F28EAE6A722}" type="datetimeFigureOut">
              <a:rPr lang="en-GB" smtClean="0"/>
              <a:t>26/09/2024</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101809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51A19B51-0D45-457F-B13E-2F28EAE6A722}" type="datetimeFigureOut">
              <a:rPr lang="en-GB" smtClean="0"/>
              <a:t>26/09/2024</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2774450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51A19B51-0D45-457F-B13E-2F28EAE6A722}" type="datetimeFigureOut">
              <a:rPr lang="en-GB" smtClean="0"/>
              <a:t>26/09/2024</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7BB01440-DAD1-442B-B960-439509CB9D9E}" type="slidenum">
              <a:rPr lang="en-GB" smtClean="0"/>
              <a:t>‹#›</a:t>
            </a:fld>
            <a:endParaRPr lang="en-GB"/>
          </a:p>
        </p:txBody>
      </p:sp>
    </p:spTree>
    <p:extLst>
      <p:ext uri="{BB962C8B-B14F-4D97-AF65-F5344CB8AC3E}">
        <p14:creationId xmlns:p14="http://schemas.microsoft.com/office/powerpoint/2010/main" val="47881994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1A19B51-0D45-457F-B13E-2F28EAE6A722}" type="datetimeFigureOut">
              <a:rPr lang="en-GB" smtClean="0"/>
              <a:t>26/09/2024</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B01440-DAD1-442B-B960-439509CB9D9E}"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userDrawn="1">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userDrawn="1"/>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188243824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12.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ymchwil.senedd.cymru/media/03jbk5pl/addysg-a-gofal-plentyndod-cynnar-datblygu-polisi.pdf" TargetMode="External"/><Relationship Id="rId2" Type="http://schemas.openxmlformats.org/officeDocument/2006/relationships/hyperlink" Target="https://senedd.wales/media/ysegqg0q/early-childhood-education-web-english.pdf"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BD876-E0FA-7717-1F05-BAE41A7A239F}"/>
              </a:ext>
            </a:extLst>
          </p:cNvPr>
          <p:cNvSpPr>
            <a:spLocks noGrp="1"/>
          </p:cNvSpPr>
          <p:nvPr>
            <p:ph type="ctrTitle"/>
          </p:nvPr>
        </p:nvSpPr>
        <p:spPr/>
        <p:txBody>
          <a:bodyPr/>
          <a:lstStyle/>
          <a:p>
            <a:r>
              <a:rPr lang="en-GB" dirty="0"/>
              <a:t>Beth </a:t>
            </a:r>
            <a:r>
              <a:rPr lang="en-GB" dirty="0" err="1"/>
              <a:t>yw</a:t>
            </a:r>
            <a:r>
              <a:rPr lang="en-GB" dirty="0"/>
              <a:t> Polisi?</a:t>
            </a:r>
            <a:br>
              <a:rPr lang="en-GB" dirty="0"/>
            </a:br>
            <a:r>
              <a:rPr lang="en-GB" dirty="0">
                <a:solidFill>
                  <a:srgbClr val="0070C0"/>
                </a:solidFill>
              </a:rPr>
              <a:t>What is policy?</a:t>
            </a:r>
          </a:p>
        </p:txBody>
      </p:sp>
      <p:sp>
        <p:nvSpPr>
          <p:cNvPr id="3" name="Subtitle 2">
            <a:extLst>
              <a:ext uri="{FF2B5EF4-FFF2-40B4-BE49-F238E27FC236}">
                <a16:creationId xmlns:a16="http://schemas.microsoft.com/office/drawing/2014/main" id="{BBC4DB15-F31E-CA9B-AE87-97BF54FB4626}"/>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1000092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1E98C8-B8E3-BB6B-9000-FE83CF9EC97F}"/>
              </a:ext>
            </a:extLst>
          </p:cNvPr>
          <p:cNvSpPr>
            <a:spLocks noGrp="1"/>
          </p:cNvSpPr>
          <p:nvPr>
            <p:ph type="title"/>
          </p:nvPr>
        </p:nvSpPr>
        <p:spPr>
          <a:xfrm>
            <a:off x="219222" y="1447800"/>
            <a:ext cx="6786489" cy="1325563"/>
          </a:xfrm>
        </p:spPr>
        <p:txBody>
          <a:bodyPr>
            <a:noAutofit/>
          </a:bodyPr>
          <a:lstStyle/>
          <a:p>
            <a:r>
              <a:rPr kumimoji="0" lang="cy-GB" altLang="en-US" sz="3200" b="0" i="0" u="none" strike="noStrike" cap="none" normalizeH="0" baseline="0" dirty="0">
                <a:ln>
                  <a:noFill/>
                </a:ln>
                <a:solidFill>
                  <a:srgbClr val="1F1F1F"/>
                </a:solidFill>
                <a:effectLst/>
                <a:latin typeface="Arial Unicode MS"/>
                <a:ea typeface="inherit"/>
              </a:rPr>
              <a:t>pa eiriau sy'n dod i'm meddwl wrth ddweud gwleidyddiaeth?</a:t>
            </a:r>
            <a:r>
              <a:rPr kumimoji="0" lang="cy-GB" altLang="en-US" sz="3200" b="0" i="0" u="none" strike="noStrike" cap="none" normalizeH="0" baseline="0" dirty="0">
                <a:ln>
                  <a:noFill/>
                </a:ln>
                <a:solidFill>
                  <a:schemeClr val="tx1"/>
                </a:solidFill>
                <a:effectLst/>
              </a:rPr>
              <a:t>  /</a:t>
            </a:r>
            <a:br>
              <a:rPr kumimoji="0" lang="cy-GB" altLang="en-US" sz="3200" b="0" i="0" u="none" strike="noStrike" cap="none" normalizeH="0" baseline="0" dirty="0">
                <a:ln>
                  <a:noFill/>
                </a:ln>
                <a:solidFill>
                  <a:schemeClr val="tx1"/>
                </a:solidFill>
                <a:effectLst/>
              </a:rPr>
            </a:br>
            <a:br>
              <a:rPr kumimoji="0" lang="cy-GB" altLang="en-US" sz="3200" b="0" i="0" u="none" strike="noStrike" cap="none" normalizeH="0" baseline="0" dirty="0">
                <a:ln>
                  <a:noFill/>
                </a:ln>
                <a:solidFill>
                  <a:schemeClr val="tx1"/>
                </a:solidFill>
                <a:effectLst/>
              </a:rPr>
            </a:br>
            <a:br>
              <a:rPr kumimoji="0" lang="cy-GB" altLang="en-US" sz="3200" b="0" i="0" u="none" strike="noStrike" cap="none" normalizeH="0" baseline="0" dirty="0">
                <a:ln>
                  <a:noFill/>
                </a:ln>
                <a:solidFill>
                  <a:schemeClr val="tx1"/>
                </a:solidFill>
                <a:effectLst/>
              </a:rPr>
            </a:br>
            <a:r>
              <a:rPr kumimoji="0" lang="cy-GB" altLang="en-US" sz="3200" b="0" i="0" u="none" strike="noStrike" cap="none" normalizeH="0" baseline="0" dirty="0">
                <a:ln>
                  <a:noFill/>
                </a:ln>
                <a:solidFill>
                  <a:schemeClr val="tx1"/>
                </a:solidFill>
                <a:effectLst/>
              </a:rPr>
              <a:t> </a:t>
            </a:r>
            <a:r>
              <a:rPr kumimoji="0" lang="cy-GB" altLang="en-US" sz="3200" b="0" i="0" u="none" strike="noStrike" cap="none" normalizeH="0" baseline="0" dirty="0" err="1">
                <a:ln>
                  <a:noFill/>
                </a:ln>
                <a:solidFill>
                  <a:srgbClr val="0070C0"/>
                </a:solidFill>
                <a:effectLst/>
              </a:rPr>
              <a:t>What</a:t>
            </a:r>
            <a:r>
              <a:rPr kumimoji="0" lang="cy-GB" altLang="en-US" sz="3200" b="0" i="0" u="none" strike="noStrike" cap="none" normalizeH="0" baseline="0" dirty="0">
                <a:ln>
                  <a:noFill/>
                </a:ln>
                <a:solidFill>
                  <a:srgbClr val="0070C0"/>
                </a:solidFill>
                <a:effectLst/>
              </a:rPr>
              <a:t> </a:t>
            </a:r>
            <a:r>
              <a:rPr kumimoji="0" lang="cy-GB" altLang="en-US" sz="3200" b="0" i="0" u="none" strike="noStrike" cap="none" normalizeH="0" baseline="0" dirty="0" err="1">
                <a:ln>
                  <a:noFill/>
                </a:ln>
                <a:solidFill>
                  <a:srgbClr val="0070C0"/>
                </a:solidFill>
                <a:effectLst/>
              </a:rPr>
              <a:t>words</a:t>
            </a:r>
            <a:r>
              <a:rPr kumimoji="0" lang="cy-GB" altLang="en-US" sz="3200" b="0" i="0" u="none" strike="noStrike" cap="none" normalizeH="0" baseline="0" dirty="0">
                <a:ln>
                  <a:noFill/>
                </a:ln>
                <a:solidFill>
                  <a:srgbClr val="0070C0"/>
                </a:solidFill>
                <a:effectLst/>
              </a:rPr>
              <a:t> </a:t>
            </a:r>
            <a:r>
              <a:rPr kumimoji="0" lang="cy-GB" altLang="en-US" sz="3200" b="0" i="0" u="none" strike="noStrike" cap="none" normalizeH="0" baseline="0" dirty="0" err="1">
                <a:ln>
                  <a:noFill/>
                </a:ln>
                <a:solidFill>
                  <a:srgbClr val="0070C0"/>
                </a:solidFill>
                <a:effectLst/>
              </a:rPr>
              <a:t>come</a:t>
            </a:r>
            <a:r>
              <a:rPr kumimoji="0" lang="cy-GB" altLang="en-US" sz="3200" b="0" i="0" u="none" strike="noStrike" cap="none" normalizeH="0" baseline="0" dirty="0">
                <a:ln>
                  <a:noFill/>
                </a:ln>
                <a:solidFill>
                  <a:srgbClr val="0070C0"/>
                </a:solidFill>
                <a:effectLst/>
              </a:rPr>
              <a:t> to </a:t>
            </a:r>
            <a:r>
              <a:rPr kumimoji="0" lang="cy-GB" altLang="en-US" sz="3200" b="0" i="0" u="none" strike="noStrike" cap="none" normalizeH="0" baseline="0" dirty="0" err="1">
                <a:ln>
                  <a:noFill/>
                </a:ln>
                <a:solidFill>
                  <a:srgbClr val="0070C0"/>
                </a:solidFill>
                <a:effectLst/>
              </a:rPr>
              <a:t>mind</a:t>
            </a:r>
            <a:r>
              <a:rPr kumimoji="0" lang="cy-GB" altLang="en-US" sz="3200" b="0" i="0" u="none" strike="noStrike" cap="none" normalizeH="0" baseline="0" dirty="0">
                <a:ln>
                  <a:noFill/>
                </a:ln>
                <a:solidFill>
                  <a:srgbClr val="0070C0"/>
                </a:solidFill>
                <a:effectLst/>
              </a:rPr>
              <a:t> </a:t>
            </a:r>
            <a:r>
              <a:rPr kumimoji="0" lang="cy-GB" altLang="en-US" sz="3200" b="0" i="0" u="none" strike="noStrike" cap="none" normalizeH="0" baseline="0" dirty="0" err="1">
                <a:ln>
                  <a:noFill/>
                </a:ln>
                <a:solidFill>
                  <a:srgbClr val="0070C0"/>
                </a:solidFill>
                <a:effectLst/>
              </a:rPr>
              <a:t>when</a:t>
            </a:r>
            <a:r>
              <a:rPr kumimoji="0" lang="cy-GB" altLang="en-US" sz="3200" b="0" i="0" u="none" strike="noStrike" cap="none" normalizeH="0" baseline="0" dirty="0">
                <a:ln>
                  <a:noFill/>
                </a:ln>
                <a:solidFill>
                  <a:srgbClr val="0070C0"/>
                </a:solidFill>
                <a:effectLst/>
              </a:rPr>
              <a:t> I </a:t>
            </a:r>
            <a:r>
              <a:rPr kumimoji="0" lang="cy-GB" altLang="en-US" sz="3200" b="0" i="0" u="none" strike="noStrike" cap="none" normalizeH="0" baseline="0" dirty="0" err="1">
                <a:ln>
                  <a:noFill/>
                </a:ln>
                <a:solidFill>
                  <a:srgbClr val="0070C0"/>
                </a:solidFill>
                <a:effectLst/>
              </a:rPr>
              <a:t>say</a:t>
            </a:r>
            <a:r>
              <a:rPr kumimoji="0" lang="cy-GB" altLang="en-US" sz="3200" b="0" i="0" u="none" strike="noStrike" cap="none" normalizeH="0" baseline="0" dirty="0">
                <a:ln>
                  <a:noFill/>
                </a:ln>
                <a:solidFill>
                  <a:srgbClr val="0070C0"/>
                </a:solidFill>
                <a:effectLst/>
              </a:rPr>
              <a:t> </a:t>
            </a:r>
            <a:r>
              <a:rPr kumimoji="0" lang="cy-GB" altLang="en-US" sz="3200" b="0" i="0" u="none" strike="noStrike" cap="none" normalizeH="0" baseline="0" dirty="0" err="1">
                <a:ln>
                  <a:noFill/>
                </a:ln>
                <a:solidFill>
                  <a:srgbClr val="0070C0"/>
                </a:solidFill>
                <a:effectLst/>
              </a:rPr>
              <a:t>Politics</a:t>
            </a:r>
            <a:r>
              <a:rPr kumimoji="0" lang="cy-GB" altLang="en-US" sz="3200" b="0" i="0" u="none" strike="noStrike" cap="none" normalizeH="0" baseline="0" dirty="0">
                <a:ln>
                  <a:noFill/>
                </a:ln>
                <a:solidFill>
                  <a:srgbClr val="0070C0"/>
                </a:solidFill>
                <a:effectLst/>
              </a:rPr>
              <a:t>?</a:t>
            </a:r>
            <a:endParaRPr lang="en-GB" sz="3200" dirty="0">
              <a:solidFill>
                <a:srgbClr val="0070C0"/>
              </a:solidFill>
            </a:endParaRPr>
          </a:p>
        </p:txBody>
      </p:sp>
      <p:pic>
        <p:nvPicPr>
          <p:cNvPr id="6" name="Picture 5">
            <a:extLst>
              <a:ext uri="{FF2B5EF4-FFF2-40B4-BE49-F238E27FC236}">
                <a16:creationId xmlns:a16="http://schemas.microsoft.com/office/drawing/2014/main" id="{4A4A168D-AE32-ED70-7CA2-D6C100FF9684}"/>
              </a:ext>
            </a:extLst>
          </p:cNvPr>
          <p:cNvPicPr>
            <a:picLocks noChangeAspect="1"/>
          </p:cNvPicPr>
          <p:nvPr/>
        </p:nvPicPr>
        <p:blipFill>
          <a:blip r:embed="rId2"/>
          <a:stretch>
            <a:fillRect/>
          </a:stretch>
        </p:blipFill>
        <p:spPr>
          <a:xfrm>
            <a:off x="7646450" y="792163"/>
            <a:ext cx="3876675" cy="3962400"/>
          </a:xfrm>
          <a:prstGeom prst="rect">
            <a:avLst/>
          </a:prstGeom>
        </p:spPr>
      </p:pic>
      <p:pic>
        <p:nvPicPr>
          <p:cNvPr id="8" name="Picture 7">
            <a:extLst>
              <a:ext uri="{FF2B5EF4-FFF2-40B4-BE49-F238E27FC236}">
                <a16:creationId xmlns:a16="http://schemas.microsoft.com/office/drawing/2014/main" id="{6DFA603F-52DA-2A47-2433-F9A705D73EF1}"/>
              </a:ext>
            </a:extLst>
          </p:cNvPr>
          <p:cNvPicPr>
            <a:picLocks noChangeAspect="1"/>
          </p:cNvPicPr>
          <p:nvPr/>
        </p:nvPicPr>
        <p:blipFill>
          <a:blip r:embed="rId3"/>
          <a:stretch>
            <a:fillRect/>
          </a:stretch>
        </p:blipFill>
        <p:spPr>
          <a:xfrm>
            <a:off x="3185508" y="4117109"/>
            <a:ext cx="4191000" cy="495300"/>
          </a:xfrm>
          <a:prstGeom prst="rect">
            <a:avLst/>
          </a:prstGeom>
        </p:spPr>
      </p:pic>
      <p:pic>
        <p:nvPicPr>
          <p:cNvPr id="5125" name="Picture 5" descr="Image result for metimeter logo">
            <a:extLst>
              <a:ext uri="{FF2B5EF4-FFF2-40B4-BE49-F238E27FC236}">
                <a16:creationId xmlns:a16="http://schemas.microsoft.com/office/drawing/2014/main" id="{C05B55D2-A8BC-A3AA-AFC6-646732C7D8B6}"/>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bwMode="auto">
          <a:xfrm>
            <a:off x="50739" y="3695700"/>
            <a:ext cx="2724150" cy="1714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841167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a:extLst>
              <a:ext uri="{FF2B5EF4-FFF2-40B4-BE49-F238E27FC236}">
                <a16:creationId xmlns:a16="http://schemas.microsoft.com/office/drawing/2014/main" id="{CF08CC78-29E2-C8E4-AEE2-841CCDEDE307}"/>
              </a:ext>
            </a:extLst>
          </p:cNvPr>
          <p:cNvSpPr>
            <a:spLocks noGrp="1" noChangeArrowheads="1"/>
          </p:cNvSpPr>
          <p:nvPr>
            <p:ph idx="1"/>
          </p:nvPr>
        </p:nvSpPr>
        <p:spPr bwMode="auto">
          <a:xfrm>
            <a:off x="838200" y="3952558"/>
            <a:ext cx="28854" cy="97471"/>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8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6" name="TextBox 5">
            <a:extLst>
              <a:ext uri="{FF2B5EF4-FFF2-40B4-BE49-F238E27FC236}">
                <a16:creationId xmlns:a16="http://schemas.microsoft.com/office/drawing/2014/main" id="{3214BCDA-DCC0-4A93-3A0D-0FCB5C01AD21}"/>
              </a:ext>
            </a:extLst>
          </p:cNvPr>
          <p:cNvSpPr txBox="1"/>
          <p:nvPr/>
        </p:nvSpPr>
        <p:spPr>
          <a:xfrm>
            <a:off x="491699" y="358549"/>
            <a:ext cx="10560123" cy="4401205"/>
          </a:xfrm>
          <a:prstGeom prst="rect">
            <a:avLst/>
          </a:prstGeom>
          <a:noFill/>
        </p:spPr>
        <p:txBody>
          <a:bodyPr wrap="square">
            <a:spAutoFit/>
          </a:bodyPr>
          <a:lstStyle/>
          <a:p>
            <a:r>
              <a:rPr kumimoji="0" lang="cy-GB" altLang="en-US" sz="2800" b="0" i="0" u="none" strike="noStrike" cap="none" normalizeH="0" baseline="0" dirty="0">
                <a:ln>
                  <a:noFill/>
                </a:ln>
                <a:solidFill>
                  <a:srgbClr val="1F1F1F"/>
                </a:solidFill>
                <a:effectLst/>
                <a:latin typeface="Arial Unicode MS"/>
                <a:ea typeface="inherit"/>
              </a:rPr>
              <a:t>Mae </a:t>
            </a:r>
            <a:r>
              <a:rPr kumimoji="0" lang="cy-GB" altLang="en-US" sz="2800" b="1" i="0" u="none" strike="noStrike" cap="none" normalizeH="0" baseline="0" dirty="0">
                <a:ln>
                  <a:noFill/>
                </a:ln>
                <a:solidFill>
                  <a:srgbClr val="1F1F1F"/>
                </a:solidFill>
                <a:effectLst/>
                <a:latin typeface="Arial Unicode MS"/>
                <a:ea typeface="inherit"/>
              </a:rPr>
              <a:t>polisi </a:t>
            </a:r>
            <a:r>
              <a:rPr kumimoji="0" lang="cy-GB" altLang="en-US" sz="2800" b="0" i="0" u="none" strike="noStrike" cap="none" normalizeH="0" baseline="0" dirty="0">
                <a:ln>
                  <a:noFill/>
                </a:ln>
                <a:solidFill>
                  <a:srgbClr val="1F1F1F"/>
                </a:solidFill>
                <a:effectLst/>
                <a:latin typeface="Arial Unicode MS"/>
                <a:ea typeface="inherit"/>
              </a:rPr>
              <a:t>yn ymwneud â gwleidyddiaeth - y penderfyniadau a wneir gan lywodraethau i ddylanwadu ar ymddygiad. Pan fydd deddfwrfa yn deddfu, mae </a:t>
            </a:r>
            <a:r>
              <a:rPr kumimoji="0" lang="cy-GB" altLang="en-US" sz="2800" b="0" i="0" u="none" strike="noStrike" cap="none" normalizeH="0" baseline="0" dirty="0" err="1">
                <a:ln>
                  <a:noFill/>
                </a:ln>
                <a:solidFill>
                  <a:srgbClr val="1F1F1F"/>
                </a:solidFill>
                <a:effectLst/>
                <a:latin typeface="Arial Unicode MS"/>
                <a:ea typeface="inherit"/>
              </a:rPr>
              <a:t>gweithrediaeth</a:t>
            </a:r>
            <a:r>
              <a:rPr kumimoji="0" lang="cy-GB" altLang="en-US" sz="2800" b="0" i="0" u="none" strike="noStrike" cap="none" normalizeH="0" baseline="0" dirty="0">
                <a:ln>
                  <a:noFill/>
                </a:ln>
                <a:solidFill>
                  <a:srgbClr val="1F1F1F"/>
                </a:solidFill>
                <a:effectLst/>
                <a:latin typeface="Arial Unicode MS"/>
                <a:ea typeface="inherit"/>
              </a:rPr>
              <a:t> yn cyhoeddi gorchymyn, neu lys yn cyhoeddi dyfarniad, maen nhw i gyd yn llunio polisi cyhoeddus.</a:t>
            </a:r>
          </a:p>
          <a:p>
            <a:endParaRPr kumimoji="0" lang="cy-GB" altLang="en-US" sz="2800" b="0" i="0" u="none" strike="noStrike" cap="none" normalizeH="0" baseline="0" dirty="0">
              <a:ln>
                <a:noFill/>
              </a:ln>
              <a:solidFill>
                <a:srgbClr val="1F1F1F"/>
              </a:solidFill>
              <a:effectLst/>
              <a:latin typeface="Arial Unicode MS"/>
              <a:ea typeface="inherit"/>
            </a:endParaRPr>
          </a:p>
          <a:p>
            <a:r>
              <a:rPr kumimoji="0" lang="cy-GB" altLang="en-US" sz="2800" b="1" i="0" u="none" strike="noStrike" cap="none" normalizeH="0" baseline="0" dirty="0">
                <a:ln>
                  <a:noFill/>
                </a:ln>
                <a:solidFill>
                  <a:srgbClr val="1F1F1F"/>
                </a:solidFill>
                <a:effectLst/>
                <a:latin typeface="Arial Unicode MS"/>
                <a:ea typeface="inherit"/>
              </a:rPr>
              <a:t>Mae polisi yn ymwneud â phŵer,</a:t>
            </a:r>
          </a:p>
          <a:p>
            <a:endParaRPr lang="cy-GB" altLang="en-US" sz="2800" dirty="0">
              <a:solidFill>
                <a:srgbClr val="1F1F1F"/>
              </a:solidFill>
              <a:latin typeface="Arial Unicode MS"/>
              <a:ea typeface="inherit"/>
            </a:endParaRPr>
          </a:p>
          <a:p>
            <a:r>
              <a:rPr kumimoji="0" lang="cy-GB" altLang="en-US" sz="2800" b="0" i="0" u="none" strike="noStrike" cap="none" normalizeH="0" baseline="0" dirty="0">
                <a:ln>
                  <a:noFill/>
                </a:ln>
                <a:solidFill>
                  <a:srgbClr val="1F1F1F"/>
                </a:solidFill>
                <a:effectLst/>
                <a:latin typeface="Arial Unicode MS"/>
                <a:ea typeface="inherit"/>
              </a:rPr>
              <a:t> - ‘yn cael ei arfer yn aml i gadw materion pwysig oddi ar agenda’r cyhoedd, y cyfryngau a’r llywodraeth’. (</a:t>
            </a:r>
            <a:r>
              <a:rPr kumimoji="0" lang="cy-GB" altLang="en-US" sz="2800" b="0" i="0" u="none" strike="noStrike" cap="none" normalizeH="0" baseline="0" dirty="0" err="1">
                <a:ln>
                  <a:noFill/>
                </a:ln>
                <a:solidFill>
                  <a:srgbClr val="1F1F1F"/>
                </a:solidFill>
                <a:effectLst/>
                <a:latin typeface="Arial Unicode MS"/>
                <a:ea typeface="inherit"/>
              </a:rPr>
              <a:t>Cairney</a:t>
            </a:r>
            <a:r>
              <a:rPr kumimoji="0" lang="cy-GB" altLang="en-US" sz="2800" b="0" i="0" u="none" strike="noStrike" cap="none" normalizeH="0" baseline="0" dirty="0">
                <a:ln>
                  <a:noFill/>
                </a:ln>
                <a:solidFill>
                  <a:srgbClr val="1F1F1F"/>
                </a:solidFill>
                <a:effectLst/>
                <a:latin typeface="Arial Unicode MS"/>
                <a:ea typeface="inherit"/>
              </a:rPr>
              <a:t>, 2024)</a:t>
            </a:r>
            <a:endParaRPr lang="en-GB" sz="2800" dirty="0"/>
          </a:p>
        </p:txBody>
      </p:sp>
    </p:spTree>
    <p:extLst>
      <p:ext uri="{BB962C8B-B14F-4D97-AF65-F5344CB8AC3E}">
        <p14:creationId xmlns:p14="http://schemas.microsoft.com/office/powerpoint/2010/main" val="6914782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528892A0-17F2-EADC-24D9-E0854CFDA74A}"/>
              </a:ext>
            </a:extLst>
          </p:cNvPr>
          <p:cNvSpPr>
            <a:spLocks noGrp="1"/>
          </p:cNvSpPr>
          <p:nvPr>
            <p:ph idx="1"/>
          </p:nvPr>
        </p:nvSpPr>
        <p:spPr>
          <a:xfrm>
            <a:off x="570914" y="756481"/>
            <a:ext cx="8256997" cy="4351338"/>
          </a:xfrm>
        </p:spPr>
        <p:txBody>
          <a:bodyPr/>
          <a:lstStyle/>
          <a:p>
            <a:r>
              <a:rPr lang="en-GB" b="1" dirty="0">
                <a:solidFill>
                  <a:srgbClr val="0070C0"/>
                </a:solidFill>
                <a:highlight>
                  <a:srgbClr val="FFFFE5"/>
                </a:highlight>
                <a:latin typeface="+mj-lt"/>
              </a:rPr>
              <a:t>Policy</a:t>
            </a:r>
            <a:r>
              <a:rPr lang="en-GB" dirty="0">
                <a:solidFill>
                  <a:srgbClr val="0070C0"/>
                </a:solidFill>
                <a:highlight>
                  <a:srgbClr val="FFFFE5"/>
                </a:highlight>
                <a:latin typeface="+mj-lt"/>
              </a:rPr>
              <a:t> is about politics  - </a:t>
            </a:r>
            <a:r>
              <a:rPr lang="en-GB" b="0" i="0" dirty="0">
                <a:solidFill>
                  <a:srgbClr val="0070C0"/>
                </a:solidFill>
                <a:effectLst/>
                <a:highlight>
                  <a:srgbClr val="FFFFE5"/>
                </a:highlight>
                <a:latin typeface="+mj-lt"/>
              </a:rPr>
              <a:t>the decisions governments make to influence behaviour. When a legislature enacts legislation, an executive issues an order, or a court announces a ruling, they are all making </a:t>
            </a:r>
            <a:r>
              <a:rPr lang="en-GB" b="1" i="0" dirty="0">
                <a:solidFill>
                  <a:srgbClr val="0070C0"/>
                </a:solidFill>
                <a:effectLst/>
                <a:highlight>
                  <a:srgbClr val="FFFFE5"/>
                </a:highlight>
                <a:latin typeface="+mj-lt"/>
              </a:rPr>
              <a:t>public policy</a:t>
            </a:r>
          </a:p>
          <a:p>
            <a:pPr marL="0" indent="0">
              <a:buNone/>
            </a:pPr>
            <a:endParaRPr lang="en-GB" dirty="0">
              <a:solidFill>
                <a:srgbClr val="0070C0"/>
              </a:solidFill>
              <a:highlight>
                <a:srgbClr val="FFFFE5"/>
              </a:highlight>
              <a:latin typeface="+mj-lt"/>
            </a:endParaRPr>
          </a:p>
          <a:p>
            <a:r>
              <a:rPr lang="en-GB" b="1" i="0" dirty="0">
                <a:solidFill>
                  <a:srgbClr val="0070C0"/>
                </a:solidFill>
                <a:effectLst/>
                <a:highlight>
                  <a:srgbClr val="FFFFE5"/>
                </a:highlight>
                <a:latin typeface="+mj-lt"/>
              </a:rPr>
              <a:t>Policy is about power, </a:t>
            </a:r>
            <a:r>
              <a:rPr lang="en-GB" b="0" i="0" dirty="0">
                <a:solidFill>
                  <a:srgbClr val="0070C0"/>
                </a:solidFill>
                <a:effectLst/>
                <a:highlight>
                  <a:srgbClr val="FFFFE5"/>
                </a:highlight>
                <a:latin typeface="+mj-lt"/>
              </a:rPr>
              <a:t>-</a:t>
            </a:r>
          </a:p>
          <a:p>
            <a:pPr marL="0" indent="0">
              <a:buNone/>
            </a:pPr>
            <a:r>
              <a:rPr lang="en-GB" dirty="0">
                <a:solidFill>
                  <a:srgbClr val="0070C0"/>
                </a:solidFill>
                <a:highlight>
                  <a:srgbClr val="FFFFE5"/>
                </a:highlight>
                <a:latin typeface="+mj-lt"/>
              </a:rPr>
              <a:t>‘</a:t>
            </a:r>
            <a:r>
              <a:rPr lang="en-GB" b="0" i="0" dirty="0">
                <a:solidFill>
                  <a:srgbClr val="0070C0"/>
                </a:solidFill>
                <a:effectLst/>
                <a:highlight>
                  <a:srgbClr val="FFFFE5"/>
                </a:highlight>
                <a:latin typeface="+mj-lt"/>
              </a:rPr>
              <a:t>often exercised to keep important issues off the public, media and government agenda’. (Cairney, 2024)</a:t>
            </a:r>
            <a:endParaRPr lang="en-GB" dirty="0">
              <a:solidFill>
                <a:srgbClr val="0070C0"/>
              </a:solidFill>
              <a:highlight>
                <a:srgbClr val="FFFFE5"/>
              </a:highlight>
              <a:latin typeface="+mj-lt"/>
            </a:endParaRPr>
          </a:p>
        </p:txBody>
      </p:sp>
    </p:spTree>
    <p:extLst>
      <p:ext uri="{BB962C8B-B14F-4D97-AF65-F5344CB8AC3E}">
        <p14:creationId xmlns:p14="http://schemas.microsoft.com/office/powerpoint/2010/main" val="8334560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5E8982-58DB-74F5-98C2-CC57F3337429}"/>
              </a:ext>
            </a:extLst>
          </p:cNvPr>
          <p:cNvSpPr>
            <a:spLocks noGrp="1"/>
          </p:cNvSpPr>
          <p:nvPr>
            <p:ph idx="1"/>
          </p:nvPr>
        </p:nvSpPr>
        <p:spPr>
          <a:xfrm>
            <a:off x="554240" y="715493"/>
            <a:ext cx="10515600" cy="4351338"/>
          </a:xfrm>
        </p:spPr>
        <p:txBody>
          <a:bodyPr>
            <a:normAutofit lnSpcReduction="10000"/>
          </a:bodyPr>
          <a:lstStyle/>
          <a:p>
            <a:r>
              <a:rPr lang="en-GB" i="0" dirty="0">
                <a:solidFill>
                  <a:srgbClr val="0070C0"/>
                </a:solidFill>
                <a:effectLst/>
                <a:highlight>
                  <a:srgbClr val="FFFFE5"/>
                </a:highlight>
                <a:latin typeface="+mj-lt"/>
              </a:rPr>
              <a:t>Policy is a course of action … relating to the selection of goals, the definition of values or the allocation of resources (Olsen </a:t>
            </a:r>
            <a:r>
              <a:rPr lang="en-GB" i="1" dirty="0">
                <a:solidFill>
                  <a:srgbClr val="0070C0"/>
                </a:solidFill>
                <a:effectLst/>
                <a:highlight>
                  <a:srgbClr val="FFFFE5"/>
                </a:highlight>
                <a:latin typeface="+mj-lt"/>
              </a:rPr>
              <a:t>et al.</a:t>
            </a:r>
            <a:r>
              <a:rPr lang="en-GB" i="0" dirty="0">
                <a:solidFill>
                  <a:srgbClr val="0070C0"/>
                </a:solidFill>
                <a:effectLst/>
                <a:highlight>
                  <a:srgbClr val="FFFFE5"/>
                </a:highlight>
                <a:latin typeface="+mj-lt"/>
              </a:rPr>
              <a:t>, 2004 p.74) </a:t>
            </a:r>
          </a:p>
          <a:p>
            <a:pPr marL="0" indent="0">
              <a:buNone/>
            </a:pPr>
            <a:endParaRPr lang="en-GB" i="0" dirty="0">
              <a:solidFill>
                <a:srgbClr val="0070C0"/>
              </a:solidFill>
              <a:effectLst/>
              <a:highlight>
                <a:srgbClr val="FFFFE5"/>
              </a:highlight>
              <a:latin typeface="+mj-lt"/>
            </a:endParaRPr>
          </a:p>
          <a:p>
            <a:r>
              <a:rPr lang="en-GB" i="0" dirty="0">
                <a:solidFill>
                  <a:srgbClr val="0070C0"/>
                </a:solidFill>
                <a:effectLst/>
                <a:highlight>
                  <a:srgbClr val="FFFFE5"/>
                </a:highlight>
                <a:latin typeface="+mj-lt"/>
              </a:rPr>
              <a:t>policies are … ways of representing, accounting for and legitimating political decisions (Hill, 1996 p.34)</a:t>
            </a:r>
          </a:p>
          <a:p>
            <a:endParaRPr lang="en-GB" dirty="0">
              <a:solidFill>
                <a:srgbClr val="0070C0"/>
              </a:solidFill>
              <a:highlight>
                <a:srgbClr val="FFFFE5"/>
              </a:highlight>
              <a:latin typeface="+mj-lt"/>
            </a:endParaRPr>
          </a:p>
          <a:p>
            <a:r>
              <a:rPr lang="en-GB" dirty="0">
                <a:solidFill>
                  <a:srgbClr val="0070C0"/>
                </a:solidFill>
                <a:highlight>
                  <a:srgbClr val="FFFFE5"/>
                </a:highlight>
                <a:latin typeface="+mj-lt"/>
              </a:rPr>
              <a:t>Global policies link to country and local policies that link the welfare of people and places across borders and nation states (Yates and Holden, 2009 </a:t>
            </a:r>
            <a:r>
              <a:rPr lang="en-GB" dirty="0" err="1">
                <a:solidFill>
                  <a:srgbClr val="0070C0"/>
                </a:solidFill>
                <a:highlight>
                  <a:srgbClr val="FFFFE5"/>
                </a:highlight>
                <a:latin typeface="+mj-lt"/>
              </a:rPr>
              <a:t>p.xviii</a:t>
            </a:r>
            <a:r>
              <a:rPr lang="en-GB" dirty="0">
                <a:solidFill>
                  <a:srgbClr val="0070C0"/>
                </a:solidFill>
                <a:highlight>
                  <a:srgbClr val="FFFFE5"/>
                </a:highlight>
                <a:latin typeface="+mj-lt"/>
              </a:rPr>
              <a:t>)</a:t>
            </a:r>
          </a:p>
          <a:p>
            <a:endParaRPr lang="en-GB" dirty="0">
              <a:solidFill>
                <a:srgbClr val="333333"/>
              </a:solidFill>
              <a:highlight>
                <a:srgbClr val="FFFFE5"/>
              </a:highlight>
              <a:latin typeface="+mj-lt"/>
            </a:endParaRPr>
          </a:p>
          <a:p>
            <a:endParaRPr lang="en-GB" dirty="0">
              <a:solidFill>
                <a:srgbClr val="333333"/>
              </a:solidFill>
              <a:highlight>
                <a:srgbClr val="FFFFE5"/>
              </a:highlight>
              <a:latin typeface="+mj-lt"/>
            </a:endParaRPr>
          </a:p>
        </p:txBody>
      </p:sp>
    </p:spTree>
    <p:extLst>
      <p:ext uri="{BB962C8B-B14F-4D97-AF65-F5344CB8AC3E}">
        <p14:creationId xmlns:p14="http://schemas.microsoft.com/office/powerpoint/2010/main" val="13496481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D206E-940D-F0B7-4D69-1C5C0E05C00E}"/>
              </a:ext>
            </a:extLst>
          </p:cNvPr>
          <p:cNvSpPr>
            <a:spLocks noGrp="1"/>
          </p:cNvSpPr>
          <p:nvPr>
            <p:ph type="title"/>
          </p:nvPr>
        </p:nvSpPr>
        <p:spPr/>
        <p:txBody>
          <a:bodyPr/>
          <a:lstStyle/>
          <a:p>
            <a:r>
              <a:rPr lang="en-GB" dirty="0" err="1"/>
              <a:t>BCAG</a:t>
            </a:r>
            <a:r>
              <a:rPr lang="en-GB" dirty="0"/>
              <a:t> penderfyniadau polisi </a:t>
            </a:r>
            <a:r>
              <a:rPr lang="en-GB" sz="2400" dirty="0"/>
              <a:t>(Dallimore, 2019 t.5) </a:t>
            </a:r>
          </a:p>
        </p:txBody>
      </p:sp>
      <p:pic>
        <p:nvPicPr>
          <p:cNvPr id="5" name="Content Placeholder 4">
            <a:extLst>
              <a:ext uri="{FF2B5EF4-FFF2-40B4-BE49-F238E27FC236}">
                <a16:creationId xmlns:a16="http://schemas.microsoft.com/office/drawing/2014/main" id="{C86413F1-1B48-D26F-05CB-BCF8FF438565}"/>
              </a:ext>
            </a:extLst>
          </p:cNvPr>
          <p:cNvPicPr>
            <a:picLocks noGrp="1" noChangeAspect="1"/>
          </p:cNvPicPr>
          <p:nvPr>
            <p:ph idx="1"/>
          </p:nvPr>
        </p:nvPicPr>
        <p:blipFill>
          <a:blip r:embed="rId2"/>
          <a:stretch>
            <a:fillRect/>
          </a:stretch>
        </p:blipFill>
        <p:spPr>
          <a:xfrm>
            <a:off x="2724150" y="1504950"/>
            <a:ext cx="6743700" cy="3848100"/>
          </a:xfrm>
        </p:spPr>
      </p:pic>
    </p:spTree>
    <p:extLst>
      <p:ext uri="{BB962C8B-B14F-4D97-AF65-F5344CB8AC3E}">
        <p14:creationId xmlns:p14="http://schemas.microsoft.com/office/powerpoint/2010/main" val="31557345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5A653-D5C5-5BDD-6225-D9883B4532FF}"/>
              </a:ext>
            </a:extLst>
          </p:cNvPr>
          <p:cNvSpPr>
            <a:spLocks noGrp="1"/>
          </p:cNvSpPr>
          <p:nvPr>
            <p:ph type="title"/>
          </p:nvPr>
        </p:nvSpPr>
        <p:spPr>
          <a:xfrm>
            <a:off x="838200" y="100903"/>
            <a:ext cx="10515600" cy="1325563"/>
          </a:xfrm>
        </p:spPr>
        <p:txBody>
          <a:bodyPr/>
          <a:lstStyle/>
          <a:p>
            <a:pPr algn="ctr"/>
            <a:r>
              <a:rPr lang="en-GB" dirty="0" err="1">
                <a:solidFill>
                  <a:srgbClr val="0070C0"/>
                </a:solidFill>
              </a:rPr>
              <a:t>ECEC</a:t>
            </a:r>
            <a:r>
              <a:rPr lang="en-GB" dirty="0">
                <a:solidFill>
                  <a:srgbClr val="0070C0"/>
                </a:solidFill>
              </a:rPr>
              <a:t> policy decisions </a:t>
            </a:r>
            <a:r>
              <a:rPr lang="en-GB" sz="2000" dirty="0">
                <a:solidFill>
                  <a:srgbClr val="0070C0"/>
                </a:solidFill>
              </a:rPr>
              <a:t>(Dallimore, 2019 p.4)</a:t>
            </a:r>
          </a:p>
        </p:txBody>
      </p:sp>
      <p:pic>
        <p:nvPicPr>
          <p:cNvPr id="5" name="Content Placeholder 4">
            <a:extLst>
              <a:ext uri="{FF2B5EF4-FFF2-40B4-BE49-F238E27FC236}">
                <a16:creationId xmlns:a16="http://schemas.microsoft.com/office/drawing/2014/main" id="{098A1325-3682-6C6B-55C6-58819A158178}"/>
              </a:ext>
            </a:extLst>
          </p:cNvPr>
          <p:cNvPicPr>
            <a:picLocks noGrp="1" noChangeAspect="1"/>
          </p:cNvPicPr>
          <p:nvPr>
            <p:ph idx="1"/>
          </p:nvPr>
        </p:nvPicPr>
        <p:blipFill>
          <a:blip r:embed="rId2"/>
          <a:stretch>
            <a:fillRect/>
          </a:stretch>
        </p:blipFill>
        <p:spPr>
          <a:xfrm>
            <a:off x="2265861" y="1297931"/>
            <a:ext cx="8119917" cy="4262137"/>
          </a:xfrm>
        </p:spPr>
      </p:pic>
    </p:spTree>
    <p:extLst>
      <p:ext uri="{BB962C8B-B14F-4D97-AF65-F5344CB8AC3E}">
        <p14:creationId xmlns:p14="http://schemas.microsoft.com/office/powerpoint/2010/main" val="30214889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5B97F-A443-8B86-8770-3912A8E40C9D}"/>
              </a:ext>
            </a:extLst>
          </p:cNvPr>
          <p:cNvSpPr>
            <a:spLocks noGrp="1"/>
          </p:cNvSpPr>
          <p:nvPr>
            <p:ph type="title"/>
          </p:nvPr>
        </p:nvSpPr>
        <p:spPr/>
        <p:txBody>
          <a:bodyPr/>
          <a:lstStyle/>
          <a:p>
            <a:r>
              <a:rPr lang="en-GB" dirty="0"/>
              <a:t>Polisi Cymdeithasol</a:t>
            </a:r>
          </a:p>
        </p:txBody>
      </p:sp>
      <p:sp>
        <p:nvSpPr>
          <p:cNvPr id="6" name="TextBox 5">
            <a:extLst>
              <a:ext uri="{FF2B5EF4-FFF2-40B4-BE49-F238E27FC236}">
                <a16:creationId xmlns:a16="http://schemas.microsoft.com/office/drawing/2014/main" id="{B5AFDAEF-2E46-64BA-ABE3-F40D79676808}"/>
              </a:ext>
            </a:extLst>
          </p:cNvPr>
          <p:cNvSpPr txBox="1"/>
          <p:nvPr/>
        </p:nvSpPr>
        <p:spPr>
          <a:xfrm>
            <a:off x="953910" y="1659285"/>
            <a:ext cx="9364133" cy="2677656"/>
          </a:xfrm>
          <a:prstGeom prst="rect">
            <a:avLst/>
          </a:prstGeom>
          <a:noFill/>
        </p:spPr>
        <p:txBody>
          <a:bodyPr wrap="square">
            <a:spAutoFit/>
          </a:bodyPr>
          <a:lstStyle/>
          <a:p>
            <a:r>
              <a:rPr kumimoji="0" lang="cy-GB" altLang="en-US" sz="2800" b="0" i="0" u="none" strike="noStrike" cap="none" normalizeH="0" baseline="0" dirty="0">
                <a:ln>
                  <a:noFill/>
                </a:ln>
                <a:solidFill>
                  <a:srgbClr val="1F1F1F"/>
                </a:solidFill>
                <a:effectLst/>
                <a:latin typeface="Arial Unicode MS"/>
                <a:ea typeface="inherit"/>
              </a:rPr>
              <a:t>Mae polisi cymdeithasol yn ymwneud â'r ffyrdd y mae cymdeithasau ledled y byd yn diwallu anghenion dynol o ran diogelwch, addysg, gwaith, iechyd a lles</a:t>
            </a:r>
          </a:p>
          <a:p>
            <a:endParaRPr kumimoji="0" lang="cy-GB" altLang="en-US" sz="2800" b="0" i="0" u="none" strike="noStrike" cap="none" normalizeH="0" baseline="0" dirty="0">
              <a:ln>
                <a:noFill/>
              </a:ln>
              <a:solidFill>
                <a:srgbClr val="1F1F1F"/>
              </a:solidFill>
              <a:effectLst/>
              <a:latin typeface="Arial Unicode MS"/>
              <a:ea typeface="inherit"/>
            </a:endParaRPr>
          </a:p>
          <a:p>
            <a:r>
              <a:rPr kumimoji="0" lang="cy-GB" altLang="en-US" sz="2800" b="0" i="0" u="none" strike="noStrike" cap="none" normalizeH="0" baseline="0" dirty="0">
                <a:ln>
                  <a:noFill/>
                </a:ln>
                <a:solidFill>
                  <a:srgbClr val="1F1F1F"/>
                </a:solidFill>
                <a:effectLst/>
                <a:latin typeface="Arial Unicode MS"/>
                <a:ea typeface="inherit"/>
              </a:rPr>
              <a:t>Mae'n astudiaeth yn ogystal â gweithred </a:t>
            </a:r>
            <a:r>
              <a:rPr lang="cy-GB" altLang="en-US" sz="2800" dirty="0">
                <a:solidFill>
                  <a:srgbClr val="1F1F1F"/>
                </a:solidFill>
                <a:latin typeface="Arial Unicode MS"/>
                <a:ea typeface="inherit"/>
              </a:rPr>
              <a:t>sy’n </a:t>
            </a:r>
            <a:r>
              <a:rPr kumimoji="0" lang="cy-GB" altLang="en-US" sz="2800" b="0" i="0" u="none" strike="noStrike" cap="none" normalizeH="0" baseline="0" dirty="0">
                <a:ln>
                  <a:noFill/>
                </a:ln>
                <a:solidFill>
                  <a:srgbClr val="1F1F1F"/>
                </a:solidFill>
                <a:effectLst/>
                <a:latin typeface="Arial Unicode MS"/>
                <a:ea typeface="inherit"/>
              </a:rPr>
              <a:t>ystyried sut i werthuso a mesur newidiadau o fewn cymdeithas</a:t>
            </a:r>
            <a:r>
              <a:rPr kumimoji="0" lang="cy-GB" altLang="en-US" sz="2800" b="0" i="0" u="none" strike="noStrike" cap="none" normalizeH="0" baseline="0" dirty="0">
                <a:ln>
                  <a:noFill/>
                </a:ln>
                <a:solidFill>
                  <a:schemeClr val="tx1"/>
                </a:solidFill>
                <a:effectLst/>
              </a:rPr>
              <a:t> </a:t>
            </a:r>
            <a:endParaRPr lang="en-GB" sz="2800" dirty="0"/>
          </a:p>
        </p:txBody>
      </p:sp>
      <p:pic>
        <p:nvPicPr>
          <p:cNvPr id="5123" name="Picture 3" descr="Chính sách xã hội (Social policy) trong quản trị chiến lược là gì?">
            <a:extLst>
              <a:ext uri="{FF2B5EF4-FFF2-40B4-BE49-F238E27FC236}">
                <a16:creationId xmlns:a16="http://schemas.microsoft.com/office/drawing/2014/main" id="{D8F5487A-A87F-8DDC-F0C3-E1137588869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6711" y="4408695"/>
            <a:ext cx="3911700" cy="2444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52075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CD5630-6760-9434-6881-A7C59A0DC1A0}"/>
              </a:ext>
            </a:extLst>
          </p:cNvPr>
          <p:cNvSpPr>
            <a:spLocks noGrp="1"/>
          </p:cNvSpPr>
          <p:nvPr>
            <p:ph type="title"/>
          </p:nvPr>
        </p:nvSpPr>
        <p:spPr/>
        <p:txBody>
          <a:bodyPr/>
          <a:lstStyle/>
          <a:p>
            <a:r>
              <a:rPr lang="en-GB" dirty="0">
                <a:solidFill>
                  <a:srgbClr val="0070C0"/>
                </a:solidFill>
              </a:rPr>
              <a:t>Social Policy</a:t>
            </a:r>
          </a:p>
        </p:txBody>
      </p:sp>
      <p:sp>
        <p:nvSpPr>
          <p:cNvPr id="3" name="Content Placeholder 2">
            <a:extLst>
              <a:ext uri="{FF2B5EF4-FFF2-40B4-BE49-F238E27FC236}">
                <a16:creationId xmlns:a16="http://schemas.microsoft.com/office/drawing/2014/main" id="{38E1D9DE-A336-A934-505F-853E1E8BD01F}"/>
              </a:ext>
            </a:extLst>
          </p:cNvPr>
          <p:cNvSpPr>
            <a:spLocks noGrp="1"/>
          </p:cNvSpPr>
          <p:nvPr>
            <p:ph idx="1"/>
          </p:nvPr>
        </p:nvSpPr>
        <p:spPr/>
        <p:txBody>
          <a:bodyPr/>
          <a:lstStyle/>
          <a:p>
            <a:r>
              <a:rPr lang="en-GB" b="0" i="0" dirty="0">
                <a:solidFill>
                  <a:srgbClr val="0070C0"/>
                </a:solidFill>
                <a:effectLst/>
                <a:highlight>
                  <a:srgbClr val="FFFFE5"/>
                </a:highlight>
                <a:latin typeface="Roboto" panose="02000000000000000000" pitchFamily="2" charset="0"/>
              </a:rPr>
              <a:t>Social policy is concerned with the ways societies across the world meet human needs for security, education, work, health and wellbeing</a:t>
            </a:r>
          </a:p>
          <a:p>
            <a:pPr marL="0" indent="0">
              <a:buNone/>
            </a:pPr>
            <a:endParaRPr lang="en-GB" b="0" i="0" dirty="0">
              <a:solidFill>
                <a:srgbClr val="0070C0"/>
              </a:solidFill>
              <a:effectLst/>
              <a:highlight>
                <a:srgbClr val="FFFFE5"/>
              </a:highlight>
              <a:latin typeface="Roboto" panose="02000000000000000000" pitchFamily="2" charset="0"/>
            </a:endParaRPr>
          </a:p>
          <a:p>
            <a:r>
              <a:rPr lang="en-GB" dirty="0">
                <a:solidFill>
                  <a:srgbClr val="0070C0"/>
                </a:solidFill>
                <a:highlight>
                  <a:srgbClr val="FFFFE5"/>
                </a:highlight>
                <a:latin typeface="Roboto" panose="02000000000000000000" pitchFamily="2" charset="0"/>
              </a:rPr>
              <a:t>It is a study as well as an action and considers how to evaluate and measure changes within society</a:t>
            </a:r>
            <a:endParaRPr lang="en-GB" dirty="0">
              <a:solidFill>
                <a:srgbClr val="0070C0"/>
              </a:solidFill>
              <a:highlight>
                <a:srgbClr val="FFFFE5"/>
              </a:highlight>
            </a:endParaRPr>
          </a:p>
        </p:txBody>
      </p:sp>
      <p:pic>
        <p:nvPicPr>
          <p:cNvPr id="4" name="Picture 3">
            <a:extLst>
              <a:ext uri="{FF2B5EF4-FFF2-40B4-BE49-F238E27FC236}">
                <a16:creationId xmlns:a16="http://schemas.microsoft.com/office/drawing/2014/main" id="{3A2DE853-2192-187A-4EB6-66E90AAFB6E4}"/>
              </a:ext>
              <a:ext uri="{C183D7F6-B498-43B3-948B-1728B52AA6E4}">
                <adec:decorative xmlns:adec="http://schemas.microsoft.com/office/drawing/2017/decorative" val="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6711" y="4408695"/>
            <a:ext cx="3911700" cy="24448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5018410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1E22CDF3-0B7D-EA89-95CC-255AB3F6DE4A}"/>
              </a:ext>
            </a:extLst>
          </p:cNvPr>
          <p:cNvSpPr txBox="1"/>
          <p:nvPr/>
        </p:nvSpPr>
        <p:spPr>
          <a:xfrm>
            <a:off x="378177" y="2090172"/>
            <a:ext cx="6152444" cy="2677656"/>
          </a:xfrm>
          <a:prstGeom prst="rect">
            <a:avLst/>
          </a:prstGeom>
          <a:noFill/>
        </p:spPr>
        <p:txBody>
          <a:bodyPr wrap="square">
            <a:spAutoFit/>
          </a:bodyPr>
          <a:lstStyle/>
          <a:p>
            <a:pPr marL="285750" indent="-285750">
              <a:buFont typeface="Arial" panose="020B0604020202020204" pitchFamily="34" charset="0"/>
              <a:buChar char="•"/>
            </a:pPr>
            <a:r>
              <a:rPr kumimoji="0" lang="cy-GB" altLang="en-US" sz="2400" b="0" i="0" u="none" strike="noStrike" cap="none" normalizeH="0" baseline="0" dirty="0">
                <a:ln>
                  <a:noFill/>
                </a:ln>
                <a:solidFill>
                  <a:srgbClr val="1F1F1F"/>
                </a:solidFill>
                <a:effectLst/>
                <a:latin typeface="Arial Unicode MS"/>
                <a:ea typeface="inherit"/>
              </a:rPr>
              <a:t>19C - dechreuad</a:t>
            </a:r>
            <a:endParaRPr lang="cy-GB" altLang="en-US" sz="2400" dirty="0">
              <a:solidFill>
                <a:srgbClr val="1F1F1F"/>
              </a:solidFill>
              <a:latin typeface="Arial Unicode MS"/>
              <a:ea typeface="inherit"/>
            </a:endParaRPr>
          </a:p>
          <a:p>
            <a:pPr marL="285750" indent="-285750">
              <a:buFont typeface="Arial" panose="020B0604020202020204" pitchFamily="34" charset="0"/>
              <a:buChar char="•"/>
            </a:pPr>
            <a:r>
              <a:rPr kumimoji="0" lang="cy-GB" altLang="en-US" sz="2400" b="0" i="0" u="none" strike="noStrike" cap="none" normalizeH="0" baseline="0" dirty="0">
                <a:ln>
                  <a:noFill/>
                </a:ln>
                <a:solidFill>
                  <a:srgbClr val="1F1F1F"/>
                </a:solidFill>
                <a:effectLst/>
                <a:latin typeface="Arial Unicode MS"/>
                <a:ea typeface="inherit"/>
              </a:rPr>
              <a:t>Oes </a:t>
            </a:r>
            <a:r>
              <a:rPr kumimoji="0" lang="cy-GB" altLang="en-US" sz="2400" b="0" i="0" u="none" strike="noStrike" cap="none" normalizeH="0" baseline="0" dirty="0" err="1">
                <a:ln>
                  <a:noFill/>
                </a:ln>
                <a:solidFill>
                  <a:srgbClr val="1F1F1F"/>
                </a:solidFill>
                <a:effectLst/>
                <a:latin typeface="Arial Unicode MS"/>
                <a:ea typeface="inherit"/>
              </a:rPr>
              <a:t>Ryddfrydol</a:t>
            </a:r>
            <a:r>
              <a:rPr kumimoji="0" lang="cy-GB" altLang="en-US" sz="2400" b="0" i="0" u="none" strike="noStrike" cap="none" normalizeH="0" baseline="0" dirty="0">
                <a:ln>
                  <a:noFill/>
                </a:ln>
                <a:solidFill>
                  <a:srgbClr val="1F1F1F"/>
                </a:solidFill>
                <a:effectLst/>
                <a:latin typeface="Arial Unicode MS"/>
                <a:ea typeface="inherit"/>
              </a:rPr>
              <a:t> a'r Wladwriaeth Lles</a:t>
            </a:r>
          </a:p>
          <a:p>
            <a:pPr marL="285750" indent="-285750">
              <a:buFont typeface="Arial" panose="020B0604020202020204" pitchFamily="34" charset="0"/>
              <a:buChar char="•"/>
            </a:pPr>
            <a:r>
              <a:rPr lang="cy-GB" altLang="en-US" sz="2400" dirty="0">
                <a:solidFill>
                  <a:srgbClr val="1F1F1F"/>
                </a:solidFill>
                <a:latin typeface="Arial Unicode MS"/>
                <a:ea typeface="inherit"/>
              </a:rPr>
              <a:t>Y </a:t>
            </a:r>
            <a:r>
              <a:rPr kumimoji="0" lang="cy-GB" altLang="en-US" sz="2400" b="0" i="0" u="none" strike="noStrike" cap="none" normalizeH="0" baseline="0" dirty="0">
                <a:ln>
                  <a:noFill/>
                </a:ln>
                <a:solidFill>
                  <a:srgbClr val="1F1F1F"/>
                </a:solidFill>
                <a:effectLst/>
                <a:latin typeface="Arial Unicode MS"/>
                <a:ea typeface="inherit"/>
              </a:rPr>
              <a:t>Wladwriaeth Les Fodern 1940-1974 </a:t>
            </a:r>
          </a:p>
          <a:p>
            <a:pPr marL="285750" indent="-285750">
              <a:buFont typeface="Arial" panose="020B0604020202020204" pitchFamily="34" charset="0"/>
              <a:buChar char="•"/>
            </a:pPr>
            <a:r>
              <a:rPr kumimoji="0" lang="cy-GB" altLang="en-US" sz="2400" b="0" i="0" u="none" strike="noStrike" cap="none" normalizeH="0" baseline="0" dirty="0" err="1">
                <a:ln>
                  <a:noFill/>
                </a:ln>
                <a:solidFill>
                  <a:srgbClr val="1F1F1F"/>
                </a:solidFill>
                <a:effectLst/>
                <a:latin typeface="Arial Unicode MS"/>
                <a:ea typeface="inherit"/>
              </a:rPr>
              <a:t>Neoryddfrydiaeth</a:t>
            </a:r>
            <a:r>
              <a:rPr kumimoji="0" lang="cy-GB" altLang="en-US" sz="2400" b="0" i="0" u="none" strike="noStrike" cap="none" normalizeH="0" baseline="0" dirty="0">
                <a:ln>
                  <a:noFill/>
                </a:ln>
                <a:solidFill>
                  <a:srgbClr val="1F1F1F"/>
                </a:solidFill>
                <a:effectLst/>
                <a:latin typeface="Arial Unicode MS"/>
                <a:ea typeface="inherit"/>
              </a:rPr>
              <a:t> 1974+ </a:t>
            </a:r>
          </a:p>
          <a:p>
            <a:pPr marL="285750" indent="-285750">
              <a:buFont typeface="Arial" panose="020B0604020202020204" pitchFamily="34" charset="0"/>
              <a:buChar char="•"/>
            </a:pPr>
            <a:r>
              <a:rPr kumimoji="0" lang="cy-GB" altLang="en-US" sz="2400" b="0" i="0" u="none" strike="noStrike" cap="none" normalizeH="0" baseline="0" dirty="0">
                <a:ln>
                  <a:noFill/>
                </a:ln>
                <a:solidFill>
                  <a:srgbClr val="1F1F1F"/>
                </a:solidFill>
                <a:effectLst/>
                <a:latin typeface="Arial Unicode MS"/>
                <a:ea typeface="inherit"/>
              </a:rPr>
              <a:t>Moderneiddio a'r Drydedd Ffordd 1997-2010 </a:t>
            </a:r>
          </a:p>
          <a:p>
            <a:pPr marL="285750" indent="-285750">
              <a:buFont typeface="Arial" panose="020B0604020202020204" pitchFamily="34" charset="0"/>
              <a:buChar char="•"/>
            </a:pPr>
            <a:r>
              <a:rPr lang="cy-GB" altLang="en-US" sz="2400" dirty="0">
                <a:solidFill>
                  <a:srgbClr val="1F1F1F"/>
                </a:solidFill>
                <a:latin typeface="Arial Unicode MS"/>
                <a:ea typeface="inherit"/>
              </a:rPr>
              <a:t>L</a:t>
            </a:r>
            <a:r>
              <a:rPr kumimoji="0" lang="cy-GB" altLang="en-US" sz="2400" b="0" i="0" u="none" strike="noStrike" cap="none" normalizeH="0" baseline="0" dirty="0">
                <a:ln>
                  <a:noFill/>
                </a:ln>
                <a:solidFill>
                  <a:srgbClr val="1F1F1F"/>
                </a:solidFill>
                <a:effectLst/>
                <a:latin typeface="Arial Unicode MS"/>
                <a:ea typeface="inherit"/>
              </a:rPr>
              <a:t>lymder</a:t>
            </a:r>
            <a:endParaRPr lang="en-GB" sz="2400" dirty="0"/>
          </a:p>
        </p:txBody>
      </p:sp>
      <p:sp>
        <p:nvSpPr>
          <p:cNvPr id="11" name="Title 10">
            <a:extLst>
              <a:ext uri="{FF2B5EF4-FFF2-40B4-BE49-F238E27FC236}">
                <a16:creationId xmlns:a16="http://schemas.microsoft.com/office/drawing/2014/main" id="{02C1F90A-D669-6195-1F58-372F461D0347}"/>
              </a:ext>
            </a:extLst>
          </p:cNvPr>
          <p:cNvSpPr>
            <a:spLocks noGrp="1"/>
          </p:cNvSpPr>
          <p:nvPr>
            <p:ph type="title"/>
          </p:nvPr>
        </p:nvSpPr>
        <p:spPr/>
        <p:txBody>
          <a:bodyPr/>
          <a:lstStyle/>
          <a:p>
            <a:r>
              <a:rPr kumimoji="0" lang="cy-GB" altLang="en-US" sz="4400" b="0" i="0" u="none" strike="noStrike" cap="none" normalizeH="0" baseline="0" dirty="0">
                <a:ln>
                  <a:noFill/>
                </a:ln>
                <a:solidFill>
                  <a:srgbClr val="1F1F1F"/>
                </a:solidFill>
                <a:effectLst/>
                <a:latin typeface="Arial Unicode MS"/>
                <a:ea typeface="inherit"/>
              </a:rPr>
              <a:t>gwreiddiau a newidiadau</a:t>
            </a:r>
            <a:r>
              <a:rPr kumimoji="0" lang="cy-GB" altLang="en-US" sz="1200" b="0" i="0" u="none" strike="noStrike" cap="none" normalizeH="0" baseline="0" dirty="0">
                <a:ln>
                  <a:noFill/>
                </a:ln>
                <a:solidFill>
                  <a:schemeClr val="tx1"/>
                </a:solidFill>
                <a:effectLst/>
              </a:rPr>
              <a:t> </a:t>
            </a:r>
            <a:endParaRPr lang="en-GB" dirty="0"/>
          </a:p>
        </p:txBody>
      </p:sp>
      <p:pic>
        <p:nvPicPr>
          <p:cNvPr id="6149" name="Picture 5" descr="A group of people marching in a protest&#10;&#10;Description automatically generated">
            <a:extLst>
              <a:ext uri="{FF2B5EF4-FFF2-40B4-BE49-F238E27FC236}">
                <a16:creationId xmlns:a16="http://schemas.microsoft.com/office/drawing/2014/main" id="{6704EAC9-9B16-892D-97DA-304687A6A17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595483" y="3905250"/>
            <a:ext cx="4429125" cy="2952750"/>
          </a:xfrm>
          <a:prstGeom prst="rect">
            <a:avLst/>
          </a:prstGeom>
          <a:noFill/>
          <a:extLst>
            <a:ext uri="{909E8E84-426E-40DD-AFC4-6F175D3DCCD1}">
              <a14:hiddenFill xmlns:a14="http://schemas.microsoft.com/office/drawing/2010/main">
                <a:solidFill>
                  <a:srgbClr val="FFFFFF"/>
                </a:solidFill>
              </a14:hiddenFill>
            </a:ext>
          </a:extLst>
        </p:spPr>
      </p:pic>
      <p:pic>
        <p:nvPicPr>
          <p:cNvPr id="6151" name="Picture 7" descr="A group of people standing in front of a building&#10;&#10;Description automatically generated">
            <a:extLst>
              <a:ext uri="{FF2B5EF4-FFF2-40B4-BE49-F238E27FC236}">
                <a16:creationId xmlns:a16="http://schemas.microsoft.com/office/drawing/2014/main" id="{05EF844A-DC2C-1BB0-E21A-CA7CFDB018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95482" y="0"/>
            <a:ext cx="4596518" cy="37140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858618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CF6E2-4A6C-CF6B-3E52-725C1ACB0E65}"/>
              </a:ext>
            </a:extLst>
          </p:cNvPr>
          <p:cNvSpPr>
            <a:spLocks noGrp="1"/>
          </p:cNvSpPr>
          <p:nvPr>
            <p:ph type="title"/>
          </p:nvPr>
        </p:nvSpPr>
        <p:spPr/>
        <p:txBody>
          <a:bodyPr/>
          <a:lstStyle/>
          <a:p>
            <a:r>
              <a:rPr lang="en-GB" dirty="0">
                <a:solidFill>
                  <a:srgbClr val="0070C0"/>
                </a:solidFill>
              </a:rPr>
              <a:t>Origins and changes</a:t>
            </a:r>
          </a:p>
        </p:txBody>
      </p:sp>
      <p:sp>
        <p:nvSpPr>
          <p:cNvPr id="3" name="Content Placeholder 2">
            <a:extLst>
              <a:ext uri="{FF2B5EF4-FFF2-40B4-BE49-F238E27FC236}">
                <a16:creationId xmlns:a16="http://schemas.microsoft.com/office/drawing/2014/main" id="{C818B899-DAFE-AF2A-6D3C-9D5C5B02C08E}"/>
              </a:ext>
            </a:extLst>
          </p:cNvPr>
          <p:cNvSpPr>
            <a:spLocks noGrp="1"/>
          </p:cNvSpPr>
          <p:nvPr>
            <p:ph idx="1"/>
          </p:nvPr>
        </p:nvSpPr>
        <p:spPr>
          <a:xfrm>
            <a:off x="838200" y="1825625"/>
            <a:ext cx="6924675" cy="4351338"/>
          </a:xfrm>
        </p:spPr>
        <p:txBody>
          <a:bodyPr/>
          <a:lstStyle/>
          <a:p>
            <a:r>
              <a:rPr lang="en-GB" dirty="0">
                <a:solidFill>
                  <a:srgbClr val="0070C0"/>
                </a:solidFill>
              </a:rPr>
              <a:t>19C beginnings</a:t>
            </a:r>
          </a:p>
          <a:p>
            <a:r>
              <a:rPr lang="en-GB" dirty="0">
                <a:solidFill>
                  <a:srgbClr val="0070C0"/>
                </a:solidFill>
              </a:rPr>
              <a:t>Liberal era and the Welfare State</a:t>
            </a:r>
          </a:p>
          <a:p>
            <a:r>
              <a:rPr lang="en-GB" dirty="0">
                <a:solidFill>
                  <a:srgbClr val="0070C0"/>
                </a:solidFill>
              </a:rPr>
              <a:t>The Modern Welfare State 1940-1974</a:t>
            </a:r>
          </a:p>
          <a:p>
            <a:r>
              <a:rPr lang="en-GB" dirty="0">
                <a:solidFill>
                  <a:srgbClr val="0070C0"/>
                </a:solidFill>
              </a:rPr>
              <a:t>Neoliberalism 1974+</a:t>
            </a:r>
          </a:p>
          <a:p>
            <a:r>
              <a:rPr lang="en-GB" dirty="0">
                <a:solidFill>
                  <a:srgbClr val="0070C0"/>
                </a:solidFill>
              </a:rPr>
              <a:t>Modernisation and the Third Way 1997-2010</a:t>
            </a:r>
          </a:p>
          <a:p>
            <a:r>
              <a:rPr lang="en-GB" dirty="0">
                <a:solidFill>
                  <a:srgbClr val="0070C0"/>
                </a:solidFill>
              </a:rPr>
              <a:t>Austerity</a:t>
            </a:r>
            <a:endParaRPr lang="en-GB" dirty="0"/>
          </a:p>
          <a:p>
            <a:pPr marL="2286000" lvl="5" indent="0">
              <a:buNone/>
            </a:pPr>
            <a:r>
              <a:rPr lang="en-GB" dirty="0"/>
              <a:t>(Alcock </a:t>
            </a:r>
            <a:r>
              <a:rPr lang="en-GB" i="1" dirty="0"/>
              <a:t>et al., </a:t>
            </a:r>
            <a:r>
              <a:rPr lang="en-GB" dirty="0"/>
              <a:t>2022)</a:t>
            </a:r>
          </a:p>
        </p:txBody>
      </p:sp>
      <p:pic>
        <p:nvPicPr>
          <p:cNvPr id="8194" name="Picture 2" descr="Austerity Britain: An Experiment That Failed | The New Yorker">
            <a:extLst>
              <a:ext uri="{FF2B5EF4-FFF2-40B4-BE49-F238E27FC236}">
                <a16:creationId xmlns:a16="http://schemas.microsoft.com/office/drawing/2014/main" id="{A01DD374-2362-FF2D-616B-FD5F5EFE82F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62875" y="3905250"/>
            <a:ext cx="4429125" cy="295275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A group of people standing in front of a building&#10;&#10;Description automatically generated">
            <a:extLst>
              <a:ext uri="{FF2B5EF4-FFF2-40B4-BE49-F238E27FC236}">
                <a16:creationId xmlns:a16="http://schemas.microsoft.com/office/drawing/2014/main" id="{D3B725D9-8FB0-4B63-BB8F-077AD96CA65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62875" y="10496"/>
            <a:ext cx="4566639" cy="34953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39488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386973-6FF2-2988-CE30-A2F8B35926AD}"/>
              </a:ext>
            </a:extLst>
          </p:cNvPr>
          <p:cNvSpPr>
            <a:spLocks noGrp="1"/>
          </p:cNvSpPr>
          <p:nvPr>
            <p:ph type="title"/>
          </p:nvPr>
        </p:nvSpPr>
        <p:spPr>
          <a:xfrm>
            <a:off x="838200" y="365125"/>
            <a:ext cx="10515600" cy="1325563"/>
          </a:xfrm>
        </p:spPr>
        <p:txBody>
          <a:bodyPr anchor="ctr">
            <a:normAutofit/>
          </a:bodyPr>
          <a:lstStyle/>
          <a:p>
            <a:r>
              <a:rPr lang="en-GB" sz="3200" b="1" dirty="0">
                <a:solidFill>
                  <a:srgbClr val="0070C0"/>
                </a:solidFill>
              </a:rPr>
              <a:t>Challenges in society that effect policy (Alcock</a:t>
            </a:r>
            <a:r>
              <a:rPr lang="en-GB" sz="3200" b="1" i="1" dirty="0">
                <a:solidFill>
                  <a:srgbClr val="0070C0"/>
                </a:solidFill>
              </a:rPr>
              <a:t> et al., </a:t>
            </a:r>
            <a:r>
              <a:rPr lang="en-GB" sz="3200" b="1" dirty="0">
                <a:solidFill>
                  <a:srgbClr val="0070C0"/>
                </a:solidFill>
              </a:rPr>
              <a:t>2022)</a:t>
            </a:r>
          </a:p>
        </p:txBody>
      </p:sp>
      <p:pic>
        <p:nvPicPr>
          <p:cNvPr id="2050" name="Picture 2" descr="SimCity 4 Deluxe Edition">
            <a:extLst>
              <a:ext uri="{FF2B5EF4-FFF2-40B4-BE49-F238E27FC236}">
                <a16:creationId xmlns:a16="http://schemas.microsoft.com/office/drawing/2014/main" id="{B36B9CB7-D3E2-2747-8D08-BF0E4CAA72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33311" y="1945767"/>
            <a:ext cx="3722512" cy="296646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C883A4F-08E4-5AED-ED50-F2D0506DC77C}"/>
              </a:ext>
            </a:extLst>
          </p:cNvPr>
          <p:cNvSpPr>
            <a:spLocks noGrp="1"/>
          </p:cNvSpPr>
          <p:nvPr>
            <p:ph sz="half" idx="2"/>
          </p:nvPr>
        </p:nvSpPr>
        <p:spPr>
          <a:xfrm>
            <a:off x="6567311" y="1253331"/>
            <a:ext cx="3722512" cy="4351338"/>
          </a:xfrm>
        </p:spPr>
        <p:txBody>
          <a:bodyPr>
            <a:normAutofit fontScale="92500" lnSpcReduction="10000"/>
          </a:bodyPr>
          <a:lstStyle/>
          <a:p>
            <a:pPr marL="0" indent="0">
              <a:buNone/>
            </a:pPr>
            <a:endParaRPr lang="en-GB" sz="2000" dirty="0"/>
          </a:p>
          <a:p>
            <a:r>
              <a:rPr lang="en-GB" sz="2000" dirty="0">
                <a:solidFill>
                  <a:srgbClr val="0070C0"/>
                </a:solidFill>
              </a:rPr>
              <a:t>Demographics</a:t>
            </a:r>
          </a:p>
          <a:p>
            <a:r>
              <a:rPr lang="en-GB" sz="2000" dirty="0">
                <a:solidFill>
                  <a:srgbClr val="0070C0"/>
                </a:solidFill>
              </a:rPr>
              <a:t>Economics (needs of people v needs of the economy)</a:t>
            </a:r>
          </a:p>
          <a:p>
            <a:r>
              <a:rPr lang="en-GB" sz="2000" dirty="0">
                <a:solidFill>
                  <a:srgbClr val="0070C0"/>
                </a:solidFill>
              </a:rPr>
              <a:t>Religion</a:t>
            </a:r>
          </a:p>
          <a:p>
            <a:r>
              <a:rPr lang="en-GB" sz="2000" dirty="0">
                <a:solidFill>
                  <a:srgbClr val="0070C0"/>
                </a:solidFill>
              </a:rPr>
              <a:t>Social Divisions</a:t>
            </a:r>
          </a:p>
          <a:p>
            <a:r>
              <a:rPr lang="en-GB" sz="2000" dirty="0">
                <a:solidFill>
                  <a:srgbClr val="0070C0"/>
                </a:solidFill>
              </a:rPr>
              <a:t>‘Class’ / ‘socioeconomic status</a:t>
            </a:r>
          </a:p>
          <a:p>
            <a:r>
              <a:rPr lang="en-GB" sz="2000" dirty="0">
                <a:solidFill>
                  <a:srgbClr val="0070C0"/>
                </a:solidFill>
              </a:rPr>
              <a:t>Race and minority ethnic groups</a:t>
            </a:r>
          </a:p>
          <a:p>
            <a:r>
              <a:rPr lang="en-GB" sz="2000" dirty="0">
                <a:solidFill>
                  <a:srgbClr val="0070C0"/>
                </a:solidFill>
              </a:rPr>
              <a:t>Poverty and social exclusion</a:t>
            </a:r>
          </a:p>
          <a:p>
            <a:r>
              <a:rPr lang="en-GB" sz="2000" dirty="0">
                <a:solidFill>
                  <a:srgbClr val="0070C0"/>
                </a:solidFill>
              </a:rPr>
              <a:t>Distribution of welfare</a:t>
            </a:r>
          </a:p>
          <a:p>
            <a:r>
              <a:rPr lang="en-GB" sz="2000" dirty="0">
                <a:solidFill>
                  <a:srgbClr val="0070C0"/>
                </a:solidFill>
              </a:rPr>
              <a:t>Criminal justice</a:t>
            </a:r>
          </a:p>
          <a:p>
            <a:pPr marL="0" indent="0">
              <a:buNone/>
            </a:pPr>
            <a:endParaRPr lang="en-GB" sz="2000" dirty="0"/>
          </a:p>
          <a:p>
            <a:endParaRPr lang="en-GB" sz="2000" dirty="0"/>
          </a:p>
        </p:txBody>
      </p:sp>
    </p:spTree>
    <p:extLst>
      <p:ext uri="{BB962C8B-B14F-4D97-AF65-F5344CB8AC3E}">
        <p14:creationId xmlns:p14="http://schemas.microsoft.com/office/powerpoint/2010/main" val="7802663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7" end="7"/>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SimCity 4 Deluxe Edition">
            <a:extLst>
              <a:ext uri="{FF2B5EF4-FFF2-40B4-BE49-F238E27FC236}">
                <a16:creationId xmlns:a16="http://schemas.microsoft.com/office/drawing/2014/main" id="{B36B9CB7-D3E2-2747-8D08-BF0E4CAA729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233311" y="1945767"/>
            <a:ext cx="3722512" cy="2966466"/>
          </a:xfrm>
          <a:prstGeom prst="rect">
            <a:avLst/>
          </a:prstGeom>
          <a:solidFill>
            <a:srgbClr val="FFFFFF"/>
          </a:solidFill>
        </p:spPr>
      </p:pic>
      <p:sp>
        <p:nvSpPr>
          <p:cNvPr id="3" name="Content Placeholder 2">
            <a:extLst>
              <a:ext uri="{FF2B5EF4-FFF2-40B4-BE49-F238E27FC236}">
                <a16:creationId xmlns:a16="http://schemas.microsoft.com/office/drawing/2014/main" id="{9C883A4F-08E4-5AED-ED50-F2D0506DC77C}"/>
              </a:ext>
            </a:extLst>
          </p:cNvPr>
          <p:cNvSpPr>
            <a:spLocks noGrp="1"/>
          </p:cNvSpPr>
          <p:nvPr>
            <p:ph sz="half" idx="2"/>
          </p:nvPr>
        </p:nvSpPr>
        <p:spPr>
          <a:xfrm>
            <a:off x="7018866" y="909507"/>
            <a:ext cx="3722512" cy="4351338"/>
          </a:xfrm>
        </p:spPr>
        <p:txBody>
          <a:bodyPr>
            <a:normAutofit fontScale="92500" lnSpcReduction="20000"/>
          </a:bodyPr>
          <a:lstStyle/>
          <a:p>
            <a:pPr marL="0" indent="0">
              <a:buNone/>
            </a:pPr>
            <a:endParaRPr lang="en-GB" sz="2000" dirty="0"/>
          </a:p>
          <a:p>
            <a:pPr marL="0" indent="0">
              <a:buNone/>
            </a:pPr>
            <a:endParaRPr lang="en-GB" sz="2000" dirty="0"/>
          </a:p>
          <a:p>
            <a:r>
              <a:rPr lang="cy-GB" altLang="en-US" sz="2000" dirty="0">
                <a:solidFill>
                  <a:srgbClr val="1F1F1F"/>
                </a:solidFill>
                <a:latin typeface="Arial Unicode MS"/>
                <a:ea typeface="inherit"/>
              </a:rPr>
              <a:t>Demograffeg gwlad</a:t>
            </a:r>
          </a:p>
          <a:p>
            <a:r>
              <a:rPr lang="cy-GB" altLang="en-US" sz="2000" dirty="0">
                <a:solidFill>
                  <a:srgbClr val="1F1F1F"/>
                </a:solidFill>
                <a:latin typeface="Arial Unicode MS"/>
                <a:ea typeface="inherit"/>
              </a:rPr>
              <a:t>Economeg (anghenion pobl v anghenion yr economi)</a:t>
            </a:r>
          </a:p>
          <a:p>
            <a:r>
              <a:rPr lang="cy-GB" altLang="en-US" sz="2000" dirty="0">
                <a:solidFill>
                  <a:srgbClr val="1F1F1F"/>
                </a:solidFill>
                <a:latin typeface="Arial Unicode MS"/>
                <a:ea typeface="inherit"/>
              </a:rPr>
              <a:t>Crefydd </a:t>
            </a:r>
          </a:p>
          <a:p>
            <a:r>
              <a:rPr lang="cy-GB" altLang="en-US" sz="2000" dirty="0">
                <a:solidFill>
                  <a:srgbClr val="1F1F1F"/>
                </a:solidFill>
                <a:latin typeface="Arial Unicode MS"/>
                <a:ea typeface="inherit"/>
              </a:rPr>
              <a:t>Adrannau Cymdeithasol</a:t>
            </a:r>
          </a:p>
          <a:p>
            <a:r>
              <a:rPr lang="cy-GB" altLang="en-US" sz="2000" dirty="0">
                <a:solidFill>
                  <a:srgbClr val="1F1F1F"/>
                </a:solidFill>
                <a:latin typeface="Arial Unicode MS"/>
                <a:ea typeface="inherit"/>
              </a:rPr>
              <a:t>‘Dosbarth’ / ‘statws economaidd-gymdeithasol</a:t>
            </a:r>
          </a:p>
          <a:p>
            <a:r>
              <a:rPr lang="cy-GB" altLang="en-US" sz="2000" dirty="0">
                <a:solidFill>
                  <a:srgbClr val="1F1F1F"/>
                </a:solidFill>
                <a:latin typeface="Arial Unicode MS"/>
                <a:ea typeface="inherit"/>
              </a:rPr>
              <a:t>Grwpiau hil a lleiafrifoedd ethnig </a:t>
            </a:r>
          </a:p>
          <a:p>
            <a:r>
              <a:rPr lang="cy-GB" altLang="en-US" sz="2000" dirty="0">
                <a:solidFill>
                  <a:srgbClr val="1F1F1F"/>
                </a:solidFill>
                <a:latin typeface="Arial Unicode MS"/>
                <a:ea typeface="inherit"/>
              </a:rPr>
              <a:t>Tlodi ac </a:t>
            </a:r>
            <a:r>
              <a:rPr lang="cy-GB" altLang="en-US" sz="2000" dirty="0" err="1">
                <a:solidFill>
                  <a:srgbClr val="1F1F1F"/>
                </a:solidFill>
                <a:latin typeface="Arial Unicode MS"/>
                <a:ea typeface="inherit"/>
              </a:rPr>
              <a:t>allgáu</a:t>
            </a:r>
            <a:r>
              <a:rPr lang="cy-GB" altLang="en-US" sz="2000" dirty="0">
                <a:solidFill>
                  <a:srgbClr val="1F1F1F"/>
                </a:solidFill>
                <a:latin typeface="Arial Unicode MS"/>
                <a:ea typeface="inherit"/>
              </a:rPr>
              <a:t> cymdeithasol</a:t>
            </a:r>
          </a:p>
          <a:p>
            <a:r>
              <a:rPr lang="cy-GB" altLang="en-US" sz="2000" dirty="0">
                <a:solidFill>
                  <a:srgbClr val="1F1F1F"/>
                </a:solidFill>
                <a:latin typeface="Arial Unicode MS"/>
                <a:ea typeface="inherit"/>
              </a:rPr>
              <a:t>Dosbarthiad lles </a:t>
            </a:r>
          </a:p>
          <a:p>
            <a:r>
              <a:rPr lang="cy-GB" altLang="en-US" sz="2000" dirty="0">
                <a:solidFill>
                  <a:srgbClr val="1F1F1F"/>
                </a:solidFill>
                <a:latin typeface="Arial Unicode MS"/>
                <a:ea typeface="inherit"/>
              </a:rPr>
              <a:t>Cyfiawnder troseddol</a:t>
            </a:r>
            <a:endParaRPr lang="en-GB" sz="2000" dirty="0"/>
          </a:p>
        </p:txBody>
      </p:sp>
      <p:sp>
        <p:nvSpPr>
          <p:cNvPr id="7" name="Title 6">
            <a:extLst>
              <a:ext uri="{FF2B5EF4-FFF2-40B4-BE49-F238E27FC236}">
                <a16:creationId xmlns:a16="http://schemas.microsoft.com/office/drawing/2014/main" id="{FD0ABFFF-1AEA-BD77-9037-6329ED19D5EA}"/>
              </a:ext>
            </a:extLst>
          </p:cNvPr>
          <p:cNvSpPr>
            <a:spLocks noGrp="1"/>
          </p:cNvSpPr>
          <p:nvPr>
            <p:ph type="title"/>
          </p:nvPr>
        </p:nvSpPr>
        <p:spPr>
          <a:xfrm>
            <a:off x="555978" y="246726"/>
            <a:ext cx="10515600" cy="1325563"/>
          </a:xfrm>
        </p:spPr>
        <p:txBody>
          <a:bodyPr>
            <a:normAutofit/>
          </a:bodyPr>
          <a:lstStyle/>
          <a:p>
            <a:r>
              <a:rPr kumimoji="0" lang="cy-GB" altLang="en-US" sz="4000" b="0" i="0" u="none" strike="noStrike" cap="none" normalizeH="0" baseline="0" dirty="0">
                <a:ln>
                  <a:noFill/>
                </a:ln>
                <a:solidFill>
                  <a:srgbClr val="1F1F1F"/>
                </a:solidFill>
                <a:effectLst/>
                <a:latin typeface="Arial Unicode MS"/>
                <a:ea typeface="inherit"/>
              </a:rPr>
              <a:t>Heriau mewn cymdeithas sy’n effeithio ar bolisi (</a:t>
            </a:r>
            <a:r>
              <a:rPr kumimoji="0" lang="cy-GB" altLang="en-US" sz="4000" b="0" i="0" u="none" strike="noStrike" cap="none" normalizeH="0" baseline="0" dirty="0" err="1">
                <a:ln>
                  <a:noFill/>
                </a:ln>
                <a:solidFill>
                  <a:srgbClr val="1F1F1F"/>
                </a:solidFill>
                <a:effectLst/>
                <a:latin typeface="Arial Unicode MS"/>
                <a:ea typeface="inherit"/>
              </a:rPr>
              <a:t>Alcock</a:t>
            </a:r>
            <a:r>
              <a:rPr kumimoji="0" lang="cy-GB" altLang="en-US" sz="4000" b="0" i="0" u="none" strike="noStrike" cap="none" normalizeH="0" baseline="0" dirty="0">
                <a:ln>
                  <a:noFill/>
                </a:ln>
                <a:solidFill>
                  <a:srgbClr val="1F1F1F"/>
                </a:solidFill>
                <a:effectLst/>
                <a:latin typeface="Arial Unicode MS"/>
                <a:ea typeface="inherit"/>
              </a:rPr>
              <a:t> </a:t>
            </a:r>
            <a:r>
              <a:rPr kumimoji="0" lang="cy-GB" altLang="en-US" sz="4000" b="0" i="1" u="none" strike="noStrike" cap="none" normalizeH="0" baseline="0" dirty="0" err="1">
                <a:ln>
                  <a:noFill/>
                </a:ln>
                <a:solidFill>
                  <a:srgbClr val="1F1F1F"/>
                </a:solidFill>
                <a:effectLst/>
                <a:latin typeface="Arial Unicode MS"/>
                <a:ea typeface="inherit"/>
              </a:rPr>
              <a:t>et</a:t>
            </a:r>
            <a:r>
              <a:rPr kumimoji="0" lang="cy-GB" altLang="en-US" sz="4000" b="0" i="1" u="none" strike="noStrike" cap="none" normalizeH="0" baseline="0" dirty="0">
                <a:ln>
                  <a:noFill/>
                </a:ln>
                <a:solidFill>
                  <a:srgbClr val="1F1F1F"/>
                </a:solidFill>
                <a:effectLst/>
                <a:latin typeface="Arial Unicode MS"/>
                <a:ea typeface="inherit"/>
              </a:rPr>
              <a:t> </a:t>
            </a:r>
            <a:r>
              <a:rPr kumimoji="0" lang="cy-GB" altLang="en-US" sz="4000" b="0" i="1" u="none" strike="noStrike" cap="none" normalizeH="0" baseline="0" dirty="0" err="1">
                <a:ln>
                  <a:noFill/>
                </a:ln>
                <a:solidFill>
                  <a:srgbClr val="1F1F1F"/>
                </a:solidFill>
                <a:effectLst/>
                <a:latin typeface="Arial Unicode MS"/>
                <a:ea typeface="inherit"/>
              </a:rPr>
              <a:t>al</a:t>
            </a:r>
            <a:r>
              <a:rPr kumimoji="0" lang="cy-GB" altLang="en-US" sz="4000" b="0" i="0" u="none" strike="noStrike" cap="none" normalizeH="0" baseline="0" dirty="0">
                <a:ln>
                  <a:noFill/>
                </a:ln>
                <a:solidFill>
                  <a:srgbClr val="1F1F1F"/>
                </a:solidFill>
                <a:effectLst/>
                <a:latin typeface="Arial Unicode MS"/>
                <a:ea typeface="inherit"/>
              </a:rPr>
              <a:t>., 2022)</a:t>
            </a:r>
            <a:endParaRPr lang="en-GB" sz="4000" dirty="0"/>
          </a:p>
        </p:txBody>
      </p:sp>
    </p:spTree>
    <p:extLst>
      <p:ext uri="{BB962C8B-B14F-4D97-AF65-F5344CB8AC3E}">
        <p14:creationId xmlns:p14="http://schemas.microsoft.com/office/powerpoint/2010/main" val="18733079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C9AD28-25DF-AA6E-E52D-3BE26A7C5291}"/>
              </a:ext>
            </a:extLst>
          </p:cNvPr>
          <p:cNvSpPr>
            <a:spLocks noGrp="1"/>
          </p:cNvSpPr>
          <p:nvPr>
            <p:ph type="title"/>
          </p:nvPr>
        </p:nvSpPr>
        <p:spPr>
          <a:xfrm>
            <a:off x="635435" y="2394990"/>
            <a:ext cx="5093677" cy="1325563"/>
          </a:xfrm>
        </p:spPr>
        <p:txBody>
          <a:bodyPr>
            <a:normAutofit fontScale="90000"/>
          </a:bodyPr>
          <a:lstStyle/>
          <a:p>
            <a:br>
              <a:rPr lang="en-GB" dirty="0">
                <a:solidFill>
                  <a:srgbClr val="0070C0"/>
                </a:solidFill>
              </a:rPr>
            </a:br>
            <a:br>
              <a:rPr lang="en-GB" b="1" dirty="0">
                <a:solidFill>
                  <a:srgbClr val="0070C0"/>
                </a:solidFill>
              </a:rPr>
            </a:br>
            <a:r>
              <a:rPr lang="cy-GB" sz="2900" b="1" dirty="0">
                <a:solidFill>
                  <a:srgbClr val="1F1F1F"/>
                </a:solidFill>
                <a:latin typeface="Arial Unicode MS"/>
              </a:rPr>
              <a:t>Y</a:t>
            </a:r>
            <a:r>
              <a:rPr kumimoji="0" lang="cy-GB" altLang="en-US" sz="2900" b="1" i="0" u="none" strike="noStrike" cap="none" normalizeH="0" baseline="0" dirty="0">
                <a:ln>
                  <a:noFill/>
                </a:ln>
                <a:solidFill>
                  <a:srgbClr val="1F1F1F"/>
                </a:solidFill>
                <a:effectLst/>
                <a:latin typeface="Arial Unicode MS"/>
                <a:ea typeface="inherit"/>
              </a:rPr>
              <a:t>magwedd o'r brig i lawr</a:t>
            </a:r>
            <a:r>
              <a:rPr kumimoji="0" lang="cy-GB" altLang="en-US" sz="2900" b="1" i="0" u="none" strike="noStrike" cap="none" normalizeH="0" baseline="0" dirty="0">
                <a:ln>
                  <a:noFill/>
                </a:ln>
                <a:solidFill>
                  <a:schemeClr val="tx1"/>
                </a:solidFill>
                <a:effectLst/>
              </a:rPr>
              <a:t> </a:t>
            </a:r>
            <a:r>
              <a:rPr lang="cy-GB" altLang="en-US" sz="2900" b="1" dirty="0">
                <a:latin typeface="Arial" panose="020B0604020202020204" pitchFamily="34" charset="0"/>
              </a:rPr>
              <a:t> </a:t>
            </a:r>
            <a:br>
              <a:rPr lang="cy-GB" altLang="en-US" sz="2900" b="1" dirty="0">
                <a:latin typeface="Arial" panose="020B0604020202020204" pitchFamily="34" charset="0"/>
              </a:rPr>
            </a:br>
            <a:r>
              <a:rPr lang="cy-GB" altLang="en-US" sz="2900" b="1" dirty="0">
                <a:latin typeface="Arial" panose="020B0604020202020204" pitchFamily="34" charset="0"/>
              </a:rPr>
              <a:t>-</a:t>
            </a:r>
            <a:r>
              <a:rPr kumimoji="0" lang="cy-GB" altLang="en-US" sz="2900" b="1" i="0" u="none" strike="noStrike" cap="none" normalizeH="0" baseline="0" dirty="0">
                <a:ln>
                  <a:noFill/>
                </a:ln>
                <a:solidFill>
                  <a:srgbClr val="1F1F1F"/>
                </a:solidFill>
                <a:effectLst/>
                <a:latin typeface="Arial Unicode MS"/>
                <a:ea typeface="inherit"/>
              </a:rPr>
              <a:t>Llunio Polisi</a:t>
            </a:r>
            <a:br>
              <a:rPr kumimoji="0" lang="cy-GB" altLang="en-US" sz="2900" b="0" i="0" u="none" strike="noStrike" cap="none" normalizeH="0" baseline="0" dirty="0">
                <a:ln>
                  <a:noFill/>
                </a:ln>
                <a:solidFill>
                  <a:srgbClr val="1F1F1F"/>
                </a:solidFill>
                <a:effectLst/>
                <a:latin typeface="Arial Unicode MS"/>
                <a:ea typeface="inherit"/>
              </a:rPr>
            </a:br>
            <a:br>
              <a:rPr kumimoji="0" lang="cy-GB" altLang="en-US" sz="2900" b="1" i="0" u="none" strike="noStrike" cap="none" normalizeH="0" baseline="0" dirty="0">
                <a:ln>
                  <a:noFill/>
                </a:ln>
                <a:solidFill>
                  <a:srgbClr val="1F1F1F"/>
                </a:solidFill>
                <a:effectLst/>
                <a:latin typeface="Arial Unicode MS"/>
                <a:ea typeface="inherit"/>
              </a:rPr>
            </a:br>
            <a:r>
              <a:rPr kumimoji="0" lang="cy-GB" altLang="en-US" sz="2900" b="1" i="0" u="none" strike="noStrike" cap="none" normalizeH="0" baseline="0" dirty="0">
                <a:ln>
                  <a:noFill/>
                </a:ln>
                <a:solidFill>
                  <a:srgbClr val="1F1F1F"/>
                </a:solidFill>
                <a:effectLst/>
                <a:latin typeface="Arial Unicode MS"/>
                <a:ea typeface="inherit"/>
              </a:rPr>
              <a:t>Meddyliwch: </a:t>
            </a:r>
            <a:br>
              <a:rPr kumimoji="0" lang="cy-GB" altLang="en-US" sz="2900" b="0" i="0" u="none" strike="noStrike" cap="none" normalizeH="0" baseline="0" dirty="0">
                <a:ln>
                  <a:noFill/>
                </a:ln>
                <a:solidFill>
                  <a:srgbClr val="1F1F1F"/>
                </a:solidFill>
                <a:effectLst/>
                <a:latin typeface="Arial Unicode MS"/>
                <a:ea typeface="inherit"/>
              </a:rPr>
            </a:br>
            <a:br>
              <a:rPr kumimoji="0" lang="cy-GB" altLang="en-US" sz="2900" b="0" i="0" u="none" strike="noStrike" cap="none" normalizeH="0" baseline="0" dirty="0">
                <a:ln>
                  <a:noFill/>
                </a:ln>
                <a:solidFill>
                  <a:srgbClr val="1F1F1F"/>
                </a:solidFill>
                <a:effectLst/>
                <a:latin typeface="Arial Unicode MS"/>
                <a:ea typeface="inherit"/>
              </a:rPr>
            </a:br>
            <a:r>
              <a:rPr kumimoji="0" lang="cy-GB" altLang="en-US" sz="2900" b="0" i="0" u="none" strike="noStrike" cap="none" normalizeH="0" baseline="0" dirty="0">
                <a:ln>
                  <a:noFill/>
                </a:ln>
                <a:solidFill>
                  <a:srgbClr val="1F1F1F"/>
                </a:solidFill>
                <a:effectLst/>
                <a:latin typeface="Arial Unicode MS"/>
                <a:ea typeface="inherit"/>
              </a:rPr>
              <a:t>Sut gallwn ni gysylltu hyn â </a:t>
            </a:r>
            <a:r>
              <a:rPr kumimoji="0" lang="cy-GB" altLang="en-US" sz="2900" b="0" i="0" u="none" strike="noStrike" cap="none" normalizeH="0" baseline="0" dirty="0" err="1">
                <a:ln>
                  <a:noFill/>
                </a:ln>
                <a:solidFill>
                  <a:srgbClr val="1F1F1F"/>
                </a:solidFill>
                <a:effectLst/>
                <a:latin typeface="Arial Unicode MS"/>
                <a:ea typeface="inherit"/>
              </a:rPr>
              <a:t>PPIC</a:t>
            </a:r>
            <a:r>
              <a:rPr kumimoji="0" lang="cy-GB" altLang="en-US" sz="2900" b="0" i="0" u="none" strike="noStrike" cap="none" normalizeH="0" baseline="0" dirty="0">
                <a:ln>
                  <a:noFill/>
                </a:ln>
                <a:solidFill>
                  <a:srgbClr val="1F1F1F"/>
                </a:solidFill>
                <a:effectLst/>
                <a:latin typeface="Arial Unicode MS"/>
                <a:ea typeface="inherit"/>
              </a:rPr>
              <a:t>?</a:t>
            </a:r>
            <a:br>
              <a:rPr kumimoji="0" lang="cy-GB" altLang="en-US" sz="2900" b="0" i="0" u="none" strike="noStrike" cap="none" normalizeH="0" baseline="0" dirty="0">
                <a:ln>
                  <a:noFill/>
                </a:ln>
                <a:solidFill>
                  <a:srgbClr val="1F1F1F"/>
                </a:solidFill>
                <a:effectLst/>
                <a:latin typeface="Arial Unicode MS"/>
                <a:ea typeface="inherit"/>
              </a:rPr>
            </a:br>
            <a:r>
              <a:rPr kumimoji="0" lang="cy-GB" altLang="en-US" sz="2900" b="0" i="0" u="none" strike="noStrike" cap="none" normalizeH="0" baseline="0" dirty="0">
                <a:ln>
                  <a:noFill/>
                </a:ln>
                <a:solidFill>
                  <a:srgbClr val="1F1F1F"/>
                </a:solidFill>
                <a:effectLst/>
                <a:latin typeface="Arial Unicode MS"/>
                <a:ea typeface="inherit"/>
              </a:rPr>
              <a:t> </a:t>
            </a:r>
            <a:br>
              <a:rPr kumimoji="0" lang="cy-GB" altLang="en-US" sz="2900" b="0" i="0" u="none" strike="noStrike" cap="none" normalizeH="0" baseline="0" dirty="0">
                <a:ln>
                  <a:noFill/>
                </a:ln>
                <a:solidFill>
                  <a:srgbClr val="1F1F1F"/>
                </a:solidFill>
                <a:effectLst/>
                <a:latin typeface="Arial Unicode MS"/>
                <a:ea typeface="inherit"/>
              </a:rPr>
            </a:br>
            <a:r>
              <a:rPr kumimoji="0" lang="cy-GB" altLang="en-US" sz="2900" b="0" i="0" u="none" strike="noStrike" cap="none" normalizeH="0" baseline="0" dirty="0">
                <a:ln>
                  <a:noFill/>
                </a:ln>
                <a:solidFill>
                  <a:srgbClr val="1F1F1F"/>
                </a:solidFill>
                <a:effectLst/>
                <a:latin typeface="Arial Unicode MS"/>
                <a:ea typeface="inherit"/>
              </a:rPr>
              <a:t>Pa effeithiau y bydd y polisïau yn eu gweld yn ymarferol?</a:t>
            </a:r>
            <a:br>
              <a:rPr kumimoji="0" lang="cy-GB" altLang="en-US" sz="2900" b="0" i="0" u="none" strike="noStrike" cap="none" normalizeH="0" baseline="0" dirty="0">
                <a:ln>
                  <a:noFill/>
                </a:ln>
                <a:solidFill>
                  <a:srgbClr val="1F1F1F"/>
                </a:solidFill>
                <a:effectLst/>
                <a:latin typeface="Arial Unicode MS"/>
                <a:ea typeface="inherit"/>
              </a:rPr>
            </a:br>
            <a:r>
              <a:rPr kumimoji="0" lang="cy-GB" altLang="en-US" sz="2900" b="0" i="0" u="none" strike="noStrike" cap="none" normalizeH="0" baseline="0" dirty="0">
                <a:ln>
                  <a:noFill/>
                </a:ln>
                <a:solidFill>
                  <a:srgbClr val="1F1F1F"/>
                </a:solidFill>
                <a:effectLst/>
                <a:latin typeface="Arial Unicode MS"/>
                <a:ea typeface="inherit"/>
              </a:rPr>
              <a:t> </a:t>
            </a:r>
            <a:br>
              <a:rPr kumimoji="0" lang="cy-GB" altLang="en-US" sz="2900" b="0" i="0" u="none" strike="noStrike" cap="none" normalizeH="0" baseline="0" dirty="0">
                <a:ln>
                  <a:noFill/>
                </a:ln>
                <a:solidFill>
                  <a:srgbClr val="1F1F1F"/>
                </a:solidFill>
                <a:effectLst/>
                <a:latin typeface="Arial Unicode MS"/>
                <a:ea typeface="inherit"/>
              </a:rPr>
            </a:br>
            <a:r>
              <a:rPr kumimoji="0" lang="cy-GB" altLang="en-US" sz="2900" b="0" i="0" u="none" strike="noStrike" cap="none" normalizeH="0" baseline="0" dirty="0">
                <a:ln>
                  <a:noFill/>
                </a:ln>
                <a:solidFill>
                  <a:srgbClr val="1F1F1F"/>
                </a:solidFill>
                <a:effectLst/>
                <a:latin typeface="Arial Unicode MS"/>
                <a:ea typeface="inherit"/>
              </a:rPr>
              <a:t>Sut gallai hyn effeithio ar eich ymarfer?</a:t>
            </a:r>
            <a:br>
              <a:rPr lang="en-GB" sz="4000" dirty="0"/>
            </a:br>
            <a:br>
              <a:rPr lang="en-GB" dirty="0"/>
            </a:br>
            <a:endParaRPr lang="en-GB" dirty="0"/>
          </a:p>
        </p:txBody>
      </p:sp>
      <p:sp>
        <p:nvSpPr>
          <p:cNvPr id="9" name="Content Placeholder 8">
            <a:extLst>
              <a:ext uri="{FF2B5EF4-FFF2-40B4-BE49-F238E27FC236}">
                <a16:creationId xmlns:a16="http://schemas.microsoft.com/office/drawing/2014/main" id="{5C8B2004-80F1-7D03-4749-14AE465F76A0}"/>
              </a:ext>
            </a:extLst>
          </p:cNvPr>
          <p:cNvSpPr>
            <a:spLocks noGrp="1"/>
          </p:cNvSpPr>
          <p:nvPr>
            <p:ph sz="half" idx="1"/>
          </p:nvPr>
        </p:nvSpPr>
        <p:spPr>
          <a:xfrm>
            <a:off x="6462890" y="649247"/>
            <a:ext cx="5181600" cy="4351338"/>
          </a:xfrm>
        </p:spPr>
        <p:txBody>
          <a:bodyPr>
            <a:normAutofit fontScale="92500"/>
          </a:bodyPr>
          <a:lstStyle/>
          <a:p>
            <a:pPr marL="0" indent="0">
              <a:buNone/>
            </a:pPr>
            <a:r>
              <a:rPr lang="en-GB" b="1" dirty="0">
                <a:solidFill>
                  <a:srgbClr val="0070C0"/>
                </a:solidFill>
              </a:rPr>
              <a:t>Top - Down Policy Making</a:t>
            </a:r>
          </a:p>
          <a:p>
            <a:pPr marL="0" indent="0">
              <a:buNone/>
            </a:pPr>
            <a:br>
              <a:rPr lang="en-GB" dirty="0">
                <a:solidFill>
                  <a:srgbClr val="0070C0"/>
                </a:solidFill>
              </a:rPr>
            </a:br>
            <a:r>
              <a:rPr lang="en-GB" b="1" dirty="0">
                <a:solidFill>
                  <a:srgbClr val="0070C0"/>
                </a:solidFill>
              </a:rPr>
              <a:t>Think: </a:t>
            </a:r>
          </a:p>
          <a:p>
            <a:pPr marL="0" indent="0">
              <a:buNone/>
            </a:pPr>
            <a:br>
              <a:rPr lang="en-GB" dirty="0">
                <a:solidFill>
                  <a:srgbClr val="0070C0"/>
                </a:solidFill>
              </a:rPr>
            </a:br>
            <a:r>
              <a:rPr lang="en-GB" dirty="0">
                <a:solidFill>
                  <a:srgbClr val="0070C0"/>
                </a:solidFill>
              </a:rPr>
              <a:t>How can we relate this to </a:t>
            </a:r>
            <a:r>
              <a:rPr lang="en-GB" dirty="0" err="1">
                <a:solidFill>
                  <a:srgbClr val="0070C0"/>
                </a:solidFill>
              </a:rPr>
              <a:t>CYPC</a:t>
            </a:r>
            <a:r>
              <a:rPr lang="en-GB" dirty="0">
                <a:solidFill>
                  <a:srgbClr val="0070C0"/>
                </a:solidFill>
              </a:rPr>
              <a:t>?</a:t>
            </a:r>
            <a:br>
              <a:rPr lang="en-GB" dirty="0">
                <a:solidFill>
                  <a:srgbClr val="0070C0"/>
                </a:solidFill>
              </a:rPr>
            </a:br>
            <a:br>
              <a:rPr lang="en-GB" dirty="0">
                <a:solidFill>
                  <a:srgbClr val="0070C0"/>
                </a:solidFill>
              </a:rPr>
            </a:br>
            <a:r>
              <a:rPr lang="en-GB" dirty="0">
                <a:solidFill>
                  <a:srgbClr val="0070C0"/>
                </a:solidFill>
              </a:rPr>
              <a:t>What effects of the policies would you see in practice?</a:t>
            </a:r>
            <a:br>
              <a:rPr lang="en-GB" dirty="0">
                <a:solidFill>
                  <a:srgbClr val="0070C0"/>
                </a:solidFill>
              </a:rPr>
            </a:br>
            <a:br>
              <a:rPr lang="en-GB" dirty="0">
                <a:solidFill>
                  <a:srgbClr val="0070C0"/>
                </a:solidFill>
              </a:rPr>
            </a:br>
            <a:r>
              <a:rPr lang="en-GB" dirty="0">
                <a:solidFill>
                  <a:srgbClr val="0070C0"/>
                </a:solidFill>
              </a:rPr>
              <a:t>How could this effect your practice?</a:t>
            </a:r>
            <a:endParaRPr lang="en-GB" dirty="0"/>
          </a:p>
        </p:txBody>
      </p:sp>
      <p:pic>
        <p:nvPicPr>
          <p:cNvPr id="12" name="Content Placeholder 11">
            <a:extLst>
              <a:ext uri="{FF2B5EF4-FFF2-40B4-BE49-F238E27FC236}">
                <a16:creationId xmlns:a16="http://schemas.microsoft.com/office/drawing/2014/main" id="{405DCBD2-3968-6AD9-D183-6574880BD9FB}"/>
              </a:ext>
            </a:extLst>
          </p:cNvPr>
          <p:cNvPicPr>
            <a:picLocks noGrp="1" noChangeAspect="1"/>
          </p:cNvPicPr>
          <p:nvPr>
            <p:ph sz="half" idx="2"/>
          </p:nvPr>
        </p:nvPicPr>
        <p:blipFill>
          <a:blip r:embed="rId2"/>
          <a:stretch>
            <a:fillRect/>
          </a:stretch>
        </p:blipFill>
        <p:spPr>
          <a:xfrm>
            <a:off x="9551377" y="4221956"/>
            <a:ext cx="2400300" cy="2314575"/>
          </a:xfrm>
        </p:spPr>
      </p:pic>
      <p:sp>
        <p:nvSpPr>
          <p:cNvPr id="13" name="Rectangle 1">
            <a:extLst>
              <a:ext uri="{FF2B5EF4-FFF2-40B4-BE49-F238E27FC236}">
                <a16:creationId xmlns:a16="http://schemas.microsoft.com/office/drawing/2014/main" id="{E7369B28-FDB2-1052-B429-30BB8E06AFD4}"/>
              </a:ext>
            </a:extLst>
          </p:cNvPr>
          <p:cNvSpPr>
            <a:spLocks noChangeArrowheads="1"/>
          </p:cNvSpPr>
          <p:nvPr/>
        </p:nvSpPr>
        <p:spPr bwMode="auto">
          <a:xfrm>
            <a:off x="0" y="102920"/>
            <a:ext cx="65" cy="25135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16" name="Rectangle 3">
            <a:extLst>
              <a:ext uri="{FF2B5EF4-FFF2-40B4-BE49-F238E27FC236}">
                <a16:creationId xmlns:a16="http://schemas.microsoft.com/office/drawing/2014/main" id="{5B16BB36-4F33-59F9-4EEB-8B0F7954AA3F}"/>
              </a:ext>
            </a:extLst>
          </p:cNvPr>
          <p:cNvSpPr>
            <a:spLocks noChangeArrowheads="1"/>
          </p:cNvSpPr>
          <p:nvPr/>
        </p:nvSpPr>
        <p:spPr bwMode="auto">
          <a:xfrm>
            <a:off x="547511" y="265176"/>
            <a:ext cx="65" cy="25135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17373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2ADB0-8013-8EEA-283F-C950BA9BA56B}"/>
              </a:ext>
            </a:extLst>
          </p:cNvPr>
          <p:cNvSpPr>
            <a:spLocks noGrp="1"/>
          </p:cNvSpPr>
          <p:nvPr>
            <p:ph type="title"/>
          </p:nvPr>
        </p:nvSpPr>
        <p:spPr>
          <a:xfrm>
            <a:off x="867054" y="247303"/>
            <a:ext cx="10515600" cy="1325563"/>
          </a:xfrm>
        </p:spPr>
        <p:txBody>
          <a:bodyPr>
            <a:normAutofit fontScale="90000"/>
          </a:bodyPr>
          <a:lstStyle/>
          <a:p>
            <a:r>
              <a:rPr kumimoji="0" lang="cy-GB" altLang="en-US" sz="4400" b="0" i="0" u="none" strike="noStrike" cap="none" normalizeH="0" baseline="0" dirty="0">
                <a:ln>
                  <a:noFill/>
                </a:ln>
                <a:solidFill>
                  <a:srgbClr val="1F1F1F"/>
                </a:solidFill>
                <a:effectLst/>
                <a:latin typeface="Arial Unicode MS"/>
                <a:ea typeface="inherit"/>
              </a:rPr>
              <a:t>Deddf Diwygio Lles 2012 (DU)</a:t>
            </a:r>
            <a:br>
              <a:rPr kumimoji="0" lang="cy-GB" altLang="en-US" sz="4400" b="0" i="0" u="none" strike="noStrike" cap="none" normalizeH="0" baseline="0" dirty="0">
                <a:ln>
                  <a:noFill/>
                </a:ln>
                <a:solidFill>
                  <a:srgbClr val="1F1F1F"/>
                </a:solidFill>
                <a:effectLst/>
                <a:latin typeface="Arial Unicode MS"/>
                <a:ea typeface="inherit"/>
              </a:rPr>
            </a:br>
            <a:r>
              <a:rPr lang="en-GB" i="1" dirty="0">
                <a:solidFill>
                  <a:srgbClr val="0070C0"/>
                </a:solidFill>
              </a:rPr>
              <a:t>Welfare Reform Act 2012</a:t>
            </a:r>
            <a:r>
              <a:rPr lang="en-GB" dirty="0">
                <a:solidFill>
                  <a:srgbClr val="0070C0"/>
                </a:solidFill>
              </a:rPr>
              <a:t> (UK)</a:t>
            </a:r>
            <a:br>
              <a:rPr lang="en-GB" dirty="0">
                <a:solidFill>
                  <a:srgbClr val="0070C0"/>
                </a:solidFill>
              </a:rPr>
            </a:br>
            <a:endParaRPr lang="en-GB" dirty="0">
              <a:solidFill>
                <a:srgbClr val="0070C0"/>
              </a:solidFill>
            </a:endParaRPr>
          </a:p>
        </p:txBody>
      </p:sp>
      <p:sp>
        <p:nvSpPr>
          <p:cNvPr id="4" name="Content Placeholder 2">
            <a:extLst>
              <a:ext uri="{FF2B5EF4-FFF2-40B4-BE49-F238E27FC236}">
                <a16:creationId xmlns:a16="http://schemas.microsoft.com/office/drawing/2014/main" id="{3769AFB8-77CA-B7D0-E27F-AFE91FD5C77B}"/>
              </a:ext>
            </a:extLst>
          </p:cNvPr>
          <p:cNvSpPr txBox="1">
            <a:spLocks/>
          </p:cNvSpPr>
          <p:nvPr/>
        </p:nvSpPr>
        <p:spPr>
          <a:xfrm>
            <a:off x="5698066" y="1572866"/>
            <a:ext cx="3869267" cy="4351338"/>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dirty="0">
                <a:solidFill>
                  <a:srgbClr val="0070C0"/>
                </a:solidFill>
              </a:rPr>
              <a:t>Universal Credit</a:t>
            </a:r>
          </a:p>
          <a:p>
            <a:pPr marL="0" indent="0">
              <a:buFont typeface="Arial" panose="020B0604020202020204" pitchFamily="34" charset="0"/>
              <a:buNone/>
            </a:pPr>
            <a:endParaRPr lang="en-GB" dirty="0">
              <a:solidFill>
                <a:srgbClr val="0070C0"/>
              </a:solidFill>
            </a:endParaRPr>
          </a:p>
          <a:p>
            <a:r>
              <a:rPr lang="en-GB" dirty="0">
                <a:solidFill>
                  <a:srgbClr val="0070C0"/>
                </a:solidFill>
              </a:rPr>
              <a:t>Benefit caps</a:t>
            </a:r>
          </a:p>
          <a:p>
            <a:pPr marL="0" indent="0">
              <a:buFont typeface="Arial" panose="020B0604020202020204" pitchFamily="34" charset="0"/>
              <a:buNone/>
            </a:pPr>
            <a:endParaRPr lang="en-GB" dirty="0">
              <a:solidFill>
                <a:srgbClr val="0070C0"/>
              </a:solidFill>
            </a:endParaRPr>
          </a:p>
          <a:p>
            <a:r>
              <a:rPr lang="en-GB" dirty="0">
                <a:solidFill>
                  <a:srgbClr val="0070C0"/>
                </a:solidFill>
              </a:rPr>
              <a:t>Reductions in housing benefit (Bedroom tax)</a:t>
            </a:r>
          </a:p>
          <a:p>
            <a:endParaRPr lang="en-GB" dirty="0"/>
          </a:p>
        </p:txBody>
      </p:sp>
      <p:sp>
        <p:nvSpPr>
          <p:cNvPr id="6" name="Rectangle 2">
            <a:extLst>
              <a:ext uri="{FF2B5EF4-FFF2-40B4-BE49-F238E27FC236}">
                <a16:creationId xmlns:a16="http://schemas.microsoft.com/office/drawing/2014/main" id="{B78FB088-915B-C072-6694-413EA2A741EE}"/>
              </a:ext>
            </a:extLst>
          </p:cNvPr>
          <p:cNvSpPr>
            <a:spLocks noGrp="1" noChangeArrowheads="1"/>
          </p:cNvSpPr>
          <p:nvPr>
            <p:ph idx="1"/>
          </p:nvPr>
        </p:nvSpPr>
        <p:spPr bwMode="auto">
          <a:xfrm>
            <a:off x="838200" y="3952558"/>
            <a:ext cx="28854" cy="97471"/>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8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8" name="TextBox 7">
            <a:extLst>
              <a:ext uri="{FF2B5EF4-FFF2-40B4-BE49-F238E27FC236}">
                <a16:creationId xmlns:a16="http://schemas.microsoft.com/office/drawing/2014/main" id="{66FAD581-68EC-3B83-E67D-C7229A7463E8}"/>
              </a:ext>
            </a:extLst>
          </p:cNvPr>
          <p:cNvSpPr txBox="1"/>
          <p:nvPr/>
        </p:nvSpPr>
        <p:spPr>
          <a:xfrm>
            <a:off x="867054" y="1783644"/>
            <a:ext cx="3783968" cy="3046988"/>
          </a:xfrm>
          <a:prstGeom prst="rect">
            <a:avLst/>
          </a:prstGeom>
          <a:noFill/>
        </p:spPr>
        <p:txBody>
          <a:bodyPr wrap="square" rtlCol="0">
            <a:spAutoFit/>
          </a:bodyPr>
          <a:lstStyle/>
          <a:p>
            <a:pPr marL="342900" indent="-342900">
              <a:buFont typeface="Arial" panose="020B0604020202020204" pitchFamily="34" charset="0"/>
              <a:buChar char="•"/>
            </a:pPr>
            <a:r>
              <a:rPr kumimoji="0" lang="cy-GB" altLang="en-US" sz="2400" b="0" i="0" u="none" strike="noStrike" cap="none" normalizeH="0" baseline="0" dirty="0">
                <a:ln>
                  <a:noFill/>
                </a:ln>
                <a:solidFill>
                  <a:srgbClr val="1F1F1F"/>
                </a:solidFill>
                <a:effectLst/>
                <a:latin typeface="Arial Unicode MS"/>
                <a:ea typeface="inherit"/>
              </a:rPr>
              <a:t>Credyd Cynhwysol </a:t>
            </a:r>
          </a:p>
          <a:p>
            <a:endParaRPr lang="cy-GB" altLang="en-US" sz="2400" dirty="0">
              <a:solidFill>
                <a:srgbClr val="1F1F1F"/>
              </a:solidFill>
              <a:latin typeface="Arial Unicode MS"/>
              <a:ea typeface="inherit"/>
            </a:endParaRPr>
          </a:p>
          <a:p>
            <a:pPr marL="342900" indent="-342900">
              <a:buFont typeface="Arial" panose="020B0604020202020204" pitchFamily="34" charset="0"/>
              <a:buChar char="•"/>
            </a:pPr>
            <a:r>
              <a:rPr kumimoji="0" lang="cy-GB" altLang="en-US" sz="2400" b="0" i="0" u="none" strike="noStrike" cap="none" normalizeH="0" baseline="0" dirty="0">
                <a:ln>
                  <a:noFill/>
                </a:ln>
                <a:solidFill>
                  <a:srgbClr val="1F1F1F"/>
                </a:solidFill>
                <a:effectLst/>
                <a:latin typeface="Arial Unicode MS"/>
                <a:ea typeface="inherit"/>
              </a:rPr>
              <a:t>Capiau budd-daliadau</a:t>
            </a:r>
          </a:p>
          <a:p>
            <a:endParaRPr lang="cy-GB" altLang="en-US" sz="2400" dirty="0">
              <a:solidFill>
                <a:srgbClr val="1F1F1F"/>
              </a:solidFill>
              <a:latin typeface="Arial Unicode MS"/>
              <a:ea typeface="inherit"/>
            </a:endParaRPr>
          </a:p>
          <a:p>
            <a:endParaRPr kumimoji="0" lang="cy-GB" altLang="en-US" sz="2400" b="0" i="0" u="none" strike="noStrike" cap="none" normalizeH="0" baseline="0" dirty="0">
              <a:ln>
                <a:noFill/>
              </a:ln>
              <a:solidFill>
                <a:srgbClr val="1F1F1F"/>
              </a:solidFill>
              <a:effectLst/>
              <a:latin typeface="Arial Unicode MS"/>
              <a:ea typeface="inherit"/>
            </a:endParaRPr>
          </a:p>
          <a:p>
            <a:pPr marL="342900" indent="-342900">
              <a:buFont typeface="Arial" panose="020B0604020202020204" pitchFamily="34" charset="0"/>
              <a:buChar char="•"/>
            </a:pPr>
            <a:r>
              <a:rPr kumimoji="0" lang="cy-GB" altLang="en-US" sz="2400" b="0" i="0" u="none" strike="noStrike" cap="none" normalizeH="0" baseline="0" dirty="0">
                <a:ln>
                  <a:noFill/>
                </a:ln>
                <a:solidFill>
                  <a:srgbClr val="1F1F1F"/>
                </a:solidFill>
                <a:effectLst/>
                <a:latin typeface="Arial Unicode MS"/>
                <a:ea typeface="inherit"/>
              </a:rPr>
              <a:t>Gostyngiadau mewn Budd-dal Tai (Treth Ystafelloedd Gwely</a:t>
            </a:r>
            <a:endParaRPr lang="en-GB" sz="2400" dirty="0"/>
          </a:p>
        </p:txBody>
      </p:sp>
      <p:sp>
        <p:nvSpPr>
          <p:cNvPr id="9" name="Rectangle 3">
            <a:extLst>
              <a:ext uri="{FF2B5EF4-FFF2-40B4-BE49-F238E27FC236}">
                <a16:creationId xmlns:a16="http://schemas.microsoft.com/office/drawing/2014/main" id="{A18FD08A-0AC5-AB79-6E2E-9B2E65D14E96}"/>
              </a:ext>
            </a:extLst>
          </p:cNvPr>
          <p:cNvSpPr>
            <a:spLocks noChangeArrowheads="1"/>
          </p:cNvSpPr>
          <p:nvPr/>
        </p:nvSpPr>
        <p:spPr bwMode="auto">
          <a:xfrm>
            <a:off x="0" y="179864"/>
            <a:ext cx="28854" cy="97471"/>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8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pic>
        <p:nvPicPr>
          <p:cNvPr id="11" name="Picture 10">
            <a:extLst>
              <a:ext uri="{FF2B5EF4-FFF2-40B4-BE49-F238E27FC236}">
                <a16:creationId xmlns:a16="http://schemas.microsoft.com/office/drawing/2014/main" id="{BAE220F8-5A53-122E-8510-B41E22826F12}"/>
              </a:ext>
            </a:extLst>
          </p:cNvPr>
          <p:cNvPicPr>
            <a:picLocks noChangeAspect="1"/>
          </p:cNvPicPr>
          <p:nvPr/>
        </p:nvPicPr>
        <p:blipFill>
          <a:blip r:embed="rId3"/>
          <a:stretch>
            <a:fillRect/>
          </a:stretch>
        </p:blipFill>
        <p:spPr>
          <a:xfrm>
            <a:off x="8477250" y="4791075"/>
            <a:ext cx="3714750" cy="2066925"/>
          </a:xfrm>
          <a:prstGeom prst="rect">
            <a:avLst/>
          </a:prstGeom>
        </p:spPr>
      </p:pic>
    </p:spTree>
    <p:extLst>
      <p:ext uri="{BB962C8B-B14F-4D97-AF65-F5344CB8AC3E}">
        <p14:creationId xmlns:p14="http://schemas.microsoft.com/office/powerpoint/2010/main" val="16822381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F1B0A-5352-0C9C-219F-D3512F3DBAE7}"/>
              </a:ext>
            </a:extLst>
          </p:cNvPr>
          <p:cNvSpPr>
            <a:spLocks noGrp="1"/>
          </p:cNvSpPr>
          <p:nvPr>
            <p:ph type="title"/>
          </p:nvPr>
        </p:nvSpPr>
        <p:spPr/>
        <p:txBody>
          <a:bodyPr>
            <a:normAutofit/>
          </a:bodyPr>
          <a:lstStyle/>
          <a:p>
            <a:r>
              <a:rPr kumimoji="0" lang="cy-GB" altLang="en-US" sz="2400" b="0" i="0" u="none" strike="noStrike" cap="none" normalizeH="0" baseline="0" dirty="0">
                <a:ln>
                  <a:noFill/>
                </a:ln>
                <a:solidFill>
                  <a:srgbClr val="1F1F1F"/>
                </a:solidFill>
                <a:effectLst/>
                <a:latin typeface="Arial Unicode MS"/>
                <a:ea typeface="inherit"/>
              </a:rPr>
              <a:t>Deddf Diogelwch Rwanda (Lloches a Mewnfudo) 2024</a:t>
            </a:r>
            <a:r>
              <a:rPr kumimoji="0" lang="cy-GB" altLang="en-US" sz="2400" b="0" i="0" u="none" strike="noStrike" cap="none" normalizeH="0" baseline="0" dirty="0">
                <a:ln>
                  <a:noFill/>
                </a:ln>
                <a:solidFill>
                  <a:schemeClr val="tx1"/>
                </a:solidFill>
                <a:effectLst/>
              </a:rPr>
              <a:t> </a:t>
            </a:r>
            <a:br>
              <a:rPr kumimoji="0" lang="cy-GB" altLang="en-US" sz="2400" b="0" i="0" u="none" strike="noStrike" cap="none" normalizeH="0" baseline="0" dirty="0">
                <a:ln>
                  <a:noFill/>
                </a:ln>
                <a:solidFill>
                  <a:schemeClr val="tx1"/>
                </a:solidFill>
                <a:effectLst/>
                <a:latin typeface="Arial" panose="020B0604020202020204" pitchFamily="34" charset="0"/>
              </a:rPr>
            </a:br>
            <a:r>
              <a:rPr lang="en-GB" sz="2400" i="0" dirty="0">
                <a:solidFill>
                  <a:srgbClr val="0070C0"/>
                </a:solidFill>
                <a:effectLst/>
                <a:highlight>
                  <a:srgbClr val="FFFFE5"/>
                </a:highlight>
                <a:latin typeface="Arial" panose="020B0604020202020204" pitchFamily="34" charset="0"/>
              </a:rPr>
              <a:t>Safety of Rwanda (Asylum and Immigration) Act 2024 </a:t>
            </a:r>
            <a:endParaRPr lang="en-GB" sz="2400" dirty="0">
              <a:solidFill>
                <a:srgbClr val="0070C0"/>
              </a:solidFill>
              <a:highlight>
                <a:srgbClr val="FFFFE5"/>
              </a:highlight>
            </a:endParaRPr>
          </a:p>
        </p:txBody>
      </p:sp>
      <p:pic>
        <p:nvPicPr>
          <p:cNvPr id="3074" name="Picture 2" descr="What is the new Rwanda bill and how has it changed over time?">
            <a:extLst>
              <a:ext uri="{FF2B5EF4-FFF2-40B4-BE49-F238E27FC236}">
                <a16:creationId xmlns:a16="http://schemas.microsoft.com/office/drawing/2014/main" id="{FF62DE01-67F4-DD01-6E43-70232CE527A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618704" y="1913206"/>
            <a:ext cx="11057481" cy="3573194"/>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1">
            <a:extLst>
              <a:ext uri="{FF2B5EF4-FFF2-40B4-BE49-F238E27FC236}">
                <a16:creationId xmlns:a16="http://schemas.microsoft.com/office/drawing/2014/main" id="{A1D2352A-7920-12DD-71EB-41E08D5AC769}"/>
              </a:ext>
            </a:extLst>
          </p:cNvPr>
          <p:cNvSpPr>
            <a:spLocks noChangeArrowheads="1"/>
          </p:cNvSpPr>
          <p:nvPr/>
        </p:nvSpPr>
        <p:spPr bwMode="auto">
          <a:xfrm>
            <a:off x="0" y="102920"/>
            <a:ext cx="65" cy="25135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78546677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88E8E-2686-314C-65DC-EDBA220A898E}"/>
              </a:ext>
            </a:extLst>
          </p:cNvPr>
          <p:cNvSpPr>
            <a:spLocks noGrp="1"/>
          </p:cNvSpPr>
          <p:nvPr>
            <p:ph type="title"/>
          </p:nvPr>
        </p:nvSpPr>
        <p:spPr>
          <a:xfrm>
            <a:off x="8817" y="198140"/>
            <a:ext cx="10515600" cy="1325563"/>
          </a:xfrm>
        </p:spPr>
        <p:txBody>
          <a:bodyPr>
            <a:noAutofit/>
          </a:bodyPr>
          <a:lstStyle/>
          <a:p>
            <a:r>
              <a:rPr kumimoji="0" lang="cy-GB" altLang="en-US" sz="2800" b="1" i="0" u="none" strike="noStrike" cap="none" normalizeH="0" baseline="0" dirty="0">
                <a:ln>
                  <a:noFill/>
                </a:ln>
                <a:solidFill>
                  <a:srgbClr val="1F1F1F"/>
                </a:solidFill>
                <a:effectLst/>
                <a:latin typeface="Arial Unicode MS"/>
                <a:ea typeface="inherit"/>
              </a:rPr>
              <a:t>Deddf yr Heddlu a Thystiolaeth Droseddol 1984 (</a:t>
            </a:r>
            <a:r>
              <a:rPr kumimoji="0" lang="cy-GB" altLang="en-US" sz="2800" b="1" i="0" u="none" strike="noStrike" cap="none" normalizeH="0" baseline="0" dirty="0" err="1">
                <a:ln>
                  <a:noFill/>
                </a:ln>
                <a:solidFill>
                  <a:srgbClr val="1F1F1F"/>
                </a:solidFill>
                <a:effectLst/>
                <a:latin typeface="Arial Unicode MS"/>
                <a:ea typeface="inherit"/>
              </a:rPr>
              <a:t>PACE</a:t>
            </a:r>
            <a:r>
              <a:rPr kumimoji="0" lang="cy-GB" altLang="en-US" sz="2800" b="1" i="0" u="none" strike="noStrike" cap="none" normalizeH="0" baseline="0" dirty="0">
                <a:ln>
                  <a:noFill/>
                </a:ln>
                <a:solidFill>
                  <a:srgbClr val="1F1F1F"/>
                </a:solidFill>
                <a:effectLst/>
                <a:latin typeface="Arial Unicode MS"/>
                <a:ea typeface="inherit"/>
              </a:rPr>
              <a:t>) – Adran 1 (DU) – Stopio a Chwilio</a:t>
            </a:r>
            <a:r>
              <a:rPr kumimoji="0" lang="cy-GB" altLang="en-US" sz="2800" b="1" i="0" u="none" strike="noStrike" cap="none" normalizeH="0" baseline="0" dirty="0">
                <a:ln>
                  <a:noFill/>
                </a:ln>
                <a:solidFill>
                  <a:schemeClr val="tx1"/>
                </a:solidFill>
                <a:effectLst/>
              </a:rPr>
              <a:t> </a:t>
            </a:r>
            <a:br>
              <a:rPr kumimoji="0" lang="cy-GB" altLang="en-US" sz="2800" b="1" i="0" u="none" strike="noStrike" cap="none" normalizeH="0" baseline="0" dirty="0">
                <a:ln>
                  <a:noFill/>
                </a:ln>
                <a:solidFill>
                  <a:schemeClr val="tx1"/>
                </a:solidFill>
                <a:effectLst/>
                <a:latin typeface="Arial" panose="020B0604020202020204" pitchFamily="34" charset="0"/>
              </a:rPr>
            </a:br>
            <a:r>
              <a:rPr lang="en-GB" sz="2800" b="1" i="1" dirty="0">
                <a:solidFill>
                  <a:srgbClr val="0070C0"/>
                </a:solidFill>
              </a:rPr>
              <a:t>Police and Criminal Evidence Act 1984</a:t>
            </a:r>
            <a:r>
              <a:rPr lang="en-GB" sz="2800" b="1" dirty="0">
                <a:solidFill>
                  <a:srgbClr val="0070C0"/>
                </a:solidFill>
              </a:rPr>
              <a:t> (PACE) – Section 1 (UK) – Stop and Search</a:t>
            </a:r>
          </a:p>
        </p:txBody>
      </p:sp>
      <p:sp>
        <p:nvSpPr>
          <p:cNvPr id="3" name="Content Placeholder 2">
            <a:extLst>
              <a:ext uri="{FF2B5EF4-FFF2-40B4-BE49-F238E27FC236}">
                <a16:creationId xmlns:a16="http://schemas.microsoft.com/office/drawing/2014/main" id="{7FCCEC7A-401C-7C20-47E4-16E8EBFA071B}"/>
              </a:ext>
            </a:extLst>
          </p:cNvPr>
          <p:cNvSpPr>
            <a:spLocks noGrp="1"/>
          </p:cNvSpPr>
          <p:nvPr>
            <p:ph idx="1"/>
          </p:nvPr>
        </p:nvSpPr>
        <p:spPr>
          <a:xfrm>
            <a:off x="237822" y="1690688"/>
            <a:ext cx="6616132" cy="4351338"/>
          </a:xfrm>
        </p:spPr>
        <p:txBody>
          <a:bodyPr>
            <a:normAutofit/>
          </a:bodyPr>
          <a:lstStyle/>
          <a:p>
            <a:pPr marL="0" indent="0">
              <a:buNone/>
            </a:pPr>
            <a:endParaRPr lang="en-GB" sz="2400" b="0" dirty="0">
              <a:solidFill>
                <a:srgbClr val="0070C0"/>
              </a:solidFill>
              <a:effectLst/>
              <a:highlight>
                <a:srgbClr val="FFFFE5"/>
              </a:highlight>
              <a:latin typeface="Helvetica Neue"/>
            </a:endParaRPr>
          </a:p>
          <a:p>
            <a:pPr marL="0" indent="0">
              <a:buNone/>
            </a:pPr>
            <a:r>
              <a:rPr lang="cy-GB" altLang="en-US" sz="2400" dirty="0">
                <a:solidFill>
                  <a:srgbClr val="1F1F1F"/>
                </a:solidFill>
                <a:latin typeface="Arial Unicode MS"/>
                <a:ea typeface="inherit"/>
              </a:rPr>
              <a:t>T</a:t>
            </a:r>
            <a:r>
              <a:rPr kumimoji="0" lang="cy-GB" altLang="en-US" sz="2400" b="0" i="0" u="none" strike="noStrike" cap="none" normalizeH="0" baseline="0" dirty="0">
                <a:ln>
                  <a:noFill/>
                </a:ln>
                <a:solidFill>
                  <a:srgbClr val="1F1F1F"/>
                </a:solidFill>
                <a:effectLst/>
                <a:latin typeface="Arial Unicode MS"/>
                <a:ea typeface="inherit"/>
              </a:rPr>
              <a:t>u allan i Lundain, rydych chi 43 gwaith yn fwy tebygol o gael eich stopio a'ch chwilio heb gyfiawnhad os ydych chi'n ddu nag os ydych chi'n wyn</a:t>
            </a:r>
            <a:endParaRPr lang="en-GB" sz="2400" dirty="0">
              <a:solidFill>
                <a:srgbClr val="0070C0"/>
              </a:solidFill>
              <a:highlight>
                <a:srgbClr val="FFFFE5"/>
              </a:highlight>
              <a:latin typeface="Helvetica Neue"/>
            </a:endParaRPr>
          </a:p>
          <a:p>
            <a:pPr marL="0" indent="0">
              <a:buNone/>
            </a:pPr>
            <a:endParaRPr lang="en-GB" sz="2400" b="0" dirty="0">
              <a:solidFill>
                <a:srgbClr val="0070C0"/>
              </a:solidFill>
              <a:effectLst/>
              <a:highlight>
                <a:srgbClr val="FFFFE5"/>
              </a:highlight>
              <a:latin typeface="Helvetica Neue"/>
            </a:endParaRPr>
          </a:p>
          <a:p>
            <a:pPr marL="0" indent="0">
              <a:buNone/>
            </a:pPr>
            <a:r>
              <a:rPr lang="en-GB" sz="2400" b="0" dirty="0">
                <a:solidFill>
                  <a:srgbClr val="0070C0"/>
                </a:solidFill>
                <a:effectLst/>
                <a:highlight>
                  <a:srgbClr val="FFFFE5"/>
                </a:highlight>
                <a:latin typeface="Helvetica Neue"/>
              </a:rPr>
              <a:t>Outside of London, you are 43 times more likely to be stopped and searched without justification if you’re black than if you’re white.</a:t>
            </a:r>
            <a:endParaRPr lang="en-GB" sz="2400" dirty="0">
              <a:solidFill>
                <a:srgbClr val="0070C0"/>
              </a:solidFill>
              <a:highlight>
                <a:srgbClr val="FFFFE5"/>
              </a:highlight>
            </a:endParaRPr>
          </a:p>
        </p:txBody>
      </p:sp>
      <p:pic>
        <p:nvPicPr>
          <p:cNvPr id="4098" name="Picture 2" descr="A group of police officers standing next to a brick wall&#10;&#10;Description automatically generated">
            <a:extLst>
              <a:ext uri="{FF2B5EF4-FFF2-40B4-BE49-F238E27FC236}">
                <a16:creationId xmlns:a16="http://schemas.microsoft.com/office/drawing/2014/main" id="{18ED4803-87BD-A59F-A7CD-9ED20B1B80D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9456" y="3369594"/>
            <a:ext cx="5412544" cy="357623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1">
            <a:extLst>
              <a:ext uri="{FF2B5EF4-FFF2-40B4-BE49-F238E27FC236}">
                <a16:creationId xmlns:a16="http://schemas.microsoft.com/office/drawing/2014/main" id="{01546172-D53C-94FB-84D5-E15286BAD16D}"/>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3B2730FE-F8E1-709F-0AFA-AD20F37DE5AC}"/>
              </a:ext>
            </a:extLst>
          </p:cNvPr>
          <p:cNvSpPr>
            <a:spLocks noChangeArrowheads="1"/>
          </p:cNvSpPr>
          <p:nvPr/>
        </p:nvSpPr>
        <p:spPr bwMode="auto">
          <a:xfrm>
            <a:off x="0" y="198140"/>
            <a:ext cx="17634" cy="6091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5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323805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2">
            <a:extLst>
              <a:ext uri="{FF2B5EF4-FFF2-40B4-BE49-F238E27FC236}">
                <a16:creationId xmlns:a16="http://schemas.microsoft.com/office/drawing/2014/main" id="{B92D3AB2-B9AF-69AE-A08F-E456D268215B}"/>
              </a:ext>
            </a:extLst>
          </p:cNvPr>
          <p:cNvSpPr>
            <a:spLocks noGrp="1" noChangeArrowheads="1"/>
          </p:cNvSpPr>
          <p:nvPr>
            <p:ph type="title"/>
          </p:nvPr>
        </p:nvSpPr>
        <p:spPr bwMode="auto">
          <a:xfrm>
            <a:off x="838200" y="365125"/>
            <a:ext cx="10515600" cy="1325563"/>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7935" rIns="0" bIns="-7935" numCol="1" anchor="ctr" anchorCtr="0" compatLnSpc="1">
            <a:prstTxWarp prst="textNoShape">
              <a:avLst/>
            </a:prstTxWarp>
            <a:normAutofit/>
          </a:bodyPr>
          <a:lstStyle/>
          <a:p>
            <a:pPr marL="0" marR="0" lvl="0" indent="0" defTabSz="914400" rtl="0" eaLnBrk="0" fontAlgn="base" latinLnBrk="0" hangingPunct="0">
              <a:spcBef>
                <a:spcPct val="0"/>
              </a:spcBef>
              <a:spcAft>
                <a:spcPct val="0"/>
              </a:spcAft>
              <a:buClrTx/>
              <a:buSzTx/>
              <a:buFontTx/>
              <a:buNone/>
              <a:tabLst/>
            </a:pPr>
            <a:r>
              <a:rPr kumimoji="0" lang="cy-GB" altLang="en-US" b="0" i="0" u="none" strike="noStrike" cap="none" normalizeH="0" baseline="0">
                <a:ln>
                  <a:noFill/>
                </a:ln>
                <a:effectLst/>
              </a:rPr>
              <a:t>Haen Ganol yn seiliedig ar faterion </a:t>
            </a:r>
          </a:p>
        </p:txBody>
      </p:sp>
      <p:sp>
        <p:nvSpPr>
          <p:cNvPr id="4" name="Rectangle 1">
            <a:extLst>
              <a:ext uri="{FF2B5EF4-FFF2-40B4-BE49-F238E27FC236}">
                <a16:creationId xmlns:a16="http://schemas.microsoft.com/office/drawing/2014/main" id="{8DCE3FD2-4E80-A039-3541-348EA54DA457}"/>
              </a:ext>
            </a:extLst>
          </p:cNvPr>
          <p:cNvSpPr>
            <a:spLocks noGrp="1" noChangeArrowheads="1"/>
          </p:cNvSpPr>
          <p:nvPr>
            <p:ph sz="half" idx="1"/>
          </p:nvPr>
        </p:nvSpPr>
        <p:spPr bwMode="auto">
          <a:xfrm>
            <a:off x="393137" y="1437207"/>
            <a:ext cx="10377361" cy="4351338"/>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7935" rIns="0" bIns="-7935" numCol="1"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r>
              <a:rPr kumimoji="0" lang="cy-GB" altLang="en-US" sz="2400" b="0" i="0" u="none" strike="noStrike" cap="none" normalizeH="0" baseline="0" dirty="0">
                <a:ln>
                  <a:noFill/>
                </a:ln>
                <a:effectLst/>
              </a:rPr>
              <a:t>Er bod gan lawer o bolisïau sy’n effeithio ar blant a phobl ifanc yng Nghymru seiliau deddfwriaethol, mae nifer sylweddol yn cael eu llywio gan fframweithiau polisi, canllawiau, a mentrau strategol yn hytrach na mandadau cyfreithiol uniongyrchol. </a:t>
            </a:r>
          </a:p>
          <a:p>
            <a:pPr eaLnBrk="0" fontAlgn="base" hangingPunct="0">
              <a:spcBef>
                <a:spcPct val="0"/>
              </a:spcBef>
              <a:spcAft>
                <a:spcPts val="600"/>
              </a:spcAft>
            </a:pPr>
            <a:r>
              <a:rPr kumimoji="0" lang="cy-GB" altLang="en-US" sz="2400" b="0" i="0" u="none" strike="noStrike" cap="none" normalizeH="0" baseline="0" dirty="0">
                <a:ln>
                  <a:noFill/>
                </a:ln>
                <a:effectLst/>
              </a:rPr>
              <a:t>Darpariaeth Iechyd Meddwl </a:t>
            </a:r>
          </a:p>
          <a:p>
            <a:pPr eaLnBrk="0" fontAlgn="base" hangingPunct="0">
              <a:spcBef>
                <a:spcPct val="0"/>
              </a:spcBef>
              <a:spcAft>
                <a:spcPts val="600"/>
              </a:spcAft>
            </a:pPr>
            <a:r>
              <a:rPr kumimoji="0" lang="cy-GB" altLang="en-US" sz="2400" b="0" i="0" u="none" strike="noStrike" cap="none" normalizeH="0" baseline="0" dirty="0">
                <a:ln>
                  <a:noFill/>
                </a:ln>
                <a:effectLst/>
              </a:rPr>
              <a:t>Dechrau'n Deg Diogelu </a:t>
            </a:r>
          </a:p>
          <a:p>
            <a:pPr eaLnBrk="0" fontAlgn="base" hangingPunct="0">
              <a:spcBef>
                <a:spcPct val="0"/>
              </a:spcBef>
              <a:spcAft>
                <a:spcPts val="600"/>
              </a:spcAft>
            </a:pPr>
            <a:r>
              <a:rPr kumimoji="0" lang="cy-GB" altLang="en-US" sz="2400" b="0" i="0" u="none" strike="noStrike" cap="none" normalizeH="0" baseline="0" dirty="0">
                <a:ln>
                  <a:noFill/>
                </a:ln>
                <a:effectLst/>
              </a:rPr>
              <a:t>Chwarae </a:t>
            </a:r>
          </a:p>
          <a:p>
            <a:pPr eaLnBrk="0" fontAlgn="base" hangingPunct="0">
              <a:spcBef>
                <a:spcPct val="0"/>
              </a:spcBef>
              <a:spcAft>
                <a:spcPts val="600"/>
              </a:spcAft>
            </a:pPr>
            <a:r>
              <a:rPr kumimoji="0" lang="cy-GB" altLang="en-US" sz="2400" b="0" i="0" u="none" strike="noStrike" cap="none" normalizeH="0" baseline="0" dirty="0">
                <a:ln>
                  <a:noFill/>
                </a:ln>
                <a:effectLst/>
              </a:rPr>
              <a:t>Tlodi ac Anghydraddoldeb Plant (Strategaeth Tlodi 2024 Cymru)</a:t>
            </a:r>
          </a:p>
          <a:p>
            <a:pPr eaLnBrk="0" fontAlgn="base" hangingPunct="0">
              <a:spcBef>
                <a:spcPct val="0"/>
              </a:spcBef>
              <a:spcAft>
                <a:spcPts val="600"/>
              </a:spcAft>
            </a:pPr>
            <a:r>
              <a:rPr kumimoji="0" lang="cy-GB" altLang="en-US" sz="2400" b="0" i="0" u="none" strike="noStrike" cap="none" normalizeH="0" baseline="0" dirty="0">
                <a:ln>
                  <a:noFill/>
                </a:ln>
                <a:effectLst/>
              </a:rPr>
              <a:t>Cyfranogiad Datblygu gweithlu'r Blynyddoedd Cynnar </a:t>
            </a:r>
          </a:p>
          <a:p>
            <a:pPr eaLnBrk="0" fontAlgn="base" hangingPunct="0">
              <a:spcBef>
                <a:spcPct val="0"/>
              </a:spcBef>
              <a:spcAft>
                <a:spcPts val="600"/>
              </a:spcAft>
            </a:pPr>
            <a:r>
              <a:rPr kumimoji="0" lang="cy-GB" altLang="en-US" sz="2400" b="0" i="0" u="none" strike="noStrike" cap="none" normalizeH="0" baseline="0" dirty="0">
                <a:ln>
                  <a:noFill/>
                </a:ln>
                <a:effectLst/>
              </a:rPr>
              <a:t>Rhaglenni brechu </a:t>
            </a:r>
          </a:p>
        </p:txBody>
      </p:sp>
    </p:spTree>
    <p:extLst>
      <p:ext uri="{BB962C8B-B14F-4D97-AF65-F5344CB8AC3E}">
        <p14:creationId xmlns:p14="http://schemas.microsoft.com/office/powerpoint/2010/main" val="15411200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FFF0A-E2A0-079C-5AF0-F2AC9C470CAE}"/>
              </a:ext>
            </a:extLst>
          </p:cNvPr>
          <p:cNvSpPr>
            <a:spLocks noGrp="1"/>
          </p:cNvSpPr>
          <p:nvPr>
            <p:ph type="title"/>
          </p:nvPr>
        </p:nvSpPr>
        <p:spPr>
          <a:xfrm>
            <a:off x="0" y="18255"/>
            <a:ext cx="10515600" cy="1325563"/>
          </a:xfrm>
        </p:spPr>
        <p:txBody>
          <a:bodyPr/>
          <a:lstStyle/>
          <a:p>
            <a:r>
              <a:rPr lang="en-GB" dirty="0"/>
              <a:t>Middle Tier based on issues</a:t>
            </a:r>
          </a:p>
        </p:txBody>
      </p:sp>
      <p:sp>
        <p:nvSpPr>
          <p:cNvPr id="3" name="Content Placeholder 2">
            <a:extLst>
              <a:ext uri="{FF2B5EF4-FFF2-40B4-BE49-F238E27FC236}">
                <a16:creationId xmlns:a16="http://schemas.microsoft.com/office/drawing/2014/main" id="{C27DBF15-2A1E-A509-9D19-FF271DE7C5A5}"/>
              </a:ext>
            </a:extLst>
          </p:cNvPr>
          <p:cNvSpPr>
            <a:spLocks noGrp="1"/>
          </p:cNvSpPr>
          <p:nvPr>
            <p:ph idx="1"/>
          </p:nvPr>
        </p:nvSpPr>
        <p:spPr>
          <a:xfrm>
            <a:off x="430237" y="1253331"/>
            <a:ext cx="10515600" cy="4351338"/>
          </a:xfrm>
        </p:spPr>
        <p:txBody>
          <a:bodyPr>
            <a:normAutofit fontScale="77500" lnSpcReduction="20000"/>
          </a:bodyPr>
          <a:lstStyle/>
          <a:p>
            <a:pPr marL="0" indent="0">
              <a:buNone/>
            </a:pPr>
            <a:r>
              <a:rPr lang="en-GB" dirty="0">
                <a:solidFill>
                  <a:srgbClr val="0070C0"/>
                </a:solidFill>
              </a:rPr>
              <a:t>While many policies affecting children and young people in Wales have legislative underpinnings, a significant number are driven by </a:t>
            </a:r>
            <a:r>
              <a:rPr lang="en-GB" b="1" dirty="0">
                <a:solidFill>
                  <a:srgbClr val="0070C0"/>
                </a:solidFill>
              </a:rPr>
              <a:t>policy frameworks</a:t>
            </a:r>
            <a:r>
              <a:rPr lang="en-GB" dirty="0">
                <a:solidFill>
                  <a:srgbClr val="0070C0"/>
                </a:solidFill>
              </a:rPr>
              <a:t>, </a:t>
            </a:r>
            <a:r>
              <a:rPr lang="en-GB" b="1" dirty="0">
                <a:solidFill>
                  <a:srgbClr val="0070C0"/>
                </a:solidFill>
              </a:rPr>
              <a:t>guidance</a:t>
            </a:r>
            <a:r>
              <a:rPr lang="en-GB" dirty="0">
                <a:solidFill>
                  <a:srgbClr val="0070C0"/>
                </a:solidFill>
              </a:rPr>
              <a:t>, and </a:t>
            </a:r>
            <a:r>
              <a:rPr lang="en-GB" b="1" dirty="0">
                <a:solidFill>
                  <a:srgbClr val="0070C0"/>
                </a:solidFill>
              </a:rPr>
              <a:t>strategic initiatives</a:t>
            </a:r>
            <a:r>
              <a:rPr lang="en-GB" dirty="0">
                <a:solidFill>
                  <a:srgbClr val="0070C0"/>
                </a:solidFill>
              </a:rPr>
              <a:t> rather than direct legal mandates. </a:t>
            </a:r>
          </a:p>
          <a:p>
            <a:endParaRPr lang="en-GB" dirty="0"/>
          </a:p>
          <a:p>
            <a:r>
              <a:rPr lang="en-GB" dirty="0">
                <a:solidFill>
                  <a:srgbClr val="0070C0"/>
                </a:solidFill>
              </a:rPr>
              <a:t>Mental Health provision </a:t>
            </a:r>
          </a:p>
          <a:p>
            <a:r>
              <a:rPr lang="en-GB" dirty="0">
                <a:solidFill>
                  <a:srgbClr val="0070C0"/>
                </a:solidFill>
              </a:rPr>
              <a:t>Flying Start</a:t>
            </a:r>
          </a:p>
          <a:p>
            <a:r>
              <a:rPr lang="en-GB" dirty="0">
                <a:solidFill>
                  <a:srgbClr val="0070C0"/>
                </a:solidFill>
              </a:rPr>
              <a:t>Safeguarding</a:t>
            </a:r>
          </a:p>
          <a:p>
            <a:r>
              <a:rPr lang="en-GB" dirty="0">
                <a:solidFill>
                  <a:srgbClr val="0070C0"/>
                </a:solidFill>
              </a:rPr>
              <a:t>Play</a:t>
            </a:r>
          </a:p>
          <a:p>
            <a:r>
              <a:rPr lang="en-GB" dirty="0">
                <a:solidFill>
                  <a:srgbClr val="0070C0"/>
                </a:solidFill>
              </a:rPr>
              <a:t>Child Poverty and Inequality (Poverty Strategy 2024 Wales)</a:t>
            </a:r>
          </a:p>
          <a:p>
            <a:r>
              <a:rPr lang="en-GB" dirty="0">
                <a:solidFill>
                  <a:srgbClr val="0070C0"/>
                </a:solidFill>
              </a:rPr>
              <a:t>Participation </a:t>
            </a:r>
          </a:p>
          <a:p>
            <a:r>
              <a:rPr lang="en-GB" dirty="0">
                <a:solidFill>
                  <a:srgbClr val="0070C0"/>
                </a:solidFill>
              </a:rPr>
              <a:t>Early Years workforce development</a:t>
            </a:r>
          </a:p>
          <a:p>
            <a:r>
              <a:rPr lang="en-GB" dirty="0">
                <a:solidFill>
                  <a:srgbClr val="0070C0"/>
                </a:solidFill>
              </a:rPr>
              <a:t>Vaccination programmes</a:t>
            </a:r>
          </a:p>
        </p:txBody>
      </p:sp>
    </p:spTree>
    <p:extLst>
      <p:ext uri="{BB962C8B-B14F-4D97-AF65-F5344CB8AC3E}">
        <p14:creationId xmlns:p14="http://schemas.microsoft.com/office/powerpoint/2010/main" val="20022254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7F98FF4-C6E9-D2DE-64F6-804D41F33022}"/>
              </a:ext>
            </a:extLst>
          </p:cNvPr>
          <p:cNvSpPr>
            <a:spLocks noGrp="1"/>
          </p:cNvSpPr>
          <p:nvPr>
            <p:ph type="title"/>
          </p:nvPr>
        </p:nvSpPr>
        <p:spPr>
          <a:xfrm>
            <a:off x="613211" y="-432924"/>
            <a:ext cx="7907702" cy="1600200"/>
          </a:xfrm>
        </p:spPr>
        <p:txBody>
          <a:bodyPr/>
          <a:lstStyle/>
          <a:p>
            <a:r>
              <a:rPr lang="en-US" dirty="0"/>
              <a:t>Polisi o’r gwaelod i </a:t>
            </a:r>
            <a:r>
              <a:rPr lang="en-US" dirty="0" err="1"/>
              <a:t>fynu</a:t>
            </a:r>
            <a:endParaRPr lang="en-US" dirty="0"/>
          </a:p>
        </p:txBody>
      </p:sp>
      <p:sp>
        <p:nvSpPr>
          <p:cNvPr id="4" name="Rectangle 1">
            <a:extLst>
              <a:ext uri="{FF2B5EF4-FFF2-40B4-BE49-F238E27FC236}">
                <a16:creationId xmlns:a16="http://schemas.microsoft.com/office/drawing/2014/main" id="{F0525FED-AD28-BB84-357A-CC055F25B4F5}"/>
              </a:ext>
            </a:extLst>
          </p:cNvPr>
          <p:cNvSpPr>
            <a:spLocks noGrp="1" noChangeArrowheads="1"/>
          </p:cNvSpPr>
          <p:nvPr>
            <p:ph idx="1"/>
          </p:nvPr>
        </p:nvSpPr>
        <p:spPr bwMode="auto">
          <a:xfrm>
            <a:off x="613211" y="1561959"/>
            <a:ext cx="10722816" cy="4873625"/>
          </a:xfrm>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0" tIns="-7935" rIns="0" bIns="-7935" numCol="1" anchorCtr="0" compatLnSpc="1">
            <a:prstTxWarp prst="textNoShape">
              <a:avLst/>
            </a:prstTxWarp>
            <a:normAutofit/>
          </a:bodyPr>
          <a:lstStyle/>
          <a:p>
            <a:pPr eaLnBrk="0" fontAlgn="base" hangingPunct="0">
              <a:spcBef>
                <a:spcPct val="0"/>
              </a:spcBef>
              <a:spcAft>
                <a:spcPts val="600"/>
              </a:spcAft>
            </a:pPr>
            <a:r>
              <a:rPr kumimoji="0" lang="cy-GB" altLang="en-US" b="0" i="0" u="none" strike="noStrike" cap="none" normalizeH="0" baseline="0" dirty="0">
                <a:ln>
                  <a:noFill/>
                </a:ln>
                <a:effectLst/>
              </a:rPr>
              <a:t>Ddeddf Plant (Diddymu Amddiffyniad Cosb Resymol) (Cymru) 2020 - rôl y Comisiynydd Plant </a:t>
            </a:r>
          </a:p>
          <a:p>
            <a:pPr eaLnBrk="0" fontAlgn="base" hangingPunct="0">
              <a:spcBef>
                <a:spcPct val="0"/>
              </a:spcBef>
              <a:spcAft>
                <a:spcPts val="600"/>
              </a:spcAft>
            </a:pPr>
            <a:r>
              <a:rPr kumimoji="0" lang="cy-GB" altLang="en-US" b="0" i="0" u="none" strike="noStrike" cap="none" normalizeH="0" baseline="0" dirty="0">
                <a:ln>
                  <a:noFill/>
                </a:ln>
                <a:effectLst/>
              </a:rPr>
              <a:t>Gwrth-fwlio </a:t>
            </a:r>
          </a:p>
          <a:p>
            <a:pPr eaLnBrk="0" fontAlgn="base" hangingPunct="0">
              <a:spcBef>
                <a:spcPct val="0"/>
              </a:spcBef>
              <a:spcAft>
                <a:spcPts val="600"/>
              </a:spcAft>
            </a:pPr>
            <a:r>
              <a:rPr kumimoji="0" lang="cy-GB" altLang="en-US" b="0" i="0" u="none" strike="noStrike" cap="none" normalizeH="0" baseline="0" dirty="0">
                <a:ln>
                  <a:noFill/>
                </a:ln>
                <a:effectLst/>
              </a:rPr>
              <a:t>Gwaharddiadau Iechyd Cyhoeddus a Ysmygu </a:t>
            </a:r>
          </a:p>
          <a:p>
            <a:pPr eaLnBrk="0" fontAlgn="base" hangingPunct="0">
              <a:spcBef>
                <a:spcPct val="0"/>
              </a:spcBef>
              <a:spcAft>
                <a:spcPts val="600"/>
              </a:spcAft>
            </a:pPr>
            <a:r>
              <a:rPr kumimoji="0" lang="cy-GB" altLang="en-US" b="0" i="0" u="none" strike="noStrike" cap="none" normalizeH="0" baseline="0" dirty="0">
                <a:ln>
                  <a:noFill/>
                </a:ln>
                <a:effectLst/>
              </a:rPr>
              <a:t>Ymgyrch Cyflog Byw</a:t>
            </a:r>
          </a:p>
          <a:p>
            <a:pPr eaLnBrk="0" fontAlgn="base" hangingPunct="0">
              <a:spcBef>
                <a:spcPct val="0"/>
              </a:spcBef>
              <a:spcAft>
                <a:spcPts val="600"/>
              </a:spcAft>
            </a:pPr>
            <a:r>
              <a:rPr kumimoji="0" lang="cy-GB" altLang="en-US" b="0" i="0" u="none" strike="noStrike" cap="none" normalizeH="0" baseline="0" dirty="0">
                <a:ln>
                  <a:noFill/>
                </a:ln>
                <a:effectLst/>
              </a:rPr>
              <a:t>Datganoli a Llywodraethu Rhanbarthol </a:t>
            </a:r>
          </a:p>
          <a:p>
            <a:pPr eaLnBrk="0" fontAlgn="base" hangingPunct="0">
              <a:spcBef>
                <a:spcPct val="0"/>
              </a:spcBef>
              <a:spcAft>
                <a:spcPts val="600"/>
              </a:spcAft>
            </a:pPr>
            <a:r>
              <a:rPr lang="cy-GB" altLang="en-US" dirty="0">
                <a:solidFill>
                  <a:srgbClr val="1F1F1F"/>
                </a:solidFill>
                <a:latin typeface="Arial Unicode MS"/>
                <a:ea typeface="inherit"/>
              </a:rPr>
              <a:t>D</a:t>
            </a:r>
            <a:r>
              <a:rPr kumimoji="0" lang="cy-GB" altLang="en-US" sz="3200" b="0" i="0" u="none" strike="noStrike" cap="none" normalizeH="0" baseline="0" dirty="0">
                <a:ln>
                  <a:noFill/>
                </a:ln>
                <a:solidFill>
                  <a:srgbClr val="1F1F1F"/>
                </a:solidFill>
                <a:effectLst/>
                <a:latin typeface="Arial Unicode MS"/>
                <a:ea typeface="inherit"/>
              </a:rPr>
              <a:t>eddf cydraddoldeb</a:t>
            </a:r>
            <a:r>
              <a:rPr kumimoji="0" lang="cy-GB" altLang="en-US" sz="700" b="0" i="0" u="none" strike="noStrike" cap="none" normalizeH="0" baseline="0" dirty="0">
                <a:ln>
                  <a:noFill/>
                </a:ln>
                <a:solidFill>
                  <a:schemeClr val="tx1"/>
                </a:solidFill>
                <a:effectLst/>
              </a:rPr>
              <a:t> </a:t>
            </a:r>
            <a:endParaRPr kumimoji="0" lang="cy-GB" altLang="en-US" sz="2400" b="0" i="0" u="none" strike="noStrike" cap="none" normalizeH="0" baseline="0" dirty="0">
              <a:ln>
                <a:noFill/>
              </a:ln>
              <a:solidFill>
                <a:schemeClr val="tx1"/>
              </a:solidFill>
              <a:effectLst/>
              <a:latin typeface="Arial" panose="020B0604020202020204" pitchFamily="34" charset="0"/>
            </a:endParaRPr>
          </a:p>
          <a:p>
            <a:pPr eaLnBrk="0" fontAlgn="base" hangingPunct="0">
              <a:spcBef>
                <a:spcPct val="0"/>
              </a:spcBef>
              <a:spcAft>
                <a:spcPts val="600"/>
              </a:spcAft>
            </a:pPr>
            <a:endParaRPr kumimoji="0" lang="cy-GB" altLang="en-US" b="0" i="0" u="none" strike="noStrike" cap="none" normalizeH="0" baseline="0" dirty="0">
              <a:ln>
                <a:noFill/>
              </a:ln>
              <a:effectLst/>
            </a:endParaRPr>
          </a:p>
          <a:p>
            <a:pPr eaLnBrk="0" fontAlgn="base" hangingPunct="0">
              <a:spcBef>
                <a:spcPct val="0"/>
              </a:spcBef>
              <a:spcAft>
                <a:spcPts val="600"/>
              </a:spcAft>
            </a:pPr>
            <a:endParaRPr kumimoji="0" lang="cy-GB" altLang="en-US" b="0" i="0" u="none" strike="noStrike" cap="none" normalizeH="0" baseline="0" dirty="0">
              <a:ln>
                <a:noFill/>
              </a:ln>
              <a:effectLst/>
            </a:endParaRPr>
          </a:p>
          <a:p>
            <a:pPr eaLnBrk="0" fontAlgn="base" hangingPunct="0">
              <a:spcBef>
                <a:spcPct val="0"/>
              </a:spcBef>
              <a:spcAft>
                <a:spcPts val="600"/>
              </a:spcAft>
            </a:pPr>
            <a:endParaRPr kumimoji="0" lang="cy-GB" altLang="en-US" b="0" i="0" u="none" strike="noStrike" cap="none" normalizeH="0" baseline="0" dirty="0">
              <a:ln>
                <a:noFill/>
              </a:ln>
              <a:effectLst/>
            </a:endParaRPr>
          </a:p>
        </p:txBody>
      </p:sp>
    </p:spTree>
    <p:extLst>
      <p:ext uri="{BB962C8B-B14F-4D97-AF65-F5344CB8AC3E}">
        <p14:creationId xmlns:p14="http://schemas.microsoft.com/office/powerpoint/2010/main" val="27078564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CDA56D-BECF-DA5C-A762-909DFE8FC7E8}"/>
              </a:ext>
            </a:extLst>
          </p:cNvPr>
          <p:cNvSpPr>
            <a:spLocks noGrp="1"/>
          </p:cNvSpPr>
          <p:nvPr>
            <p:ph type="title"/>
          </p:nvPr>
        </p:nvSpPr>
        <p:spPr/>
        <p:txBody>
          <a:bodyPr/>
          <a:lstStyle/>
          <a:p>
            <a:r>
              <a:rPr lang="en-GB" dirty="0"/>
              <a:t>‘Bottom up’ policy changes</a:t>
            </a:r>
          </a:p>
        </p:txBody>
      </p:sp>
      <p:sp>
        <p:nvSpPr>
          <p:cNvPr id="3" name="Content Placeholder 2">
            <a:extLst>
              <a:ext uri="{FF2B5EF4-FFF2-40B4-BE49-F238E27FC236}">
                <a16:creationId xmlns:a16="http://schemas.microsoft.com/office/drawing/2014/main" id="{ECA306E9-784D-4899-1169-96128D0A6D90}"/>
              </a:ext>
            </a:extLst>
          </p:cNvPr>
          <p:cNvSpPr>
            <a:spLocks noGrp="1"/>
          </p:cNvSpPr>
          <p:nvPr>
            <p:ph idx="1"/>
          </p:nvPr>
        </p:nvSpPr>
        <p:spPr/>
        <p:txBody>
          <a:bodyPr/>
          <a:lstStyle/>
          <a:p>
            <a:r>
              <a:rPr lang="en-GB" b="0" i="0" dirty="0">
                <a:solidFill>
                  <a:srgbClr val="0070C0"/>
                </a:solidFill>
                <a:effectLst/>
                <a:highlight>
                  <a:srgbClr val="FFFFE5"/>
                </a:highlight>
                <a:latin typeface="Arial" panose="020B0604020202020204" pitchFamily="34" charset="0"/>
              </a:rPr>
              <a:t>Under the Children (Abolition of Defence of Reasonable Punishment) (Wales) Act 2020 - Children’s Commissioner’s role</a:t>
            </a:r>
          </a:p>
          <a:p>
            <a:r>
              <a:rPr lang="en-GB" dirty="0">
                <a:solidFill>
                  <a:srgbClr val="0070C0"/>
                </a:solidFill>
                <a:highlight>
                  <a:srgbClr val="FFFFE5"/>
                </a:highlight>
              </a:rPr>
              <a:t>Anti-Bullying </a:t>
            </a:r>
          </a:p>
          <a:p>
            <a:r>
              <a:rPr lang="en-GB" dirty="0">
                <a:solidFill>
                  <a:srgbClr val="0070C0"/>
                </a:solidFill>
                <a:highlight>
                  <a:srgbClr val="FFFFE5"/>
                </a:highlight>
              </a:rPr>
              <a:t>Public Health and Smoking Bans</a:t>
            </a:r>
          </a:p>
          <a:p>
            <a:r>
              <a:rPr lang="en-GB" dirty="0">
                <a:solidFill>
                  <a:srgbClr val="0070C0"/>
                </a:solidFill>
                <a:highlight>
                  <a:srgbClr val="FFFFE5"/>
                </a:highlight>
              </a:rPr>
              <a:t>Living Wage Campaign</a:t>
            </a:r>
            <a:endParaRPr lang="en-GB" b="0" i="0" dirty="0">
              <a:solidFill>
                <a:srgbClr val="0070C0"/>
              </a:solidFill>
              <a:effectLst/>
              <a:highlight>
                <a:srgbClr val="FFFFE5"/>
              </a:highlight>
              <a:latin typeface="Arial" panose="020B0604020202020204" pitchFamily="34" charset="0"/>
            </a:endParaRPr>
          </a:p>
          <a:p>
            <a:r>
              <a:rPr lang="en-GB" dirty="0">
                <a:solidFill>
                  <a:srgbClr val="0070C0"/>
                </a:solidFill>
                <a:highlight>
                  <a:srgbClr val="FFFFE5"/>
                </a:highlight>
              </a:rPr>
              <a:t>Devolution and Regional Governance</a:t>
            </a:r>
            <a:endParaRPr lang="en-GB" dirty="0">
              <a:solidFill>
                <a:srgbClr val="0070C0"/>
              </a:solidFill>
              <a:highlight>
                <a:srgbClr val="FFFFE5"/>
              </a:highlight>
              <a:latin typeface="Arial" panose="020B0604020202020204" pitchFamily="34" charset="0"/>
            </a:endParaRPr>
          </a:p>
          <a:p>
            <a:endParaRPr lang="en-GB" dirty="0"/>
          </a:p>
        </p:txBody>
      </p:sp>
    </p:spTree>
    <p:extLst>
      <p:ext uri="{BB962C8B-B14F-4D97-AF65-F5344CB8AC3E}">
        <p14:creationId xmlns:p14="http://schemas.microsoft.com/office/powerpoint/2010/main" val="151960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8E3038-A96B-7DD1-BE4F-FAF483449C04}"/>
              </a:ext>
            </a:extLst>
          </p:cNvPr>
          <p:cNvSpPr>
            <a:spLocks noGrp="1"/>
          </p:cNvSpPr>
          <p:nvPr>
            <p:ph type="title"/>
          </p:nvPr>
        </p:nvSpPr>
        <p:spPr>
          <a:xfrm>
            <a:off x="191086" y="0"/>
            <a:ext cx="10515600" cy="1325563"/>
          </a:xfrm>
        </p:spPr>
        <p:txBody>
          <a:bodyPr>
            <a:normAutofit/>
          </a:bodyPr>
          <a:lstStyle/>
          <a:p>
            <a:r>
              <a:rPr lang="en-GB" sz="2400" dirty="0"/>
              <a:t>Reference list</a:t>
            </a:r>
          </a:p>
        </p:txBody>
      </p:sp>
      <p:sp>
        <p:nvSpPr>
          <p:cNvPr id="3" name="Content Placeholder 2">
            <a:extLst>
              <a:ext uri="{FF2B5EF4-FFF2-40B4-BE49-F238E27FC236}">
                <a16:creationId xmlns:a16="http://schemas.microsoft.com/office/drawing/2014/main" id="{F3E0D83A-E12D-DF1A-7500-60C949BAC87B}"/>
              </a:ext>
            </a:extLst>
          </p:cNvPr>
          <p:cNvSpPr>
            <a:spLocks noGrp="1"/>
          </p:cNvSpPr>
          <p:nvPr>
            <p:ph sz="half" idx="1"/>
          </p:nvPr>
        </p:nvSpPr>
        <p:spPr>
          <a:xfrm>
            <a:off x="345830" y="1051901"/>
            <a:ext cx="10515599" cy="4351338"/>
          </a:xfrm>
          <a:solidFill>
            <a:srgbClr val="FFFFE5"/>
          </a:solidFill>
        </p:spPr>
        <p:txBody>
          <a:bodyPr>
            <a:normAutofit/>
          </a:bodyPr>
          <a:lstStyle/>
          <a:p>
            <a:r>
              <a:rPr lang="en-GB" sz="2000" b="0" i="0" dirty="0">
                <a:solidFill>
                  <a:srgbClr val="333333"/>
                </a:solidFill>
                <a:effectLst/>
                <a:highlight>
                  <a:srgbClr val="FFFFE5"/>
                </a:highlight>
                <a:latin typeface="Open Sans" panose="020B0606030504020204" pitchFamily="34" charset="0"/>
              </a:rPr>
              <a:t>Alcock, P. </a:t>
            </a:r>
            <a:r>
              <a:rPr lang="en-GB" sz="2000" b="0" i="0" dirty="0" err="1">
                <a:solidFill>
                  <a:srgbClr val="333333"/>
                </a:solidFill>
                <a:effectLst/>
                <a:highlight>
                  <a:srgbClr val="FFFFE5"/>
                </a:highlight>
                <a:latin typeface="Open Sans" panose="020B0606030504020204" pitchFamily="34" charset="0"/>
              </a:rPr>
              <a:t>Haux</a:t>
            </a:r>
            <a:r>
              <a:rPr lang="en-GB" sz="2000" b="0" i="0" dirty="0">
                <a:solidFill>
                  <a:srgbClr val="333333"/>
                </a:solidFill>
                <a:effectLst/>
                <a:highlight>
                  <a:srgbClr val="FFFFE5"/>
                </a:highlight>
                <a:latin typeface="Open Sans" panose="020B0606030504020204" pitchFamily="34" charset="0"/>
              </a:rPr>
              <a:t>, T., McCall, V., May, M. (eds) (2022) </a:t>
            </a:r>
            <a:r>
              <a:rPr lang="en-GB" sz="2000" b="0" i="1" dirty="0">
                <a:solidFill>
                  <a:srgbClr val="333333"/>
                </a:solidFill>
                <a:effectLst/>
                <a:highlight>
                  <a:srgbClr val="FFFFE5"/>
                </a:highlight>
                <a:latin typeface="Open Sans" panose="020B0606030504020204" pitchFamily="34" charset="0"/>
              </a:rPr>
              <a:t>The students' companion to social policy.</a:t>
            </a:r>
            <a:r>
              <a:rPr lang="en-GB" sz="2000" b="0" i="0" dirty="0">
                <a:solidFill>
                  <a:srgbClr val="333333"/>
                </a:solidFill>
                <a:effectLst/>
                <a:highlight>
                  <a:srgbClr val="FFFFE5"/>
                </a:highlight>
                <a:latin typeface="Open Sans" panose="020B0606030504020204" pitchFamily="34" charset="0"/>
              </a:rPr>
              <a:t> Oxford, Wiley Blackwell. (361.61 STU)</a:t>
            </a:r>
          </a:p>
          <a:p>
            <a:r>
              <a:rPr lang="en-GB" sz="2000" dirty="0">
                <a:solidFill>
                  <a:srgbClr val="333333"/>
                </a:solidFill>
                <a:highlight>
                  <a:srgbClr val="FFFFE5"/>
                </a:highlight>
                <a:latin typeface="Open Sans" panose="020B0606030504020204" pitchFamily="34" charset="0"/>
              </a:rPr>
              <a:t>Dallimore, S. (2019) </a:t>
            </a:r>
            <a:r>
              <a:rPr lang="en-GB" sz="2000" i="1" dirty="0"/>
              <a:t>Early Childhood Education and Care in Wales: An introduction: Research Briefing . Available at: </a:t>
            </a:r>
            <a:r>
              <a:rPr lang="en-GB" sz="2000" dirty="0">
                <a:hlinkClick r:id="rId2"/>
              </a:rPr>
              <a:t>https://senedd.wales/media/ysegqg0q/early-childhood-education-web-english.pdf</a:t>
            </a:r>
            <a:r>
              <a:rPr lang="en-GB" sz="2000" dirty="0"/>
              <a:t>  (accessed: 25/9/2024) </a:t>
            </a:r>
            <a:r>
              <a:rPr lang="en-GB" sz="1400" dirty="0"/>
              <a:t>(</a:t>
            </a:r>
            <a:r>
              <a:rPr lang="en-GB" sz="1400" dirty="0" err="1"/>
              <a:t>CYM</a:t>
            </a:r>
            <a:r>
              <a:rPr lang="en-GB" sz="1400" dirty="0"/>
              <a:t>: </a:t>
            </a:r>
            <a:r>
              <a:rPr lang="en-GB" sz="1400" dirty="0">
                <a:hlinkClick r:id="rId3"/>
              </a:rPr>
              <a:t>addysg-a-gofal-plentyndod-cynnar-datblygu-polisi.pdf (</a:t>
            </a:r>
            <a:r>
              <a:rPr lang="en-GB" sz="1400" dirty="0" err="1">
                <a:hlinkClick r:id="rId3"/>
              </a:rPr>
              <a:t>senedd.cymru</a:t>
            </a:r>
            <a:r>
              <a:rPr lang="en-GB" sz="1400" dirty="0">
                <a:hlinkClick r:id="rId3"/>
              </a:rPr>
              <a:t>)</a:t>
            </a:r>
            <a:r>
              <a:rPr lang="en-GB" sz="1400" dirty="0"/>
              <a:t>)</a:t>
            </a:r>
            <a:endParaRPr lang="en-GB" sz="1400" b="0" i="1" dirty="0">
              <a:solidFill>
                <a:srgbClr val="333333"/>
              </a:solidFill>
              <a:effectLst/>
              <a:highlight>
                <a:srgbClr val="FFFFFF"/>
              </a:highlight>
              <a:latin typeface="Open Sans" panose="020B0606030504020204" pitchFamily="34" charset="0"/>
            </a:endParaRPr>
          </a:p>
          <a:p>
            <a:r>
              <a:rPr lang="en-GB" sz="2000" b="0" i="0" dirty="0">
                <a:solidFill>
                  <a:srgbClr val="333333"/>
                </a:solidFill>
                <a:effectLst/>
                <a:highlight>
                  <a:srgbClr val="FFFFE5"/>
                </a:highlight>
                <a:latin typeface="Open Sans" panose="020B0606030504020204" pitchFamily="34" charset="0"/>
              </a:rPr>
              <a:t>Hill M (1996) </a:t>
            </a:r>
            <a:r>
              <a:rPr lang="en-GB" sz="2000" b="0" i="1" dirty="0">
                <a:solidFill>
                  <a:srgbClr val="333333"/>
                </a:solidFill>
                <a:effectLst/>
                <a:highlight>
                  <a:srgbClr val="FFFFE5"/>
                </a:highlight>
                <a:latin typeface="Open Sans" panose="020B0606030504020204" pitchFamily="34" charset="0"/>
              </a:rPr>
              <a:t>Social Policy: A Comparative Analysis</a:t>
            </a:r>
            <a:r>
              <a:rPr lang="en-GB" sz="2000" b="0" i="0" dirty="0">
                <a:solidFill>
                  <a:srgbClr val="333333"/>
                </a:solidFill>
                <a:effectLst/>
                <a:highlight>
                  <a:srgbClr val="FFFFE5"/>
                </a:highlight>
                <a:latin typeface="Open Sans" panose="020B0606030504020204" pitchFamily="34" charset="0"/>
              </a:rPr>
              <a:t>. Hemel Hempstead: Prentice Hall.</a:t>
            </a:r>
          </a:p>
          <a:p>
            <a:r>
              <a:rPr lang="en-GB" sz="2000" b="0" i="0" dirty="0" err="1">
                <a:solidFill>
                  <a:srgbClr val="333333"/>
                </a:solidFill>
                <a:effectLst/>
                <a:highlight>
                  <a:srgbClr val="FFFFE5"/>
                </a:highlight>
                <a:latin typeface="Open Sans" panose="020B0606030504020204" pitchFamily="34" charset="0"/>
              </a:rPr>
              <a:t>Olssen</a:t>
            </a:r>
            <a:r>
              <a:rPr lang="en-GB" sz="2000" dirty="0">
                <a:solidFill>
                  <a:srgbClr val="333333"/>
                </a:solidFill>
                <a:highlight>
                  <a:srgbClr val="FFFFE5"/>
                </a:highlight>
                <a:latin typeface="Open Sans" panose="020B0606030504020204" pitchFamily="34" charset="0"/>
              </a:rPr>
              <a:t>,</a:t>
            </a:r>
            <a:r>
              <a:rPr lang="en-GB" sz="2000" b="0" i="0" dirty="0">
                <a:solidFill>
                  <a:srgbClr val="333333"/>
                </a:solidFill>
                <a:effectLst/>
                <a:highlight>
                  <a:srgbClr val="FFFFE5"/>
                </a:highlight>
                <a:latin typeface="Open Sans" panose="020B0606030504020204" pitchFamily="34" charset="0"/>
              </a:rPr>
              <a:t> M., Codd, J., O’Neill, A. (2004) </a:t>
            </a:r>
            <a:r>
              <a:rPr lang="en-GB" sz="2000" b="0" i="1" dirty="0">
                <a:solidFill>
                  <a:srgbClr val="333333"/>
                </a:solidFill>
                <a:effectLst/>
                <a:highlight>
                  <a:srgbClr val="FFFFE5"/>
                </a:highlight>
                <a:latin typeface="Open Sans" panose="020B0606030504020204" pitchFamily="34" charset="0"/>
              </a:rPr>
              <a:t>Education Policy: Globalization, Citizenship and Democracy</a:t>
            </a:r>
            <a:r>
              <a:rPr lang="en-GB" sz="2000" b="0" i="0" dirty="0">
                <a:solidFill>
                  <a:srgbClr val="333333"/>
                </a:solidFill>
                <a:effectLst/>
                <a:highlight>
                  <a:srgbClr val="FFFFE5"/>
                </a:highlight>
                <a:latin typeface="Open Sans" panose="020B0606030504020204" pitchFamily="34" charset="0"/>
              </a:rPr>
              <a:t>. London: SAGE.</a:t>
            </a:r>
            <a:endParaRPr lang="en-GB" sz="2000" dirty="0">
              <a:highlight>
                <a:srgbClr val="FFFFE5"/>
              </a:highlight>
            </a:endParaRPr>
          </a:p>
        </p:txBody>
      </p:sp>
    </p:spTree>
    <p:extLst>
      <p:ext uri="{BB962C8B-B14F-4D97-AF65-F5344CB8AC3E}">
        <p14:creationId xmlns:p14="http://schemas.microsoft.com/office/powerpoint/2010/main" val="281748715"/>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6A845994-748C-439A-A522-946604B91B83}" vid="{9FA3D40F-57AD-4482-9329-A5CDE832DE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553f0066-c24e-444c-9c2a-7427c31ebeab}" enabled="1" method="Standard" siteId="{e5aafe7c-971b-4ab7-b039-141ad36acec0}" contentBits="1" removed="0"/>
</clbl:labelList>
</file>

<file path=docProps/app.xml><?xml version="1.0" encoding="utf-8"?>
<Properties xmlns="http://schemas.openxmlformats.org/officeDocument/2006/extended-properties" xmlns:vt="http://schemas.openxmlformats.org/officeDocument/2006/docPropsVTypes">
  <Template>UWTSD PP Template (Cream background)</Template>
  <TotalTime>516</TotalTime>
  <Words>7215</Words>
  <Application>Microsoft Office PowerPoint</Application>
  <PresentationFormat>Widescreen</PresentationFormat>
  <Paragraphs>419</Paragraphs>
  <Slides>22</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22</vt:i4>
      </vt:variant>
    </vt:vector>
  </HeadingPairs>
  <TitlesOfParts>
    <vt:vector size="31" baseType="lpstr">
      <vt:lpstr>Arial Unicode MS</vt:lpstr>
      <vt:lpstr>Helvetica Neue</vt:lpstr>
      <vt:lpstr>Liberty Sans Cond Bd</vt:lpstr>
      <vt:lpstr>Aptos</vt:lpstr>
      <vt:lpstr>Arial</vt:lpstr>
      <vt:lpstr>Calibri</vt:lpstr>
      <vt:lpstr>Open Sans</vt:lpstr>
      <vt:lpstr>Roboto</vt:lpstr>
      <vt:lpstr>Office Theme</vt:lpstr>
      <vt:lpstr>Beth yw Polisi? What is policy?</vt:lpstr>
      <vt:lpstr>pa eiriau sy'n dod i'm meddwl wrth ddweud gwleidyddiaeth?  /    What words come to mind when I say Politics?</vt:lpstr>
      <vt:lpstr>PowerPoint Presentation</vt:lpstr>
      <vt:lpstr>PowerPoint Presentation</vt:lpstr>
      <vt:lpstr>PowerPoint Presentation</vt:lpstr>
      <vt:lpstr>BCAG penderfyniadau polisi (Dallimore, 2019 t.5) </vt:lpstr>
      <vt:lpstr>ECEC policy decisions (Dallimore, 2019 p.4)</vt:lpstr>
      <vt:lpstr>Polisi Cymdeithasol</vt:lpstr>
      <vt:lpstr>Social Policy</vt:lpstr>
      <vt:lpstr>gwreiddiau a newidiadau </vt:lpstr>
      <vt:lpstr>Origins and changes</vt:lpstr>
      <vt:lpstr>Challenges in society that effect policy (Alcock et al., 2022)</vt:lpstr>
      <vt:lpstr>Heriau mewn cymdeithas sy’n effeithio ar bolisi (Alcock et al., 2022)</vt:lpstr>
      <vt:lpstr>  Ymagwedd o'r brig i lawr   -Llunio Polisi  Meddyliwch:   Sut gallwn ni gysylltu hyn â PPIC?   Pa effeithiau y bydd y polisïau yn eu gweld yn ymarferol?   Sut gallai hyn effeithio ar eich ymarfer?  </vt:lpstr>
      <vt:lpstr>Deddf Diwygio Lles 2012 (DU) Welfare Reform Act 2012 (UK) </vt:lpstr>
      <vt:lpstr>Deddf Diogelwch Rwanda (Lloches a Mewnfudo) 2024  Safety of Rwanda (Asylum and Immigration) Act 2024 </vt:lpstr>
      <vt:lpstr>Deddf yr Heddlu a Thystiolaeth Droseddol 1984 (PACE) – Adran 1 (DU) – Stopio a Chwilio  Police and Criminal Evidence Act 1984 (PACE) – Section 1 (UK) – Stop and Search</vt:lpstr>
      <vt:lpstr>Haen Ganol yn seiliedig ar faterion </vt:lpstr>
      <vt:lpstr>Middle Tier based on issues</vt:lpstr>
      <vt:lpstr>Polisi o’r gwaelod i fynu</vt:lpstr>
      <vt:lpstr>‘Bottom up’ policy changes</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Jessica Pitman</dc:creator>
  <cp:lastModifiedBy>Jessica Pitman</cp:lastModifiedBy>
  <cp:revision>1</cp:revision>
  <dcterms:created xsi:type="dcterms:W3CDTF">2024-09-25T10:45:31Z</dcterms:created>
  <dcterms:modified xsi:type="dcterms:W3CDTF">2024-09-26T15:14:40Z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lassificationContentMarkingHeaderLocations">
    <vt:lpwstr>Office Theme:8</vt:lpwstr>
  </property>
  <property fmtid="{D5CDD505-2E9C-101B-9397-08002B2CF9AE}" pid="3" name="ClassificationContentMarkingHeaderText">
    <vt:lpwstr>PUBLIC / CYHOEDDUS</vt:lpwstr>
  </property>
</Properties>
</file>