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5F235E-2BDC-42A5-81A8-7A0EBCAD664B}" v="3" dt="2026-09-21T09:20:37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06" y="17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Adrian Lungu" userId="e874dacc53204e98" providerId="LiveId" clId="{5BDFF456-FD95-4FFB-8771-04B6D12C2C7A}"/>
    <pc:docChg chg="undo custSel modSld">
      <pc:chgData name="Mihai Adrian Lungu" userId="e874dacc53204e98" providerId="LiveId" clId="{5BDFF456-FD95-4FFB-8771-04B6D12C2C7A}" dt="2026-09-21T09:21:49.795" v="248" actId="255"/>
      <pc:docMkLst>
        <pc:docMk/>
      </pc:docMkLst>
      <pc:sldChg chg="addSp delSp modSp mod">
        <pc:chgData name="Mihai Adrian Lungu" userId="e874dacc53204e98" providerId="LiveId" clId="{5BDFF456-FD95-4FFB-8771-04B6D12C2C7A}" dt="2026-09-19T21:17:13.915" v="46" actId="1076"/>
        <pc:sldMkLst>
          <pc:docMk/>
          <pc:sldMk cId="0" sldId="256"/>
        </pc:sldMkLst>
        <pc:graphicFrameChg chg="add mod modGraphic">
          <ac:chgData name="Mihai Adrian Lungu" userId="e874dacc53204e98" providerId="LiveId" clId="{5BDFF456-FD95-4FFB-8771-04B6D12C2C7A}" dt="2026-09-19T21:17:13.915" v="46" actId="1076"/>
          <ac:graphicFrameMkLst>
            <pc:docMk/>
            <pc:sldMk cId="0" sldId="256"/>
            <ac:graphicFrameMk id="40" creationId="{5FF03D96-EBD3-B363-1D60-FCD0EA8A353F}"/>
          </ac:graphicFrameMkLst>
        </pc:graphicFrameChg>
      </pc:sldChg>
      <pc:sldChg chg="addSp delSp modSp mod">
        <pc:chgData name="Mihai Adrian Lungu" userId="e874dacc53204e98" providerId="LiveId" clId="{5BDFF456-FD95-4FFB-8771-04B6D12C2C7A}" dt="2026-09-19T21:16:57.377" v="44" actId="1076"/>
        <pc:sldMkLst>
          <pc:docMk/>
          <pc:sldMk cId="0" sldId="258"/>
        </pc:sldMkLst>
        <pc:graphicFrameChg chg="add mod modGraphic">
          <ac:chgData name="Mihai Adrian Lungu" userId="e874dacc53204e98" providerId="LiveId" clId="{5BDFF456-FD95-4FFB-8771-04B6D12C2C7A}" dt="2026-09-19T21:16:57.377" v="44" actId="1076"/>
          <ac:graphicFrameMkLst>
            <pc:docMk/>
            <pc:sldMk cId="0" sldId="258"/>
            <ac:graphicFrameMk id="38" creationId="{F0AFAF9A-5BB0-8452-389E-015166BF138E}"/>
          </ac:graphicFrameMkLst>
        </pc:graphicFrameChg>
      </pc:sldChg>
      <pc:sldChg chg="delSp modSp mod">
        <pc:chgData name="Mihai Adrian Lungu" userId="e874dacc53204e98" providerId="LiveId" clId="{5BDFF456-FD95-4FFB-8771-04B6D12C2C7A}" dt="2026-09-19T21:31:19.115" v="125" actId="403"/>
        <pc:sldMkLst>
          <pc:docMk/>
          <pc:sldMk cId="0" sldId="261"/>
        </pc:sldMkLst>
        <pc:spChg chg="mod">
          <ac:chgData name="Mihai Adrian Lungu" userId="e874dacc53204e98" providerId="LiveId" clId="{5BDFF456-FD95-4FFB-8771-04B6D12C2C7A}" dt="2026-09-19T21:30:50.367" v="101" actId="403"/>
          <ac:spMkLst>
            <pc:docMk/>
            <pc:sldMk cId="0" sldId="261"/>
            <ac:spMk id="18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42.378" v="98" actId="14100"/>
          <ac:spMkLst>
            <pc:docMk/>
            <pc:sldMk cId="0" sldId="261"/>
            <ac:spMk id="20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35.869" v="96" actId="14100"/>
          <ac:spMkLst>
            <pc:docMk/>
            <pc:sldMk cId="0" sldId="261"/>
            <ac:spMk id="22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53.749" v="104" actId="403"/>
          <ac:spMkLst>
            <pc:docMk/>
            <pc:sldMk cId="0" sldId="261"/>
            <ac:spMk id="24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25.262" v="93" actId="14100"/>
          <ac:spMkLst>
            <pc:docMk/>
            <pc:sldMk cId="0" sldId="261"/>
            <ac:spMk id="26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28.425" v="94" actId="403"/>
          <ac:spMkLst>
            <pc:docMk/>
            <pc:sldMk cId="0" sldId="261"/>
            <ac:spMk id="28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57.892" v="107" actId="403"/>
          <ac:spMkLst>
            <pc:docMk/>
            <pc:sldMk cId="0" sldId="261"/>
            <ac:spMk id="30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15.836" v="91" actId="403"/>
          <ac:spMkLst>
            <pc:docMk/>
            <pc:sldMk cId="0" sldId="261"/>
            <ac:spMk id="32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0:12.501" v="90" actId="404"/>
          <ac:spMkLst>
            <pc:docMk/>
            <pc:sldMk cId="0" sldId="261"/>
            <ac:spMk id="34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02.021" v="110" actId="403"/>
          <ac:spMkLst>
            <pc:docMk/>
            <pc:sldMk cId="0" sldId="261"/>
            <ac:spMk id="36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08.270" v="116" actId="403"/>
          <ac:spMkLst>
            <pc:docMk/>
            <pc:sldMk cId="0" sldId="261"/>
            <ac:spMk id="38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12.219" v="119" actId="403"/>
          <ac:spMkLst>
            <pc:docMk/>
            <pc:sldMk cId="0" sldId="261"/>
            <ac:spMk id="40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04.717" v="113" actId="403"/>
          <ac:spMkLst>
            <pc:docMk/>
            <pc:sldMk cId="0" sldId="261"/>
            <ac:spMk id="42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16.055" v="122" actId="403"/>
          <ac:spMkLst>
            <pc:docMk/>
            <pc:sldMk cId="0" sldId="261"/>
            <ac:spMk id="44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19.115" v="125" actId="403"/>
          <ac:spMkLst>
            <pc:docMk/>
            <pc:sldMk cId="0" sldId="261"/>
            <ac:spMk id="46" creationId="{00000000-0000-0000-0000-000000000000}"/>
          </ac:spMkLst>
        </pc:spChg>
      </pc:sldChg>
      <pc:sldChg chg="modSp mod">
        <pc:chgData name="Mihai Adrian Lungu" userId="e874dacc53204e98" providerId="LiveId" clId="{5BDFF456-FD95-4FFB-8771-04B6D12C2C7A}" dt="2026-09-19T21:32:07.574" v="132" actId="403"/>
        <pc:sldMkLst>
          <pc:docMk/>
          <pc:sldMk cId="0" sldId="263"/>
        </pc:sldMkLst>
        <pc:spChg chg="mod">
          <ac:chgData name="Mihai Adrian Lungu" userId="e874dacc53204e98" providerId="LiveId" clId="{5BDFF456-FD95-4FFB-8771-04B6D12C2C7A}" dt="2026-09-19T21:32:07.574" v="132" actId="403"/>
          <ac:spMkLst>
            <pc:docMk/>
            <pc:sldMk cId="0" sldId="263"/>
            <ac:spMk id="5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1:59.724" v="131" actId="403"/>
          <ac:spMkLst>
            <pc:docMk/>
            <pc:sldMk cId="0" sldId="263"/>
            <ac:spMk id="7" creationId="{00000000-0000-0000-0000-000000000000}"/>
          </ac:spMkLst>
        </pc:spChg>
      </pc:sldChg>
      <pc:sldChg chg="modSp mod">
        <pc:chgData name="Mihai Adrian Lungu" userId="e874dacc53204e98" providerId="LiveId" clId="{5BDFF456-FD95-4FFB-8771-04B6D12C2C7A}" dt="2026-09-19T21:35:05.483" v="152" actId="14100"/>
        <pc:sldMkLst>
          <pc:docMk/>
          <pc:sldMk cId="0" sldId="264"/>
        </pc:sldMkLst>
        <pc:spChg chg="mod">
          <ac:chgData name="Mihai Adrian Lungu" userId="e874dacc53204e98" providerId="LiveId" clId="{5BDFF456-FD95-4FFB-8771-04B6D12C2C7A}" dt="2026-09-19T21:32:44.925" v="136" actId="14100"/>
          <ac:spMkLst>
            <pc:docMk/>
            <pc:sldMk cId="0" sldId="264"/>
            <ac:spMk id="5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3:16.123" v="141" actId="14100"/>
          <ac:spMkLst>
            <pc:docMk/>
            <pc:sldMk cId="0" sldId="264"/>
            <ac:spMk id="9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3:51.456" v="144" actId="14100"/>
          <ac:spMkLst>
            <pc:docMk/>
            <pc:sldMk cId="0" sldId="264"/>
            <ac:spMk id="13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4:30.023" v="147" actId="14100"/>
          <ac:spMkLst>
            <pc:docMk/>
            <pc:sldMk cId="0" sldId="264"/>
            <ac:spMk id="17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4:45.835" v="149" actId="14100"/>
          <ac:spMkLst>
            <pc:docMk/>
            <pc:sldMk cId="0" sldId="264"/>
            <ac:spMk id="21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5:05.483" v="152" actId="14100"/>
          <ac:spMkLst>
            <pc:docMk/>
            <pc:sldMk cId="0" sldId="264"/>
            <ac:spMk id="25" creationId="{00000000-0000-0000-0000-000000000000}"/>
          </ac:spMkLst>
        </pc:spChg>
      </pc:sldChg>
      <pc:sldChg chg="modSp mod">
        <pc:chgData name="Mihai Adrian Lungu" userId="e874dacc53204e98" providerId="LiveId" clId="{5BDFF456-FD95-4FFB-8771-04B6D12C2C7A}" dt="2026-09-19T21:36:32.632" v="168" actId="1076"/>
        <pc:sldMkLst>
          <pc:docMk/>
          <pc:sldMk cId="0" sldId="265"/>
        </pc:sldMkLst>
        <pc:spChg chg="mod">
          <ac:chgData name="Mihai Adrian Lungu" userId="e874dacc53204e98" providerId="LiveId" clId="{5BDFF456-FD95-4FFB-8771-04B6D12C2C7A}" dt="2026-09-19T21:36:32.632" v="168" actId="1076"/>
          <ac:spMkLst>
            <pc:docMk/>
            <pc:sldMk cId="0" sldId="265"/>
            <ac:spMk id="15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5:51.927" v="153" actId="403"/>
          <ac:spMkLst>
            <pc:docMk/>
            <pc:sldMk cId="0" sldId="265"/>
            <ac:spMk id="21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5:59.452" v="157" actId="403"/>
          <ac:spMkLst>
            <pc:docMk/>
            <pc:sldMk cId="0" sldId="265"/>
            <ac:spMk id="27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6:05.022" v="163" actId="404"/>
          <ac:spMkLst>
            <pc:docMk/>
            <pc:sldMk cId="0" sldId="265"/>
            <ac:spMk id="29" creationId="{00000000-0000-0000-0000-000000000000}"/>
          </ac:spMkLst>
        </pc:spChg>
        <pc:spChg chg="mod">
          <ac:chgData name="Mihai Adrian Lungu" userId="e874dacc53204e98" providerId="LiveId" clId="{5BDFF456-FD95-4FFB-8771-04B6D12C2C7A}" dt="2026-09-19T21:36:12.878" v="167" actId="404"/>
          <ac:spMkLst>
            <pc:docMk/>
            <pc:sldMk cId="0" sldId="265"/>
            <ac:spMk id="31" creationId="{00000000-0000-0000-0000-000000000000}"/>
          </ac:spMkLst>
        </pc:spChg>
      </pc:sldChg>
      <pc:sldChg chg="addSp modSp mod">
        <pc:chgData name="Mihai Adrian Lungu" userId="e874dacc53204e98" providerId="LiveId" clId="{5BDFF456-FD95-4FFB-8771-04B6D12C2C7A}" dt="2026-09-19T21:25:50.729" v="75" actId="20577"/>
        <pc:sldMkLst>
          <pc:docMk/>
          <pc:sldMk cId="0" sldId="266"/>
        </pc:sldMkLst>
        <pc:spChg chg="add mod">
          <ac:chgData name="Mihai Adrian Lungu" userId="e874dacc53204e98" providerId="LiveId" clId="{5BDFF456-FD95-4FFB-8771-04B6D12C2C7A}" dt="2026-09-19T21:25:50.729" v="75" actId="20577"/>
          <ac:spMkLst>
            <pc:docMk/>
            <pc:sldMk cId="0" sldId="266"/>
            <ac:spMk id="189" creationId="{57766264-4599-63F0-CF00-0A8886242644}"/>
          </ac:spMkLst>
        </pc:spChg>
      </pc:sldChg>
      <pc:sldChg chg="modSp mod">
        <pc:chgData name="Mihai Adrian Lungu" userId="e874dacc53204e98" providerId="LiveId" clId="{5BDFF456-FD95-4FFB-8771-04B6D12C2C7A}" dt="2026-09-21T09:21:49.795" v="248" actId="255"/>
        <pc:sldMkLst>
          <pc:docMk/>
          <pc:sldMk cId="0" sldId="268"/>
        </pc:sldMkLst>
        <pc:spChg chg="mod">
          <ac:chgData name="Mihai Adrian Lungu" userId="e874dacc53204e98" providerId="LiveId" clId="{5BDFF456-FD95-4FFB-8771-04B6D12C2C7A}" dt="2026-09-21T09:21:49.795" v="248" actId="255"/>
          <ac:spMkLst>
            <pc:docMk/>
            <pc:sldMk cId="0" sldId="268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502920"/>
            <a:ext cx="1828800" cy="1325880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502920"/>
            <a:ext cx="1828800" cy="1325880"/>
          </a:xfrm>
          <a:prstGeom prst="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892040" y="502920"/>
            <a:ext cx="1828800" cy="1325880"/>
          </a:xfrm>
          <a:prstGeom prst="rect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995160" y="502920"/>
            <a:ext cx="1828800" cy="1325880"/>
          </a:xfrm>
          <a:prstGeom prst="rect">
            <a:avLst/>
          </a:prstGeom>
          <a:solidFill>
            <a:srgbClr val="0827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9098280" y="502920"/>
            <a:ext cx="1828800" cy="1325880"/>
          </a:xfrm>
          <a:prstGeom prst="rect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3154680" y="1143000"/>
            <a:ext cx="164592" cy="4114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3429000" y="841247"/>
            <a:ext cx="164592" cy="713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3703320" y="987552"/>
            <a:ext cx="164592" cy="56692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3977639" y="594359"/>
            <a:ext cx="164592" cy="9601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Oval 17"/>
          <p:cNvSpPr/>
          <p:nvPr/>
        </p:nvSpPr>
        <p:spPr>
          <a:xfrm>
            <a:off x="5440680" y="804672"/>
            <a:ext cx="685800" cy="219456"/>
          </a:xfrm>
          <a:prstGeom prst="ellipse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5440680" y="1033271"/>
            <a:ext cx="685800" cy="219456"/>
          </a:xfrm>
          <a:prstGeom prst="ellipse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5440680" y="1261872"/>
            <a:ext cx="685800" cy="219456"/>
          </a:xfrm>
          <a:prstGeom prst="ellipse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7315200" y="713232"/>
            <a:ext cx="1143000" cy="804672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7452360" y="1033271"/>
            <a:ext cx="164592" cy="320040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7726680" y="822960"/>
            <a:ext cx="164592" cy="530352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8001000" y="969264"/>
            <a:ext cx="164592" cy="384048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9418320" y="758952"/>
            <a:ext cx="384048" cy="38404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418320" y="1124712"/>
            <a:ext cx="384048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9921240" y="758952"/>
            <a:ext cx="384048" cy="38404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9921240" y="1124712"/>
            <a:ext cx="384048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10424160" y="758952"/>
            <a:ext cx="384048" cy="384048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10424160" y="1124712"/>
            <a:ext cx="384048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85800" y="2148840"/>
            <a:ext cx="7132320" cy="11430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200" b="1">
                <a:solidFill>
                  <a:srgbClr val="000000"/>
                </a:solidFill>
                <a:latin typeface="Arial"/>
              </a:rPr>
              <a:t>Smart Web-Based Application for Football Match
Prediction System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85800" y="3246120"/>
            <a:ext cx="4114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0">
                <a:solidFill>
                  <a:srgbClr val="000000"/>
                </a:solidFill>
                <a:latin typeface="Arial"/>
              </a:rPr>
              <a:t>Interim Viva Presentation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85800" y="3794760"/>
            <a:ext cx="3200400" cy="6858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0" dirty="0">
                <a:solidFill>
                  <a:srgbClr val="000000"/>
                </a:solidFill>
                <a:latin typeface="Arial"/>
              </a:rPr>
              <a:t>Module ACCA6020
Independent Project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229600" y="4892040"/>
            <a:ext cx="2834640" cy="80021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dirty="0">
                <a:solidFill>
                  <a:srgbClr val="000000"/>
                </a:solidFill>
                <a:latin typeface="Arial"/>
              </a:rPr>
              <a:t>Student Name: Mihai Adrian Lungu
Student ID: 2319950
Lecturer: Dr </a:t>
            </a:r>
            <a:r>
              <a:rPr sz="1150" b="0" dirty="0" err="1">
                <a:solidFill>
                  <a:srgbClr val="000000"/>
                </a:solidFill>
                <a:latin typeface="Arial"/>
              </a:rPr>
              <a:t>Mobolanle</a:t>
            </a:r>
            <a:r>
              <a:rPr sz="1150" b="0" dirty="0">
                <a:solidFill>
                  <a:srgbClr val="000000"/>
                </a:solidFill>
                <a:latin typeface="Arial"/>
              </a:rPr>
              <a:t> Bello
Date: </a:t>
            </a:r>
            <a:r>
              <a:rPr lang="en-US" sz="1150" dirty="0">
                <a:solidFill>
                  <a:srgbClr val="000000"/>
                </a:solidFill>
                <a:latin typeface="Arial"/>
              </a:rPr>
              <a:t>22</a:t>
            </a:r>
            <a:r>
              <a:rPr sz="1150" b="0" dirty="0">
                <a:solidFill>
                  <a:srgbClr val="000000"/>
                </a:solidFill>
                <a:latin typeface="Arial"/>
              </a:rPr>
              <a:t>/0</a:t>
            </a:r>
            <a:r>
              <a:rPr lang="en-US" sz="1150" b="0" dirty="0">
                <a:solidFill>
                  <a:srgbClr val="000000"/>
                </a:solidFill>
                <a:latin typeface="Arial"/>
              </a:rPr>
              <a:t>9</a:t>
            </a:r>
            <a:r>
              <a:rPr sz="1150" b="0" dirty="0">
                <a:solidFill>
                  <a:srgbClr val="000000"/>
                </a:solidFill>
                <a:latin typeface="Arial"/>
              </a:rPr>
              <a:t>/2026</a:t>
            </a:r>
          </a:p>
        </p:txBody>
      </p:sp>
      <p:sp>
        <p:nvSpPr>
          <p:cNvPr id="35" name="Rectangle 34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0" name="3D Model 39" descr="Soccer ball">
                <a:extLst>
                  <a:ext uri="{FF2B5EF4-FFF2-40B4-BE49-F238E27FC236}">
                    <a16:creationId xmlns:a16="http://schemas.microsoft.com/office/drawing/2014/main" id="{5FF03D96-EBD3-B363-1D60-FCD0EA8A353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527962357"/>
                  </p:ext>
                </p:extLst>
              </p:nvPr>
            </p:nvGraphicFramePr>
            <p:xfrm>
              <a:off x="1069858" y="612647"/>
              <a:ext cx="1060704" cy="106070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060704" cy="1060705"/>
                    </a:xfrm>
                    <a:prstGeom prst="rect">
                      <a:avLst/>
                    </a:prstGeom>
                  </am3d:spPr>
                  <am3d:camera>
                    <am3d:pos x="0" y="0" z="814691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545592" d="1000000"/>
                    <am3d:preTrans dx="-201138" dy="-18600209" dz="-351418"/>
                    <am3d:scale>
                      <am3d:sx n="1000000" d="1000000"/>
                      <am3d:sy n="1000000" d="1000000"/>
                      <am3d:sz n="1000000" d="1000000"/>
                    </am3d:scale>
                    <am3d:rot ax="812289" ay="-131514" az="-31665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88494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0" name="3D Model 39" descr="Soccer ball">
                <a:extLst>
                  <a:ext uri="{FF2B5EF4-FFF2-40B4-BE49-F238E27FC236}">
                    <a16:creationId xmlns:a16="http://schemas.microsoft.com/office/drawing/2014/main" id="{5FF03D96-EBD3-B363-1D60-FCD0EA8A353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69858" y="612647"/>
                <a:ext cx="1060704" cy="1060705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TABLE OF CONTENTS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234440"/>
            <a:ext cx="5486400" cy="5029200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Introduction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Problem Statement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Project Aim and Objectives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Literature Review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Literature Review – Limitations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Methodology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Functionalities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Design Overview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Project Timeline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Conclusion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800" b="0">
                <a:solidFill>
                  <a:srgbClr val="000000"/>
                </a:solidFill>
                <a:latin typeface="Arial"/>
              </a:rPr>
              <a:t>➢ </a:t>
            </a:r>
            <a:r>
              <a:rPr sz="1800">
                <a:solidFill>
                  <a:srgbClr val="000000"/>
                </a:solidFill>
                <a:latin typeface="Arial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143000"/>
            <a:ext cx="6400800" cy="2482987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5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50" dirty="0">
                <a:solidFill>
                  <a:srgbClr val="000000"/>
                </a:solidFill>
                <a:latin typeface="Arial"/>
              </a:rPr>
              <a:t>Football is one of the most popular sports in the world, with increasing use of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data analytics</a:t>
            </a:r>
            <a:r>
              <a:rPr sz="1550" dirty="0">
                <a:solidFill>
                  <a:srgbClr val="000000"/>
                </a:solidFill>
                <a:latin typeface="Arial"/>
              </a:rPr>
              <a:t> to understand performance and predict match outcomes.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5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Machine learning</a:t>
            </a:r>
            <a:r>
              <a:rPr sz="1550" dirty="0">
                <a:solidFill>
                  <a:srgbClr val="000000"/>
                </a:solidFill>
                <a:latin typeface="Arial"/>
              </a:rPr>
              <a:t> can learn patterns from historical data and support prediction of future match outcomes [1].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5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50" dirty="0">
                <a:solidFill>
                  <a:srgbClr val="000000"/>
                </a:solidFill>
                <a:latin typeface="Arial"/>
              </a:rPr>
              <a:t>Football data can include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goals</a:t>
            </a:r>
            <a:r>
              <a:rPr sz="1550" dirty="0">
                <a:solidFill>
                  <a:srgbClr val="000000"/>
                </a:solidFill>
                <a:latin typeface="Arial"/>
              </a:rPr>
              <a:t>,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possession</a:t>
            </a:r>
            <a:r>
              <a:rPr sz="1550" dirty="0">
                <a:solidFill>
                  <a:srgbClr val="000000"/>
                </a:solidFill>
                <a:latin typeface="Arial"/>
              </a:rPr>
              <a:t>,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shots on target</a:t>
            </a:r>
            <a:r>
              <a:rPr sz="1550" dirty="0">
                <a:solidFill>
                  <a:srgbClr val="000000"/>
                </a:solidFill>
                <a:latin typeface="Arial"/>
              </a:rPr>
              <a:t>,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team form</a:t>
            </a:r>
            <a:r>
              <a:rPr sz="1550" dirty="0">
                <a:solidFill>
                  <a:srgbClr val="000000"/>
                </a:solidFill>
                <a:latin typeface="Arial"/>
              </a:rPr>
              <a:t>,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injuries</a:t>
            </a:r>
            <a:r>
              <a:rPr sz="1550" dirty="0">
                <a:solidFill>
                  <a:srgbClr val="000000"/>
                </a:solidFill>
                <a:latin typeface="Arial"/>
              </a:rPr>
              <a:t> and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historical head-to-head results </a:t>
            </a:r>
            <a:r>
              <a:rPr sz="1550" dirty="0">
                <a:solidFill>
                  <a:srgbClr val="000000"/>
                </a:solidFill>
                <a:latin typeface="Arial"/>
              </a:rPr>
              <a:t>[2], [3].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5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50" dirty="0">
                <a:solidFill>
                  <a:srgbClr val="000000"/>
                </a:solidFill>
                <a:latin typeface="Arial"/>
              </a:rPr>
              <a:t>The proposed system will process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football statistics</a:t>
            </a:r>
            <a:r>
              <a:rPr sz="1550" dirty="0">
                <a:solidFill>
                  <a:srgbClr val="000000"/>
                </a:solidFill>
                <a:latin typeface="Arial"/>
              </a:rPr>
              <a:t>,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train machine learning models</a:t>
            </a:r>
            <a:r>
              <a:rPr sz="1550" dirty="0">
                <a:solidFill>
                  <a:srgbClr val="000000"/>
                </a:solidFill>
                <a:latin typeface="Arial"/>
              </a:rPr>
              <a:t> and </a:t>
            </a:r>
            <a:r>
              <a:rPr sz="1550" b="1" dirty="0">
                <a:solidFill>
                  <a:srgbClr val="000000"/>
                </a:solidFill>
                <a:latin typeface="Arial"/>
              </a:rPr>
              <a:t>present predictions </a:t>
            </a:r>
            <a:r>
              <a:rPr sz="1550" dirty="0">
                <a:solidFill>
                  <a:srgbClr val="000000"/>
                </a:solidFill>
                <a:latin typeface="Arial"/>
              </a:rPr>
              <a:t>through a web interface [4].</a:t>
            </a:r>
          </a:p>
        </p:txBody>
      </p:sp>
      <p:sp>
        <p:nvSpPr>
          <p:cNvPr id="5" name="Rectangle 4"/>
          <p:cNvSpPr/>
          <p:nvPr/>
        </p:nvSpPr>
        <p:spPr>
          <a:xfrm>
            <a:off x="7543800" y="1097280"/>
            <a:ext cx="3794760" cy="5074920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7909560" y="3154679"/>
            <a:ext cx="1508760" cy="594361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7944972" y="3211829"/>
            <a:ext cx="73152" cy="502920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036412" y="3177539"/>
            <a:ext cx="1252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000000"/>
                </a:solidFill>
                <a:latin typeface="Arial"/>
              </a:rPr>
              <a:t>Goals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074152" y="3510464"/>
            <a:ext cx="1252728" cy="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dirty="0">
                <a:solidFill>
                  <a:srgbClr val="000000"/>
                </a:solidFill>
                <a:latin typeface="Arial"/>
              </a:rPr>
              <a:t>2.1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909560" y="3803904"/>
            <a:ext cx="1508760" cy="626363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7945305" y="3867911"/>
            <a:ext cx="73152" cy="502920"/>
          </a:xfrm>
          <a:prstGeom prst="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017791" y="3877056"/>
            <a:ext cx="1252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000000"/>
                </a:solidFill>
                <a:latin typeface="Arial"/>
              </a:rPr>
              <a:t>Possession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036412" y="4151376"/>
            <a:ext cx="1252728" cy="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dirty="0">
                <a:solidFill>
                  <a:srgbClr val="000000"/>
                </a:solidFill>
                <a:latin typeface="Arial"/>
              </a:rPr>
              <a:t>57%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7909560" y="4489704"/>
            <a:ext cx="1508760" cy="644652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7945305" y="4582807"/>
            <a:ext cx="73152" cy="502920"/>
          </a:xfrm>
          <a:prstGeom prst="rect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036412" y="4533138"/>
            <a:ext cx="1252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000000"/>
                </a:solidFill>
                <a:latin typeface="Arial"/>
              </a:rPr>
              <a:t>Shots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036412" y="4834267"/>
            <a:ext cx="1252728" cy="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dirty="0">
                <a:solidFill>
                  <a:srgbClr val="000000"/>
                </a:solidFill>
                <a:latin typeface="Arial"/>
              </a:rPr>
              <a:t>6.4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7889775" y="5256969"/>
            <a:ext cx="1508760" cy="626364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7945305" y="5303519"/>
            <a:ext cx="73152" cy="502920"/>
          </a:xfrm>
          <a:prstGeom prst="rect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036412" y="5303519"/>
            <a:ext cx="125272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 dirty="0">
                <a:solidFill>
                  <a:srgbClr val="000000"/>
                </a:solidFill>
                <a:latin typeface="Arial"/>
              </a:rPr>
              <a:t>Form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036412" y="5577839"/>
            <a:ext cx="1252728" cy="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 dirty="0">
                <a:solidFill>
                  <a:srgbClr val="000000"/>
                </a:solidFill>
                <a:latin typeface="Arial"/>
              </a:rPr>
              <a:t>W-W-D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9646920" y="3246120"/>
            <a:ext cx="1325880" cy="2468880"/>
          </a:xfrm>
          <a:prstGeom prst="roundRect">
            <a:avLst/>
          </a:prstGeom>
          <a:solidFill>
            <a:srgbClr val="FFFFFF"/>
          </a:solidFill>
          <a:ln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9802368" y="3429000"/>
            <a:ext cx="100584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1">
                <a:solidFill>
                  <a:srgbClr val="000000"/>
                </a:solidFill>
                <a:latin typeface="Arial"/>
              </a:rPr>
              <a:t>PREDICTION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857232" y="3886200"/>
            <a:ext cx="9144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500" b="1">
                <a:solidFill>
                  <a:srgbClr val="2F8259"/>
                </a:solidFill>
                <a:latin typeface="Arial"/>
              </a:rPr>
              <a:t>HOME
WIN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857232" y="4526280"/>
            <a:ext cx="9144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>
                <a:solidFill>
                  <a:srgbClr val="000000"/>
                </a:solidFill>
                <a:latin typeface="Arial"/>
              </a:rPr>
              <a:t>52%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8" name="3D Model 37" descr="Soccer ball">
                <a:extLst>
                  <a:ext uri="{FF2B5EF4-FFF2-40B4-BE49-F238E27FC236}">
                    <a16:creationId xmlns:a16="http://schemas.microsoft.com/office/drawing/2014/main" id="{F0AFAF9A-5BB0-8452-389E-015166BF138E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1081697085"/>
                  </p:ext>
                </p:extLst>
              </p:nvPr>
            </p:nvGraphicFramePr>
            <p:xfrm>
              <a:off x="8700516" y="1272097"/>
              <a:ext cx="1598870" cy="1598869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598870" cy="1598869"/>
                    </a:xfrm>
                    <a:prstGeom prst="rect">
                      <a:avLst/>
                    </a:prstGeom>
                  </am3d:spPr>
                  <am3d:camera>
                    <am3d:pos x="0" y="0" z="81469193"/>
                    <am3d:up dx="0" dy="36000000" dz="0"/>
                    <am3d:lookAt x="0" y="0" z="0"/>
                    <am3d:perspective fov="1619217"/>
                  </am3d:camera>
                  <am3d:trans>
                    <am3d:meterPerModelUnit n="4545592" d="1000000"/>
                    <am3d:preTrans dx="-201138" dy="-18600209" dz="-351418"/>
                    <am3d:scale>
                      <am3d:sx n="1000000" d="1000000"/>
                      <am3d:sy n="1000000" d="1000000"/>
                      <am3d:sz n="1000000" d="1000000"/>
                    </am3d:scale>
                    <am3d:rot ax="644152" ay="157781" az="29898"/>
                    <am3d:postTrans dx="0" dy="0" dz="0"/>
                  </am3d:trans>
                  <am3d:raster rName="Office3DRenderer" rVer="16.0.8326">
                    <am3d:blip r:embed="rId3"/>
                  </am3d:raster>
                  <am3d:winViewport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8" name="3D Model 37" descr="Soccer ball">
                <a:extLst>
                  <a:ext uri="{FF2B5EF4-FFF2-40B4-BE49-F238E27FC236}">
                    <a16:creationId xmlns:a16="http://schemas.microsoft.com/office/drawing/2014/main" id="{F0AFAF9A-5BB0-8452-389E-015166BF138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700516" y="1272097"/>
                <a:ext cx="1598870" cy="1598869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PROBLEM STATEMENT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170432"/>
            <a:ext cx="6629400" cy="2199128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20" dirty="0">
                <a:solidFill>
                  <a:srgbClr val="000000"/>
                </a:solidFill>
                <a:latin typeface="Arial"/>
              </a:rPr>
              <a:t>Football outcomes are difficult to predict because </a:t>
            </a:r>
            <a:r>
              <a:rPr lang="en-US" sz="1520" dirty="0">
                <a:solidFill>
                  <a:srgbClr val="000000"/>
                </a:solidFill>
                <a:latin typeface="Arial"/>
              </a:rPr>
              <a:t>of </a:t>
            </a:r>
            <a:r>
              <a:rPr sz="1520" dirty="0">
                <a:solidFill>
                  <a:srgbClr val="000000"/>
                </a:solidFill>
                <a:latin typeface="Arial"/>
              </a:rPr>
              <a:t>injuries, weather, referee decisions, team morale and tactics </a:t>
            </a:r>
            <a:r>
              <a:rPr lang="en-US" sz="1520" dirty="0">
                <a:solidFill>
                  <a:srgbClr val="000000"/>
                </a:solidFill>
                <a:latin typeface="Arial"/>
              </a:rPr>
              <a:t>that </a:t>
            </a:r>
            <a:r>
              <a:rPr sz="1520" dirty="0">
                <a:solidFill>
                  <a:srgbClr val="000000"/>
                </a:solidFill>
                <a:latin typeface="Arial"/>
              </a:rPr>
              <a:t>can affect results.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20" dirty="0">
                <a:solidFill>
                  <a:srgbClr val="000000"/>
                </a:solidFill>
                <a:latin typeface="Arial"/>
              </a:rPr>
              <a:t>Traditional prediction methods can rely on human judgement, which may introduce bias and inconsistency.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20" dirty="0">
                <a:solidFill>
                  <a:srgbClr val="000000"/>
                </a:solidFill>
                <a:latin typeface="Arial"/>
              </a:rPr>
              <a:t>Effective machine-learning prediction requires careful </a:t>
            </a:r>
            <a:r>
              <a:rPr sz="1520" b="1" dirty="0">
                <a:solidFill>
                  <a:srgbClr val="000000"/>
                </a:solidFill>
                <a:latin typeface="Arial"/>
              </a:rPr>
              <a:t>dataset selection</a:t>
            </a:r>
            <a:r>
              <a:rPr sz="1520" dirty="0">
                <a:solidFill>
                  <a:srgbClr val="000000"/>
                </a:solidFill>
                <a:latin typeface="Arial"/>
              </a:rPr>
              <a:t>, </a:t>
            </a:r>
            <a:r>
              <a:rPr sz="1520" b="1" dirty="0">
                <a:solidFill>
                  <a:srgbClr val="000000"/>
                </a:solidFill>
                <a:latin typeface="Arial"/>
              </a:rPr>
              <a:t>preprocessing</a:t>
            </a:r>
            <a:r>
              <a:rPr sz="1520" dirty="0">
                <a:solidFill>
                  <a:srgbClr val="000000"/>
                </a:solidFill>
                <a:latin typeface="Arial"/>
              </a:rPr>
              <a:t>, </a:t>
            </a:r>
            <a:r>
              <a:rPr sz="1520" b="1" dirty="0">
                <a:solidFill>
                  <a:srgbClr val="000000"/>
                </a:solidFill>
                <a:latin typeface="Arial"/>
              </a:rPr>
              <a:t>feature engineering</a:t>
            </a:r>
            <a:r>
              <a:rPr sz="1520" dirty="0">
                <a:solidFill>
                  <a:srgbClr val="000000"/>
                </a:solidFill>
                <a:latin typeface="Arial"/>
              </a:rPr>
              <a:t> and </a:t>
            </a:r>
            <a:r>
              <a:rPr sz="1520" b="1" dirty="0">
                <a:solidFill>
                  <a:srgbClr val="000000"/>
                </a:solidFill>
                <a:latin typeface="Arial"/>
              </a:rPr>
              <a:t>algorithm selection</a:t>
            </a:r>
            <a:r>
              <a:rPr sz="1520" dirty="0">
                <a:solidFill>
                  <a:srgbClr val="000000"/>
                </a:solidFill>
                <a:latin typeface="Arial"/>
              </a:rPr>
              <a:t>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20" dirty="0">
                <a:solidFill>
                  <a:srgbClr val="000000"/>
                </a:solidFill>
                <a:latin typeface="Arial"/>
              </a:rPr>
              <a:t>Many beginner systems also lack understandable interfaces and meaningful evaluation methods.</a:t>
            </a:r>
          </a:p>
        </p:txBody>
      </p:sp>
      <p:sp>
        <p:nvSpPr>
          <p:cNvPr id="5" name="Rectangle 4"/>
          <p:cNvSpPr/>
          <p:nvPr/>
        </p:nvSpPr>
        <p:spPr>
          <a:xfrm>
            <a:off x="7635240" y="1234440"/>
            <a:ext cx="3611880" cy="4526280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909560" y="1481328"/>
            <a:ext cx="310896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>
                <a:solidFill>
                  <a:srgbClr val="000000"/>
                </a:solidFill>
                <a:latin typeface="Arial"/>
              </a:rPr>
              <a:t>FACTORS AFFECTING PREDICTION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0" y="2057400"/>
            <a:ext cx="2331720" cy="438912"/>
          </a:xfrm>
          <a:prstGeom prst="roundRect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275320" y="2121408"/>
            <a:ext cx="2240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rial"/>
              </a:rPr>
              <a:t>Injuries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0" y="2697480"/>
            <a:ext cx="2331720" cy="438912"/>
          </a:xfrm>
          <a:prstGeom prst="round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275320" y="2761488"/>
            <a:ext cx="2240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rial"/>
              </a:rPr>
              <a:t>Weather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29600" y="3337560"/>
            <a:ext cx="2331720" cy="438912"/>
          </a:xfrm>
          <a:prstGeom prst="roundRect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75320" y="3401568"/>
            <a:ext cx="2240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rial"/>
              </a:rPr>
              <a:t>Referees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229600" y="3977639"/>
            <a:ext cx="2331720" cy="438912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75320" y="4041648"/>
            <a:ext cx="2240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rial"/>
              </a:rPr>
              <a:t>Morale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0" y="4617720"/>
            <a:ext cx="2331720" cy="438912"/>
          </a:xfrm>
          <a:prstGeom prst="roundRect">
            <a:avLst/>
          </a:prstGeom>
          <a:solidFill>
            <a:srgbClr val="0827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75320" y="4681728"/>
            <a:ext cx="22402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rial"/>
              </a:rPr>
              <a:t>Tactics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001000" y="5349240"/>
            <a:ext cx="283464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200" b="1">
                <a:solidFill>
                  <a:srgbClr val="000000"/>
                </a:solidFill>
                <a:latin typeface="Arial"/>
              </a:rPr>
              <a:t>Goal: structured, data-driven and understandable predictions.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AIMS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051560"/>
            <a:ext cx="20116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Project Aim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3232" y="1417320"/>
            <a:ext cx="10698480" cy="8229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>
                <a:solidFill>
                  <a:srgbClr val="000000"/>
                </a:solidFill>
                <a:latin typeface="Arial"/>
              </a:rPr>
              <a:t>Design, develop and evaluate a machine learning-based football match prediction system capable of predicting match outcomes using historical football statistics.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423160"/>
            <a:ext cx="20116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Objectives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788920"/>
            <a:ext cx="10561320" cy="3154680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Research existing football prediction systems and machine learning techniques.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Collect and analyse historical football match datasets.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Design a suitable database structure for storing football statistics.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Develop a machine learning model capable of predicting football match outcomes.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Design and develop a web-based interface for users.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Evaluate prediction accuracy and usability.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20" b="0">
                <a:solidFill>
                  <a:srgbClr val="000000"/>
                </a:solidFill>
                <a:latin typeface="Arial"/>
              </a:rPr>
              <a:t>➢ </a:t>
            </a:r>
            <a:r>
              <a:rPr sz="1420">
                <a:solidFill>
                  <a:srgbClr val="000000"/>
                </a:solidFill>
                <a:latin typeface="Arial"/>
              </a:rPr>
              <a:t>Document all stages using software engineering principles.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LITERATURE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024128"/>
            <a:ext cx="1051560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20" b="1">
                <a:solidFill>
                  <a:srgbClr val="000000"/>
                </a:solidFill>
                <a:latin typeface="Arial"/>
              </a:rPr>
              <a:t>Recent research demonstrates the use of machine learning, explainable models and statistical learning for football prediction.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713232" y="1691640"/>
            <a:ext cx="2331720" cy="411480"/>
          </a:xfrm>
          <a:prstGeom prst="rect">
            <a:avLst/>
          </a:prstGeom>
          <a:solidFill>
            <a:srgbClr val="2F8259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68096" y="1764792"/>
            <a:ext cx="2221991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1">
                <a:solidFill>
                  <a:srgbClr val="FFFFFF"/>
                </a:solidFill>
                <a:latin typeface="Arial"/>
              </a:rPr>
              <a:t>Study</a:t>
            </a:r>
          </a:p>
        </p:txBody>
      </p:sp>
      <p:sp>
        <p:nvSpPr>
          <p:cNvPr id="7" name="Rectangle 6"/>
          <p:cNvSpPr/>
          <p:nvPr/>
        </p:nvSpPr>
        <p:spPr>
          <a:xfrm>
            <a:off x="3044952" y="1691640"/>
            <a:ext cx="2971800" cy="411480"/>
          </a:xfrm>
          <a:prstGeom prst="rect">
            <a:avLst/>
          </a:prstGeom>
          <a:solidFill>
            <a:srgbClr val="2F8259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099816" y="1764792"/>
            <a:ext cx="2862072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1">
                <a:solidFill>
                  <a:srgbClr val="FFFFFF"/>
                </a:solidFill>
                <a:latin typeface="Arial"/>
              </a:rPr>
              <a:t>Focus</a:t>
            </a:r>
          </a:p>
        </p:txBody>
      </p:sp>
      <p:sp>
        <p:nvSpPr>
          <p:cNvPr id="9" name="Rectangle 8"/>
          <p:cNvSpPr/>
          <p:nvPr/>
        </p:nvSpPr>
        <p:spPr>
          <a:xfrm>
            <a:off x="6016752" y="1691640"/>
            <a:ext cx="4617720" cy="411480"/>
          </a:xfrm>
          <a:prstGeom prst="rect">
            <a:avLst/>
          </a:prstGeom>
          <a:solidFill>
            <a:srgbClr val="2F8259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071616" y="1764792"/>
            <a:ext cx="4507992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50" b="1">
                <a:solidFill>
                  <a:srgbClr val="FFFFFF"/>
                </a:solidFill>
                <a:latin typeface="Arial"/>
              </a:rPr>
              <a:t>Relevance to project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13232" y="2103120"/>
            <a:ext cx="233172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044952" y="2103120"/>
            <a:ext cx="297180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016752" y="2103120"/>
            <a:ext cx="461772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13232" y="2852928"/>
            <a:ext cx="2331720" cy="749808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68096" y="2115589"/>
            <a:ext cx="2221991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dirty="0">
                <a:solidFill>
                  <a:srgbClr val="000000"/>
                </a:solidFill>
                <a:latin typeface="Arial"/>
              </a:rPr>
              <a:t>[1] </a:t>
            </a:r>
            <a:r>
              <a:rPr sz="1100" b="1" dirty="0" err="1">
                <a:solidFill>
                  <a:srgbClr val="000000"/>
                </a:solidFill>
                <a:latin typeface="Arial"/>
              </a:rPr>
              <a:t>Berrar</a:t>
            </a:r>
            <a:r>
              <a:rPr sz="1100" b="1" dirty="0">
                <a:solidFill>
                  <a:srgbClr val="000000"/>
                </a:solidFill>
                <a:latin typeface="Arial"/>
              </a:rPr>
              <a:t> et al. (2024)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044952" y="2852928"/>
            <a:ext cx="2971800" cy="749808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099815" y="2115589"/>
            <a:ext cx="2953511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ML framework for soccer outcome prediction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016752" y="2852928"/>
            <a:ext cx="4617720" cy="749808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053327" y="2115589"/>
            <a:ext cx="4539997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Supports structured model development and feature-driven prediction.</a:t>
            </a:r>
          </a:p>
        </p:txBody>
      </p:sp>
      <p:sp>
        <p:nvSpPr>
          <p:cNvPr id="23" name="Rectangle 22"/>
          <p:cNvSpPr/>
          <p:nvPr/>
        </p:nvSpPr>
        <p:spPr>
          <a:xfrm>
            <a:off x="713232" y="3602736"/>
            <a:ext cx="233172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54380" y="2898648"/>
            <a:ext cx="2221991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dirty="0">
                <a:solidFill>
                  <a:srgbClr val="000000"/>
                </a:solidFill>
                <a:latin typeface="Arial"/>
              </a:rPr>
              <a:t>[2] Mills et al. (2024)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044952" y="3602736"/>
            <a:ext cx="297180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3044951" y="2898648"/>
            <a:ext cx="2903219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Machine/deep learning for soccer outcomes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6016752" y="3602736"/>
            <a:ext cx="461772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085333" y="2898648"/>
            <a:ext cx="4507992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Shows value of data-driven predictive techniques.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13232" y="4352544"/>
            <a:ext cx="2331720" cy="749808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754379" y="3666744"/>
            <a:ext cx="2221991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dirty="0">
                <a:solidFill>
                  <a:srgbClr val="000000"/>
                </a:solidFill>
                <a:latin typeface="Arial"/>
              </a:rPr>
              <a:t>[3] Rodrigues &amp; Pinto (2022)</a:t>
            </a:r>
          </a:p>
        </p:txBody>
      </p:sp>
      <p:sp>
        <p:nvSpPr>
          <p:cNvPr id="31" name="Rectangle 30"/>
          <p:cNvSpPr/>
          <p:nvPr/>
        </p:nvSpPr>
        <p:spPr>
          <a:xfrm>
            <a:off x="3044952" y="4352544"/>
            <a:ext cx="2971800" cy="749808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3044952" y="3648456"/>
            <a:ext cx="2862072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Football match result prediction with ML</a:t>
            </a:r>
          </a:p>
        </p:txBody>
      </p:sp>
      <p:sp>
        <p:nvSpPr>
          <p:cNvPr id="33" name="Rectangle 32"/>
          <p:cNvSpPr/>
          <p:nvPr/>
        </p:nvSpPr>
        <p:spPr>
          <a:xfrm>
            <a:off x="6016752" y="4352544"/>
            <a:ext cx="4617720" cy="749808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6053328" y="3648456"/>
            <a:ext cx="4507992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Directly relevant to predicting match results.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713232" y="5102352"/>
            <a:ext cx="233172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754378" y="4462272"/>
            <a:ext cx="2221991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dirty="0">
                <a:solidFill>
                  <a:srgbClr val="000000"/>
                </a:solidFill>
                <a:latin typeface="Arial"/>
              </a:rPr>
              <a:t>[4] Yeung et al. (2023)</a:t>
            </a:r>
          </a:p>
        </p:txBody>
      </p:sp>
      <p:sp>
        <p:nvSpPr>
          <p:cNvPr id="37" name="Rectangle 36"/>
          <p:cNvSpPr/>
          <p:nvPr/>
        </p:nvSpPr>
        <p:spPr>
          <a:xfrm>
            <a:off x="3044952" y="5102352"/>
            <a:ext cx="297180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3044952" y="4398264"/>
            <a:ext cx="2862072" cy="43088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Interpretable prediction using FIFA ratings and team formation</a:t>
            </a:r>
          </a:p>
        </p:txBody>
      </p:sp>
      <p:sp>
        <p:nvSpPr>
          <p:cNvPr id="39" name="Rectangle 38"/>
          <p:cNvSpPr/>
          <p:nvPr/>
        </p:nvSpPr>
        <p:spPr>
          <a:xfrm>
            <a:off x="6016752" y="5102352"/>
            <a:ext cx="4617720" cy="749808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6053328" y="4407408"/>
            <a:ext cx="4507992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Supports interpretable features and understandable outputs.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754377" y="5176848"/>
            <a:ext cx="2221991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1" dirty="0">
                <a:solidFill>
                  <a:srgbClr val="000000"/>
                </a:solidFill>
                <a:latin typeface="Arial"/>
              </a:rPr>
              <a:t>[11] Groll et al. (2024)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3044952" y="5166360"/>
            <a:ext cx="2916936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Statistical learning for UEFA EURO 2024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016752" y="5157216"/>
            <a:ext cx="4507992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00" b="0" dirty="0">
                <a:solidFill>
                  <a:srgbClr val="000000"/>
                </a:solidFill>
                <a:latin typeface="Arial"/>
              </a:rPr>
              <a:t>Demonstrates combined statistical learning approaches.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LITERATURE REVIEW –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170432"/>
            <a:ext cx="10515600" cy="1708096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1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10" b="1" dirty="0">
                <a:solidFill>
                  <a:srgbClr val="000000"/>
                </a:solidFill>
                <a:latin typeface="Arial"/>
              </a:rPr>
              <a:t>Transparency</a:t>
            </a:r>
            <a:r>
              <a:rPr sz="1510" dirty="0">
                <a:solidFill>
                  <a:srgbClr val="000000"/>
                </a:solidFill>
                <a:latin typeface="Arial"/>
              </a:rPr>
              <a:t>: some existing prediction systems can be commercially restricted or provide limited visibility of how predictions are generated [12].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1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10" b="1" dirty="0">
                <a:solidFill>
                  <a:srgbClr val="000000"/>
                </a:solidFill>
                <a:latin typeface="Arial"/>
              </a:rPr>
              <a:t>Feature complexity</a:t>
            </a:r>
            <a:r>
              <a:rPr sz="1510" dirty="0">
                <a:solidFill>
                  <a:srgbClr val="000000"/>
                </a:solidFill>
                <a:latin typeface="Arial"/>
              </a:rPr>
              <a:t>: football outcomes depend on multiple interacting variables, requiring careful feature selection and engineering.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1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10" b="1" dirty="0">
                <a:solidFill>
                  <a:srgbClr val="000000"/>
                </a:solidFill>
                <a:latin typeface="Arial"/>
              </a:rPr>
              <a:t>Interpretability</a:t>
            </a:r>
            <a:r>
              <a:rPr sz="1510" dirty="0">
                <a:solidFill>
                  <a:srgbClr val="000000"/>
                </a:solidFill>
                <a:latin typeface="Arial"/>
              </a:rPr>
              <a:t>: prediction outputs should be understandable to users rather than presented as unexplained results [4].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1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510" b="1" dirty="0">
                <a:solidFill>
                  <a:srgbClr val="000000"/>
                </a:solidFill>
                <a:latin typeface="Arial"/>
              </a:rPr>
              <a:t>Evaluation</a:t>
            </a:r>
            <a:r>
              <a:rPr sz="1510" dirty="0">
                <a:solidFill>
                  <a:srgbClr val="000000"/>
                </a:solidFill>
                <a:latin typeface="Arial"/>
              </a:rPr>
              <a:t>: model performance should be tested using clear accuracy and usability measures [3], [11].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68680" y="4617720"/>
            <a:ext cx="10287000" cy="1051560"/>
          </a:xfrm>
          <a:prstGeom prst="roundRect">
            <a:avLst/>
          </a:prstGeom>
          <a:solidFill>
            <a:srgbClr val="F5F7F8"/>
          </a:solidFill>
          <a:ln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965960" y="4727448"/>
            <a:ext cx="873252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20" b="1">
                <a:solidFill>
                  <a:srgbClr val="000000"/>
                </a:solidFill>
                <a:latin typeface="Arial"/>
              </a:rPr>
              <a:t>The proposed system combines historical football data, machine learning, interpretable prediction probabilities, a web interface and explicit testing/evaluation.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024128"/>
            <a:ext cx="11887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>
                <a:solidFill>
                  <a:srgbClr val="000000"/>
                </a:solidFill>
                <a:latin typeface="Arial"/>
              </a:rPr>
              <a:t>Approach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3232" y="1371600"/>
            <a:ext cx="6035040" cy="5232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0" dirty="0">
                <a:solidFill>
                  <a:srgbClr val="000000"/>
                </a:solidFill>
                <a:latin typeface="Arial"/>
              </a:rPr>
              <a:t>A structured software-development approach will combine research, system design, implementation, testing and evaluation.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2212848"/>
            <a:ext cx="10972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>
                <a:solidFill>
                  <a:srgbClr val="000000"/>
                </a:solidFill>
                <a:latin typeface="Arial"/>
              </a:rPr>
              <a:t>Tools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578608"/>
            <a:ext cx="5989320" cy="1784143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0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400" dirty="0">
                <a:solidFill>
                  <a:srgbClr val="000000"/>
                </a:solidFill>
                <a:latin typeface="Arial"/>
              </a:rPr>
              <a:t>Python: machine learning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0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400" dirty="0">
                <a:solidFill>
                  <a:srgbClr val="000000"/>
                </a:solidFill>
                <a:latin typeface="Arial"/>
              </a:rPr>
              <a:t>Pandas: data manipulation and preprocessing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0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400" dirty="0">
                <a:solidFill>
                  <a:srgbClr val="000000"/>
                </a:solidFill>
                <a:latin typeface="Arial"/>
              </a:rPr>
              <a:t>Flask or Django: web application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0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400" dirty="0">
                <a:solidFill>
                  <a:srgbClr val="000000"/>
                </a:solidFill>
                <a:latin typeface="Arial"/>
              </a:rPr>
              <a:t>SQLite or PostgreSQL: football and prediction data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0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400" dirty="0">
                <a:solidFill>
                  <a:srgbClr val="000000"/>
                </a:solidFill>
                <a:latin typeface="Arial"/>
              </a:rPr>
              <a:t>HTML, CSS and JavaScript: interface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400" b="0" dirty="0">
                <a:solidFill>
                  <a:srgbClr val="000000"/>
                </a:solidFill>
                <a:latin typeface="Arial"/>
              </a:rPr>
              <a:t>➢ </a:t>
            </a:r>
            <a:r>
              <a:rPr sz="1400" dirty="0">
                <a:solidFill>
                  <a:srgbClr val="000000"/>
                </a:solidFill>
                <a:latin typeface="Arial"/>
              </a:rPr>
              <a:t>GitHub: version control</a:t>
            </a:r>
          </a:p>
        </p:txBody>
      </p:sp>
      <p:sp>
        <p:nvSpPr>
          <p:cNvPr id="8" name="Oval 7"/>
          <p:cNvSpPr/>
          <p:nvPr/>
        </p:nvSpPr>
        <p:spPr>
          <a:xfrm>
            <a:off x="8503919" y="1664208"/>
            <a:ext cx="1005840" cy="694944"/>
          </a:xfrm>
          <a:prstGeom prst="ellipse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567927" y="1874520"/>
            <a:ext cx="87782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 dirty="0">
                <a:solidFill>
                  <a:srgbClr val="FFFFFF"/>
                </a:solidFill>
                <a:latin typeface="Arial"/>
              </a:rPr>
              <a:t>Research</a:t>
            </a:r>
          </a:p>
        </p:txBody>
      </p:sp>
      <p:sp>
        <p:nvSpPr>
          <p:cNvPr id="10" name="Oval 9"/>
          <p:cNvSpPr/>
          <p:nvPr/>
        </p:nvSpPr>
        <p:spPr>
          <a:xfrm>
            <a:off x="10206491" y="2464308"/>
            <a:ext cx="1005840" cy="694944"/>
          </a:xfrm>
          <a:prstGeom prst="ellipse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270499" y="2592324"/>
            <a:ext cx="87782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>
                <a:solidFill>
                  <a:srgbClr val="FFFFFF"/>
                </a:solidFill>
                <a:latin typeface="Arial"/>
              </a:rPr>
              <a:t>Data
Collection</a:t>
            </a:r>
          </a:p>
        </p:txBody>
      </p:sp>
      <p:sp>
        <p:nvSpPr>
          <p:cNvPr id="12" name="Oval 11"/>
          <p:cNvSpPr/>
          <p:nvPr/>
        </p:nvSpPr>
        <p:spPr>
          <a:xfrm>
            <a:off x="10206491" y="4064508"/>
            <a:ext cx="1005840" cy="694944"/>
          </a:xfrm>
          <a:prstGeom prst="ellipse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0270499" y="4192524"/>
            <a:ext cx="87782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>
                <a:solidFill>
                  <a:srgbClr val="FFFFFF"/>
                </a:solidFill>
                <a:latin typeface="Arial"/>
              </a:rPr>
              <a:t>Pre-
processing</a:t>
            </a:r>
          </a:p>
        </p:txBody>
      </p:sp>
      <p:sp>
        <p:nvSpPr>
          <p:cNvPr id="14" name="Oval 13"/>
          <p:cNvSpPr/>
          <p:nvPr/>
        </p:nvSpPr>
        <p:spPr>
          <a:xfrm>
            <a:off x="8503919" y="4864608"/>
            <a:ext cx="1005840" cy="694944"/>
          </a:xfrm>
          <a:prstGeom prst="ellipse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522207" y="4992624"/>
            <a:ext cx="987552" cy="3847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>
                <a:solidFill>
                  <a:srgbClr val="FFFFFF"/>
                </a:solidFill>
                <a:latin typeface="Arial"/>
              </a:rPr>
              <a:t>Model
Development</a:t>
            </a:r>
          </a:p>
        </p:txBody>
      </p:sp>
      <p:sp>
        <p:nvSpPr>
          <p:cNvPr id="16" name="Oval 15"/>
          <p:cNvSpPr/>
          <p:nvPr/>
        </p:nvSpPr>
        <p:spPr>
          <a:xfrm>
            <a:off x="6801348" y="4064508"/>
            <a:ext cx="1005840" cy="694944"/>
          </a:xfrm>
          <a:prstGeom prst="ellipse">
            <a:avLst/>
          </a:prstGeom>
          <a:solidFill>
            <a:srgbClr val="0827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865356" y="4192524"/>
            <a:ext cx="87782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>
                <a:solidFill>
                  <a:srgbClr val="FFFFFF"/>
                </a:solidFill>
                <a:latin typeface="Arial"/>
              </a:rPr>
              <a:t>Web
Application</a:t>
            </a:r>
          </a:p>
        </p:txBody>
      </p:sp>
      <p:sp>
        <p:nvSpPr>
          <p:cNvPr id="18" name="Oval 17"/>
          <p:cNvSpPr/>
          <p:nvPr/>
        </p:nvSpPr>
        <p:spPr>
          <a:xfrm>
            <a:off x="6801348" y="2464308"/>
            <a:ext cx="1005840" cy="694944"/>
          </a:xfrm>
          <a:prstGeom prst="ellipse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865356" y="2592324"/>
            <a:ext cx="87782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50" b="1">
                <a:solidFill>
                  <a:srgbClr val="FFFFFF"/>
                </a:solidFill>
                <a:latin typeface="Arial"/>
              </a:rPr>
              <a:t>Testing &amp;
Evaluation</a:t>
            </a:r>
          </a:p>
        </p:txBody>
      </p:sp>
      <p:sp>
        <p:nvSpPr>
          <p:cNvPr id="20" name="Oval 19"/>
          <p:cNvSpPr/>
          <p:nvPr/>
        </p:nvSpPr>
        <p:spPr>
          <a:xfrm>
            <a:off x="8321040" y="3108960"/>
            <a:ext cx="1371600" cy="1005840"/>
          </a:xfrm>
          <a:prstGeom prst="ellipse">
            <a:avLst/>
          </a:prstGeom>
          <a:solidFill>
            <a:srgbClr val="FFFFFF"/>
          </a:solidFill>
          <a:ln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458200" y="3337560"/>
            <a:ext cx="109728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>
                <a:solidFill>
                  <a:srgbClr val="000000"/>
                </a:solidFill>
                <a:latin typeface="Arial"/>
              </a:rPr>
              <a:t>Agile
Development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FUNCTIONALITIES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13232" y="1143000"/>
            <a:ext cx="3063240" cy="1874519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13232" y="1325881"/>
            <a:ext cx="164592" cy="1458883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77824" y="1252728"/>
            <a:ext cx="280720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Select fixtures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77824" y="1581912"/>
            <a:ext cx="2807208" cy="13441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>
                <a:solidFill>
                  <a:srgbClr val="000000"/>
                </a:solidFill>
                <a:latin typeface="Arial"/>
              </a:rPr>
              <a:t>Users can view/select football fixtures and teams.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60520" y="1143000"/>
            <a:ext cx="3063240" cy="1874519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 flipH="1">
            <a:off x="4160520" y="1325881"/>
            <a:ext cx="164591" cy="1458883"/>
          </a:xfrm>
          <a:prstGeom prst="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325112" y="1252728"/>
            <a:ext cx="280720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Generate predictions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25112" y="1581912"/>
            <a:ext cx="2807208" cy="13441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>
                <a:solidFill>
                  <a:srgbClr val="000000"/>
                </a:solidFill>
                <a:latin typeface="Arial"/>
              </a:rPr>
              <a:t>Model produces home win, draw and away win probabilities.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607808" y="1143000"/>
            <a:ext cx="3063240" cy="1874519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607808" y="1325881"/>
            <a:ext cx="164592" cy="1458883"/>
          </a:xfrm>
          <a:prstGeom prst="rect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772400" y="1252728"/>
            <a:ext cx="280720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View statistics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72400" y="1581912"/>
            <a:ext cx="2807208" cy="13441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>
                <a:solidFill>
                  <a:srgbClr val="000000"/>
                </a:solidFill>
                <a:latin typeface="Arial"/>
              </a:rPr>
              <a:t>Users can analyse relevant historical team statistics.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13232" y="3657600"/>
            <a:ext cx="3063240" cy="1874519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13232" y="3857105"/>
            <a:ext cx="164592" cy="1496291"/>
          </a:xfrm>
          <a:prstGeom prst="rect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77824" y="3767328"/>
            <a:ext cx="280720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Data visualisation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77824" y="4096512"/>
            <a:ext cx="2807208" cy="13441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>
                <a:solidFill>
                  <a:srgbClr val="000000"/>
                </a:solidFill>
                <a:latin typeface="Arial"/>
              </a:rPr>
              <a:t>Present trends and prediction information visually.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4160520" y="3657600"/>
            <a:ext cx="3063240" cy="1874519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4169664" y="3857105"/>
            <a:ext cx="155448" cy="1496291"/>
          </a:xfrm>
          <a:prstGeom prst="rect">
            <a:avLst/>
          </a:prstGeom>
          <a:solidFill>
            <a:srgbClr val="0827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325112" y="3767328"/>
            <a:ext cx="280720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Model evaluation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325112" y="4096512"/>
            <a:ext cx="2807208" cy="13441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>
                <a:solidFill>
                  <a:srgbClr val="000000"/>
                </a:solidFill>
                <a:latin typeface="Arial"/>
              </a:rPr>
              <a:t>Display performance measures from testing.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7607808" y="3657600"/>
            <a:ext cx="3063240" cy="1874519"/>
          </a:xfrm>
          <a:prstGeom prst="roundRect">
            <a:avLst/>
          </a:prstGeom>
          <a:solidFill>
            <a:srgbClr val="F5F7F8"/>
          </a:solidFill>
          <a:ln w="12700"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7607808" y="3857105"/>
            <a:ext cx="164592" cy="1496291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772400" y="3767328"/>
            <a:ext cx="2807208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400" b="1">
                <a:solidFill>
                  <a:srgbClr val="000000"/>
                </a:solidFill>
                <a:latin typeface="Arial"/>
              </a:rPr>
              <a:t>User-friendly interface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772400" y="4096512"/>
            <a:ext cx="2807208" cy="134416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150" b="0">
                <a:solidFill>
                  <a:srgbClr val="000000"/>
                </a:solidFill>
                <a:latin typeface="Arial"/>
              </a:rPr>
              <a:t>Provide an understandable web-based interaction.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DESIGN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960120"/>
            <a:ext cx="29260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>
                <a:solidFill>
                  <a:srgbClr val="000000"/>
                </a:solidFill>
                <a:latin typeface="Arial"/>
              </a:rPr>
              <a:t>System Architecture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713232" y="1353312"/>
            <a:ext cx="5486400" cy="4480560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960120" y="2971800"/>
            <a:ext cx="1417320" cy="777240"/>
          </a:xfrm>
          <a:prstGeom prst="round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77160" y="3223260"/>
            <a:ext cx="1307592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dirty="0">
                <a:solidFill>
                  <a:srgbClr val="FFFFFF"/>
                </a:solidFill>
                <a:latin typeface="Arial"/>
              </a:rPr>
              <a:t>Users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79091" y="1588147"/>
            <a:ext cx="1417320" cy="777240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933955" y="1756687"/>
            <a:ext cx="1307592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dirty="0">
                <a:solidFill>
                  <a:srgbClr val="FFFFFF"/>
                </a:solidFill>
                <a:latin typeface="Arial"/>
              </a:rPr>
              <a:t>Web
Interface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482596" y="3722437"/>
            <a:ext cx="1417320" cy="777240"/>
          </a:xfrm>
          <a:prstGeom prst="roundRect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2537460" y="3936491"/>
            <a:ext cx="1307592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dirty="0">
                <a:solidFill>
                  <a:srgbClr val="FFFFFF"/>
                </a:solidFill>
                <a:latin typeface="Arial"/>
              </a:rPr>
              <a:t>Backend
Server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272534" y="1581911"/>
            <a:ext cx="1417320" cy="777240"/>
          </a:xfrm>
          <a:prstGeom prst="roundRect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352544" y="1771027"/>
            <a:ext cx="1307592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dirty="0">
                <a:solidFill>
                  <a:srgbClr val="FFFFFF"/>
                </a:solidFill>
                <a:latin typeface="Arial"/>
              </a:rPr>
              <a:t>ML
Module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242816" y="3709969"/>
            <a:ext cx="1417320" cy="777240"/>
          </a:xfrm>
          <a:prstGeom prst="roundRect">
            <a:avLst/>
          </a:prstGeom>
          <a:solidFill>
            <a:srgbClr val="0827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326151" y="3954779"/>
            <a:ext cx="1307592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1" dirty="0">
                <a:solidFill>
                  <a:srgbClr val="FFFFFF"/>
                </a:solidFill>
                <a:latin typeface="Arial"/>
              </a:rPr>
              <a:t>Database</a:t>
            </a:r>
          </a:p>
        </p:txBody>
      </p:sp>
      <p:cxnSp>
        <p:nvCxnSpPr>
          <p:cNvPr id="16" name="Connector 15"/>
          <p:cNvCxnSpPr>
            <a:cxnSpLocks/>
          </p:cNvCxnSpPr>
          <p:nvPr/>
        </p:nvCxnSpPr>
        <p:spPr>
          <a:xfrm flipV="1">
            <a:off x="1668780" y="2372869"/>
            <a:ext cx="338329" cy="562355"/>
          </a:xfrm>
          <a:prstGeom prst="line">
            <a:avLst/>
          </a:prstGeom>
          <a:ln w="25400">
            <a:solidFill>
              <a:srgbClr val="08273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>
            <a:cxnSpLocks/>
            <a:endCxn id="12" idx="1"/>
          </p:cNvCxnSpPr>
          <p:nvPr/>
        </p:nvCxnSpPr>
        <p:spPr>
          <a:xfrm>
            <a:off x="3296411" y="1958062"/>
            <a:ext cx="976123" cy="12469"/>
          </a:xfrm>
          <a:prstGeom prst="line">
            <a:avLst/>
          </a:prstGeom>
          <a:ln w="25400">
            <a:solidFill>
              <a:srgbClr val="08273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>
            <a:cxnSpLocks/>
          </p:cNvCxnSpPr>
          <p:nvPr/>
        </p:nvCxnSpPr>
        <p:spPr>
          <a:xfrm>
            <a:off x="3899916" y="4098589"/>
            <a:ext cx="342900" cy="0"/>
          </a:xfrm>
          <a:prstGeom prst="line">
            <a:avLst/>
          </a:prstGeom>
          <a:ln w="25400">
            <a:solidFill>
              <a:srgbClr val="08273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>
            <a:cxnSpLocks/>
          </p:cNvCxnSpPr>
          <p:nvPr/>
        </p:nvCxnSpPr>
        <p:spPr>
          <a:xfrm>
            <a:off x="5006340" y="2365387"/>
            <a:ext cx="0" cy="1325880"/>
          </a:xfrm>
          <a:prstGeom prst="line">
            <a:avLst/>
          </a:prstGeom>
          <a:ln w="25400">
            <a:solidFill>
              <a:srgbClr val="08273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Connector 19"/>
          <p:cNvCxnSpPr>
            <a:cxnSpLocks/>
          </p:cNvCxnSpPr>
          <p:nvPr/>
        </p:nvCxnSpPr>
        <p:spPr>
          <a:xfrm flipH="1" flipV="1">
            <a:off x="3191256" y="2391155"/>
            <a:ext cx="1117855" cy="1300112"/>
          </a:xfrm>
          <a:prstGeom prst="line">
            <a:avLst/>
          </a:prstGeom>
          <a:ln w="25400">
            <a:solidFill>
              <a:srgbClr val="08273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960120" y="5074920"/>
            <a:ext cx="4983480" cy="43088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0" dirty="0">
                <a:solidFill>
                  <a:srgbClr val="000000"/>
                </a:solidFill>
                <a:latin typeface="Arial"/>
              </a:rPr>
              <a:t>User selects teams / fixture → server prepares features → ML model predicts → result returned to interface.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537960" y="960120"/>
            <a:ext cx="274320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300" b="1">
                <a:solidFill>
                  <a:srgbClr val="000000"/>
                </a:solidFill>
                <a:latin typeface="Arial"/>
              </a:rPr>
              <a:t>UI Design Mockup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37960" y="1353312"/>
            <a:ext cx="4663440" cy="4480560"/>
          </a:xfrm>
          <a:prstGeom prst="round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ounded Rectangle 23"/>
          <p:cNvSpPr/>
          <p:nvPr/>
        </p:nvSpPr>
        <p:spPr>
          <a:xfrm>
            <a:off x="7086600" y="1783080"/>
            <a:ext cx="3611880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7315200" y="1993392"/>
            <a:ext cx="315468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>
                <a:solidFill>
                  <a:srgbClr val="000000"/>
                </a:solidFill>
                <a:latin typeface="Arial"/>
              </a:rPr>
              <a:t>Football Match Predictor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7360920" y="2514600"/>
            <a:ext cx="1325880" cy="411480"/>
          </a:xfrm>
          <a:prstGeom prst="round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7406640" y="2615184"/>
            <a:ext cx="1234440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0" dirty="0">
                <a:solidFill>
                  <a:srgbClr val="000000"/>
                </a:solidFill>
                <a:latin typeface="Arial"/>
              </a:rPr>
              <a:t>Home Team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9006840" y="2514600"/>
            <a:ext cx="1325880" cy="411480"/>
          </a:xfrm>
          <a:prstGeom prst="round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052560" y="2615184"/>
            <a:ext cx="1234440" cy="2616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00" b="0" dirty="0">
                <a:solidFill>
                  <a:srgbClr val="000000"/>
                </a:solidFill>
                <a:latin typeface="Arial"/>
              </a:rPr>
              <a:t>Away Team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973568" y="3154680"/>
            <a:ext cx="1828800" cy="457200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8028431" y="3264408"/>
            <a:ext cx="1719072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GENERATE PREDICTION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995160" y="4434840"/>
            <a:ext cx="91440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>
                <a:solidFill>
                  <a:srgbClr val="000000"/>
                </a:solidFill>
                <a:latin typeface="Arial"/>
              </a:rPr>
              <a:t>Home Win</a:t>
            </a:r>
          </a:p>
        </p:txBody>
      </p:sp>
      <p:sp>
        <p:nvSpPr>
          <p:cNvPr id="33" name="Rectangle 32"/>
          <p:cNvSpPr/>
          <p:nvPr/>
        </p:nvSpPr>
        <p:spPr>
          <a:xfrm>
            <a:off x="8001000" y="4453127"/>
            <a:ext cx="2423160" cy="164592"/>
          </a:xfrm>
          <a:prstGeom prst="rect">
            <a:avLst/>
          </a:prstGeom>
          <a:solidFill>
            <a:srgbClr val="AFBEC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8001000" y="4453127"/>
            <a:ext cx="1260043" cy="164592"/>
          </a:xfrm>
          <a:prstGeom prst="rect">
            <a:avLst/>
          </a:prstGeom>
          <a:solidFill>
            <a:srgbClr val="3169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10561320" y="4416552"/>
            <a:ext cx="4114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000000"/>
                </a:solidFill>
                <a:latin typeface="Arial"/>
              </a:rPr>
              <a:t>52%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95160" y="4818888"/>
            <a:ext cx="91440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>
                <a:solidFill>
                  <a:srgbClr val="000000"/>
                </a:solidFill>
                <a:latin typeface="Arial"/>
              </a:rPr>
              <a:t>Draw</a:t>
            </a:r>
          </a:p>
        </p:txBody>
      </p:sp>
      <p:sp>
        <p:nvSpPr>
          <p:cNvPr id="37" name="Rectangle 36"/>
          <p:cNvSpPr/>
          <p:nvPr/>
        </p:nvSpPr>
        <p:spPr>
          <a:xfrm>
            <a:off x="8001000" y="4837175"/>
            <a:ext cx="2423160" cy="164592"/>
          </a:xfrm>
          <a:prstGeom prst="rect">
            <a:avLst/>
          </a:prstGeom>
          <a:solidFill>
            <a:srgbClr val="AFBEC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8001000" y="4837175"/>
            <a:ext cx="605790" cy="164592"/>
          </a:xfrm>
          <a:prstGeom prst="rect">
            <a:avLst/>
          </a:prstGeom>
          <a:solidFill>
            <a:srgbClr val="CD9D3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10561320" y="4800600"/>
            <a:ext cx="4114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000000"/>
                </a:solidFill>
                <a:latin typeface="Arial"/>
              </a:rPr>
              <a:t>25%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6995160" y="5202936"/>
            <a:ext cx="91440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0">
                <a:solidFill>
                  <a:srgbClr val="000000"/>
                </a:solidFill>
                <a:latin typeface="Arial"/>
              </a:rPr>
              <a:t>Away Win</a:t>
            </a:r>
          </a:p>
        </p:txBody>
      </p:sp>
      <p:sp>
        <p:nvSpPr>
          <p:cNvPr id="41" name="Rectangle 40"/>
          <p:cNvSpPr/>
          <p:nvPr/>
        </p:nvSpPr>
        <p:spPr>
          <a:xfrm>
            <a:off x="8001000" y="5221223"/>
            <a:ext cx="2423160" cy="164592"/>
          </a:xfrm>
          <a:prstGeom prst="rect">
            <a:avLst/>
          </a:prstGeom>
          <a:solidFill>
            <a:srgbClr val="AFBEC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/>
          <p:cNvSpPr/>
          <p:nvPr/>
        </p:nvSpPr>
        <p:spPr>
          <a:xfrm>
            <a:off x="8001000" y="5221223"/>
            <a:ext cx="557326" cy="164592"/>
          </a:xfrm>
          <a:prstGeom prst="rect">
            <a:avLst/>
          </a:prstGeom>
          <a:solidFill>
            <a:srgbClr val="AA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10561320" y="5184648"/>
            <a:ext cx="4114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50" b="1">
                <a:solidFill>
                  <a:srgbClr val="000000"/>
                </a:solidFill>
                <a:latin typeface="Arial"/>
              </a:rPr>
              <a:t>23%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PROJECT TIMELINE</a:t>
            </a:r>
          </a:p>
        </p:txBody>
      </p:sp>
      <p:sp>
        <p:nvSpPr>
          <p:cNvPr id="4" name="Rectangle 3"/>
          <p:cNvSpPr/>
          <p:nvPr/>
        </p:nvSpPr>
        <p:spPr>
          <a:xfrm>
            <a:off x="713232" y="1325880"/>
            <a:ext cx="23774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58952" y="1417320"/>
            <a:ext cx="228600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Arial"/>
              </a:rPr>
              <a:t>Tasks</a:t>
            </a:r>
          </a:p>
        </p:txBody>
      </p:sp>
      <p:sp>
        <p:nvSpPr>
          <p:cNvPr id="6" name="Rectangle 5"/>
          <p:cNvSpPr/>
          <p:nvPr/>
        </p:nvSpPr>
        <p:spPr>
          <a:xfrm>
            <a:off x="309067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309067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8" name="Rectangle 7"/>
          <p:cNvSpPr/>
          <p:nvPr/>
        </p:nvSpPr>
        <p:spPr>
          <a:xfrm>
            <a:off x="363931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63931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10" name="Rectangle 9"/>
          <p:cNvSpPr/>
          <p:nvPr/>
        </p:nvSpPr>
        <p:spPr>
          <a:xfrm>
            <a:off x="418795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18795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73659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73659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285231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285231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5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83387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583387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6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38251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38251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7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93115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93115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8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47979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747979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9</a:t>
            </a:r>
          </a:p>
        </p:txBody>
      </p:sp>
      <p:sp>
        <p:nvSpPr>
          <p:cNvPr id="24" name="Rectangle 23"/>
          <p:cNvSpPr/>
          <p:nvPr/>
        </p:nvSpPr>
        <p:spPr>
          <a:xfrm>
            <a:off x="8028431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028431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10</a:t>
            </a:r>
          </a:p>
        </p:txBody>
      </p:sp>
      <p:sp>
        <p:nvSpPr>
          <p:cNvPr id="26" name="Rectangle 25"/>
          <p:cNvSpPr/>
          <p:nvPr/>
        </p:nvSpPr>
        <p:spPr>
          <a:xfrm>
            <a:off x="857707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57707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11</a:t>
            </a:r>
          </a:p>
        </p:txBody>
      </p:sp>
      <p:sp>
        <p:nvSpPr>
          <p:cNvPr id="28" name="Rectangle 27"/>
          <p:cNvSpPr/>
          <p:nvPr/>
        </p:nvSpPr>
        <p:spPr>
          <a:xfrm>
            <a:off x="912571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912571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12</a:t>
            </a:r>
          </a:p>
        </p:txBody>
      </p:sp>
      <p:sp>
        <p:nvSpPr>
          <p:cNvPr id="30" name="Rectangle 29"/>
          <p:cNvSpPr/>
          <p:nvPr/>
        </p:nvSpPr>
        <p:spPr>
          <a:xfrm>
            <a:off x="9674351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674351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13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222992" y="1325880"/>
            <a:ext cx="54864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10222992" y="1417320"/>
            <a:ext cx="548640" cy="228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900" b="1">
                <a:solidFill>
                  <a:srgbClr val="FFFFFF"/>
                </a:solidFill>
                <a:latin typeface="Arial"/>
              </a:rPr>
              <a:t>14</a:t>
            </a:r>
          </a:p>
        </p:txBody>
      </p:sp>
      <p:sp>
        <p:nvSpPr>
          <p:cNvPr id="34" name="Rectangle 33"/>
          <p:cNvSpPr/>
          <p:nvPr/>
        </p:nvSpPr>
        <p:spPr>
          <a:xfrm>
            <a:off x="713232" y="1737360"/>
            <a:ext cx="23774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786384" y="1801368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Research</a:t>
            </a:r>
          </a:p>
        </p:txBody>
      </p:sp>
      <p:sp>
        <p:nvSpPr>
          <p:cNvPr id="36" name="Rectangle 35"/>
          <p:cNvSpPr/>
          <p:nvPr/>
        </p:nvSpPr>
        <p:spPr>
          <a:xfrm>
            <a:off x="309067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363931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418795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473659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ectangle 39"/>
          <p:cNvSpPr/>
          <p:nvPr/>
        </p:nvSpPr>
        <p:spPr>
          <a:xfrm>
            <a:off x="5285231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583387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/>
          <p:cNvSpPr/>
          <p:nvPr/>
        </p:nvSpPr>
        <p:spPr>
          <a:xfrm>
            <a:off x="638251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Rectangle 42"/>
          <p:cNvSpPr/>
          <p:nvPr/>
        </p:nvSpPr>
        <p:spPr>
          <a:xfrm>
            <a:off x="693115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Rectangle 43"/>
          <p:cNvSpPr/>
          <p:nvPr/>
        </p:nvSpPr>
        <p:spPr>
          <a:xfrm>
            <a:off x="747979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ectangle 44"/>
          <p:cNvSpPr/>
          <p:nvPr/>
        </p:nvSpPr>
        <p:spPr>
          <a:xfrm>
            <a:off x="8028431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/>
          <p:cNvSpPr/>
          <p:nvPr/>
        </p:nvSpPr>
        <p:spPr>
          <a:xfrm>
            <a:off x="857707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Rectangle 46"/>
          <p:cNvSpPr/>
          <p:nvPr/>
        </p:nvSpPr>
        <p:spPr>
          <a:xfrm>
            <a:off x="912571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/>
          <p:cNvSpPr/>
          <p:nvPr/>
        </p:nvSpPr>
        <p:spPr>
          <a:xfrm>
            <a:off x="9674351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ectangle 48"/>
          <p:cNvSpPr/>
          <p:nvPr/>
        </p:nvSpPr>
        <p:spPr>
          <a:xfrm>
            <a:off x="10222992" y="173736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Rounded Rectangle 49"/>
          <p:cNvSpPr/>
          <p:nvPr/>
        </p:nvSpPr>
        <p:spPr>
          <a:xfrm>
            <a:off x="3136391" y="1787651"/>
            <a:ext cx="1005839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Rectangle 50"/>
          <p:cNvSpPr/>
          <p:nvPr/>
        </p:nvSpPr>
        <p:spPr>
          <a:xfrm>
            <a:off x="713232" y="2084831"/>
            <a:ext cx="2377440" cy="347472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/>
          <p:cNvSpPr txBox="1"/>
          <p:nvPr/>
        </p:nvSpPr>
        <p:spPr>
          <a:xfrm>
            <a:off x="786384" y="2148839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Data Collection</a:t>
            </a:r>
          </a:p>
        </p:txBody>
      </p:sp>
      <p:sp>
        <p:nvSpPr>
          <p:cNvPr id="53" name="Rectangle 52"/>
          <p:cNvSpPr/>
          <p:nvPr/>
        </p:nvSpPr>
        <p:spPr>
          <a:xfrm>
            <a:off x="309067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Rectangle 53"/>
          <p:cNvSpPr/>
          <p:nvPr/>
        </p:nvSpPr>
        <p:spPr>
          <a:xfrm>
            <a:off x="363931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Rectangle 54"/>
          <p:cNvSpPr/>
          <p:nvPr/>
        </p:nvSpPr>
        <p:spPr>
          <a:xfrm>
            <a:off x="418795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Rectangle 55"/>
          <p:cNvSpPr/>
          <p:nvPr/>
        </p:nvSpPr>
        <p:spPr>
          <a:xfrm>
            <a:off x="473659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Rectangle 56"/>
          <p:cNvSpPr/>
          <p:nvPr/>
        </p:nvSpPr>
        <p:spPr>
          <a:xfrm>
            <a:off x="5285231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Rectangle 57"/>
          <p:cNvSpPr/>
          <p:nvPr/>
        </p:nvSpPr>
        <p:spPr>
          <a:xfrm>
            <a:off x="583387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Rectangle 58"/>
          <p:cNvSpPr/>
          <p:nvPr/>
        </p:nvSpPr>
        <p:spPr>
          <a:xfrm>
            <a:off x="638251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Rectangle 59"/>
          <p:cNvSpPr/>
          <p:nvPr/>
        </p:nvSpPr>
        <p:spPr>
          <a:xfrm>
            <a:off x="693115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1" name="Rectangle 60"/>
          <p:cNvSpPr/>
          <p:nvPr/>
        </p:nvSpPr>
        <p:spPr>
          <a:xfrm>
            <a:off x="747979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Rectangle 61"/>
          <p:cNvSpPr/>
          <p:nvPr/>
        </p:nvSpPr>
        <p:spPr>
          <a:xfrm>
            <a:off x="8028431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Rectangle 62"/>
          <p:cNvSpPr/>
          <p:nvPr/>
        </p:nvSpPr>
        <p:spPr>
          <a:xfrm>
            <a:off x="857707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4" name="Rectangle 63"/>
          <p:cNvSpPr/>
          <p:nvPr/>
        </p:nvSpPr>
        <p:spPr>
          <a:xfrm>
            <a:off x="912571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Rectangle 64"/>
          <p:cNvSpPr/>
          <p:nvPr/>
        </p:nvSpPr>
        <p:spPr>
          <a:xfrm>
            <a:off x="9674351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Rectangle 65"/>
          <p:cNvSpPr/>
          <p:nvPr/>
        </p:nvSpPr>
        <p:spPr>
          <a:xfrm>
            <a:off x="10222992" y="208483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Rounded Rectangle 66"/>
          <p:cNvSpPr/>
          <p:nvPr/>
        </p:nvSpPr>
        <p:spPr>
          <a:xfrm>
            <a:off x="3685032" y="2135124"/>
            <a:ext cx="1005839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8" name="Rectangle 67"/>
          <p:cNvSpPr/>
          <p:nvPr/>
        </p:nvSpPr>
        <p:spPr>
          <a:xfrm>
            <a:off x="713232" y="2432304"/>
            <a:ext cx="23774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TextBox 68"/>
          <p:cNvSpPr txBox="1"/>
          <p:nvPr/>
        </p:nvSpPr>
        <p:spPr>
          <a:xfrm>
            <a:off x="786384" y="2496312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Data Preprocessing</a:t>
            </a:r>
          </a:p>
        </p:txBody>
      </p:sp>
      <p:sp>
        <p:nvSpPr>
          <p:cNvPr id="70" name="Rectangle 69"/>
          <p:cNvSpPr/>
          <p:nvPr/>
        </p:nvSpPr>
        <p:spPr>
          <a:xfrm>
            <a:off x="309067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Rectangle 70"/>
          <p:cNvSpPr/>
          <p:nvPr/>
        </p:nvSpPr>
        <p:spPr>
          <a:xfrm>
            <a:off x="363931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Rectangle 71"/>
          <p:cNvSpPr/>
          <p:nvPr/>
        </p:nvSpPr>
        <p:spPr>
          <a:xfrm>
            <a:off x="418795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Rectangle 72"/>
          <p:cNvSpPr/>
          <p:nvPr/>
        </p:nvSpPr>
        <p:spPr>
          <a:xfrm>
            <a:off x="473659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4" name="Rectangle 73"/>
          <p:cNvSpPr/>
          <p:nvPr/>
        </p:nvSpPr>
        <p:spPr>
          <a:xfrm>
            <a:off x="5285231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5" name="Rectangle 74"/>
          <p:cNvSpPr/>
          <p:nvPr/>
        </p:nvSpPr>
        <p:spPr>
          <a:xfrm>
            <a:off x="583387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6" name="Rectangle 75"/>
          <p:cNvSpPr/>
          <p:nvPr/>
        </p:nvSpPr>
        <p:spPr>
          <a:xfrm>
            <a:off x="638251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Rectangle 76"/>
          <p:cNvSpPr/>
          <p:nvPr/>
        </p:nvSpPr>
        <p:spPr>
          <a:xfrm>
            <a:off x="693115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8" name="Rectangle 77"/>
          <p:cNvSpPr/>
          <p:nvPr/>
        </p:nvSpPr>
        <p:spPr>
          <a:xfrm>
            <a:off x="747979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Rectangle 78"/>
          <p:cNvSpPr/>
          <p:nvPr/>
        </p:nvSpPr>
        <p:spPr>
          <a:xfrm>
            <a:off x="8028431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Rectangle 79"/>
          <p:cNvSpPr/>
          <p:nvPr/>
        </p:nvSpPr>
        <p:spPr>
          <a:xfrm>
            <a:off x="857707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1" name="Rectangle 80"/>
          <p:cNvSpPr/>
          <p:nvPr/>
        </p:nvSpPr>
        <p:spPr>
          <a:xfrm>
            <a:off x="912571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Rectangle 81"/>
          <p:cNvSpPr/>
          <p:nvPr/>
        </p:nvSpPr>
        <p:spPr>
          <a:xfrm>
            <a:off x="9674351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Rectangle 82"/>
          <p:cNvSpPr/>
          <p:nvPr/>
        </p:nvSpPr>
        <p:spPr>
          <a:xfrm>
            <a:off x="10222992" y="243230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4" name="Rounded Rectangle 83"/>
          <p:cNvSpPr/>
          <p:nvPr/>
        </p:nvSpPr>
        <p:spPr>
          <a:xfrm>
            <a:off x="4233672" y="2482596"/>
            <a:ext cx="1005839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Rectangle 84"/>
          <p:cNvSpPr/>
          <p:nvPr/>
        </p:nvSpPr>
        <p:spPr>
          <a:xfrm>
            <a:off x="713232" y="2779776"/>
            <a:ext cx="2377440" cy="347472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TextBox 85"/>
          <p:cNvSpPr txBox="1"/>
          <p:nvPr/>
        </p:nvSpPr>
        <p:spPr>
          <a:xfrm>
            <a:off x="786384" y="2843784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System Design</a:t>
            </a:r>
          </a:p>
        </p:txBody>
      </p:sp>
      <p:sp>
        <p:nvSpPr>
          <p:cNvPr id="87" name="Rectangle 86"/>
          <p:cNvSpPr/>
          <p:nvPr/>
        </p:nvSpPr>
        <p:spPr>
          <a:xfrm>
            <a:off x="309067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Rectangle 87"/>
          <p:cNvSpPr/>
          <p:nvPr/>
        </p:nvSpPr>
        <p:spPr>
          <a:xfrm>
            <a:off x="363931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Rectangle 88"/>
          <p:cNvSpPr/>
          <p:nvPr/>
        </p:nvSpPr>
        <p:spPr>
          <a:xfrm>
            <a:off x="418795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Rectangle 89"/>
          <p:cNvSpPr/>
          <p:nvPr/>
        </p:nvSpPr>
        <p:spPr>
          <a:xfrm>
            <a:off x="473659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1" name="Rectangle 90"/>
          <p:cNvSpPr/>
          <p:nvPr/>
        </p:nvSpPr>
        <p:spPr>
          <a:xfrm>
            <a:off x="5285231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2" name="Rectangle 91"/>
          <p:cNvSpPr/>
          <p:nvPr/>
        </p:nvSpPr>
        <p:spPr>
          <a:xfrm>
            <a:off x="583387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Rectangle 92"/>
          <p:cNvSpPr/>
          <p:nvPr/>
        </p:nvSpPr>
        <p:spPr>
          <a:xfrm>
            <a:off x="638251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4" name="Rectangle 93"/>
          <p:cNvSpPr/>
          <p:nvPr/>
        </p:nvSpPr>
        <p:spPr>
          <a:xfrm>
            <a:off x="693115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Rectangle 94"/>
          <p:cNvSpPr/>
          <p:nvPr/>
        </p:nvSpPr>
        <p:spPr>
          <a:xfrm>
            <a:off x="747979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Rectangle 95"/>
          <p:cNvSpPr/>
          <p:nvPr/>
        </p:nvSpPr>
        <p:spPr>
          <a:xfrm>
            <a:off x="8028431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7" name="Rectangle 96"/>
          <p:cNvSpPr/>
          <p:nvPr/>
        </p:nvSpPr>
        <p:spPr>
          <a:xfrm>
            <a:off x="857707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8" name="Rectangle 97"/>
          <p:cNvSpPr/>
          <p:nvPr/>
        </p:nvSpPr>
        <p:spPr>
          <a:xfrm>
            <a:off x="912571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9" name="Rectangle 98"/>
          <p:cNvSpPr/>
          <p:nvPr/>
        </p:nvSpPr>
        <p:spPr>
          <a:xfrm>
            <a:off x="9674351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0" name="Rectangle 99"/>
          <p:cNvSpPr/>
          <p:nvPr/>
        </p:nvSpPr>
        <p:spPr>
          <a:xfrm>
            <a:off x="10222992" y="277977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1" name="Rounded Rectangle 100"/>
          <p:cNvSpPr/>
          <p:nvPr/>
        </p:nvSpPr>
        <p:spPr>
          <a:xfrm>
            <a:off x="4782312" y="2830068"/>
            <a:ext cx="1005839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2" name="Rectangle 101"/>
          <p:cNvSpPr/>
          <p:nvPr/>
        </p:nvSpPr>
        <p:spPr>
          <a:xfrm>
            <a:off x="713232" y="3127248"/>
            <a:ext cx="23774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TextBox 102"/>
          <p:cNvSpPr txBox="1"/>
          <p:nvPr/>
        </p:nvSpPr>
        <p:spPr>
          <a:xfrm>
            <a:off x="786384" y="3191256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Model Development</a:t>
            </a:r>
          </a:p>
        </p:txBody>
      </p:sp>
      <p:sp>
        <p:nvSpPr>
          <p:cNvPr id="104" name="Rectangle 103"/>
          <p:cNvSpPr/>
          <p:nvPr/>
        </p:nvSpPr>
        <p:spPr>
          <a:xfrm>
            <a:off x="309067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5" name="Rectangle 104"/>
          <p:cNvSpPr/>
          <p:nvPr/>
        </p:nvSpPr>
        <p:spPr>
          <a:xfrm>
            <a:off x="363931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6" name="Rectangle 105"/>
          <p:cNvSpPr/>
          <p:nvPr/>
        </p:nvSpPr>
        <p:spPr>
          <a:xfrm>
            <a:off x="418795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7" name="Rectangle 106"/>
          <p:cNvSpPr/>
          <p:nvPr/>
        </p:nvSpPr>
        <p:spPr>
          <a:xfrm>
            <a:off x="473659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8" name="Rectangle 107"/>
          <p:cNvSpPr/>
          <p:nvPr/>
        </p:nvSpPr>
        <p:spPr>
          <a:xfrm>
            <a:off x="5285231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9" name="Rectangle 108"/>
          <p:cNvSpPr/>
          <p:nvPr/>
        </p:nvSpPr>
        <p:spPr>
          <a:xfrm>
            <a:off x="583387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0" name="Rectangle 109"/>
          <p:cNvSpPr/>
          <p:nvPr/>
        </p:nvSpPr>
        <p:spPr>
          <a:xfrm>
            <a:off x="638251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1" name="Rectangle 110"/>
          <p:cNvSpPr/>
          <p:nvPr/>
        </p:nvSpPr>
        <p:spPr>
          <a:xfrm>
            <a:off x="693115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2" name="Rectangle 111"/>
          <p:cNvSpPr/>
          <p:nvPr/>
        </p:nvSpPr>
        <p:spPr>
          <a:xfrm>
            <a:off x="747979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3" name="Rectangle 112"/>
          <p:cNvSpPr/>
          <p:nvPr/>
        </p:nvSpPr>
        <p:spPr>
          <a:xfrm>
            <a:off x="8028431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4" name="Rectangle 113"/>
          <p:cNvSpPr/>
          <p:nvPr/>
        </p:nvSpPr>
        <p:spPr>
          <a:xfrm>
            <a:off x="857707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5" name="Rectangle 114"/>
          <p:cNvSpPr/>
          <p:nvPr/>
        </p:nvSpPr>
        <p:spPr>
          <a:xfrm>
            <a:off x="912571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6" name="Rectangle 115"/>
          <p:cNvSpPr/>
          <p:nvPr/>
        </p:nvSpPr>
        <p:spPr>
          <a:xfrm>
            <a:off x="9674351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7" name="Rectangle 116"/>
          <p:cNvSpPr/>
          <p:nvPr/>
        </p:nvSpPr>
        <p:spPr>
          <a:xfrm>
            <a:off x="10222992" y="3127248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8" name="Rounded Rectangle 117"/>
          <p:cNvSpPr/>
          <p:nvPr/>
        </p:nvSpPr>
        <p:spPr>
          <a:xfrm>
            <a:off x="5330951" y="3177540"/>
            <a:ext cx="2103120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9" name="Rectangle 118"/>
          <p:cNvSpPr/>
          <p:nvPr/>
        </p:nvSpPr>
        <p:spPr>
          <a:xfrm>
            <a:off x="713232" y="3474720"/>
            <a:ext cx="2377440" cy="347472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0" name="TextBox 119"/>
          <p:cNvSpPr txBox="1"/>
          <p:nvPr/>
        </p:nvSpPr>
        <p:spPr>
          <a:xfrm>
            <a:off x="786384" y="3538727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Web Application</a:t>
            </a:r>
          </a:p>
        </p:txBody>
      </p:sp>
      <p:sp>
        <p:nvSpPr>
          <p:cNvPr id="121" name="Rectangle 120"/>
          <p:cNvSpPr/>
          <p:nvPr/>
        </p:nvSpPr>
        <p:spPr>
          <a:xfrm>
            <a:off x="309067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2" name="Rectangle 121"/>
          <p:cNvSpPr/>
          <p:nvPr/>
        </p:nvSpPr>
        <p:spPr>
          <a:xfrm>
            <a:off x="363931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3" name="Rectangle 122"/>
          <p:cNvSpPr/>
          <p:nvPr/>
        </p:nvSpPr>
        <p:spPr>
          <a:xfrm>
            <a:off x="418795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4" name="Rectangle 123"/>
          <p:cNvSpPr/>
          <p:nvPr/>
        </p:nvSpPr>
        <p:spPr>
          <a:xfrm>
            <a:off x="473659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5" name="Rectangle 124"/>
          <p:cNvSpPr/>
          <p:nvPr/>
        </p:nvSpPr>
        <p:spPr>
          <a:xfrm>
            <a:off x="5285231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6" name="Rectangle 125"/>
          <p:cNvSpPr/>
          <p:nvPr/>
        </p:nvSpPr>
        <p:spPr>
          <a:xfrm>
            <a:off x="583387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7" name="Rectangle 126"/>
          <p:cNvSpPr/>
          <p:nvPr/>
        </p:nvSpPr>
        <p:spPr>
          <a:xfrm>
            <a:off x="638251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8" name="Rectangle 127"/>
          <p:cNvSpPr/>
          <p:nvPr/>
        </p:nvSpPr>
        <p:spPr>
          <a:xfrm>
            <a:off x="693115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9" name="Rectangle 128"/>
          <p:cNvSpPr/>
          <p:nvPr/>
        </p:nvSpPr>
        <p:spPr>
          <a:xfrm>
            <a:off x="747979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0" name="Rectangle 129"/>
          <p:cNvSpPr/>
          <p:nvPr/>
        </p:nvSpPr>
        <p:spPr>
          <a:xfrm>
            <a:off x="8028431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1" name="Rectangle 130"/>
          <p:cNvSpPr/>
          <p:nvPr/>
        </p:nvSpPr>
        <p:spPr>
          <a:xfrm>
            <a:off x="857707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2" name="Rectangle 131"/>
          <p:cNvSpPr/>
          <p:nvPr/>
        </p:nvSpPr>
        <p:spPr>
          <a:xfrm>
            <a:off x="912571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3" name="Rectangle 132"/>
          <p:cNvSpPr/>
          <p:nvPr/>
        </p:nvSpPr>
        <p:spPr>
          <a:xfrm>
            <a:off x="9674351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4" name="Rectangle 133"/>
          <p:cNvSpPr/>
          <p:nvPr/>
        </p:nvSpPr>
        <p:spPr>
          <a:xfrm>
            <a:off x="10222992" y="3474720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5" name="Rounded Rectangle 134"/>
          <p:cNvSpPr/>
          <p:nvPr/>
        </p:nvSpPr>
        <p:spPr>
          <a:xfrm>
            <a:off x="6428231" y="3525012"/>
            <a:ext cx="2103120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6" name="Rectangle 135"/>
          <p:cNvSpPr/>
          <p:nvPr/>
        </p:nvSpPr>
        <p:spPr>
          <a:xfrm>
            <a:off x="713232" y="3822191"/>
            <a:ext cx="23774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7" name="TextBox 136"/>
          <p:cNvSpPr txBox="1"/>
          <p:nvPr/>
        </p:nvSpPr>
        <p:spPr>
          <a:xfrm>
            <a:off x="786384" y="3886200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Testing</a:t>
            </a:r>
          </a:p>
        </p:txBody>
      </p:sp>
      <p:sp>
        <p:nvSpPr>
          <p:cNvPr id="138" name="Rectangle 137"/>
          <p:cNvSpPr/>
          <p:nvPr/>
        </p:nvSpPr>
        <p:spPr>
          <a:xfrm>
            <a:off x="309067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9" name="Rectangle 138"/>
          <p:cNvSpPr/>
          <p:nvPr/>
        </p:nvSpPr>
        <p:spPr>
          <a:xfrm>
            <a:off x="363931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0" name="Rectangle 139"/>
          <p:cNvSpPr/>
          <p:nvPr/>
        </p:nvSpPr>
        <p:spPr>
          <a:xfrm>
            <a:off x="418795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1" name="Rectangle 140"/>
          <p:cNvSpPr/>
          <p:nvPr/>
        </p:nvSpPr>
        <p:spPr>
          <a:xfrm>
            <a:off x="473659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2" name="Rectangle 141"/>
          <p:cNvSpPr/>
          <p:nvPr/>
        </p:nvSpPr>
        <p:spPr>
          <a:xfrm>
            <a:off x="5285231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3" name="Rectangle 142"/>
          <p:cNvSpPr/>
          <p:nvPr/>
        </p:nvSpPr>
        <p:spPr>
          <a:xfrm>
            <a:off x="583387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4" name="Rectangle 143"/>
          <p:cNvSpPr/>
          <p:nvPr/>
        </p:nvSpPr>
        <p:spPr>
          <a:xfrm>
            <a:off x="638251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5" name="Rectangle 144"/>
          <p:cNvSpPr/>
          <p:nvPr/>
        </p:nvSpPr>
        <p:spPr>
          <a:xfrm>
            <a:off x="693115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6" name="Rectangle 145"/>
          <p:cNvSpPr/>
          <p:nvPr/>
        </p:nvSpPr>
        <p:spPr>
          <a:xfrm>
            <a:off x="747979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7" name="Rectangle 146"/>
          <p:cNvSpPr/>
          <p:nvPr/>
        </p:nvSpPr>
        <p:spPr>
          <a:xfrm>
            <a:off x="8028431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8" name="Rectangle 147"/>
          <p:cNvSpPr/>
          <p:nvPr/>
        </p:nvSpPr>
        <p:spPr>
          <a:xfrm>
            <a:off x="857707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9" name="Rectangle 148"/>
          <p:cNvSpPr/>
          <p:nvPr/>
        </p:nvSpPr>
        <p:spPr>
          <a:xfrm>
            <a:off x="912571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0" name="Rectangle 149"/>
          <p:cNvSpPr/>
          <p:nvPr/>
        </p:nvSpPr>
        <p:spPr>
          <a:xfrm>
            <a:off x="9674351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1" name="Rectangle 150"/>
          <p:cNvSpPr/>
          <p:nvPr/>
        </p:nvSpPr>
        <p:spPr>
          <a:xfrm>
            <a:off x="10222992" y="3822191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2" name="Rounded Rectangle 151"/>
          <p:cNvSpPr/>
          <p:nvPr/>
        </p:nvSpPr>
        <p:spPr>
          <a:xfrm>
            <a:off x="8074152" y="3872483"/>
            <a:ext cx="1554479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3" name="Rectangle 152"/>
          <p:cNvSpPr/>
          <p:nvPr/>
        </p:nvSpPr>
        <p:spPr>
          <a:xfrm>
            <a:off x="713232" y="4169664"/>
            <a:ext cx="2377440" cy="347472"/>
          </a:xfrm>
          <a:prstGeom prst="rect">
            <a:avLst/>
          </a:prstGeom>
          <a:solidFill>
            <a:srgbClr val="F5F7F8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4" name="TextBox 153"/>
          <p:cNvSpPr txBox="1"/>
          <p:nvPr/>
        </p:nvSpPr>
        <p:spPr>
          <a:xfrm>
            <a:off x="786384" y="4233672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Evaluation</a:t>
            </a:r>
          </a:p>
        </p:txBody>
      </p:sp>
      <p:sp>
        <p:nvSpPr>
          <p:cNvPr id="155" name="Rectangle 154"/>
          <p:cNvSpPr/>
          <p:nvPr/>
        </p:nvSpPr>
        <p:spPr>
          <a:xfrm>
            <a:off x="309067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6" name="Rectangle 155"/>
          <p:cNvSpPr/>
          <p:nvPr/>
        </p:nvSpPr>
        <p:spPr>
          <a:xfrm>
            <a:off x="363931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7" name="Rectangle 156"/>
          <p:cNvSpPr/>
          <p:nvPr/>
        </p:nvSpPr>
        <p:spPr>
          <a:xfrm>
            <a:off x="418795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8" name="Rectangle 157"/>
          <p:cNvSpPr/>
          <p:nvPr/>
        </p:nvSpPr>
        <p:spPr>
          <a:xfrm>
            <a:off x="473659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9" name="Rectangle 158"/>
          <p:cNvSpPr/>
          <p:nvPr/>
        </p:nvSpPr>
        <p:spPr>
          <a:xfrm>
            <a:off x="5285231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0" name="Rectangle 159"/>
          <p:cNvSpPr/>
          <p:nvPr/>
        </p:nvSpPr>
        <p:spPr>
          <a:xfrm>
            <a:off x="583387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1" name="Rectangle 160"/>
          <p:cNvSpPr/>
          <p:nvPr/>
        </p:nvSpPr>
        <p:spPr>
          <a:xfrm>
            <a:off x="638251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2" name="Rectangle 161"/>
          <p:cNvSpPr/>
          <p:nvPr/>
        </p:nvSpPr>
        <p:spPr>
          <a:xfrm>
            <a:off x="693115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3" name="Rectangle 162"/>
          <p:cNvSpPr/>
          <p:nvPr/>
        </p:nvSpPr>
        <p:spPr>
          <a:xfrm>
            <a:off x="747979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4" name="Rectangle 163"/>
          <p:cNvSpPr/>
          <p:nvPr/>
        </p:nvSpPr>
        <p:spPr>
          <a:xfrm>
            <a:off x="8028431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5" name="Rectangle 164"/>
          <p:cNvSpPr/>
          <p:nvPr/>
        </p:nvSpPr>
        <p:spPr>
          <a:xfrm>
            <a:off x="857707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6" name="Rectangle 165"/>
          <p:cNvSpPr/>
          <p:nvPr/>
        </p:nvSpPr>
        <p:spPr>
          <a:xfrm>
            <a:off x="912571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7" name="Rectangle 166"/>
          <p:cNvSpPr/>
          <p:nvPr/>
        </p:nvSpPr>
        <p:spPr>
          <a:xfrm>
            <a:off x="9674351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8" name="Rectangle 167"/>
          <p:cNvSpPr/>
          <p:nvPr/>
        </p:nvSpPr>
        <p:spPr>
          <a:xfrm>
            <a:off x="10222992" y="4169664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9" name="Rounded Rectangle 168"/>
          <p:cNvSpPr/>
          <p:nvPr/>
        </p:nvSpPr>
        <p:spPr>
          <a:xfrm>
            <a:off x="8622792" y="4219956"/>
            <a:ext cx="1554479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0" name="Rectangle 169"/>
          <p:cNvSpPr/>
          <p:nvPr/>
        </p:nvSpPr>
        <p:spPr>
          <a:xfrm>
            <a:off x="713232" y="4517136"/>
            <a:ext cx="23774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1" name="TextBox 170"/>
          <p:cNvSpPr txBox="1"/>
          <p:nvPr/>
        </p:nvSpPr>
        <p:spPr>
          <a:xfrm>
            <a:off x="786384" y="4581144"/>
            <a:ext cx="2240280" cy="201168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880" b="1">
                <a:solidFill>
                  <a:srgbClr val="000000"/>
                </a:solidFill>
                <a:latin typeface="Arial"/>
              </a:rPr>
              <a:t>Documentation</a:t>
            </a:r>
          </a:p>
        </p:txBody>
      </p:sp>
      <p:sp>
        <p:nvSpPr>
          <p:cNvPr id="172" name="Rectangle 171"/>
          <p:cNvSpPr/>
          <p:nvPr/>
        </p:nvSpPr>
        <p:spPr>
          <a:xfrm>
            <a:off x="309067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3" name="Rectangle 172"/>
          <p:cNvSpPr/>
          <p:nvPr/>
        </p:nvSpPr>
        <p:spPr>
          <a:xfrm>
            <a:off x="363931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4" name="Rectangle 173"/>
          <p:cNvSpPr/>
          <p:nvPr/>
        </p:nvSpPr>
        <p:spPr>
          <a:xfrm>
            <a:off x="418795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5" name="Rectangle 174"/>
          <p:cNvSpPr/>
          <p:nvPr/>
        </p:nvSpPr>
        <p:spPr>
          <a:xfrm>
            <a:off x="473659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6" name="Rectangle 175"/>
          <p:cNvSpPr/>
          <p:nvPr/>
        </p:nvSpPr>
        <p:spPr>
          <a:xfrm>
            <a:off x="5285231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7" name="Rectangle 176"/>
          <p:cNvSpPr/>
          <p:nvPr/>
        </p:nvSpPr>
        <p:spPr>
          <a:xfrm>
            <a:off x="583387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8" name="Rectangle 177"/>
          <p:cNvSpPr/>
          <p:nvPr/>
        </p:nvSpPr>
        <p:spPr>
          <a:xfrm>
            <a:off x="638251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9" name="Rectangle 178"/>
          <p:cNvSpPr/>
          <p:nvPr/>
        </p:nvSpPr>
        <p:spPr>
          <a:xfrm>
            <a:off x="693115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0" name="Rectangle 179"/>
          <p:cNvSpPr/>
          <p:nvPr/>
        </p:nvSpPr>
        <p:spPr>
          <a:xfrm>
            <a:off x="747979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1" name="Rectangle 180"/>
          <p:cNvSpPr/>
          <p:nvPr/>
        </p:nvSpPr>
        <p:spPr>
          <a:xfrm>
            <a:off x="8028431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2" name="Rectangle 181"/>
          <p:cNvSpPr/>
          <p:nvPr/>
        </p:nvSpPr>
        <p:spPr>
          <a:xfrm>
            <a:off x="857707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3" name="Rectangle 182"/>
          <p:cNvSpPr/>
          <p:nvPr/>
        </p:nvSpPr>
        <p:spPr>
          <a:xfrm>
            <a:off x="912571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4" name="Rectangle 183"/>
          <p:cNvSpPr/>
          <p:nvPr/>
        </p:nvSpPr>
        <p:spPr>
          <a:xfrm>
            <a:off x="9674351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5" name="Rectangle 184"/>
          <p:cNvSpPr/>
          <p:nvPr/>
        </p:nvSpPr>
        <p:spPr>
          <a:xfrm>
            <a:off x="10222992" y="4517136"/>
            <a:ext cx="548640" cy="347472"/>
          </a:xfrm>
          <a:prstGeom prst="rect">
            <a:avLst/>
          </a:prstGeom>
          <a:solidFill>
            <a:srgbClr val="FFFFFF"/>
          </a:solidFill>
          <a:ln>
            <a:solidFill>
              <a:srgbClr val="AFBEC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6" name="Rounded Rectangle 185"/>
          <p:cNvSpPr/>
          <p:nvPr/>
        </p:nvSpPr>
        <p:spPr>
          <a:xfrm>
            <a:off x="8074152" y="4567427"/>
            <a:ext cx="2651760" cy="246888"/>
          </a:xfrm>
          <a:prstGeom prst="roundRect">
            <a:avLst/>
          </a:prstGeom>
          <a:solidFill>
            <a:srgbClr val="2F8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7" name="TextBox 186"/>
          <p:cNvSpPr txBox="1"/>
          <p:nvPr/>
        </p:nvSpPr>
        <p:spPr>
          <a:xfrm>
            <a:off x="822960" y="5715000"/>
            <a:ext cx="10332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120" b="1">
                <a:solidFill>
                  <a:srgbClr val="000000"/>
                </a:solidFill>
                <a:latin typeface="Arial"/>
              </a:rPr>
              <a:t>Planned stages may overlap where appropriate to manage project time and reduce scope risk.</a:t>
            </a:r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57766264-4599-63F0-CF00-0A8886242644}"/>
              </a:ext>
            </a:extLst>
          </p:cNvPr>
          <p:cNvSpPr/>
          <p:nvPr/>
        </p:nvSpPr>
        <p:spPr>
          <a:xfrm>
            <a:off x="713232" y="914399"/>
            <a:ext cx="10058400" cy="411480"/>
          </a:xfrm>
          <a:prstGeom prst="rect">
            <a:avLst/>
          </a:prstGeom>
          <a:solidFill>
            <a:srgbClr val="316996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Weeks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234440"/>
            <a:ext cx="10561320" cy="4480560"/>
          </a:xfrm>
          <a:prstGeom prst="rect">
            <a:avLst/>
          </a:prstGeom>
          <a:noFill/>
        </p:spPr>
        <p:txBody>
          <a:bodyPr wrap="square" lIns="18288" tIns="9144" rIns="18288" bIns="9144">
            <a:spAutoFit/>
          </a:bodyPr>
          <a:lstStyle/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>
                <a:solidFill>
                  <a:srgbClr val="000000"/>
                </a:solidFill>
                <a:latin typeface="Arial"/>
              </a:rPr>
              <a:t>➢ </a:t>
            </a:r>
            <a:r>
              <a:rPr sz="1520">
                <a:solidFill>
                  <a:srgbClr val="000000"/>
                </a:solidFill>
                <a:latin typeface="Arial"/>
              </a:rPr>
              <a:t>The project proposes a Smart Web-Based Application for Football Match Prediction using historical football statistics and machine learning.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>
                <a:solidFill>
                  <a:srgbClr val="000000"/>
                </a:solidFill>
                <a:latin typeface="Arial"/>
              </a:rPr>
              <a:t>➢ </a:t>
            </a:r>
            <a:r>
              <a:rPr sz="1520">
                <a:solidFill>
                  <a:srgbClr val="000000"/>
                </a:solidFill>
                <a:latin typeface="Arial"/>
              </a:rPr>
              <a:t>The system will combine data collection, preprocessing, model development, database integration and web application development.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>
                <a:solidFill>
                  <a:srgbClr val="000000"/>
                </a:solidFill>
                <a:latin typeface="Arial"/>
              </a:rPr>
              <a:t>➢ </a:t>
            </a:r>
            <a:r>
              <a:rPr sz="1520">
                <a:solidFill>
                  <a:srgbClr val="000000"/>
                </a:solidFill>
                <a:latin typeface="Arial"/>
              </a:rPr>
              <a:t>Multiple algorithms will be compared to identify an effective prediction approach.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>
                <a:solidFill>
                  <a:srgbClr val="000000"/>
                </a:solidFill>
                <a:latin typeface="Arial"/>
              </a:rPr>
              <a:t>➢ </a:t>
            </a:r>
            <a:r>
              <a:rPr sz="1520">
                <a:solidFill>
                  <a:srgbClr val="000000"/>
                </a:solidFill>
                <a:latin typeface="Arial"/>
              </a:rPr>
              <a:t>The final application is expected to provide prediction probabilities, statistics, visualisation and evaluation results.</a:t>
            </a:r>
          </a:p>
          <a:p>
            <a:pPr>
              <a:lnSpc>
                <a:spcPct val="103000"/>
              </a:lnSpc>
              <a:spcAft>
                <a:spcPts val="700"/>
              </a:spcAft>
            </a:pPr>
            <a:r>
              <a:rPr sz="1520" b="0">
                <a:solidFill>
                  <a:srgbClr val="000000"/>
                </a:solidFill>
                <a:latin typeface="Arial"/>
              </a:rPr>
              <a:t>➢ </a:t>
            </a:r>
            <a:r>
              <a:rPr sz="1520">
                <a:solidFill>
                  <a:srgbClr val="000000"/>
                </a:solidFill>
                <a:latin typeface="Arial"/>
              </a:rPr>
              <a:t>The project will demonstrate the practical relationship between data science, artificial intelligence, software engineering and sports technology.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05840" y="5532120"/>
            <a:ext cx="996696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300" b="1">
                <a:solidFill>
                  <a:srgbClr val="000000"/>
                </a:solidFill>
                <a:latin typeface="Arial"/>
              </a:rPr>
              <a:t>Expected outcome: a functioning, user-friendly prototype that demonstrates an end-to-end football prediction workflow.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8368" y="438912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200" b="1">
                <a:solidFill>
                  <a:srgbClr val="000000"/>
                </a:solidFill>
                <a:latin typeface="Arial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005840"/>
            <a:ext cx="10835640" cy="4002891"/>
          </a:xfrm>
          <a:prstGeom prst="rect">
            <a:avLst/>
          </a:prstGeom>
          <a:noFill/>
        </p:spPr>
        <p:txBody>
          <a:bodyPr wrap="square" lIns="18288" rIns="18288">
            <a:spAutoFit/>
          </a:bodyPr>
          <a:lstStyle/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[1] D. </a:t>
            </a:r>
            <a:r>
              <a:rPr sz="1100" dirty="0" err="1"/>
              <a:t>Berrar</a:t>
            </a:r>
            <a:r>
              <a:rPr sz="1100" dirty="0"/>
              <a:t>, P. Lopes, and W. </a:t>
            </a:r>
            <a:r>
              <a:rPr sz="1100" dirty="0" err="1"/>
              <a:t>Dubitzky</a:t>
            </a:r>
            <a:r>
              <a:rPr sz="1100" dirty="0"/>
              <a:t>, “A data- and knowledge-driven framework for developing machine learning models to predict soccer match outcomes,” Machine Learning, vol. 113, pp. 8165–8204,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[2] E. F. E. A. Mills, Z. Deng, Z. Zhong, and J. Li, “Data-driven prediction of soccer outcomes using enhanced machine and deep learning techniques,” Journal of Big Data, vol. 11, no. 170,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[3] F. Rodrigues and Â. Pinto, “Prediction of football match results with Machine Learning,” Procedia Computer Science, vol. 204, pp. 463–470, 2022.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[4] C. C. K. Yeung, R. Bunker, and K. Fujii, “A framework of interpretable match results prediction in football with FIFA ratings and team formation,” PLOS ONE, vol. 18, no. 4, 2023.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[5] Y. Ren and T. Susnjak, “Predicting football match outcomes with explainable machine learning and the Kelly Index,” </a:t>
            </a:r>
            <a:r>
              <a:rPr sz="1100" dirty="0" err="1"/>
              <a:t>arXiv</a:t>
            </a:r>
            <a:r>
              <a:rPr sz="1100" dirty="0"/>
              <a:t> preprint arXiv:2211.15734, 2022.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[6] P. Rahimian, B. M. Mihalyi, and L. Toka, “In-game soccer outcome prediction with offline reinforcement learning,” Machine Learning, vol. 113, pp. 7393–7419,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[7] M. Settembre, M. Buchheit, K. Hader, R. Hamill, A. Tarascon, R. Verheijen, and D. McHugh, “Factors associated with match outcomes in elite European football – insights from machine learning models,” Journal of Sports Analytics,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[8] Google DeepMind and Liverpool FC, “</a:t>
            </a:r>
            <a:r>
              <a:rPr sz="1100" dirty="0" err="1"/>
              <a:t>TacticAI</a:t>
            </a:r>
            <a:r>
              <a:rPr sz="1100" dirty="0"/>
              <a:t>: AI-assisted football tactics analysis,” Financial Times,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[9] G. Peters and D. Pacheco, “Betting the system: Using lineups to predict football scores,” </a:t>
            </a:r>
            <a:r>
              <a:rPr sz="1100" dirty="0" err="1"/>
              <a:t>arXiv</a:t>
            </a:r>
            <a:r>
              <a:rPr sz="1100" dirty="0"/>
              <a:t> preprint arXiv:2210.06327, 2022.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[11] A. Groll, L. M. </a:t>
            </a:r>
            <a:r>
              <a:rPr sz="1100" dirty="0" err="1"/>
              <a:t>Hvattu</a:t>
            </a:r>
            <a:r>
              <a:rPr lang="en-US" sz="1100" dirty="0"/>
              <a:t>[10] C. Yeung, R. Bunker, R. Umemoto, and K. Fujii, “Evaluating Soccer Match Prediction Models: A Deep Learning Approach and Feature Optimization for Gradient-Boosted Trees,” </a:t>
            </a:r>
            <a:r>
              <a:rPr lang="en-US" sz="1100" dirty="0" err="1"/>
              <a:t>arXiv</a:t>
            </a:r>
            <a:r>
              <a:rPr lang="en-US" sz="1100" dirty="0"/>
              <a:t> preprint arXiv:2309.14807, 2023.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m, C. Ley, J. </a:t>
            </a:r>
            <a:r>
              <a:rPr sz="1100" dirty="0" err="1"/>
              <a:t>Sternemann</a:t>
            </a:r>
            <a:r>
              <a:rPr sz="1100" dirty="0"/>
              <a:t>, G. </a:t>
            </a:r>
            <a:r>
              <a:rPr sz="1100" dirty="0" err="1"/>
              <a:t>Schauberger</a:t>
            </a:r>
            <a:r>
              <a:rPr sz="1100" dirty="0"/>
              <a:t>, and A. </a:t>
            </a:r>
            <a:r>
              <a:rPr sz="1100" dirty="0" err="1"/>
              <a:t>Zeileis</a:t>
            </a:r>
            <a:r>
              <a:rPr sz="1100" dirty="0"/>
              <a:t>, “Modeling and Prediction of the UEFA EURO 2024 via Combined Statistical Learning Approaches,” </a:t>
            </a:r>
            <a:r>
              <a:rPr sz="1100" dirty="0" err="1"/>
              <a:t>arXiv</a:t>
            </a:r>
            <a:r>
              <a:rPr sz="1100" dirty="0"/>
              <a:t> preprint arXiv:2410.09068,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[12] D. </a:t>
            </a:r>
            <a:r>
              <a:rPr sz="1100" dirty="0" err="1"/>
              <a:t>Berrar</a:t>
            </a:r>
            <a:r>
              <a:rPr sz="1100" dirty="0"/>
              <a:t>, “Soccer Prediction Challenge 2023: Machine learning approaches for football prediction,” Machine Learning, vol. 113,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[13] P. </a:t>
            </a:r>
            <a:r>
              <a:rPr sz="1100" dirty="0" err="1"/>
              <a:t>Veličković</a:t>
            </a:r>
            <a:r>
              <a:rPr sz="1100" dirty="0"/>
              <a:t> et al., “AI applications in football analytics and tactical optimization,” Nature Communications, 2024.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[14] S. Raschka and V. </a:t>
            </a:r>
            <a:r>
              <a:rPr sz="1100" dirty="0" err="1"/>
              <a:t>Mirjalili</a:t>
            </a:r>
            <a:r>
              <a:rPr sz="1100" dirty="0"/>
              <a:t>, Python Machine Learning, 4th ed. Birmingham, U.K.: </a:t>
            </a:r>
            <a:r>
              <a:rPr sz="1100" dirty="0" err="1"/>
              <a:t>Packt</a:t>
            </a:r>
            <a:r>
              <a:rPr sz="1100" dirty="0"/>
              <a:t> Publishing, 2022.</a:t>
            </a:r>
          </a:p>
          <a:p>
            <a:pPr>
              <a:lnSpc>
                <a:spcPct val="90000"/>
              </a:lnSpc>
              <a:spcAft>
                <a:spcPts val="400"/>
              </a:spcAft>
              <a:defRPr sz="850">
                <a:latin typeface="Arial"/>
              </a:defRPr>
            </a:pPr>
            <a:r>
              <a:rPr sz="1100" dirty="0"/>
              <a:t>[15] football-data.co.uk, “Football Results and Betting Data,” 2025. [Online]. Available: https://www.football-data.co.uk/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40" y="201168"/>
            <a:ext cx="11548872" cy="6419088"/>
          </a:xfrm>
          <a:prstGeom prst="rect">
            <a:avLst/>
          </a:prstGeom>
          <a:noFill/>
          <a:ln w="31750">
            <a:solidFill>
              <a:srgbClr val="0827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926080" y="2788920"/>
            <a:ext cx="6309360" cy="8229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3100" b="1">
                <a:solidFill>
                  <a:srgbClr val="000000"/>
                </a:solidFill>
                <a:latin typeface="Arial"/>
              </a:rPr>
              <a:t>Thank You!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23360" y="3703320"/>
            <a:ext cx="4114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0">
                <a:solidFill>
                  <a:srgbClr val="5A5A5A"/>
                </a:solidFill>
                <a:latin typeface="Arial"/>
              </a:rPr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1573</Words>
  <Application>Microsoft Office PowerPoint</Application>
  <PresentationFormat>Widescreen</PresentationFormat>
  <Paragraphs>182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Web-Based Application for Football Match Prediction System – Interim Viva</dc:title>
  <dc:subject>ACCA6020 Independent Project</dc:subject>
  <dc:creator>Mihai Adrian Lungu</dc:creator>
  <cp:keywords/>
  <dc:description>generated using python-pptx</dc:description>
  <cp:lastModifiedBy>Mihai Adrian Lungu</cp:lastModifiedBy>
  <cp:revision>2</cp:revision>
  <dcterms:created xsi:type="dcterms:W3CDTF">2013-01-27T09:14:16Z</dcterms:created>
  <dcterms:modified xsi:type="dcterms:W3CDTF">2026-09-21T09:22:00Z</dcterms:modified>
  <cp:category/>
</cp:coreProperties>
</file>