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theme/theme10.xml" ContentType="application/vnd.openxmlformats-officedocument.theme+xml"/>
  <Override PartName="/ppt/slideLayouts/slideLayout14.xml" ContentType="application/vnd.openxmlformats-officedocument.presentationml.slideLayout+xml"/>
  <Override PartName="/ppt/theme/theme11.xml" ContentType="application/vnd.openxmlformats-officedocument.theme+xml"/>
  <Override PartName="/ppt/slideLayouts/slideLayout15.xml" ContentType="application/vnd.openxmlformats-officedocument.presentationml.slideLayout+xml"/>
  <Override PartName="/ppt/theme/theme12.xml" ContentType="application/vnd.openxmlformats-officedocument.theme+xml"/>
  <Override PartName="/ppt/slideLayouts/slideLayout16.xml" ContentType="application/vnd.openxmlformats-officedocument.presentationml.slideLayout+xml"/>
  <Override PartName="/ppt/theme/theme13.xml" ContentType="application/vnd.openxmlformats-officedocument.theme+xml"/>
  <Override PartName="/ppt/slideLayouts/slideLayout17.xml" ContentType="application/vnd.openxmlformats-officedocument.presentationml.slideLayout+xml"/>
  <Override PartName="/ppt/theme/theme14.xml" ContentType="application/vnd.openxmlformats-officedocument.theme+xml"/>
  <Override PartName="/ppt/slideLayouts/slideLayout18.xml" ContentType="application/vnd.openxmlformats-officedocument.presentationml.slideLayout+xml"/>
  <Override PartName="/ppt/theme/theme15.xml" ContentType="application/vnd.openxmlformats-officedocument.theme+xml"/>
  <Override PartName="/ppt/slideLayouts/slideLayout19.xml" ContentType="application/vnd.openxmlformats-officedocument.presentationml.slideLayout+xml"/>
  <Override PartName="/ppt/theme/theme16.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7.xml" ContentType="application/vnd.openxmlformats-officedocument.theme+xml"/>
  <Override PartName="/ppt/slideLayouts/slideLayout28.xml" ContentType="application/vnd.openxmlformats-officedocument.presentationml.slideLayout+xml"/>
  <Override PartName="/ppt/theme/theme18.xml" ContentType="application/vnd.openxmlformats-officedocument.theme+xml"/>
  <Override PartName="/ppt/slideLayouts/slideLayout29.xml" ContentType="application/vnd.openxmlformats-officedocument.presentationml.slideLayout+xml"/>
  <Override PartName="/ppt/theme/theme19.xml" ContentType="application/vnd.openxmlformats-officedocument.theme+xml"/>
  <Override PartName="/ppt/slideLayouts/slideLayout30.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1"/>
  </p:notesMasterIdLst>
  <p:sldIdLst>
    <p:sldId id="529" r:id="rId24"/>
    <p:sldId id="316" r:id="rId25"/>
    <p:sldId id="541" r:id="rId26"/>
    <p:sldId id="534" r:id="rId27"/>
    <p:sldId id="526" r:id="rId28"/>
    <p:sldId id="537" r:id="rId29"/>
    <p:sldId id="542" r:id="rId30"/>
    <p:sldId id="427" r:id="rId31"/>
    <p:sldId id="539" r:id="rId32"/>
    <p:sldId id="540" r:id="rId33"/>
    <p:sldId id="428" r:id="rId34"/>
    <p:sldId id="429" r:id="rId35"/>
    <p:sldId id="543" r:id="rId36"/>
    <p:sldId id="430" r:id="rId37"/>
    <p:sldId id="527" r:id="rId38"/>
    <p:sldId id="544" r:id="rId39"/>
    <p:sldId id="1004" r:id="rId40"/>
    <p:sldId id="1021" r:id="rId41"/>
    <p:sldId id="1014" r:id="rId42"/>
    <p:sldId id="1022" r:id="rId43"/>
    <p:sldId id="1013" r:id="rId44"/>
    <p:sldId id="1010" r:id="rId45"/>
    <p:sldId id="1023" r:id="rId46"/>
    <p:sldId id="1012" r:id="rId47"/>
    <p:sldId id="1015" r:id="rId48"/>
    <p:sldId id="1005" r:id="rId49"/>
    <p:sldId id="528" r:id="rId50"/>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2FE830-1406-431A-A4EB-0A47456AA24F}" v="3" dt="2023-03-25T15:55:56.0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123" autoAdjust="0"/>
  </p:normalViewPr>
  <p:slideViewPr>
    <p:cSldViewPr snapToGrid="0">
      <p:cViewPr varScale="1">
        <p:scale>
          <a:sx n="77" d="100"/>
          <a:sy n="77" d="100"/>
        </p:scale>
        <p:origin x="12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s>
</file>

<file path=ppt/diagrams/_rels/data1.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C1A8C43-B5FF-4598-9BBD-29FB526E6C4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C70698E-3F55-4BF7-BBA8-CE9CC93179B8}">
      <dgm:prSet/>
      <dgm:spPr/>
      <dgm:t>
        <a:bodyPr/>
        <a:lstStyle/>
        <a:p>
          <a:r>
            <a:rPr lang="en-US"/>
            <a:t>"Use the Thesaurus and vocabulary tools to find better words to say what you are thinking"</a:t>
          </a:r>
        </a:p>
      </dgm:t>
    </dgm:pt>
    <dgm:pt modelId="{A8B9543B-81F2-40A7-BF99-D58ECCDD186F}" type="parTrans" cxnId="{C6594784-7134-413E-A0A9-2DA7F80233BD}">
      <dgm:prSet/>
      <dgm:spPr/>
      <dgm:t>
        <a:bodyPr/>
        <a:lstStyle/>
        <a:p>
          <a:endParaRPr lang="en-US"/>
        </a:p>
      </dgm:t>
    </dgm:pt>
    <dgm:pt modelId="{4A032541-48CF-4E3A-A06B-6991C3AE0615}" type="sibTrans" cxnId="{C6594784-7134-413E-A0A9-2DA7F80233BD}">
      <dgm:prSet/>
      <dgm:spPr/>
      <dgm:t>
        <a:bodyPr/>
        <a:lstStyle/>
        <a:p>
          <a:endParaRPr lang="en-US"/>
        </a:p>
      </dgm:t>
    </dgm:pt>
    <dgm:pt modelId="{E68B6DFE-E617-4E2C-AB61-88E2458FD9BD}">
      <dgm:prSet/>
      <dgm:spPr/>
      <dgm:t>
        <a:bodyPr/>
        <a:lstStyle/>
        <a:p>
          <a:r>
            <a:rPr lang="en-US"/>
            <a:t>"Use the research tools to find other authors you might have not read about yet"</a:t>
          </a:r>
        </a:p>
      </dgm:t>
    </dgm:pt>
    <dgm:pt modelId="{EA73B2DF-8EA8-481B-B3B5-E03FDFDF088C}" type="parTrans" cxnId="{D8C45975-D14A-4F48-8DAC-BB113F3CD9B8}">
      <dgm:prSet/>
      <dgm:spPr/>
      <dgm:t>
        <a:bodyPr/>
        <a:lstStyle/>
        <a:p>
          <a:endParaRPr lang="en-US"/>
        </a:p>
      </dgm:t>
    </dgm:pt>
    <dgm:pt modelId="{81B5591C-6569-461B-8589-B89923181709}" type="sibTrans" cxnId="{D8C45975-D14A-4F48-8DAC-BB113F3CD9B8}">
      <dgm:prSet/>
      <dgm:spPr/>
      <dgm:t>
        <a:bodyPr/>
        <a:lstStyle/>
        <a:p>
          <a:endParaRPr lang="en-US"/>
        </a:p>
      </dgm:t>
    </dgm:pt>
    <dgm:pt modelId="{D01A8F23-3FF9-4FC7-9348-5E2601704356}">
      <dgm:prSet/>
      <dgm:spPr/>
      <dgm:t>
        <a:bodyPr/>
        <a:lstStyle/>
        <a:p>
          <a:r>
            <a:rPr lang="en-US"/>
            <a:t>"The 'summarise articles' tools are good, but still read the abstract and the discussion at least so you understand better the summary"</a:t>
          </a:r>
        </a:p>
      </dgm:t>
    </dgm:pt>
    <dgm:pt modelId="{DD03EAAE-9D48-4986-982A-16BD5D942832}" type="parTrans" cxnId="{943C0024-82A0-4C3B-A630-AEBDD00ABEBC}">
      <dgm:prSet/>
      <dgm:spPr/>
      <dgm:t>
        <a:bodyPr/>
        <a:lstStyle/>
        <a:p>
          <a:endParaRPr lang="en-US"/>
        </a:p>
      </dgm:t>
    </dgm:pt>
    <dgm:pt modelId="{5BDB6CF5-7602-458C-8658-AB92A1CF7541}" type="sibTrans" cxnId="{943C0024-82A0-4C3B-A630-AEBDD00ABEBC}">
      <dgm:prSet/>
      <dgm:spPr/>
      <dgm:t>
        <a:bodyPr/>
        <a:lstStyle/>
        <a:p>
          <a:endParaRPr lang="en-US"/>
        </a:p>
      </dgm:t>
    </dgm:pt>
    <dgm:pt modelId="{E427C484-4330-41F3-B644-878E7D9E8AD7}">
      <dgm:prSet/>
      <dgm:spPr/>
      <dgm:t>
        <a:bodyPr/>
        <a:lstStyle/>
        <a:p>
          <a:r>
            <a:rPr lang="en-US"/>
            <a:t>"Ask AI for ideas or a list of tasks, and then work with those"</a:t>
          </a:r>
        </a:p>
      </dgm:t>
    </dgm:pt>
    <dgm:pt modelId="{7F3C0483-44ED-4E25-B60A-27F87DB7223A}" type="parTrans" cxnId="{3458A757-414D-4473-AF17-B743B8B3816D}">
      <dgm:prSet/>
      <dgm:spPr/>
      <dgm:t>
        <a:bodyPr/>
        <a:lstStyle/>
        <a:p>
          <a:endParaRPr lang="en-US"/>
        </a:p>
      </dgm:t>
    </dgm:pt>
    <dgm:pt modelId="{0C57C7CB-9C26-44AB-AACC-29BF04098ADD}" type="sibTrans" cxnId="{3458A757-414D-4473-AF17-B743B8B3816D}">
      <dgm:prSet/>
      <dgm:spPr/>
      <dgm:t>
        <a:bodyPr/>
        <a:lstStyle/>
        <a:p>
          <a:endParaRPr lang="en-US"/>
        </a:p>
      </dgm:t>
    </dgm:pt>
    <dgm:pt modelId="{C55531DB-4FB6-419E-BDFA-4A08EE762091}" type="pres">
      <dgm:prSet presAssocID="{FC1A8C43-B5FF-4598-9BBD-29FB526E6C40}" presName="root" presStyleCnt="0">
        <dgm:presLayoutVars>
          <dgm:dir/>
          <dgm:resizeHandles val="exact"/>
        </dgm:presLayoutVars>
      </dgm:prSet>
      <dgm:spPr/>
    </dgm:pt>
    <dgm:pt modelId="{5462FCA4-18E5-496A-BDC1-90F95E39CB19}" type="pres">
      <dgm:prSet presAssocID="{CC70698E-3F55-4BF7-BBA8-CE9CC93179B8}" presName="compNode" presStyleCnt="0"/>
      <dgm:spPr/>
    </dgm:pt>
    <dgm:pt modelId="{5D174EF1-F608-44DE-B2FA-A4881D5DDD07}" type="pres">
      <dgm:prSet presAssocID="{CC70698E-3F55-4BF7-BBA8-CE9CC93179B8}" presName="bgRect" presStyleLbl="bgShp" presStyleIdx="0" presStyleCnt="4"/>
      <dgm:spPr/>
    </dgm:pt>
    <dgm:pt modelId="{592E3FBA-775E-4B89-99F2-6CE7D5CC88BC}" type="pres">
      <dgm:prSet presAssocID="{CC70698E-3F55-4BF7-BBA8-CE9CC93179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B605A445-E35C-49F4-AE65-66C4AD2DA2D3}" type="pres">
      <dgm:prSet presAssocID="{CC70698E-3F55-4BF7-BBA8-CE9CC93179B8}" presName="spaceRect" presStyleCnt="0"/>
      <dgm:spPr/>
    </dgm:pt>
    <dgm:pt modelId="{64893BD2-07A7-4BF3-843B-4394A998704E}" type="pres">
      <dgm:prSet presAssocID="{CC70698E-3F55-4BF7-BBA8-CE9CC93179B8}" presName="parTx" presStyleLbl="revTx" presStyleIdx="0" presStyleCnt="4">
        <dgm:presLayoutVars>
          <dgm:chMax val="0"/>
          <dgm:chPref val="0"/>
        </dgm:presLayoutVars>
      </dgm:prSet>
      <dgm:spPr/>
    </dgm:pt>
    <dgm:pt modelId="{B44B0670-2014-4D21-9A67-D7886553DFFD}" type="pres">
      <dgm:prSet presAssocID="{4A032541-48CF-4E3A-A06B-6991C3AE0615}" presName="sibTrans" presStyleCnt="0"/>
      <dgm:spPr/>
    </dgm:pt>
    <dgm:pt modelId="{0F360548-855D-472E-B6FE-7102898D8E5B}" type="pres">
      <dgm:prSet presAssocID="{E68B6DFE-E617-4E2C-AB61-88E2458FD9BD}" presName="compNode" presStyleCnt="0"/>
      <dgm:spPr/>
    </dgm:pt>
    <dgm:pt modelId="{0CA383FF-9291-4ED6-84CC-6A44A1F80E37}" type="pres">
      <dgm:prSet presAssocID="{E68B6DFE-E617-4E2C-AB61-88E2458FD9BD}" presName="bgRect" presStyleLbl="bgShp" presStyleIdx="1" presStyleCnt="4"/>
      <dgm:spPr/>
    </dgm:pt>
    <dgm:pt modelId="{A11F10CC-17CA-4E81-BCB8-09379C926667}" type="pres">
      <dgm:prSet presAssocID="{E68B6DFE-E617-4E2C-AB61-88E2458FD9B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56EA959C-FD7E-43CB-9648-248DF289F7B2}" type="pres">
      <dgm:prSet presAssocID="{E68B6DFE-E617-4E2C-AB61-88E2458FD9BD}" presName="spaceRect" presStyleCnt="0"/>
      <dgm:spPr/>
    </dgm:pt>
    <dgm:pt modelId="{F2940C42-81E8-4FEC-9AB3-980D566FC631}" type="pres">
      <dgm:prSet presAssocID="{E68B6DFE-E617-4E2C-AB61-88E2458FD9BD}" presName="parTx" presStyleLbl="revTx" presStyleIdx="1" presStyleCnt="4">
        <dgm:presLayoutVars>
          <dgm:chMax val="0"/>
          <dgm:chPref val="0"/>
        </dgm:presLayoutVars>
      </dgm:prSet>
      <dgm:spPr/>
    </dgm:pt>
    <dgm:pt modelId="{4C1E28AD-9C56-4490-A011-1968DF2F26AB}" type="pres">
      <dgm:prSet presAssocID="{81B5591C-6569-461B-8589-B89923181709}" presName="sibTrans" presStyleCnt="0"/>
      <dgm:spPr/>
    </dgm:pt>
    <dgm:pt modelId="{E7856BB3-E480-4FC3-8950-0814EBDD2FFD}" type="pres">
      <dgm:prSet presAssocID="{D01A8F23-3FF9-4FC7-9348-5E2601704356}" presName="compNode" presStyleCnt="0"/>
      <dgm:spPr/>
    </dgm:pt>
    <dgm:pt modelId="{F4F52F2C-03D7-449B-9952-F79555EBA6CF}" type="pres">
      <dgm:prSet presAssocID="{D01A8F23-3FF9-4FC7-9348-5E2601704356}" presName="bgRect" presStyleLbl="bgShp" presStyleIdx="2" presStyleCnt="4"/>
      <dgm:spPr/>
    </dgm:pt>
    <dgm:pt modelId="{6E0D4DA9-AE8C-4C8E-8615-5FE44501C2A2}" type="pres">
      <dgm:prSet presAssocID="{D01A8F23-3FF9-4FC7-9348-5E260170435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3ACED68D-9D55-4761-AFF1-B04B094776B7}" type="pres">
      <dgm:prSet presAssocID="{D01A8F23-3FF9-4FC7-9348-5E2601704356}" presName="spaceRect" presStyleCnt="0"/>
      <dgm:spPr/>
    </dgm:pt>
    <dgm:pt modelId="{5E9DDFF6-6F10-4BB6-8B40-77141A758C2F}" type="pres">
      <dgm:prSet presAssocID="{D01A8F23-3FF9-4FC7-9348-5E2601704356}" presName="parTx" presStyleLbl="revTx" presStyleIdx="2" presStyleCnt="4">
        <dgm:presLayoutVars>
          <dgm:chMax val="0"/>
          <dgm:chPref val="0"/>
        </dgm:presLayoutVars>
      </dgm:prSet>
      <dgm:spPr/>
    </dgm:pt>
    <dgm:pt modelId="{31985577-ECD4-46CC-A71A-A64AF3867EEC}" type="pres">
      <dgm:prSet presAssocID="{5BDB6CF5-7602-458C-8658-AB92A1CF7541}" presName="sibTrans" presStyleCnt="0"/>
      <dgm:spPr/>
    </dgm:pt>
    <dgm:pt modelId="{F5421707-47FA-4909-B007-AF696929EBCA}" type="pres">
      <dgm:prSet presAssocID="{E427C484-4330-41F3-B644-878E7D9E8AD7}" presName="compNode" presStyleCnt="0"/>
      <dgm:spPr/>
    </dgm:pt>
    <dgm:pt modelId="{974F84E5-F8CD-45FA-86DC-B9E424D440B8}" type="pres">
      <dgm:prSet presAssocID="{E427C484-4330-41F3-B644-878E7D9E8AD7}" presName="bgRect" presStyleLbl="bgShp" presStyleIdx="3" presStyleCnt="4"/>
      <dgm:spPr/>
    </dgm:pt>
    <dgm:pt modelId="{84CAE5BE-EF85-4980-BC23-28FC1A93A519}" type="pres">
      <dgm:prSet presAssocID="{E427C484-4330-41F3-B644-878E7D9E8AD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AA316569-8BA4-49A6-81A4-0D12DB87C2F8}" type="pres">
      <dgm:prSet presAssocID="{E427C484-4330-41F3-B644-878E7D9E8AD7}" presName="spaceRect" presStyleCnt="0"/>
      <dgm:spPr/>
    </dgm:pt>
    <dgm:pt modelId="{D706D1C0-C088-46D2-A00F-C59BBDD6CC62}" type="pres">
      <dgm:prSet presAssocID="{E427C484-4330-41F3-B644-878E7D9E8AD7}" presName="parTx" presStyleLbl="revTx" presStyleIdx="3" presStyleCnt="4">
        <dgm:presLayoutVars>
          <dgm:chMax val="0"/>
          <dgm:chPref val="0"/>
        </dgm:presLayoutVars>
      </dgm:prSet>
      <dgm:spPr/>
    </dgm:pt>
  </dgm:ptLst>
  <dgm:cxnLst>
    <dgm:cxn modelId="{943C0024-82A0-4C3B-A630-AEBDD00ABEBC}" srcId="{FC1A8C43-B5FF-4598-9BBD-29FB526E6C40}" destId="{D01A8F23-3FF9-4FC7-9348-5E2601704356}" srcOrd="2" destOrd="0" parTransId="{DD03EAAE-9D48-4986-982A-16BD5D942832}" sibTransId="{5BDB6CF5-7602-458C-8658-AB92A1CF7541}"/>
    <dgm:cxn modelId="{C2F80632-6C3F-49B3-9A6D-837A601062C6}" type="presOf" srcId="{E427C484-4330-41F3-B644-878E7D9E8AD7}" destId="{D706D1C0-C088-46D2-A00F-C59BBDD6CC62}" srcOrd="0" destOrd="0" presId="urn:microsoft.com/office/officeart/2018/2/layout/IconVerticalSolidList"/>
    <dgm:cxn modelId="{33E02A60-979C-4B46-B537-DC47E41DA90F}" type="presOf" srcId="{E68B6DFE-E617-4E2C-AB61-88E2458FD9BD}" destId="{F2940C42-81E8-4FEC-9AB3-980D566FC631}" srcOrd="0" destOrd="0" presId="urn:microsoft.com/office/officeart/2018/2/layout/IconVerticalSolidList"/>
    <dgm:cxn modelId="{D8C45975-D14A-4F48-8DAC-BB113F3CD9B8}" srcId="{FC1A8C43-B5FF-4598-9BBD-29FB526E6C40}" destId="{E68B6DFE-E617-4E2C-AB61-88E2458FD9BD}" srcOrd="1" destOrd="0" parTransId="{EA73B2DF-8EA8-481B-B3B5-E03FDFDF088C}" sibTransId="{81B5591C-6569-461B-8589-B89923181709}"/>
    <dgm:cxn modelId="{3458A757-414D-4473-AF17-B743B8B3816D}" srcId="{FC1A8C43-B5FF-4598-9BBD-29FB526E6C40}" destId="{E427C484-4330-41F3-B644-878E7D9E8AD7}" srcOrd="3" destOrd="0" parTransId="{7F3C0483-44ED-4E25-B60A-27F87DB7223A}" sibTransId="{0C57C7CB-9C26-44AB-AACC-29BF04098ADD}"/>
    <dgm:cxn modelId="{C6594784-7134-413E-A0A9-2DA7F80233BD}" srcId="{FC1A8C43-B5FF-4598-9BBD-29FB526E6C40}" destId="{CC70698E-3F55-4BF7-BBA8-CE9CC93179B8}" srcOrd="0" destOrd="0" parTransId="{A8B9543B-81F2-40A7-BF99-D58ECCDD186F}" sibTransId="{4A032541-48CF-4E3A-A06B-6991C3AE0615}"/>
    <dgm:cxn modelId="{C05848C5-8B41-489A-94C2-CC7AD7F8F75C}" type="presOf" srcId="{CC70698E-3F55-4BF7-BBA8-CE9CC93179B8}" destId="{64893BD2-07A7-4BF3-843B-4394A998704E}" srcOrd="0" destOrd="0" presId="urn:microsoft.com/office/officeart/2018/2/layout/IconVerticalSolidList"/>
    <dgm:cxn modelId="{624EC7F7-92B6-4E14-8B85-321F906E6023}" type="presOf" srcId="{FC1A8C43-B5FF-4598-9BBD-29FB526E6C40}" destId="{C55531DB-4FB6-419E-BDFA-4A08EE762091}" srcOrd="0" destOrd="0" presId="urn:microsoft.com/office/officeart/2018/2/layout/IconVerticalSolidList"/>
    <dgm:cxn modelId="{F021ECF8-606E-43C6-8030-DB6CE289EBD8}" type="presOf" srcId="{D01A8F23-3FF9-4FC7-9348-5E2601704356}" destId="{5E9DDFF6-6F10-4BB6-8B40-77141A758C2F}" srcOrd="0" destOrd="0" presId="urn:microsoft.com/office/officeart/2018/2/layout/IconVerticalSolidList"/>
    <dgm:cxn modelId="{A0BFB36A-EC44-48A3-8C9F-DA5E00F5D271}" type="presParOf" srcId="{C55531DB-4FB6-419E-BDFA-4A08EE762091}" destId="{5462FCA4-18E5-496A-BDC1-90F95E39CB19}" srcOrd="0" destOrd="0" presId="urn:microsoft.com/office/officeart/2018/2/layout/IconVerticalSolidList"/>
    <dgm:cxn modelId="{68B55539-9C7E-4A7B-B686-273720CB4D56}" type="presParOf" srcId="{5462FCA4-18E5-496A-BDC1-90F95E39CB19}" destId="{5D174EF1-F608-44DE-B2FA-A4881D5DDD07}" srcOrd="0" destOrd="0" presId="urn:microsoft.com/office/officeart/2018/2/layout/IconVerticalSolidList"/>
    <dgm:cxn modelId="{3A8E96D2-8438-4358-893E-FBC2FDAE9E51}" type="presParOf" srcId="{5462FCA4-18E5-496A-BDC1-90F95E39CB19}" destId="{592E3FBA-775E-4B89-99F2-6CE7D5CC88BC}" srcOrd="1" destOrd="0" presId="urn:microsoft.com/office/officeart/2018/2/layout/IconVerticalSolidList"/>
    <dgm:cxn modelId="{0E468D1C-8210-4779-9656-D06C83854F6B}" type="presParOf" srcId="{5462FCA4-18E5-496A-BDC1-90F95E39CB19}" destId="{B605A445-E35C-49F4-AE65-66C4AD2DA2D3}" srcOrd="2" destOrd="0" presId="urn:microsoft.com/office/officeart/2018/2/layout/IconVerticalSolidList"/>
    <dgm:cxn modelId="{84F4027A-F311-46E0-B26F-13555BE26549}" type="presParOf" srcId="{5462FCA4-18E5-496A-BDC1-90F95E39CB19}" destId="{64893BD2-07A7-4BF3-843B-4394A998704E}" srcOrd="3" destOrd="0" presId="urn:microsoft.com/office/officeart/2018/2/layout/IconVerticalSolidList"/>
    <dgm:cxn modelId="{85714087-9C7C-4ACD-97B9-81C5319C6464}" type="presParOf" srcId="{C55531DB-4FB6-419E-BDFA-4A08EE762091}" destId="{B44B0670-2014-4D21-9A67-D7886553DFFD}" srcOrd="1" destOrd="0" presId="urn:microsoft.com/office/officeart/2018/2/layout/IconVerticalSolidList"/>
    <dgm:cxn modelId="{C1F6A9D8-CAEB-4C03-8E51-5D6E5826DB67}" type="presParOf" srcId="{C55531DB-4FB6-419E-BDFA-4A08EE762091}" destId="{0F360548-855D-472E-B6FE-7102898D8E5B}" srcOrd="2" destOrd="0" presId="urn:microsoft.com/office/officeart/2018/2/layout/IconVerticalSolidList"/>
    <dgm:cxn modelId="{D8A67464-F186-43C7-AEFE-54688605D253}" type="presParOf" srcId="{0F360548-855D-472E-B6FE-7102898D8E5B}" destId="{0CA383FF-9291-4ED6-84CC-6A44A1F80E37}" srcOrd="0" destOrd="0" presId="urn:microsoft.com/office/officeart/2018/2/layout/IconVerticalSolidList"/>
    <dgm:cxn modelId="{F9789D03-0A44-4656-95B0-249806D3CC78}" type="presParOf" srcId="{0F360548-855D-472E-B6FE-7102898D8E5B}" destId="{A11F10CC-17CA-4E81-BCB8-09379C926667}" srcOrd="1" destOrd="0" presId="urn:microsoft.com/office/officeart/2018/2/layout/IconVerticalSolidList"/>
    <dgm:cxn modelId="{9C00BA5B-9ECD-4896-A6F8-5165F0106963}" type="presParOf" srcId="{0F360548-855D-472E-B6FE-7102898D8E5B}" destId="{56EA959C-FD7E-43CB-9648-248DF289F7B2}" srcOrd="2" destOrd="0" presId="urn:microsoft.com/office/officeart/2018/2/layout/IconVerticalSolidList"/>
    <dgm:cxn modelId="{BF70D3AE-E3E0-4D09-AB6A-54A072ED6C33}" type="presParOf" srcId="{0F360548-855D-472E-B6FE-7102898D8E5B}" destId="{F2940C42-81E8-4FEC-9AB3-980D566FC631}" srcOrd="3" destOrd="0" presId="urn:microsoft.com/office/officeart/2018/2/layout/IconVerticalSolidList"/>
    <dgm:cxn modelId="{84BA25BC-C5C7-4908-9CE5-2F7DE14DEA15}" type="presParOf" srcId="{C55531DB-4FB6-419E-BDFA-4A08EE762091}" destId="{4C1E28AD-9C56-4490-A011-1968DF2F26AB}" srcOrd="3" destOrd="0" presId="urn:microsoft.com/office/officeart/2018/2/layout/IconVerticalSolidList"/>
    <dgm:cxn modelId="{59538E74-ED29-4A53-B5A9-19C5976B589B}" type="presParOf" srcId="{C55531DB-4FB6-419E-BDFA-4A08EE762091}" destId="{E7856BB3-E480-4FC3-8950-0814EBDD2FFD}" srcOrd="4" destOrd="0" presId="urn:microsoft.com/office/officeart/2018/2/layout/IconVerticalSolidList"/>
    <dgm:cxn modelId="{80C18246-4101-4729-81F4-A47BC774A675}" type="presParOf" srcId="{E7856BB3-E480-4FC3-8950-0814EBDD2FFD}" destId="{F4F52F2C-03D7-449B-9952-F79555EBA6CF}" srcOrd="0" destOrd="0" presId="urn:microsoft.com/office/officeart/2018/2/layout/IconVerticalSolidList"/>
    <dgm:cxn modelId="{31E4B834-19A1-4BAC-83C7-167C0550C7BC}" type="presParOf" srcId="{E7856BB3-E480-4FC3-8950-0814EBDD2FFD}" destId="{6E0D4DA9-AE8C-4C8E-8615-5FE44501C2A2}" srcOrd="1" destOrd="0" presId="urn:microsoft.com/office/officeart/2018/2/layout/IconVerticalSolidList"/>
    <dgm:cxn modelId="{650898B6-70AA-442B-BF82-5E457DBE7819}" type="presParOf" srcId="{E7856BB3-E480-4FC3-8950-0814EBDD2FFD}" destId="{3ACED68D-9D55-4761-AFF1-B04B094776B7}" srcOrd="2" destOrd="0" presId="urn:microsoft.com/office/officeart/2018/2/layout/IconVerticalSolidList"/>
    <dgm:cxn modelId="{56839498-25A5-4E2D-88E2-0BDF745D310C}" type="presParOf" srcId="{E7856BB3-E480-4FC3-8950-0814EBDD2FFD}" destId="{5E9DDFF6-6F10-4BB6-8B40-77141A758C2F}" srcOrd="3" destOrd="0" presId="urn:microsoft.com/office/officeart/2018/2/layout/IconVerticalSolidList"/>
    <dgm:cxn modelId="{DD762DCE-B4F5-4A7A-9D23-CD22D56F407A}" type="presParOf" srcId="{C55531DB-4FB6-419E-BDFA-4A08EE762091}" destId="{31985577-ECD4-46CC-A71A-A64AF3867EEC}" srcOrd="5" destOrd="0" presId="urn:microsoft.com/office/officeart/2018/2/layout/IconVerticalSolidList"/>
    <dgm:cxn modelId="{E0710215-A440-45D9-8A7E-4D8A2D44229A}" type="presParOf" srcId="{C55531DB-4FB6-419E-BDFA-4A08EE762091}" destId="{F5421707-47FA-4909-B007-AF696929EBCA}" srcOrd="6" destOrd="0" presId="urn:microsoft.com/office/officeart/2018/2/layout/IconVerticalSolidList"/>
    <dgm:cxn modelId="{DC074B2F-E4EE-4A15-9E46-AB06FA4513A6}" type="presParOf" srcId="{F5421707-47FA-4909-B007-AF696929EBCA}" destId="{974F84E5-F8CD-45FA-86DC-B9E424D440B8}" srcOrd="0" destOrd="0" presId="urn:microsoft.com/office/officeart/2018/2/layout/IconVerticalSolidList"/>
    <dgm:cxn modelId="{8460A33C-0B4C-446E-8813-BE421D62BA31}" type="presParOf" srcId="{F5421707-47FA-4909-B007-AF696929EBCA}" destId="{84CAE5BE-EF85-4980-BC23-28FC1A93A519}" srcOrd="1" destOrd="0" presId="urn:microsoft.com/office/officeart/2018/2/layout/IconVerticalSolidList"/>
    <dgm:cxn modelId="{DB429849-AA22-4B6E-A48D-BC21FD00EBF6}" type="presParOf" srcId="{F5421707-47FA-4909-B007-AF696929EBCA}" destId="{AA316569-8BA4-49A6-81A4-0D12DB87C2F8}" srcOrd="2" destOrd="0" presId="urn:microsoft.com/office/officeart/2018/2/layout/IconVerticalSolidList"/>
    <dgm:cxn modelId="{8F4DE3BF-AAD2-4E52-BF31-8F4DD957C7A2}" type="presParOf" srcId="{F5421707-47FA-4909-B007-AF696929EBCA}" destId="{D706D1C0-C088-46D2-A00F-C59BBDD6CC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74EF1-F608-44DE-B2FA-A4881D5DDD07}">
      <dsp:nvSpPr>
        <dsp:cNvPr id="0" name=""/>
        <dsp:cNvSpPr/>
      </dsp:nvSpPr>
      <dsp:spPr>
        <a:xfrm>
          <a:off x="0" y="2319"/>
          <a:ext cx="7481358" cy="11754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E3FBA-775E-4B89-99F2-6CE7D5CC88BC}">
      <dsp:nvSpPr>
        <dsp:cNvPr id="0" name=""/>
        <dsp:cNvSpPr/>
      </dsp:nvSpPr>
      <dsp:spPr>
        <a:xfrm>
          <a:off x="355571" y="266794"/>
          <a:ext cx="646494" cy="646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893BD2-07A7-4BF3-843B-4394A998704E}">
      <dsp:nvSpPr>
        <dsp:cNvPr id="0" name=""/>
        <dsp:cNvSpPr/>
      </dsp:nvSpPr>
      <dsp:spPr>
        <a:xfrm>
          <a:off x="1357638" y="2319"/>
          <a:ext cx="6123719"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90000"/>
            </a:lnSpc>
            <a:spcBef>
              <a:spcPct val="0"/>
            </a:spcBef>
            <a:spcAft>
              <a:spcPct val="35000"/>
            </a:spcAft>
            <a:buNone/>
          </a:pPr>
          <a:r>
            <a:rPr lang="en-US" sz="2200" kern="1200"/>
            <a:t>"Use the Thesaurus and vocabulary tools to find better words to say what you are thinking"</a:t>
          </a:r>
        </a:p>
      </dsp:txBody>
      <dsp:txXfrm>
        <a:off x="1357638" y="2319"/>
        <a:ext cx="6123719" cy="1175444"/>
      </dsp:txXfrm>
    </dsp:sp>
    <dsp:sp modelId="{0CA383FF-9291-4ED6-84CC-6A44A1F80E37}">
      <dsp:nvSpPr>
        <dsp:cNvPr id="0" name=""/>
        <dsp:cNvSpPr/>
      </dsp:nvSpPr>
      <dsp:spPr>
        <a:xfrm>
          <a:off x="0" y="1471624"/>
          <a:ext cx="7481358" cy="11754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F10CC-17CA-4E81-BCB8-09379C926667}">
      <dsp:nvSpPr>
        <dsp:cNvPr id="0" name=""/>
        <dsp:cNvSpPr/>
      </dsp:nvSpPr>
      <dsp:spPr>
        <a:xfrm>
          <a:off x="355571" y="1736099"/>
          <a:ext cx="646494" cy="646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940C42-81E8-4FEC-9AB3-980D566FC631}">
      <dsp:nvSpPr>
        <dsp:cNvPr id="0" name=""/>
        <dsp:cNvSpPr/>
      </dsp:nvSpPr>
      <dsp:spPr>
        <a:xfrm>
          <a:off x="1357638" y="1471624"/>
          <a:ext cx="6123719"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90000"/>
            </a:lnSpc>
            <a:spcBef>
              <a:spcPct val="0"/>
            </a:spcBef>
            <a:spcAft>
              <a:spcPct val="35000"/>
            </a:spcAft>
            <a:buNone/>
          </a:pPr>
          <a:r>
            <a:rPr lang="en-US" sz="2200" kern="1200"/>
            <a:t>"Use the research tools to find other authors you might have not read about yet"</a:t>
          </a:r>
        </a:p>
      </dsp:txBody>
      <dsp:txXfrm>
        <a:off x="1357638" y="1471624"/>
        <a:ext cx="6123719" cy="1175444"/>
      </dsp:txXfrm>
    </dsp:sp>
    <dsp:sp modelId="{F4F52F2C-03D7-449B-9952-F79555EBA6CF}">
      <dsp:nvSpPr>
        <dsp:cNvPr id="0" name=""/>
        <dsp:cNvSpPr/>
      </dsp:nvSpPr>
      <dsp:spPr>
        <a:xfrm>
          <a:off x="0" y="2940930"/>
          <a:ext cx="7481358" cy="11754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D4DA9-AE8C-4C8E-8615-5FE44501C2A2}">
      <dsp:nvSpPr>
        <dsp:cNvPr id="0" name=""/>
        <dsp:cNvSpPr/>
      </dsp:nvSpPr>
      <dsp:spPr>
        <a:xfrm>
          <a:off x="355571" y="3205405"/>
          <a:ext cx="646494" cy="646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DDFF6-6F10-4BB6-8B40-77141A758C2F}">
      <dsp:nvSpPr>
        <dsp:cNvPr id="0" name=""/>
        <dsp:cNvSpPr/>
      </dsp:nvSpPr>
      <dsp:spPr>
        <a:xfrm>
          <a:off x="1357638" y="2940930"/>
          <a:ext cx="6123719"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90000"/>
            </a:lnSpc>
            <a:spcBef>
              <a:spcPct val="0"/>
            </a:spcBef>
            <a:spcAft>
              <a:spcPct val="35000"/>
            </a:spcAft>
            <a:buNone/>
          </a:pPr>
          <a:r>
            <a:rPr lang="en-US" sz="2200" kern="1200"/>
            <a:t>"The 'summarise articles' tools are good, but still read the abstract and the discussion at least so you understand better the summary"</a:t>
          </a:r>
        </a:p>
      </dsp:txBody>
      <dsp:txXfrm>
        <a:off x="1357638" y="2940930"/>
        <a:ext cx="6123719" cy="1175444"/>
      </dsp:txXfrm>
    </dsp:sp>
    <dsp:sp modelId="{974F84E5-F8CD-45FA-86DC-B9E424D440B8}">
      <dsp:nvSpPr>
        <dsp:cNvPr id="0" name=""/>
        <dsp:cNvSpPr/>
      </dsp:nvSpPr>
      <dsp:spPr>
        <a:xfrm>
          <a:off x="0" y="4410236"/>
          <a:ext cx="7481358" cy="117544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CAE5BE-EF85-4980-BC23-28FC1A93A519}">
      <dsp:nvSpPr>
        <dsp:cNvPr id="0" name=""/>
        <dsp:cNvSpPr/>
      </dsp:nvSpPr>
      <dsp:spPr>
        <a:xfrm>
          <a:off x="355571" y="4674711"/>
          <a:ext cx="646494" cy="6464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06D1C0-C088-46D2-A00F-C59BBDD6CC62}">
      <dsp:nvSpPr>
        <dsp:cNvPr id="0" name=""/>
        <dsp:cNvSpPr/>
      </dsp:nvSpPr>
      <dsp:spPr>
        <a:xfrm>
          <a:off x="1357638" y="4410236"/>
          <a:ext cx="6123719"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90000"/>
            </a:lnSpc>
            <a:spcBef>
              <a:spcPct val="0"/>
            </a:spcBef>
            <a:spcAft>
              <a:spcPct val="35000"/>
            </a:spcAft>
            <a:buNone/>
          </a:pPr>
          <a:r>
            <a:rPr lang="en-US" sz="2200" kern="1200"/>
            <a:t>"Ask AI for ideas or a list of tasks, and then work with those"</a:t>
          </a:r>
        </a:p>
      </dsp:txBody>
      <dsp:txXfrm>
        <a:off x="1357638" y="4410236"/>
        <a:ext cx="6123719" cy="11754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C48B7F3B-1B0C-4B2E-ACE7-8ECD7883D7D2}" type="datetimeFigureOut">
              <a:rPr lang="en-GB" smtClean="0"/>
              <a:t>01/04/2025</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Cover letter is no more than 1 side of A4 – three to five short paragraphs</a:t>
            </a:r>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1930235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Career Ambition : Overview of current skills, qualifications and experiences.</a:t>
            </a:r>
          </a:p>
          <a:p>
            <a:pPr marL="0" indent="0">
              <a:buNone/>
            </a:pPr>
            <a:r>
              <a:rPr lang="en-GB" dirty="0" err="1"/>
              <a:t>Trosolwg</a:t>
            </a:r>
            <a:r>
              <a:rPr lang="en-GB" dirty="0"/>
              <a:t> o </a:t>
            </a:r>
            <a:r>
              <a:rPr lang="en-GB" dirty="0" err="1"/>
              <a:t>sgiliau</a:t>
            </a:r>
            <a:r>
              <a:rPr lang="en-GB" dirty="0"/>
              <a:t> </a:t>
            </a:r>
            <a:r>
              <a:rPr lang="en-GB" dirty="0" err="1"/>
              <a:t>presenol</a:t>
            </a:r>
            <a:r>
              <a:rPr lang="en-GB" dirty="0"/>
              <a:t>, </a:t>
            </a:r>
            <a:r>
              <a:rPr lang="en-GB" dirty="0" err="1"/>
              <a:t>tystysgrifau</a:t>
            </a:r>
            <a:r>
              <a:rPr lang="en-GB" dirty="0"/>
              <a:t> a </a:t>
            </a:r>
            <a:r>
              <a:rPr lang="en-GB" dirty="0" err="1"/>
              <a:t>phrofiadau</a:t>
            </a:r>
            <a:endParaRPr lang="en-GB" dirty="0"/>
          </a:p>
          <a:p>
            <a:pPr marL="0" indent="0">
              <a:buNone/>
            </a:pPr>
            <a:endParaRPr lang="en-GB" dirty="0"/>
          </a:p>
          <a:p>
            <a:pPr marL="0" indent="0">
              <a:buNone/>
            </a:pPr>
            <a:r>
              <a:rPr lang="en-GB" dirty="0"/>
              <a:t>Rationale for your future ambitions.</a:t>
            </a:r>
          </a:p>
          <a:p>
            <a:pPr marL="0" indent="0">
              <a:buNone/>
            </a:pPr>
            <a:r>
              <a:rPr lang="en-GB" dirty="0" err="1"/>
              <a:t>Cyfiawnhau</a:t>
            </a:r>
            <a:r>
              <a:rPr lang="en-GB" dirty="0"/>
              <a:t> </a:t>
            </a:r>
            <a:r>
              <a:rPr lang="en-GB" dirty="0" err="1"/>
              <a:t>rhesymau</a:t>
            </a:r>
            <a:r>
              <a:rPr lang="en-GB" dirty="0"/>
              <a:t> </a:t>
            </a:r>
            <a:r>
              <a:rPr lang="en-GB" dirty="0" err="1"/>
              <a:t>dros</a:t>
            </a:r>
            <a:r>
              <a:rPr lang="en-GB" dirty="0"/>
              <a:t> </a:t>
            </a:r>
            <a:r>
              <a:rPr lang="en-GB" dirty="0" err="1"/>
              <a:t>eich</a:t>
            </a:r>
            <a:r>
              <a:rPr lang="en-GB" dirty="0"/>
              <a:t> </a:t>
            </a:r>
            <a:r>
              <a:rPr lang="en-GB" dirty="0" err="1"/>
              <a:t>bwriad</a:t>
            </a:r>
            <a:r>
              <a:rPr lang="en-GB" dirty="0"/>
              <a:t> </a:t>
            </a:r>
            <a:r>
              <a:rPr lang="en-GB" dirty="0" err="1"/>
              <a:t>gyrfaol</a:t>
            </a:r>
            <a:endParaRPr lang="en-GB" dirty="0"/>
          </a:p>
          <a:p>
            <a:pPr marL="0" indent="0">
              <a:buNone/>
            </a:pPr>
            <a:endParaRPr lang="en-GB" dirty="0"/>
          </a:p>
          <a:p>
            <a:pPr marL="0" indent="0">
              <a:buNone/>
            </a:pPr>
            <a:r>
              <a:rPr lang="en-GB" dirty="0"/>
              <a:t>Articulate the key requirements that would allow you to achieve your ambitions</a:t>
            </a:r>
          </a:p>
          <a:p>
            <a:pPr marL="0" indent="0">
              <a:buNone/>
            </a:pPr>
            <a:r>
              <a:rPr lang="en-GB" dirty="0" err="1"/>
              <a:t>Egluro</a:t>
            </a:r>
            <a:r>
              <a:rPr lang="en-GB" dirty="0"/>
              <a:t> </a:t>
            </a:r>
            <a:r>
              <a:rPr lang="en-GB" dirty="0" err="1"/>
              <a:t>amcanion</a:t>
            </a:r>
            <a:r>
              <a:rPr lang="en-GB" dirty="0"/>
              <a:t> </a:t>
            </a:r>
            <a:r>
              <a:rPr lang="en-GB" dirty="0" err="1"/>
              <a:t>allweddol</a:t>
            </a:r>
            <a:r>
              <a:rPr lang="en-GB" dirty="0"/>
              <a:t> </a:t>
            </a:r>
            <a:r>
              <a:rPr lang="en-GB" dirty="0" err="1"/>
              <a:t>bydd</a:t>
            </a:r>
            <a:r>
              <a:rPr lang="en-GB" dirty="0"/>
              <a:t> </a:t>
            </a:r>
            <a:r>
              <a:rPr lang="en-GB" dirty="0" err="1"/>
              <a:t>yn</a:t>
            </a:r>
            <a:r>
              <a:rPr lang="en-GB" dirty="0"/>
              <a:t> </a:t>
            </a:r>
            <a:r>
              <a:rPr lang="en-GB" dirty="0" err="1"/>
              <a:t>cefnogi’ch</a:t>
            </a:r>
            <a:r>
              <a:rPr lang="en-GB" dirty="0"/>
              <a:t> </a:t>
            </a:r>
            <a:r>
              <a:rPr lang="en-GB" dirty="0" err="1"/>
              <a:t>dyheuad</a:t>
            </a:r>
            <a:r>
              <a:rPr lang="en-GB" dirty="0"/>
              <a:t> ac </a:t>
            </a:r>
            <a:r>
              <a:rPr lang="en-GB" dirty="0" err="1"/>
              <a:t>yn</a:t>
            </a:r>
            <a:r>
              <a:rPr lang="en-GB" dirty="0"/>
              <a:t> </a:t>
            </a:r>
            <a:r>
              <a:rPr lang="en-GB" dirty="0" err="1"/>
              <a:t>caniatau</a:t>
            </a:r>
            <a:r>
              <a:rPr lang="en-GB" dirty="0"/>
              <a:t> chi </a:t>
            </a:r>
            <a:r>
              <a:rPr lang="en-GB" dirty="0" err="1"/>
              <a:t>i</a:t>
            </a:r>
            <a:r>
              <a:rPr lang="en-GB" dirty="0"/>
              <a:t> </a:t>
            </a:r>
            <a:r>
              <a:rPr lang="en-GB" dirty="0" err="1"/>
              <a:t>lwyddo</a:t>
            </a:r>
            <a:r>
              <a:rPr lang="en-GB" dirty="0"/>
              <a:t>.</a:t>
            </a:r>
          </a:p>
          <a:p>
            <a:pPr marL="0" indent="0">
              <a:buNone/>
            </a:pPr>
            <a:endParaRPr lang="en-GB" dirty="0"/>
          </a:p>
          <a:p>
            <a:pPr marL="0" indent="0">
              <a:buNone/>
            </a:pPr>
            <a:r>
              <a:rPr lang="en-GB" dirty="0"/>
              <a:t>SWOT analysis = Critically reflect on you currently and review strengths, weaknesses, opportunities &amp; threats.   Relate these to your career ambitions</a:t>
            </a:r>
          </a:p>
          <a:p>
            <a:pPr marL="0" indent="0">
              <a:buNone/>
            </a:pPr>
            <a:endParaRPr lang="en-GB" dirty="0"/>
          </a:p>
          <a:p>
            <a:endParaRPr lang="en-US" dirty="0"/>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2085612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None/>
            </a:pPr>
            <a:r>
              <a:rPr lang="en-GB" b="1" dirty="0"/>
              <a:t>The structure and format for the Focus is flexible.</a:t>
            </a:r>
          </a:p>
          <a:p>
            <a:pPr marL="0" indent="0" algn="ctr">
              <a:buNone/>
            </a:pPr>
            <a:r>
              <a:rPr lang="en-GB" b="1" i="1" dirty="0"/>
              <a:t>Mae </a:t>
            </a:r>
            <a:r>
              <a:rPr lang="en-GB" b="1" i="1" dirty="0" err="1"/>
              <a:t>strwythur</a:t>
            </a:r>
            <a:r>
              <a:rPr lang="en-GB" b="1" i="1" dirty="0"/>
              <a:t> </a:t>
            </a:r>
            <a:r>
              <a:rPr lang="en-GB" b="1" i="1" dirty="0" err="1"/>
              <a:t>i’r</a:t>
            </a:r>
            <a:r>
              <a:rPr lang="en-GB" b="1" i="1" dirty="0"/>
              <a:t> </a:t>
            </a:r>
            <a:r>
              <a:rPr lang="en-GB" b="1" i="1" dirty="0" err="1"/>
              <a:t>datganiad</a:t>
            </a:r>
            <a:r>
              <a:rPr lang="en-GB" b="1" i="1" dirty="0"/>
              <a:t> </a:t>
            </a:r>
            <a:r>
              <a:rPr lang="en-GB" b="1" i="1" dirty="0" err="1"/>
              <a:t>ffocws</a:t>
            </a:r>
            <a:r>
              <a:rPr lang="en-GB" b="1" i="1" dirty="0"/>
              <a:t> </a:t>
            </a:r>
            <a:r>
              <a:rPr lang="en-GB" b="1" i="1" dirty="0" err="1"/>
              <a:t>yn</a:t>
            </a:r>
            <a:r>
              <a:rPr lang="en-GB" b="1" i="1" dirty="0"/>
              <a:t> </a:t>
            </a:r>
            <a:r>
              <a:rPr lang="en-GB" b="1" i="1" dirty="0" err="1"/>
              <a:t>hyblyg</a:t>
            </a:r>
            <a:r>
              <a:rPr lang="en-GB" b="1" i="1" dirty="0"/>
              <a:t> </a:t>
            </a:r>
          </a:p>
          <a:p>
            <a:pPr marL="0" indent="0" algn="ctr">
              <a:buNone/>
            </a:pPr>
            <a:endParaRPr lang="en-GB" b="1" dirty="0"/>
          </a:p>
          <a:p>
            <a:pPr marL="0" indent="0" algn="ctr">
              <a:buNone/>
            </a:pPr>
            <a:r>
              <a:rPr lang="en-GB" b="1" dirty="0"/>
              <a:t>Write in first person past, present and future tense.</a:t>
            </a:r>
          </a:p>
          <a:p>
            <a:pPr marL="0" indent="0" algn="ctr">
              <a:buNone/>
            </a:pPr>
            <a:r>
              <a:rPr lang="en-GB" b="1" i="1" dirty="0" err="1"/>
              <a:t>Ysgrifennwch</a:t>
            </a:r>
            <a:r>
              <a:rPr lang="en-GB" b="1" i="1" dirty="0"/>
              <a:t> </a:t>
            </a:r>
            <a:r>
              <a:rPr lang="en-GB" b="1" i="1" dirty="0" err="1"/>
              <a:t>yn</a:t>
            </a:r>
            <a:r>
              <a:rPr lang="en-GB" b="1" i="1" dirty="0"/>
              <a:t> y person </a:t>
            </a:r>
            <a:r>
              <a:rPr lang="en-GB" b="1" i="1" dirty="0" err="1"/>
              <a:t>cyntaf</a:t>
            </a:r>
            <a:r>
              <a:rPr lang="en-GB" b="1" i="1" dirty="0"/>
              <a:t>, </a:t>
            </a:r>
            <a:r>
              <a:rPr lang="en-GB" b="1" i="1" dirty="0" err="1"/>
              <a:t>yn</a:t>
            </a:r>
            <a:r>
              <a:rPr lang="en-GB" b="1" i="1" dirty="0"/>
              <a:t> y </a:t>
            </a:r>
            <a:r>
              <a:rPr lang="en-GB" b="1" i="1" dirty="0" err="1"/>
              <a:t>gorffennol</a:t>
            </a:r>
            <a:r>
              <a:rPr lang="en-GB" b="1" i="1" dirty="0"/>
              <a:t> </a:t>
            </a:r>
            <a:r>
              <a:rPr lang="en-GB" b="1" i="1" dirty="0" err="1"/>
              <a:t>ar</a:t>
            </a:r>
            <a:r>
              <a:rPr lang="en-GB" b="1" i="1" dirty="0"/>
              <a:t> </a:t>
            </a:r>
            <a:r>
              <a:rPr lang="en-GB" b="1" i="1" dirty="0" err="1"/>
              <a:t>dyfodol</a:t>
            </a:r>
            <a:r>
              <a:rPr lang="en-GB" b="1" i="1" dirty="0"/>
              <a:t>. </a:t>
            </a:r>
          </a:p>
          <a:p>
            <a:pPr marL="0" indent="0" algn="ctr">
              <a:buNone/>
            </a:pPr>
            <a:endParaRPr lang="en-GB" b="1" i="1" dirty="0"/>
          </a:p>
          <a:p>
            <a:pPr marL="0" indent="0" algn="ctr">
              <a:buNone/>
            </a:pPr>
            <a:r>
              <a:rPr lang="en-GB" b="1" dirty="0"/>
              <a:t>Some references required to show some research.</a:t>
            </a:r>
          </a:p>
          <a:p>
            <a:pPr marL="0" indent="0" algn="ctr">
              <a:buNone/>
            </a:pPr>
            <a:r>
              <a:rPr lang="en-GB" b="1" i="1" dirty="0" err="1"/>
              <a:t>Bydd</a:t>
            </a:r>
            <a:r>
              <a:rPr lang="en-GB" b="1" i="1" dirty="0"/>
              <a:t> </a:t>
            </a:r>
            <a:r>
              <a:rPr lang="en-GB" b="1" i="1" dirty="0" err="1"/>
              <a:t>angen</a:t>
            </a:r>
            <a:r>
              <a:rPr lang="en-GB" b="1" i="1" dirty="0"/>
              <a:t> </a:t>
            </a:r>
            <a:r>
              <a:rPr lang="en-GB" b="1" i="1" dirty="0" err="1"/>
              <a:t>peth</a:t>
            </a:r>
            <a:r>
              <a:rPr lang="en-GB" b="1" i="1" dirty="0"/>
              <a:t> </a:t>
            </a:r>
            <a:r>
              <a:rPr lang="en-GB" b="1" i="1" dirty="0" err="1"/>
              <a:t>cyfeirnod</a:t>
            </a:r>
            <a:r>
              <a:rPr lang="en-GB" b="1" i="1" dirty="0"/>
              <a:t> </a:t>
            </a:r>
            <a:r>
              <a:rPr lang="en-GB" b="1" i="1" dirty="0" err="1"/>
              <a:t>tuag</a:t>
            </a:r>
            <a:r>
              <a:rPr lang="en-GB" b="1" i="1" dirty="0"/>
              <a:t> at </a:t>
            </a:r>
            <a:r>
              <a:rPr lang="en-GB" b="1" i="1" dirty="0" err="1"/>
              <a:t>ymchwil</a:t>
            </a:r>
            <a:r>
              <a:rPr lang="en-GB" b="1" i="1"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a point this aim would be specific measurable achievable realistic timed</a:t>
            </a:r>
          </a:p>
          <a:p>
            <a:endParaRPr lang="en-US" dirty="0"/>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2524960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can we reflect on?</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3303006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element to be placed within one master document </a:t>
            </a:r>
          </a:p>
        </p:txBody>
      </p:sp>
      <p:sp>
        <p:nvSpPr>
          <p:cNvPr id="4" name="Slide Number Placeholder 3"/>
          <p:cNvSpPr>
            <a:spLocks noGrp="1"/>
          </p:cNvSpPr>
          <p:nvPr>
            <p:ph type="sldNum" sz="quarter" idx="5"/>
          </p:nvPr>
        </p:nvSpPr>
        <p:spPr/>
        <p:txBody>
          <a:bodyPr/>
          <a:lstStyle/>
          <a:p>
            <a:fld id="{A7738796-40B4-49B0-A331-25D568C0517A}" type="slidenum">
              <a:rPr lang="en-GB" smtClean="0"/>
              <a:t>9</a:t>
            </a:fld>
            <a:endParaRPr lang="en-GB"/>
          </a:p>
        </p:txBody>
      </p:sp>
    </p:spTree>
    <p:extLst>
      <p:ext uri="{BB962C8B-B14F-4D97-AF65-F5344CB8AC3E}">
        <p14:creationId xmlns:p14="http://schemas.microsoft.com/office/powerpoint/2010/main" val="2031093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GB"/>
              <a:t>Definition from UWTSD Guidance and advice for staff on the use of Generative Artificial Intelligence (AI) (2024)</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17</a:t>
            </a:fld>
            <a:endParaRPr lang="en-US"/>
          </a:p>
        </p:txBody>
      </p:sp>
    </p:spTree>
    <p:extLst>
      <p:ext uri="{BB962C8B-B14F-4D97-AF65-F5344CB8AC3E}">
        <p14:creationId xmlns:p14="http://schemas.microsoft.com/office/powerpoint/2010/main" val="4133386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Mention tools in the guidance.</a:t>
            </a:r>
            <a:endParaRPr lang="en-US" dirty="0">
              <a:ea typeface="Calibri" panose="020F0502020204030204"/>
              <a:cs typeface="Calibri" panose="020F0502020204030204"/>
            </a:endParaRPr>
          </a:p>
          <a:p>
            <a:pPr marL="285750" indent="-285750">
              <a:lnSpc>
                <a:spcPct val="90000"/>
              </a:lnSpc>
              <a:spcBef>
                <a:spcPts val="1000"/>
              </a:spcBef>
              <a:buFont typeface="Arial"/>
              <a:buChar char="•"/>
            </a:pPr>
            <a:r>
              <a:rPr lang="en-GB" dirty="0">
                <a:ea typeface="Calibri"/>
                <a:cs typeface="Calibri"/>
              </a:rPr>
              <a:t>Co - pilot</a:t>
            </a:r>
          </a:p>
          <a:p>
            <a:pPr marL="285750" indent="-285750">
              <a:lnSpc>
                <a:spcPct val="90000"/>
              </a:lnSpc>
              <a:spcBef>
                <a:spcPts val="1000"/>
              </a:spcBef>
              <a:buFont typeface="Arial"/>
              <a:buChar char="•"/>
            </a:pPr>
            <a:r>
              <a:rPr lang="en-GB" dirty="0">
                <a:ea typeface="Calibri"/>
                <a:cs typeface="Calibri"/>
              </a:rPr>
              <a:t>Perplexity – searches with references – similar to Research assistance!! From our library – see screen shot the bottom of the slide</a:t>
            </a:r>
          </a:p>
          <a:p>
            <a:pPr marL="171450" indent="-171450">
              <a:buFont typeface="Arial"/>
              <a:buChar char="•"/>
            </a:pPr>
            <a:r>
              <a:rPr lang="en-US" dirty="0">
                <a:ea typeface="Calibri"/>
                <a:cs typeface="Calibri"/>
              </a:rPr>
              <a:t>Adobe fire fly – images all students and staff have access to this </a:t>
            </a:r>
          </a:p>
          <a:p>
            <a:pPr marL="171450" indent="-171450">
              <a:buFont typeface="Arial"/>
              <a:buChar char="•"/>
            </a:pPr>
            <a:r>
              <a:rPr lang="en-US" dirty="0">
                <a:ea typeface="Calibri"/>
                <a:cs typeface="Calibri"/>
              </a:rPr>
              <a:t>Gama – creates slides </a:t>
            </a:r>
          </a:p>
          <a:p>
            <a:pPr marL="171450" indent="-171450">
              <a:buFont typeface="Arial"/>
              <a:buChar char="•"/>
            </a:pPr>
            <a:r>
              <a:rPr lang="en-US" dirty="0" err="1">
                <a:ea typeface="Calibri"/>
                <a:cs typeface="Calibri"/>
              </a:rPr>
              <a:t>Litmaps</a:t>
            </a:r>
            <a:r>
              <a:rPr lang="en-US" dirty="0">
                <a:ea typeface="Calibri"/>
                <a:cs typeface="Calibri"/>
              </a:rPr>
              <a:t> – type in themes of research and the </a:t>
            </a:r>
            <a:r>
              <a:rPr lang="en-US" dirty="0" err="1">
                <a:ea typeface="Calibri"/>
                <a:cs typeface="Calibri"/>
              </a:rPr>
              <a:t>litmap</a:t>
            </a:r>
            <a:r>
              <a:rPr lang="en-US" dirty="0">
                <a:ea typeface="Calibri"/>
                <a:cs typeface="Calibri"/>
              </a:rPr>
              <a:t> creates a very detailed map of references</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19</a:t>
            </a:fld>
            <a:endParaRPr lang="en-US"/>
          </a:p>
        </p:txBody>
      </p:sp>
    </p:spTree>
    <p:extLst>
      <p:ext uri="{BB962C8B-B14F-4D97-AF65-F5344CB8AC3E}">
        <p14:creationId xmlns:p14="http://schemas.microsoft.com/office/powerpoint/2010/main" val="1461067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ea typeface="Calibri"/>
                <a:cs typeface="Calibri"/>
              </a:rPr>
              <a:t>Mention tools in the guidance.</a:t>
            </a:r>
          </a:p>
          <a:p>
            <a:pPr marL="285750" indent="-285750">
              <a:lnSpc>
                <a:spcPct val="90000"/>
              </a:lnSpc>
              <a:spcBef>
                <a:spcPts val="1000"/>
              </a:spcBef>
              <a:buFont typeface="Arial"/>
              <a:buChar char="•"/>
            </a:pPr>
            <a:r>
              <a:rPr lang="en-GB">
                <a:ea typeface="Calibri"/>
                <a:cs typeface="Calibri"/>
              </a:rPr>
              <a:t>AI can response however these responses can be made up – entirely! </a:t>
            </a:r>
          </a:p>
          <a:p>
            <a:pPr marL="285750" indent="-285750">
              <a:lnSpc>
                <a:spcPct val="90000"/>
              </a:lnSpc>
              <a:spcBef>
                <a:spcPts val="1000"/>
              </a:spcBef>
              <a:buFont typeface="Arial"/>
              <a:buChar char="•"/>
            </a:pPr>
            <a:r>
              <a:rPr lang="en-GB">
                <a:ea typeface="Calibri"/>
                <a:cs typeface="Calibri"/>
              </a:rPr>
              <a:t>The machine learns from your input into AI e.g. Open AI or Chat GPT will own your work / questions / and they will not reference you</a:t>
            </a:r>
          </a:p>
          <a:p>
            <a:pPr marL="285750" indent="-285750">
              <a:lnSpc>
                <a:spcPct val="90000"/>
              </a:lnSpc>
              <a:spcBef>
                <a:spcPts val="1000"/>
              </a:spcBef>
              <a:buFont typeface="Arial"/>
              <a:buChar char="•"/>
            </a:pPr>
            <a:endParaRPr lang="en-GB">
              <a:ea typeface="Calibri"/>
              <a:cs typeface="Calibri"/>
            </a:endParaRPr>
          </a:p>
          <a:p>
            <a:pPr marL="285750" indent="-285750">
              <a:lnSpc>
                <a:spcPct val="90000"/>
              </a:lnSpc>
              <a:spcBef>
                <a:spcPts val="1000"/>
              </a:spcBef>
              <a:buFont typeface="Arial"/>
              <a:buChar char="•"/>
            </a:pPr>
            <a:endParaRPr lang="en-GB">
              <a:ea typeface="Calibri"/>
              <a:cs typeface="Calibri"/>
            </a:endParaRPr>
          </a:p>
          <a:p>
            <a:pPr marL="285750" indent="-285750">
              <a:lnSpc>
                <a:spcPct val="90000"/>
              </a:lnSpc>
              <a:spcBef>
                <a:spcPts val="1000"/>
              </a:spcBef>
              <a:buFont typeface="Arial"/>
              <a:buChar char="•"/>
            </a:pPr>
            <a:r>
              <a:rPr lang="en-GB">
                <a:ea typeface="Calibri"/>
                <a:cs typeface="Calibri"/>
              </a:rPr>
              <a:t>Accessibility – tools for people with disabilities – e.g. blind person can open camera with voice activation &amp; can read texts out loud with their camera &amp; food labels etc</a:t>
            </a:r>
          </a:p>
          <a:p>
            <a:pPr marL="285750" indent="-285750">
              <a:lnSpc>
                <a:spcPct val="90000"/>
              </a:lnSpc>
              <a:spcBef>
                <a:spcPts val="1000"/>
              </a:spcBef>
              <a:buFont typeface="Arial"/>
              <a:buChar char="•"/>
            </a:pPr>
            <a:r>
              <a:rPr lang="en-GB">
                <a:ea typeface="Calibri"/>
                <a:cs typeface="Calibri"/>
              </a:rPr>
              <a:t>Automation – i.e. banks – responses appear automatic without human interaction e.g. AI is able to envisage model of the future with the data that we have – predictions on effect impact of global changes.   </a:t>
            </a:r>
          </a:p>
          <a:p>
            <a:endParaRPr lang="en-US">
              <a:ea typeface="Calibri" panose="020F0502020204030204"/>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21</a:t>
            </a:fld>
            <a:endParaRPr lang="en-US"/>
          </a:p>
        </p:txBody>
      </p:sp>
    </p:spTree>
    <p:extLst>
      <p:ext uri="{BB962C8B-B14F-4D97-AF65-F5344CB8AC3E}">
        <p14:creationId xmlns:p14="http://schemas.microsoft.com/office/powerpoint/2010/main" val="3797328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Explain the info on How to Acknowledge... (2024)</a:t>
            </a:r>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22</a:t>
            </a:fld>
            <a:endParaRPr lang="en-US"/>
          </a:p>
        </p:txBody>
      </p:sp>
    </p:spTree>
    <p:extLst>
      <p:ext uri="{BB962C8B-B14F-4D97-AF65-F5344CB8AC3E}">
        <p14:creationId xmlns:p14="http://schemas.microsoft.com/office/powerpoint/2010/main" val="2016854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Explain the info on How to Acknowledge... (2024)</a:t>
            </a:r>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23</a:t>
            </a:fld>
            <a:endParaRPr lang="en-US"/>
          </a:p>
        </p:txBody>
      </p:sp>
    </p:spTree>
    <p:extLst>
      <p:ext uri="{BB962C8B-B14F-4D97-AF65-F5344CB8AC3E}">
        <p14:creationId xmlns:p14="http://schemas.microsoft.com/office/powerpoint/2010/main" val="28264464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Testimonials from L6 students.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65EC0940-82A4-3A47-94FF-4665664F4329}" type="slidenum">
              <a:rPr lang="en-US" smtClean="0"/>
              <a:t>24</a:t>
            </a:fld>
            <a:endParaRPr lang="en-US"/>
          </a:p>
        </p:txBody>
      </p:sp>
    </p:spTree>
    <p:extLst>
      <p:ext uri="{BB962C8B-B14F-4D97-AF65-F5344CB8AC3E}">
        <p14:creationId xmlns:p14="http://schemas.microsoft.com/office/powerpoint/2010/main" val="810441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Explain the info on How to Acknowledge... (2024)</a:t>
            </a:r>
          </a:p>
          <a:p>
            <a:r>
              <a:rPr lang="en-US">
                <a:ea typeface="Calibri"/>
                <a:cs typeface="Calibri"/>
              </a:rPr>
              <a:t>Use hand out to support dialogue here with students</a:t>
            </a:r>
          </a:p>
        </p:txBody>
      </p:sp>
      <p:sp>
        <p:nvSpPr>
          <p:cNvPr id="4" name="Slide Number Placeholder 3"/>
          <p:cNvSpPr>
            <a:spLocks noGrp="1"/>
          </p:cNvSpPr>
          <p:nvPr>
            <p:ph type="sldNum" sz="quarter" idx="5"/>
          </p:nvPr>
        </p:nvSpPr>
        <p:spPr/>
        <p:txBody>
          <a:bodyPr/>
          <a:lstStyle/>
          <a:p>
            <a:fld id="{65EC0940-82A4-3A47-94FF-4665664F4329}" type="slidenum">
              <a:rPr lang="en-US" smtClean="0"/>
              <a:t>25</a:t>
            </a:fld>
            <a:endParaRPr lang="en-US"/>
          </a:p>
        </p:txBody>
      </p:sp>
    </p:spTree>
    <p:extLst>
      <p:ext uri="{BB962C8B-B14F-4D97-AF65-F5344CB8AC3E}">
        <p14:creationId xmlns:p14="http://schemas.microsoft.com/office/powerpoint/2010/main" val="3405319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174AA8-631E-4A44-B6FB-0FCB3010F9A0}"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F461C6-0137-46C0-B379-E4C5A3865D15}" type="slidenum">
              <a:rPr lang="en-GB" smtClean="0"/>
              <a:t>‹#›</a:t>
            </a:fld>
            <a:endParaRPr lang="en-GB"/>
          </a:p>
        </p:txBody>
      </p:sp>
    </p:spTree>
    <p:extLst>
      <p:ext uri="{BB962C8B-B14F-4D97-AF65-F5344CB8AC3E}">
        <p14:creationId xmlns:p14="http://schemas.microsoft.com/office/powerpoint/2010/main" val="1717739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4/1/2025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8279822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4/1/2025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698777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 id="214748370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8" Type="http://schemas.openxmlformats.org/officeDocument/2006/relationships/image" Target="../media/image35.jpeg"/><Relationship Id="rId13" Type="http://schemas.openxmlformats.org/officeDocument/2006/relationships/image" Target="../media/image39.png"/><Relationship Id="rId3" Type="http://schemas.openxmlformats.org/officeDocument/2006/relationships/image" Target="../media/image32.png"/><Relationship Id="rId7" Type="http://schemas.openxmlformats.org/officeDocument/2006/relationships/hyperlink" Target="https://postcolonial.net/2019/07/using-grammarly-for-scholarly-writing/" TargetMode="External"/><Relationship Id="rId12" Type="http://schemas.openxmlformats.org/officeDocument/2006/relationships/image" Target="../media/image38.svg"/><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image" Target="../media/image34.png"/><Relationship Id="rId11" Type="http://schemas.openxmlformats.org/officeDocument/2006/relationships/image" Target="../media/image37.png"/><Relationship Id="rId5" Type="http://schemas.openxmlformats.org/officeDocument/2006/relationships/image" Target="../media/image33.png"/><Relationship Id="rId10" Type="http://schemas.openxmlformats.org/officeDocument/2006/relationships/image" Target="../media/image36.png"/><Relationship Id="rId4" Type="http://schemas.openxmlformats.org/officeDocument/2006/relationships/hyperlink" Target="https://en.wikipedia.org/wiki/Microsoft_365_Copilot" TargetMode="External"/><Relationship Id="rId9" Type="http://schemas.openxmlformats.org/officeDocument/2006/relationships/hyperlink" Target="http://web-in-learning.blogspot.com/2012/11/adobe.htm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11.xml"/><Relationship Id="rId5" Type="http://schemas.openxmlformats.org/officeDocument/2006/relationships/image" Target="../media/image43.svg"/><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10.xml"/><Relationship Id="rId5" Type="http://schemas.openxmlformats.org/officeDocument/2006/relationships/image" Target="../media/image46.svg"/><Relationship Id="rId4" Type="http://schemas.openxmlformats.org/officeDocument/2006/relationships/image" Target="../media/image45.png"/></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46.svg"/><Relationship Id="rId4" Type="http://schemas.openxmlformats.org/officeDocument/2006/relationships/image" Target="../media/image45.pn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6542788" y="3943914"/>
            <a:ext cx="4535079" cy="1859009"/>
          </a:xfrm>
        </p:spPr>
        <p:txBody>
          <a:bodyPr/>
          <a:lstStyle/>
          <a:p>
            <a:r>
              <a:rPr lang="en-GB" sz="4000" b="1" dirty="0"/>
              <a:t>Critical Reflections</a:t>
            </a:r>
          </a:p>
          <a:p>
            <a:r>
              <a:rPr lang="en-GB" sz="4000" b="1" dirty="0" err="1"/>
              <a:t>Myfyrio</a:t>
            </a:r>
            <a:r>
              <a:rPr lang="en-GB" sz="4000" b="1" dirty="0"/>
              <a:t> </a:t>
            </a:r>
            <a:r>
              <a:rPr lang="en-GB" sz="4000" b="1" dirty="0" err="1"/>
              <a:t>Critigol</a:t>
            </a:r>
            <a:endParaRPr lang="en-GB" sz="4000" b="1" dirty="0"/>
          </a:p>
          <a:p>
            <a:r>
              <a:rPr lang="en-GB" dirty="0"/>
              <a:t>(Cottrell, 2011)</a:t>
            </a:r>
          </a:p>
        </p:txBody>
      </p:sp>
      <p:sp>
        <p:nvSpPr>
          <p:cNvPr id="5" name="Content Placeholder 1">
            <a:extLst>
              <a:ext uri="{FF2B5EF4-FFF2-40B4-BE49-F238E27FC236}">
                <a16:creationId xmlns:a16="http://schemas.microsoft.com/office/drawing/2014/main" id="{CC4356ED-E484-BE45-8808-2A432AABD7B4}"/>
              </a:ext>
            </a:extLst>
          </p:cNvPr>
          <p:cNvSpPr txBox="1">
            <a:spLocks/>
          </p:cNvSpPr>
          <p:nvPr/>
        </p:nvSpPr>
        <p:spPr>
          <a:xfrm>
            <a:off x="1114133" y="1626629"/>
            <a:ext cx="6031247" cy="360474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Developing your Professional Profile </a:t>
            </a:r>
          </a:p>
          <a:p>
            <a:r>
              <a:rPr lang="en-GB" dirty="0" err="1"/>
              <a:t>Datblygu</a:t>
            </a:r>
            <a:r>
              <a:rPr lang="en-GB" dirty="0"/>
              <a:t> </a:t>
            </a:r>
            <a:r>
              <a:rPr lang="en-GB" dirty="0" err="1"/>
              <a:t>eich</a:t>
            </a:r>
            <a:r>
              <a:rPr lang="en-GB" dirty="0"/>
              <a:t> </a:t>
            </a:r>
            <a:r>
              <a:rPr lang="en-GB" dirty="0" err="1"/>
              <a:t>Proffil</a:t>
            </a:r>
            <a:r>
              <a:rPr lang="en-GB" dirty="0"/>
              <a:t> </a:t>
            </a:r>
            <a:r>
              <a:rPr lang="en-GB" dirty="0" err="1"/>
              <a:t>Proffesiynol</a:t>
            </a:r>
            <a:r>
              <a:rPr lang="en-GB" dirty="0"/>
              <a:t> </a:t>
            </a:r>
          </a:p>
          <a:p>
            <a:endParaRPr lang="en-GB" dirty="0"/>
          </a:p>
          <a:p>
            <a:r>
              <a:rPr lang="en-GB" dirty="0"/>
              <a:t>Level / </a:t>
            </a:r>
            <a:r>
              <a:rPr lang="en-GB" dirty="0" err="1"/>
              <a:t>Lefel</a:t>
            </a:r>
            <a:r>
              <a:rPr lang="en-GB" dirty="0"/>
              <a:t>  5</a:t>
            </a:r>
          </a:p>
          <a:p>
            <a:endParaRPr lang="en-GB" dirty="0"/>
          </a:p>
          <a:p>
            <a:r>
              <a:rPr lang="en-GB" dirty="0"/>
              <a:t>Heddwen Davies</a:t>
            </a:r>
          </a:p>
          <a:p>
            <a:endParaRPr lang="en-GB" dirty="0"/>
          </a:p>
        </p:txBody>
      </p:sp>
    </p:spTree>
    <p:extLst>
      <p:ext uri="{BB962C8B-B14F-4D97-AF65-F5344CB8AC3E}">
        <p14:creationId xmlns:p14="http://schemas.microsoft.com/office/powerpoint/2010/main" val="4004150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018ED-1C86-448A-E64D-6F689FE9E9EE}"/>
              </a:ext>
            </a:extLst>
          </p:cNvPr>
          <p:cNvSpPr>
            <a:spLocks noGrp="1"/>
          </p:cNvSpPr>
          <p:nvPr>
            <p:ph type="title"/>
          </p:nvPr>
        </p:nvSpPr>
        <p:spPr>
          <a:xfrm>
            <a:off x="179109" y="230008"/>
            <a:ext cx="11833781" cy="1325563"/>
          </a:xfrm>
        </p:spPr>
        <p:txBody>
          <a:bodyPr>
            <a:normAutofit/>
          </a:bodyPr>
          <a:lstStyle/>
          <a:p>
            <a:pPr algn="ctr"/>
            <a:r>
              <a:rPr lang="en-GB" sz="4000" b="1" dirty="0"/>
              <a:t>Assessment 2 - 16</a:t>
            </a:r>
            <a:r>
              <a:rPr lang="en-GB" sz="4000" b="1" baseline="30000" dirty="0"/>
              <a:t>th</a:t>
            </a:r>
            <a:r>
              <a:rPr lang="en-GB" sz="4000" b="1" dirty="0"/>
              <a:t> May 2,800. Overall 70% of Module</a:t>
            </a:r>
          </a:p>
        </p:txBody>
      </p:sp>
      <p:sp>
        <p:nvSpPr>
          <p:cNvPr id="3" name="Content Placeholder 2">
            <a:extLst>
              <a:ext uri="{FF2B5EF4-FFF2-40B4-BE49-F238E27FC236}">
                <a16:creationId xmlns:a16="http://schemas.microsoft.com/office/drawing/2014/main" id="{1D0FE96B-B562-69B6-BDFA-CCD4CE82252B}"/>
              </a:ext>
            </a:extLst>
          </p:cNvPr>
          <p:cNvSpPr>
            <a:spLocks noGrp="1"/>
          </p:cNvSpPr>
          <p:nvPr>
            <p:ph idx="1"/>
          </p:nvPr>
        </p:nvSpPr>
        <p:spPr>
          <a:xfrm>
            <a:off x="358219" y="1409700"/>
            <a:ext cx="11481847" cy="4268950"/>
          </a:xfrm>
        </p:spPr>
        <p:txBody>
          <a:bodyPr vert="horz" lIns="91440" tIns="45720" rIns="91440" bIns="45720" rtlCol="0" anchor="t">
            <a:normAutofit/>
          </a:bodyPr>
          <a:lstStyle/>
          <a:p>
            <a:r>
              <a:rPr lang="en-GB" sz="2400" dirty="0"/>
              <a:t>Reflection essay of work placement/ CPD logbook / training.</a:t>
            </a:r>
          </a:p>
          <a:p>
            <a:r>
              <a:rPr lang="en-GB" sz="2400" dirty="0"/>
              <a:t>Completed logbooks / diary – daily comments are to be handed in with the reflection essay as appendices.</a:t>
            </a:r>
          </a:p>
          <a:p>
            <a:r>
              <a:rPr lang="en-GB" sz="2400" dirty="0"/>
              <a:t>Critical reflection is a key skill that is helpful through not only your degree process but also throughout your future career. </a:t>
            </a:r>
          </a:p>
          <a:p>
            <a:endParaRPr lang="en-GB" sz="1800" dirty="0"/>
          </a:p>
        </p:txBody>
      </p:sp>
    </p:spTree>
    <p:extLst>
      <p:ext uri="{BB962C8B-B14F-4D97-AF65-F5344CB8AC3E}">
        <p14:creationId xmlns:p14="http://schemas.microsoft.com/office/powerpoint/2010/main" val="2727936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0D350-58B8-DC8F-A607-9FE9D036576C}"/>
              </a:ext>
            </a:extLst>
          </p:cNvPr>
          <p:cNvSpPr>
            <a:spLocks noGrp="1"/>
          </p:cNvSpPr>
          <p:nvPr>
            <p:ph type="title"/>
          </p:nvPr>
        </p:nvSpPr>
        <p:spPr/>
        <p:txBody>
          <a:bodyPr/>
          <a:lstStyle/>
          <a:p>
            <a:r>
              <a:rPr lang="en-GB" sz="4400" dirty="0"/>
              <a:t>Aspects of work placement to reflect on:</a:t>
            </a:r>
            <a:br>
              <a:rPr lang="en-GB" sz="4400" dirty="0"/>
            </a:br>
            <a:endParaRPr lang="en-GB" dirty="0"/>
          </a:p>
        </p:txBody>
      </p:sp>
      <p:sp>
        <p:nvSpPr>
          <p:cNvPr id="3" name="Content Placeholder 2">
            <a:extLst>
              <a:ext uri="{FF2B5EF4-FFF2-40B4-BE49-F238E27FC236}">
                <a16:creationId xmlns:a16="http://schemas.microsoft.com/office/drawing/2014/main" id="{C6EC51D8-FF79-FAFB-47D5-DCCC42EFCD2E}"/>
              </a:ext>
            </a:extLst>
          </p:cNvPr>
          <p:cNvSpPr>
            <a:spLocks noGrp="1"/>
          </p:cNvSpPr>
          <p:nvPr>
            <p:ph idx="1"/>
          </p:nvPr>
        </p:nvSpPr>
        <p:spPr>
          <a:xfrm>
            <a:off x="358219" y="1511559"/>
            <a:ext cx="11481847" cy="3890000"/>
          </a:xfrm>
        </p:spPr>
        <p:txBody>
          <a:bodyPr>
            <a:normAutofit/>
          </a:bodyPr>
          <a:lstStyle/>
          <a:p>
            <a:r>
              <a:rPr lang="en-GB" sz="3200" dirty="0"/>
              <a:t>Critical reflections of your work placement/ Continued Professional Development.</a:t>
            </a:r>
          </a:p>
          <a:p>
            <a:pPr lvl="1"/>
            <a:r>
              <a:rPr lang="en-GB" dirty="0"/>
              <a:t>Strengths and development you have experienced. </a:t>
            </a:r>
          </a:p>
          <a:p>
            <a:pPr lvl="1"/>
            <a:r>
              <a:rPr lang="en-GB" dirty="0"/>
              <a:t>Areas of improvement you have noticed</a:t>
            </a:r>
          </a:p>
          <a:p>
            <a:pPr lvl="1"/>
            <a:r>
              <a:rPr lang="en-GB" dirty="0"/>
              <a:t>Key issues to continue to learn about and why.</a:t>
            </a:r>
          </a:p>
          <a:p>
            <a:pPr lvl="1"/>
            <a:r>
              <a:rPr lang="en-GB" dirty="0"/>
              <a:t>Your chosen key focus and what you have learnt</a:t>
            </a:r>
          </a:p>
          <a:p>
            <a:pPr lvl="1"/>
            <a:r>
              <a:rPr lang="en-GB" dirty="0"/>
              <a:t>Any other relevant information.</a:t>
            </a:r>
          </a:p>
          <a:p>
            <a:pPr lvl="1"/>
            <a:r>
              <a:rPr lang="en-GB" dirty="0"/>
              <a:t>Future goals and actions towards your future careers</a:t>
            </a:r>
            <a:endParaRPr lang="en-GB" sz="3200" dirty="0"/>
          </a:p>
        </p:txBody>
      </p:sp>
    </p:spTree>
    <p:extLst>
      <p:ext uri="{BB962C8B-B14F-4D97-AF65-F5344CB8AC3E}">
        <p14:creationId xmlns:p14="http://schemas.microsoft.com/office/powerpoint/2010/main" val="2791052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2832D-8A89-0A1E-C05C-0187B1066390}"/>
              </a:ext>
            </a:extLst>
          </p:cNvPr>
          <p:cNvSpPr>
            <a:spLocks noGrp="1"/>
          </p:cNvSpPr>
          <p:nvPr>
            <p:ph type="title"/>
          </p:nvPr>
        </p:nvSpPr>
        <p:spPr>
          <a:xfrm>
            <a:off x="358218" y="-12441"/>
            <a:ext cx="11481847" cy="1325563"/>
          </a:xfrm>
        </p:spPr>
        <p:txBody>
          <a:bodyPr>
            <a:normAutofit/>
          </a:bodyPr>
          <a:lstStyle/>
          <a:p>
            <a:pPr algn="ctr"/>
            <a:r>
              <a:rPr lang="en-GB" sz="4000" b="1" dirty="0" err="1">
                <a:solidFill>
                  <a:srgbClr val="FF0000"/>
                </a:solidFill>
              </a:rPr>
              <a:t>Datganiad</a:t>
            </a:r>
            <a:r>
              <a:rPr lang="en-GB" sz="4000" b="1" dirty="0">
                <a:solidFill>
                  <a:srgbClr val="FF0000"/>
                </a:solidFill>
              </a:rPr>
              <a:t> o </a:t>
            </a:r>
            <a:r>
              <a:rPr lang="en-GB" sz="4000" b="1" dirty="0" err="1">
                <a:solidFill>
                  <a:srgbClr val="FF0000"/>
                </a:solidFill>
              </a:rPr>
              <a:t>Fwriad</a:t>
            </a:r>
            <a:r>
              <a:rPr lang="en-GB" sz="4000" b="1" dirty="0">
                <a:solidFill>
                  <a:srgbClr val="FF0000"/>
                </a:solidFill>
              </a:rPr>
              <a:t> / Focus statement</a:t>
            </a:r>
            <a:br>
              <a:rPr lang="en-GB" sz="4000" b="1" dirty="0">
                <a:solidFill>
                  <a:srgbClr val="FF0000"/>
                </a:solidFill>
              </a:rPr>
            </a:br>
            <a:r>
              <a:rPr lang="en-GB" sz="4000" b="1" dirty="0" err="1">
                <a:solidFill>
                  <a:srgbClr val="FF0000"/>
                </a:solidFill>
              </a:rPr>
              <a:t>Atgoffa</a:t>
            </a:r>
            <a:r>
              <a:rPr lang="en-GB" sz="4000" b="1" dirty="0">
                <a:solidFill>
                  <a:srgbClr val="FF0000"/>
                </a:solidFill>
              </a:rPr>
              <a:t> </a:t>
            </a:r>
            <a:r>
              <a:rPr lang="en-GB" sz="4000" b="1" dirty="0" err="1">
                <a:solidFill>
                  <a:srgbClr val="FF0000"/>
                </a:solidFill>
              </a:rPr>
              <a:t>Bwriad</a:t>
            </a:r>
            <a:r>
              <a:rPr lang="en-GB" sz="4000" b="1" dirty="0">
                <a:solidFill>
                  <a:srgbClr val="FF0000"/>
                </a:solidFill>
              </a:rPr>
              <a:t> / Reminder SEM 1</a:t>
            </a:r>
          </a:p>
        </p:txBody>
      </p:sp>
      <p:sp>
        <p:nvSpPr>
          <p:cNvPr id="3" name="Content Placeholder 2">
            <a:extLst>
              <a:ext uri="{FF2B5EF4-FFF2-40B4-BE49-F238E27FC236}">
                <a16:creationId xmlns:a16="http://schemas.microsoft.com/office/drawing/2014/main" id="{605207F6-C4F4-D0DA-9F9C-2A54B7C6D85C}"/>
              </a:ext>
            </a:extLst>
          </p:cNvPr>
          <p:cNvSpPr>
            <a:spLocks noGrp="1"/>
          </p:cNvSpPr>
          <p:nvPr>
            <p:ph idx="1"/>
          </p:nvPr>
        </p:nvSpPr>
        <p:spPr>
          <a:xfrm>
            <a:off x="7127631" y="1456440"/>
            <a:ext cx="4712435" cy="4334759"/>
          </a:xfrm>
        </p:spPr>
        <p:txBody>
          <a:bodyPr>
            <a:normAutofit fontScale="92500" lnSpcReduction="20000"/>
          </a:bodyPr>
          <a:lstStyle/>
          <a:p>
            <a:pPr marL="0" indent="0">
              <a:buNone/>
            </a:pPr>
            <a:r>
              <a:rPr lang="en-GB" sz="3900" dirty="0"/>
              <a:t>Career Ambitions	</a:t>
            </a:r>
          </a:p>
          <a:p>
            <a:pPr marL="0" indent="0">
              <a:buNone/>
            </a:pPr>
            <a:endParaRPr lang="en-GB" sz="3900" dirty="0"/>
          </a:p>
          <a:p>
            <a:pPr marL="0" indent="0">
              <a:buNone/>
            </a:pPr>
            <a:r>
              <a:rPr lang="en-GB" sz="3900" dirty="0"/>
              <a:t>SWOT analysis</a:t>
            </a:r>
          </a:p>
          <a:p>
            <a:pPr marL="0" indent="0">
              <a:buNone/>
            </a:pPr>
            <a:endParaRPr lang="en-GB" sz="3900" dirty="0"/>
          </a:p>
          <a:p>
            <a:pPr marL="0" indent="0">
              <a:buNone/>
            </a:pPr>
            <a:r>
              <a:rPr lang="en-GB" sz="3900" dirty="0"/>
              <a:t>Training (&amp; skill) needs Analysis</a:t>
            </a:r>
          </a:p>
          <a:p>
            <a:pPr marL="0" indent="0">
              <a:buNone/>
            </a:pPr>
            <a:endParaRPr lang="en-GB" sz="3900" dirty="0"/>
          </a:p>
          <a:p>
            <a:pPr marL="0" indent="0">
              <a:buNone/>
            </a:pPr>
            <a:r>
              <a:rPr lang="en-GB" sz="3900" dirty="0"/>
              <a:t>Goal Setting</a:t>
            </a:r>
          </a:p>
          <a:p>
            <a:endParaRPr lang="en-GB" sz="2800" dirty="0"/>
          </a:p>
          <a:p>
            <a:endParaRPr lang="en-GB" dirty="0"/>
          </a:p>
        </p:txBody>
      </p:sp>
      <p:sp>
        <p:nvSpPr>
          <p:cNvPr id="4" name="Content Placeholder 2">
            <a:extLst>
              <a:ext uri="{FF2B5EF4-FFF2-40B4-BE49-F238E27FC236}">
                <a16:creationId xmlns:a16="http://schemas.microsoft.com/office/drawing/2014/main" id="{F72D4602-B356-E54C-B8FC-9CBE44BC854B}"/>
              </a:ext>
            </a:extLst>
          </p:cNvPr>
          <p:cNvSpPr txBox="1">
            <a:spLocks/>
          </p:cNvSpPr>
          <p:nvPr/>
        </p:nvSpPr>
        <p:spPr>
          <a:xfrm>
            <a:off x="351935" y="1219200"/>
            <a:ext cx="5556496" cy="457199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t>Career Ambitions	</a:t>
            </a:r>
          </a:p>
          <a:p>
            <a:pPr marL="0" indent="0">
              <a:buFont typeface="Arial" panose="020B0604020202020204" pitchFamily="34" charset="0"/>
              <a:buNone/>
            </a:pPr>
            <a:endParaRPr lang="en-GB" sz="3600" dirty="0"/>
          </a:p>
          <a:p>
            <a:pPr marL="0" indent="0">
              <a:buFont typeface="Arial" panose="020B0604020202020204" pitchFamily="34" charset="0"/>
              <a:buNone/>
            </a:pPr>
            <a:r>
              <a:rPr lang="en-GB" sz="3600" dirty="0" err="1"/>
              <a:t>Dadansoddiad</a:t>
            </a:r>
            <a:r>
              <a:rPr lang="en-GB" sz="3600" dirty="0"/>
              <a:t> SWOT</a:t>
            </a:r>
          </a:p>
          <a:p>
            <a:pPr marL="0" indent="0">
              <a:buFont typeface="Arial" panose="020B0604020202020204" pitchFamily="34" charset="0"/>
              <a:buNone/>
            </a:pPr>
            <a:endParaRPr lang="en-GB" sz="3600" dirty="0"/>
          </a:p>
          <a:p>
            <a:pPr marL="0" indent="0">
              <a:buFont typeface="Arial" panose="020B0604020202020204" pitchFamily="34" charset="0"/>
              <a:buNone/>
            </a:pPr>
            <a:r>
              <a:rPr lang="en-GB" sz="3600" dirty="0" err="1"/>
              <a:t>Dadansoddiad</a:t>
            </a:r>
            <a:r>
              <a:rPr lang="en-GB" sz="3600" dirty="0"/>
              <a:t> </a:t>
            </a:r>
            <a:r>
              <a:rPr lang="en-GB" sz="3600" dirty="0" err="1"/>
              <a:t>anghenion</a:t>
            </a:r>
            <a:r>
              <a:rPr lang="en-GB" sz="3600" dirty="0"/>
              <a:t> </a:t>
            </a:r>
            <a:r>
              <a:rPr lang="en-GB" sz="3600" dirty="0" err="1"/>
              <a:t>hyfforddiant</a:t>
            </a:r>
            <a:r>
              <a:rPr lang="en-GB" sz="3600" dirty="0"/>
              <a:t> (a </a:t>
            </a:r>
            <a:r>
              <a:rPr lang="en-GB" sz="3600" dirty="0" err="1"/>
              <a:t>sgiliau</a:t>
            </a:r>
            <a:r>
              <a:rPr lang="en-GB" sz="3600" dirty="0"/>
              <a:t>)</a:t>
            </a:r>
          </a:p>
          <a:p>
            <a:pPr marL="0" indent="0">
              <a:buFont typeface="Arial" panose="020B0604020202020204" pitchFamily="34" charset="0"/>
              <a:buNone/>
            </a:pPr>
            <a:endParaRPr lang="en-GB" sz="3600" dirty="0"/>
          </a:p>
          <a:p>
            <a:pPr marL="0" indent="0">
              <a:buFont typeface="Arial" panose="020B0604020202020204" pitchFamily="34" charset="0"/>
              <a:buNone/>
            </a:pPr>
            <a:r>
              <a:rPr lang="en-GB" sz="3600" dirty="0" err="1"/>
              <a:t>Gosod</a:t>
            </a:r>
            <a:r>
              <a:rPr lang="en-GB" sz="3600" dirty="0"/>
              <a:t> </a:t>
            </a:r>
            <a:r>
              <a:rPr lang="en-GB" sz="3600" dirty="0" err="1"/>
              <a:t>Amcanion</a:t>
            </a:r>
            <a:endParaRPr lang="en-GB" sz="3600" dirty="0"/>
          </a:p>
          <a:p>
            <a:endParaRPr lang="en-GB" dirty="0"/>
          </a:p>
          <a:p>
            <a:endParaRPr lang="en-GB" dirty="0"/>
          </a:p>
        </p:txBody>
      </p:sp>
    </p:spTree>
    <p:extLst>
      <p:ext uri="{BB962C8B-B14F-4D97-AF65-F5344CB8AC3E}">
        <p14:creationId xmlns:p14="http://schemas.microsoft.com/office/powerpoint/2010/main" val="1927946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54B1-2860-27FF-40F0-2AF9D84D7B46}"/>
              </a:ext>
            </a:extLst>
          </p:cNvPr>
          <p:cNvSpPr>
            <a:spLocks noGrp="1"/>
          </p:cNvSpPr>
          <p:nvPr>
            <p:ph type="title"/>
          </p:nvPr>
        </p:nvSpPr>
        <p:spPr>
          <a:xfrm>
            <a:off x="355076" y="-35671"/>
            <a:ext cx="11481847" cy="1325563"/>
          </a:xfrm>
        </p:spPr>
        <p:txBody>
          <a:bodyPr>
            <a:normAutofit/>
          </a:bodyPr>
          <a:lstStyle/>
          <a:p>
            <a:r>
              <a:rPr lang="en-GB" sz="4000" dirty="0"/>
              <a:t>Critical Reflections: Importance and key characteristics</a:t>
            </a:r>
          </a:p>
        </p:txBody>
      </p:sp>
      <p:sp>
        <p:nvSpPr>
          <p:cNvPr id="3" name="Content Placeholder 2">
            <a:extLst>
              <a:ext uri="{FF2B5EF4-FFF2-40B4-BE49-F238E27FC236}">
                <a16:creationId xmlns:a16="http://schemas.microsoft.com/office/drawing/2014/main" id="{C9CB53EF-88A5-5F38-17DE-83EE2A7E0216}"/>
              </a:ext>
            </a:extLst>
          </p:cNvPr>
          <p:cNvSpPr>
            <a:spLocks noGrp="1"/>
          </p:cNvSpPr>
          <p:nvPr>
            <p:ph idx="1"/>
          </p:nvPr>
        </p:nvSpPr>
        <p:spPr>
          <a:xfrm>
            <a:off x="358219" y="1289893"/>
            <a:ext cx="11481847" cy="4387008"/>
          </a:xfrm>
        </p:spPr>
        <p:txBody>
          <a:bodyPr>
            <a:normAutofit fontScale="77500" lnSpcReduction="20000"/>
          </a:bodyPr>
          <a:lstStyle/>
          <a:p>
            <a:pPr marL="0" indent="0" algn="ctr">
              <a:buNone/>
            </a:pPr>
            <a:r>
              <a:rPr lang="en-GB" dirty="0"/>
              <a:t>“It involves clarifying our thinking, deepening our understanding and reinforcing learning in ways that, ideally, lead to transformation and change”</a:t>
            </a:r>
          </a:p>
          <a:p>
            <a:endParaRPr lang="en-GB" dirty="0"/>
          </a:p>
          <a:p>
            <a:pPr marL="514350" indent="-514350">
              <a:buFont typeface="+mj-lt"/>
              <a:buAutoNum type="arabicPeriod"/>
            </a:pPr>
            <a:r>
              <a:rPr lang="en-GB" dirty="0"/>
              <a:t>Selection: select an aspect of experience, learning or professional practice for analysis</a:t>
            </a:r>
          </a:p>
          <a:p>
            <a:pPr marL="514350" indent="-514350">
              <a:buFont typeface="+mj-lt"/>
              <a:buAutoNum type="arabicPeriod"/>
            </a:pPr>
            <a:r>
              <a:rPr lang="en-GB" dirty="0"/>
              <a:t>Changing perspective: analyse experience from different angles and different levels of detail</a:t>
            </a:r>
          </a:p>
          <a:p>
            <a:pPr marL="514350" indent="-514350">
              <a:buFont typeface="+mj-lt"/>
              <a:buAutoNum type="arabicPeriod"/>
            </a:pPr>
            <a:r>
              <a:rPr lang="en-GB" dirty="0"/>
              <a:t>Returning to experience: once, periodically, or frequently, as best fits the issue.</a:t>
            </a:r>
          </a:p>
          <a:p>
            <a:pPr marL="514350" indent="-514350">
              <a:buFont typeface="+mj-lt"/>
              <a:buAutoNum type="arabicPeriod"/>
            </a:pPr>
            <a:r>
              <a:rPr lang="en-GB" dirty="0"/>
              <a:t>Analysis of own role: look at reasons for, and consequences of, your own actions, rather than those of others</a:t>
            </a:r>
          </a:p>
          <a:p>
            <a:pPr marL="514350" indent="-514350">
              <a:buFont typeface="+mj-lt"/>
              <a:buAutoNum type="arabicPeriod"/>
            </a:pPr>
            <a:r>
              <a:rPr lang="en-GB" dirty="0"/>
              <a:t>Drawing on received wisdom: make us of theory, research, professional knowledge</a:t>
            </a:r>
          </a:p>
          <a:p>
            <a:pPr marL="514350" indent="-514350">
              <a:buFont typeface="+mj-lt"/>
              <a:buAutoNum type="arabicPeriod"/>
            </a:pPr>
            <a:r>
              <a:rPr lang="en-GB" dirty="0"/>
              <a:t>Deepening your understanding: look actively for meaning, recognising what is significant, and learning from this.</a:t>
            </a:r>
          </a:p>
          <a:p>
            <a:pPr marL="514350" indent="-514350">
              <a:buFont typeface="+mj-lt"/>
              <a:buAutoNum type="arabicPeriod"/>
            </a:pPr>
            <a:r>
              <a:rPr lang="en-GB" dirty="0"/>
              <a:t>Using insights to effect change: use your new understanding to do things differently in the future</a:t>
            </a:r>
          </a:p>
          <a:p>
            <a:endParaRPr lang="en-GB" dirty="0"/>
          </a:p>
        </p:txBody>
      </p:sp>
    </p:spTree>
    <p:extLst>
      <p:ext uri="{BB962C8B-B14F-4D97-AF65-F5344CB8AC3E}">
        <p14:creationId xmlns:p14="http://schemas.microsoft.com/office/powerpoint/2010/main" val="2887159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67415-7FDB-E6B2-F1A7-AC3C7790B719}"/>
              </a:ext>
            </a:extLst>
          </p:cNvPr>
          <p:cNvSpPr>
            <a:spLocks noGrp="1"/>
          </p:cNvSpPr>
          <p:nvPr>
            <p:ph type="title"/>
          </p:nvPr>
        </p:nvSpPr>
        <p:spPr/>
        <p:txBody>
          <a:bodyPr/>
          <a:lstStyle/>
          <a:p>
            <a:pPr algn="ctr"/>
            <a:r>
              <a:rPr lang="en-GB" b="1" dirty="0"/>
              <a:t>Skill and Training Needs</a:t>
            </a:r>
            <a:br>
              <a:rPr lang="en-GB" b="1" dirty="0"/>
            </a:br>
            <a:r>
              <a:rPr lang="en-GB" b="1" dirty="0" err="1"/>
              <a:t>Anghenion</a:t>
            </a:r>
            <a:r>
              <a:rPr lang="en-GB" b="1" dirty="0"/>
              <a:t> </a:t>
            </a:r>
            <a:r>
              <a:rPr lang="en-GB" b="1" dirty="0" err="1"/>
              <a:t>Hyfforddi</a:t>
            </a:r>
            <a:r>
              <a:rPr lang="en-GB" b="1" dirty="0"/>
              <a:t> a </a:t>
            </a:r>
            <a:r>
              <a:rPr lang="en-GB" b="1" dirty="0" err="1"/>
              <a:t>Datblygu</a:t>
            </a:r>
            <a:r>
              <a:rPr lang="en-GB" b="1" dirty="0"/>
              <a:t> </a:t>
            </a:r>
            <a:r>
              <a:rPr lang="en-GB" b="1" dirty="0" err="1"/>
              <a:t>Sgiliau</a:t>
            </a:r>
            <a:endParaRPr lang="en-GB" b="1" dirty="0"/>
          </a:p>
        </p:txBody>
      </p:sp>
      <p:sp>
        <p:nvSpPr>
          <p:cNvPr id="3" name="Content Placeholder 2">
            <a:extLst>
              <a:ext uri="{FF2B5EF4-FFF2-40B4-BE49-F238E27FC236}">
                <a16:creationId xmlns:a16="http://schemas.microsoft.com/office/drawing/2014/main" id="{CC583AB9-CC9A-7B75-B9A7-77443B2BE4FA}"/>
              </a:ext>
            </a:extLst>
          </p:cNvPr>
          <p:cNvSpPr>
            <a:spLocks noGrp="1"/>
          </p:cNvSpPr>
          <p:nvPr>
            <p:ph idx="1"/>
          </p:nvPr>
        </p:nvSpPr>
        <p:spPr>
          <a:xfrm>
            <a:off x="663019" y="1944894"/>
            <a:ext cx="9859207" cy="3575934"/>
          </a:xfrm>
        </p:spPr>
        <p:txBody>
          <a:bodyPr>
            <a:normAutofit fontScale="92500" lnSpcReduction="10000"/>
          </a:bodyPr>
          <a:lstStyle/>
          <a:p>
            <a:pPr algn="ctr"/>
            <a:r>
              <a:rPr lang="en-GB" sz="6000" b="1" dirty="0" err="1">
                <a:solidFill>
                  <a:srgbClr val="FF0000"/>
                </a:solidFill>
              </a:rPr>
              <a:t>Llunio</a:t>
            </a:r>
            <a:r>
              <a:rPr lang="en-GB" sz="6000" b="1" dirty="0">
                <a:solidFill>
                  <a:srgbClr val="FF0000"/>
                </a:solidFill>
              </a:rPr>
              <a:t> </a:t>
            </a:r>
            <a:r>
              <a:rPr lang="en-GB" sz="6000" b="1" dirty="0" err="1">
                <a:solidFill>
                  <a:srgbClr val="FF0000"/>
                </a:solidFill>
              </a:rPr>
              <a:t>targedau</a:t>
            </a:r>
            <a:r>
              <a:rPr lang="en-GB" sz="6000" b="1" dirty="0">
                <a:solidFill>
                  <a:srgbClr val="FF0000"/>
                </a:solidFill>
              </a:rPr>
              <a:t> SMART </a:t>
            </a:r>
          </a:p>
          <a:p>
            <a:pPr marL="0" indent="0" algn="ctr">
              <a:buNone/>
            </a:pPr>
            <a:r>
              <a:rPr lang="en-GB" sz="3900" dirty="0" err="1"/>
              <a:t>i</a:t>
            </a:r>
            <a:r>
              <a:rPr lang="en-GB" sz="3900" dirty="0"/>
              <a:t> </a:t>
            </a:r>
            <a:r>
              <a:rPr lang="en-GB" sz="3900" dirty="0" err="1"/>
              <a:t>gefnogi</a:t>
            </a:r>
            <a:r>
              <a:rPr lang="en-GB" sz="3900" dirty="0"/>
              <a:t> </a:t>
            </a:r>
            <a:r>
              <a:rPr lang="en-GB" sz="3900" dirty="0" err="1"/>
              <a:t>amcaion</a:t>
            </a:r>
            <a:r>
              <a:rPr lang="en-GB" sz="3900" dirty="0"/>
              <a:t> </a:t>
            </a:r>
            <a:r>
              <a:rPr lang="en-GB" sz="3900" dirty="0" err="1"/>
              <a:t>byr</a:t>
            </a:r>
            <a:r>
              <a:rPr lang="en-GB" sz="3900" dirty="0"/>
              <a:t>, </a:t>
            </a:r>
            <a:r>
              <a:rPr lang="en-GB" sz="3900" dirty="0" err="1"/>
              <a:t>canolig</a:t>
            </a:r>
            <a:r>
              <a:rPr lang="en-GB" sz="3900" dirty="0"/>
              <a:t> ac hir </a:t>
            </a:r>
            <a:r>
              <a:rPr lang="en-GB" sz="3900" dirty="0" err="1"/>
              <a:t>dymor</a:t>
            </a:r>
            <a:endParaRPr lang="en-GB" sz="3900" dirty="0"/>
          </a:p>
          <a:p>
            <a:pPr algn="ctr"/>
            <a:endParaRPr lang="en-GB" sz="6000" dirty="0"/>
          </a:p>
          <a:p>
            <a:pPr algn="ctr"/>
            <a:r>
              <a:rPr lang="en-GB" sz="6000" b="1" dirty="0">
                <a:solidFill>
                  <a:srgbClr val="FF0000"/>
                </a:solidFill>
              </a:rPr>
              <a:t>Create SMART targets </a:t>
            </a:r>
          </a:p>
          <a:p>
            <a:pPr marL="0" indent="0" algn="ctr">
              <a:buNone/>
            </a:pPr>
            <a:r>
              <a:rPr lang="en-GB" sz="3900" dirty="0"/>
              <a:t>to support short, mid and long term objectives</a:t>
            </a:r>
            <a:endParaRPr lang="en-GB" sz="6500" dirty="0"/>
          </a:p>
        </p:txBody>
      </p:sp>
      <p:sp>
        <p:nvSpPr>
          <p:cNvPr id="4" name="Title 1">
            <a:extLst>
              <a:ext uri="{FF2B5EF4-FFF2-40B4-BE49-F238E27FC236}">
                <a16:creationId xmlns:a16="http://schemas.microsoft.com/office/drawing/2014/main" id="{B352526A-56AB-5C42-BDC0-6F333FE78215}"/>
              </a:ext>
            </a:extLst>
          </p:cNvPr>
          <p:cNvSpPr txBox="1">
            <a:spLocks/>
          </p:cNvSpPr>
          <p:nvPr/>
        </p:nvSpPr>
        <p:spPr>
          <a:xfrm>
            <a:off x="838200" y="3384402"/>
            <a:ext cx="10515600" cy="6969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eaLnBrk="0" fontAlgn="base" hangingPunct="0">
              <a:spcAft>
                <a:spcPct val="0"/>
              </a:spcAft>
            </a:pPr>
            <a:r>
              <a:rPr lang="en-GB" altLang="en-US" sz="3600">
                <a:latin typeface="Calibri" panose="020F0502020204030204" pitchFamily="34" charset="0"/>
                <a:ea typeface="Calibri" panose="020F0502020204030204" pitchFamily="34" charset="0"/>
                <a:cs typeface="Times New Roman" panose="02020603050405020304" pitchFamily="18" charset="0"/>
              </a:rPr>
              <a:t>Goal / Yr Amcan :		Timescale / Yr Llinell Amser :</a:t>
            </a:r>
            <a:endParaRPr lang="en-GB" altLang="en-US" sz="3600" dirty="0">
              <a:latin typeface="Arial" panose="020B0604020202020204" pitchFamily="34" charset="0"/>
            </a:endParaRPr>
          </a:p>
        </p:txBody>
      </p:sp>
    </p:spTree>
    <p:extLst>
      <p:ext uri="{BB962C8B-B14F-4D97-AF65-F5344CB8AC3E}">
        <p14:creationId xmlns:p14="http://schemas.microsoft.com/office/powerpoint/2010/main" val="194039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2B430-18D0-09B6-51C7-9CBDBE9064E8}"/>
              </a:ext>
            </a:extLst>
          </p:cNvPr>
          <p:cNvSpPr>
            <a:spLocks noGrp="1"/>
          </p:cNvSpPr>
          <p:nvPr>
            <p:ph type="title"/>
          </p:nvPr>
        </p:nvSpPr>
        <p:spPr/>
        <p:txBody>
          <a:bodyPr/>
          <a:lstStyle/>
          <a:p>
            <a:r>
              <a:rPr lang="en-GB" dirty="0"/>
              <a:t>Amser </a:t>
            </a:r>
            <a:r>
              <a:rPr lang="en-GB" dirty="0" err="1"/>
              <a:t>i</a:t>
            </a:r>
            <a:r>
              <a:rPr lang="en-GB" dirty="0"/>
              <a:t> </a:t>
            </a:r>
            <a:r>
              <a:rPr lang="en-GB" dirty="0" err="1"/>
              <a:t>feddwl</a:t>
            </a:r>
            <a:r>
              <a:rPr lang="en-GB" dirty="0"/>
              <a:t> … / Time to think …</a:t>
            </a:r>
          </a:p>
        </p:txBody>
      </p:sp>
      <p:sp>
        <p:nvSpPr>
          <p:cNvPr id="3" name="Content Placeholder 2">
            <a:extLst>
              <a:ext uri="{FF2B5EF4-FFF2-40B4-BE49-F238E27FC236}">
                <a16:creationId xmlns:a16="http://schemas.microsoft.com/office/drawing/2014/main" id="{07A97624-3259-E658-3CC1-0A6C53882B0B}"/>
              </a:ext>
            </a:extLst>
          </p:cNvPr>
          <p:cNvSpPr>
            <a:spLocks noGrp="1"/>
          </p:cNvSpPr>
          <p:nvPr>
            <p:ph idx="1"/>
          </p:nvPr>
        </p:nvSpPr>
        <p:spPr/>
        <p:txBody>
          <a:bodyPr/>
          <a:lstStyle/>
          <a:p>
            <a:r>
              <a:rPr lang="en-GB" dirty="0"/>
              <a:t>An incident / experience that stands out for (</a:t>
            </a:r>
            <a:r>
              <a:rPr lang="en-GB" dirty="0" err="1"/>
              <a:t>i</a:t>
            </a:r>
            <a:r>
              <a:rPr lang="en-GB" dirty="0"/>
              <a:t>)learning gained (ii)collaboration elements (iii) …</a:t>
            </a:r>
          </a:p>
          <a:p>
            <a:r>
              <a:rPr lang="en-GB" dirty="0"/>
              <a:t>For now – just write it down</a:t>
            </a:r>
          </a:p>
          <a:p>
            <a:pPr marL="0" indent="0">
              <a:buNone/>
            </a:pPr>
            <a:endParaRPr lang="en-GB" dirty="0"/>
          </a:p>
        </p:txBody>
      </p:sp>
    </p:spTree>
    <p:extLst>
      <p:ext uri="{BB962C8B-B14F-4D97-AF65-F5344CB8AC3E}">
        <p14:creationId xmlns:p14="http://schemas.microsoft.com/office/powerpoint/2010/main" val="1112653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2F901-179E-EFB4-3039-33320D088C88}"/>
              </a:ext>
            </a:extLst>
          </p:cNvPr>
          <p:cNvSpPr>
            <a:spLocks noGrp="1"/>
          </p:cNvSpPr>
          <p:nvPr>
            <p:ph type="title"/>
          </p:nvPr>
        </p:nvSpPr>
        <p:spPr>
          <a:xfrm>
            <a:off x="3780148" y="139701"/>
            <a:ext cx="7956222" cy="711199"/>
          </a:xfrm>
        </p:spPr>
        <p:txBody>
          <a:bodyPr/>
          <a:lstStyle/>
          <a:p>
            <a:r>
              <a:rPr lang="en-GB"/>
              <a:t>What is reflection?</a:t>
            </a:r>
          </a:p>
        </p:txBody>
      </p:sp>
      <p:sp>
        <p:nvSpPr>
          <p:cNvPr id="3" name="Content Placeholder 2">
            <a:extLst>
              <a:ext uri="{FF2B5EF4-FFF2-40B4-BE49-F238E27FC236}">
                <a16:creationId xmlns:a16="http://schemas.microsoft.com/office/drawing/2014/main" id="{4826A839-620C-E724-F61B-4A5F7ABC61D5}"/>
              </a:ext>
            </a:extLst>
          </p:cNvPr>
          <p:cNvSpPr>
            <a:spLocks noGrp="1"/>
          </p:cNvSpPr>
          <p:nvPr>
            <p:ph idx="1"/>
          </p:nvPr>
        </p:nvSpPr>
        <p:spPr>
          <a:xfrm>
            <a:off x="4154650" y="1073492"/>
            <a:ext cx="8034966" cy="5063783"/>
          </a:xfrm>
        </p:spPr>
        <p:txBody>
          <a:bodyPr>
            <a:normAutofit/>
          </a:bodyPr>
          <a:lstStyle/>
          <a:p>
            <a:r>
              <a:rPr lang="en-GB"/>
              <a:t>Dewey (1910) introduced the concept of </a:t>
            </a:r>
            <a:r>
              <a:rPr lang="en-GB" i="1"/>
              <a:t>reflective thought</a:t>
            </a:r>
            <a:r>
              <a:rPr lang="en-GB"/>
              <a:t>.</a:t>
            </a:r>
          </a:p>
          <a:p>
            <a:r>
              <a:rPr lang="en-GB"/>
              <a:t>Learning improves to the degree that it arises out of the process of reflection.</a:t>
            </a:r>
          </a:p>
          <a:p>
            <a:r>
              <a:rPr lang="en-GB"/>
              <a:t>Dewey’s Questions: why things turned out the way they did and what possible actions could have given a different outcome.</a:t>
            </a:r>
          </a:p>
          <a:p>
            <a:r>
              <a:rPr lang="en-GB"/>
              <a:t>Building on the work of Dewey:</a:t>
            </a:r>
          </a:p>
          <a:p>
            <a:pPr lvl="1"/>
            <a:r>
              <a:rPr lang="en-GB"/>
              <a:t>Schon</a:t>
            </a:r>
          </a:p>
          <a:p>
            <a:pPr lvl="1"/>
            <a:r>
              <a:rPr lang="en-GB"/>
              <a:t>Kolb</a:t>
            </a:r>
          </a:p>
          <a:p>
            <a:pPr lvl="1"/>
            <a:r>
              <a:rPr lang="en-GB"/>
              <a:t>Gibbs</a:t>
            </a:r>
          </a:p>
        </p:txBody>
      </p:sp>
      <p:pic>
        <p:nvPicPr>
          <p:cNvPr id="4" name="Picture 3">
            <a:extLst>
              <a:ext uri="{FF2B5EF4-FFF2-40B4-BE49-F238E27FC236}">
                <a16:creationId xmlns:a16="http://schemas.microsoft.com/office/drawing/2014/main" id="{0DBAEA2A-733D-D9C5-6047-92CF74DEAE01}"/>
              </a:ext>
            </a:extLst>
          </p:cNvPr>
          <p:cNvPicPr>
            <a:picLocks noChangeAspect="1"/>
          </p:cNvPicPr>
          <p:nvPr/>
        </p:nvPicPr>
        <p:blipFill rotWithShape="1">
          <a:blip r:embed="rId3"/>
          <a:srcRect l="7964" r="7075"/>
          <a:stretch/>
        </p:blipFill>
        <p:spPr>
          <a:xfrm rot="20580049">
            <a:off x="-208439" y="523736"/>
            <a:ext cx="3914389" cy="2218575"/>
          </a:xfrm>
          <a:prstGeom prst="rect">
            <a:avLst/>
          </a:prstGeom>
        </p:spPr>
      </p:pic>
      <p:pic>
        <p:nvPicPr>
          <p:cNvPr id="5" name="Picture 4">
            <a:extLst>
              <a:ext uri="{FF2B5EF4-FFF2-40B4-BE49-F238E27FC236}">
                <a16:creationId xmlns:a16="http://schemas.microsoft.com/office/drawing/2014/main" id="{4344C316-B61C-23A3-00EB-842A1B2299BD}"/>
              </a:ext>
            </a:extLst>
          </p:cNvPr>
          <p:cNvPicPr>
            <a:picLocks noChangeAspect="1"/>
          </p:cNvPicPr>
          <p:nvPr/>
        </p:nvPicPr>
        <p:blipFill>
          <a:blip r:embed="rId4"/>
          <a:stretch>
            <a:fillRect/>
          </a:stretch>
        </p:blipFill>
        <p:spPr>
          <a:xfrm rot="20765394">
            <a:off x="-176650" y="3087416"/>
            <a:ext cx="4272988" cy="2772409"/>
          </a:xfrm>
          <a:prstGeom prst="rect">
            <a:avLst/>
          </a:prstGeom>
        </p:spPr>
      </p:pic>
    </p:spTree>
    <p:extLst>
      <p:ext uri="{BB962C8B-B14F-4D97-AF65-F5344CB8AC3E}">
        <p14:creationId xmlns:p14="http://schemas.microsoft.com/office/powerpoint/2010/main" val="3004750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CA67AF-9BBA-EA46-BD2F-96FE4CE9D8BB}"/>
              </a:ext>
            </a:extLst>
          </p:cNvPr>
          <p:cNvSpPr>
            <a:spLocks noGrp="1"/>
          </p:cNvSpPr>
          <p:nvPr>
            <p:ph idx="1"/>
          </p:nvPr>
        </p:nvSpPr>
        <p:spPr>
          <a:xfrm>
            <a:off x="358219" y="1524000"/>
            <a:ext cx="11481847" cy="4220308"/>
          </a:xfrm>
        </p:spPr>
        <p:txBody>
          <a:bodyPr>
            <a:normAutofit fontScale="92500" lnSpcReduction="20000"/>
          </a:bodyPr>
          <a:lstStyle/>
          <a:p>
            <a:pPr marL="0" indent="0">
              <a:buNone/>
            </a:pPr>
            <a:r>
              <a:rPr lang="en-US" sz="4800" dirty="0"/>
              <a:t>For this submission your </a:t>
            </a:r>
            <a:r>
              <a:rPr lang="en-US" sz="4800" u="sng" dirty="0"/>
              <a:t>‘Focus Statement’ (from 1</a:t>
            </a:r>
            <a:r>
              <a:rPr lang="en-US" sz="4800" u="sng" baseline="30000" dirty="0"/>
              <a:t>st</a:t>
            </a:r>
            <a:r>
              <a:rPr lang="en-US" sz="4800" u="sng" dirty="0"/>
              <a:t> assessment) should be cut and pasted into your appendices. </a:t>
            </a:r>
            <a:r>
              <a:rPr lang="en-US" sz="4800" dirty="0"/>
              <a:t>Your Focus Statement may include your SWOT analysis and/or Training Needs Analysis and /or SMART targets – mostly short term targets). Where applicable - your reflection needs to draw upon some of the content considered in your Focus Statement. </a:t>
            </a:r>
          </a:p>
        </p:txBody>
      </p:sp>
      <p:sp>
        <p:nvSpPr>
          <p:cNvPr id="4" name="Title 3">
            <a:extLst>
              <a:ext uri="{FF2B5EF4-FFF2-40B4-BE49-F238E27FC236}">
                <a16:creationId xmlns:a16="http://schemas.microsoft.com/office/drawing/2014/main" id="{F9411179-77B1-8742-8D8F-17F9BB76BB2A}"/>
              </a:ext>
            </a:extLst>
          </p:cNvPr>
          <p:cNvSpPr txBox="1">
            <a:spLocks noGrp="1"/>
          </p:cNvSpPr>
          <p:nvPr>
            <p:ph type="title"/>
          </p:nvPr>
        </p:nvSpPr>
        <p:spPr>
          <a:xfrm>
            <a:off x="2321290" y="68424"/>
            <a:ext cx="7549420" cy="1200329"/>
          </a:xfrm>
          <a:prstGeom prst="rect">
            <a:avLst/>
          </a:prstGeom>
          <a:noFill/>
        </p:spPr>
        <p:txBody>
          <a:bodyPr wrap="square">
            <a:spAutoFit/>
          </a:bodyPr>
          <a:lstStyle/>
          <a:p>
            <a:pPr algn="ctr"/>
            <a:r>
              <a:rPr lang="en-US" sz="4000" b="1" dirty="0">
                <a:latin typeface="Calibri" panose="020F0502020204030204" pitchFamily="34" charset="0"/>
                <a:cs typeface="Calibri" panose="020F0502020204030204" pitchFamily="34" charset="0"/>
              </a:rPr>
              <a:t>Links with 2</a:t>
            </a:r>
            <a:r>
              <a:rPr lang="en-US" sz="4000" b="1" baseline="30000" dirty="0">
                <a:latin typeface="Calibri" panose="020F0502020204030204" pitchFamily="34" charset="0"/>
                <a:cs typeface="Calibri" panose="020F0502020204030204" pitchFamily="34" charset="0"/>
              </a:rPr>
              <a:t>nd</a:t>
            </a:r>
            <a:r>
              <a:rPr lang="en-US" sz="4000" b="1" dirty="0">
                <a:latin typeface="Calibri" panose="020F0502020204030204" pitchFamily="34" charset="0"/>
                <a:cs typeface="Calibri" panose="020F0502020204030204" pitchFamily="34" charset="0"/>
              </a:rPr>
              <a:t> Assessment </a:t>
            </a:r>
            <a:br>
              <a:rPr lang="en-US" sz="4000" b="1" dirty="0">
                <a:latin typeface="Calibri" panose="020F0502020204030204" pitchFamily="34" charset="0"/>
                <a:cs typeface="Calibri" panose="020F0502020204030204" pitchFamily="34" charset="0"/>
              </a:rPr>
            </a:br>
            <a:r>
              <a:rPr lang="en-US" sz="4000" b="1" dirty="0" err="1">
                <a:latin typeface="Calibri" panose="020F0502020204030204" pitchFamily="34" charset="0"/>
                <a:cs typeface="Calibri" panose="020F0502020204030204" pitchFamily="34" charset="0"/>
              </a:rPr>
              <a:t>Cyswllt</a:t>
            </a:r>
            <a:r>
              <a:rPr lang="en-US" sz="4000" b="1" dirty="0">
                <a:latin typeface="Calibri" panose="020F0502020204030204" pitchFamily="34" charset="0"/>
                <a:cs typeface="Calibri" panose="020F0502020204030204" pitchFamily="34" charset="0"/>
              </a:rPr>
              <a:t> </a:t>
            </a:r>
            <a:r>
              <a:rPr lang="en-US" sz="4000" b="1" dirty="0" err="1">
                <a:latin typeface="Calibri" panose="020F0502020204030204" pitchFamily="34" charset="0"/>
                <a:cs typeface="Calibri" panose="020F0502020204030204" pitchFamily="34" charset="0"/>
              </a:rPr>
              <a:t>gyda’r</a:t>
            </a:r>
            <a:r>
              <a:rPr lang="en-US" sz="4000" b="1" dirty="0">
                <a:latin typeface="Calibri" panose="020F0502020204030204" pitchFamily="34" charset="0"/>
                <a:cs typeface="Calibri" panose="020F0502020204030204" pitchFamily="34" charset="0"/>
              </a:rPr>
              <a:t> 2ail </a:t>
            </a:r>
            <a:r>
              <a:rPr lang="en-US" sz="4000" b="1" dirty="0" err="1">
                <a:latin typeface="Calibri" panose="020F0502020204030204" pitchFamily="34" charset="0"/>
                <a:cs typeface="Calibri" panose="020F0502020204030204" pitchFamily="34" charset="0"/>
              </a:rPr>
              <a:t>Aseiniad</a:t>
            </a:r>
            <a:endParaRPr lang="en-US" sz="40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15485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39D0044-ABF8-8122-D67B-5795F78F3F5B}"/>
              </a:ext>
            </a:extLst>
          </p:cNvPr>
          <p:cNvSpPr>
            <a:spLocks noGrp="1"/>
          </p:cNvSpPr>
          <p:nvPr>
            <p:ph idx="1"/>
          </p:nvPr>
        </p:nvSpPr>
        <p:spPr>
          <a:xfrm>
            <a:off x="358775" y="1825624"/>
            <a:ext cx="11480800" cy="4183289"/>
          </a:xfrm>
        </p:spPr>
        <p:txBody>
          <a:bodyPr>
            <a:normAutofit fontScale="77500" lnSpcReduction="20000"/>
          </a:bodyPr>
          <a:lstStyle/>
          <a:p>
            <a:pPr marL="0" indent="0">
              <a:buNone/>
            </a:pPr>
            <a:r>
              <a:rPr lang="en-US" sz="4800" dirty="0" err="1"/>
              <a:t>Ar</a:t>
            </a:r>
            <a:r>
              <a:rPr lang="en-US" sz="4800" dirty="0"/>
              <a:t> </a:t>
            </a:r>
            <a:r>
              <a:rPr lang="en-US" sz="4800" dirty="0" err="1"/>
              <a:t>gyfer</a:t>
            </a:r>
            <a:r>
              <a:rPr lang="en-US" sz="4800" dirty="0"/>
              <a:t> yr </a:t>
            </a:r>
            <a:r>
              <a:rPr lang="en-US" sz="4800" dirty="0" err="1"/>
              <a:t>Aseiniad</a:t>
            </a:r>
            <a:r>
              <a:rPr lang="en-US" sz="4800" dirty="0"/>
              <a:t> </a:t>
            </a:r>
            <a:r>
              <a:rPr lang="en-US" sz="4800" dirty="0" err="1"/>
              <a:t>yma</a:t>
            </a:r>
            <a:r>
              <a:rPr lang="en-US" sz="4800" dirty="0"/>
              <a:t> </a:t>
            </a:r>
            <a:r>
              <a:rPr lang="en-US" sz="4800" dirty="0" err="1"/>
              <a:t>bydd</a:t>
            </a:r>
            <a:r>
              <a:rPr lang="en-US" sz="4800" dirty="0"/>
              <a:t> </a:t>
            </a:r>
            <a:r>
              <a:rPr lang="en-US" sz="4800" u="sng" dirty="0" err="1"/>
              <a:t>angen</a:t>
            </a:r>
            <a:r>
              <a:rPr lang="en-US" sz="4800" u="sng" dirty="0"/>
              <a:t> </a:t>
            </a:r>
            <a:r>
              <a:rPr lang="en-US" sz="4800" u="sng" dirty="0" err="1"/>
              <a:t>i</a:t>
            </a:r>
            <a:r>
              <a:rPr lang="en-US" sz="4800" u="sng" dirty="0"/>
              <a:t> chi </a:t>
            </a:r>
            <a:r>
              <a:rPr lang="en-US" sz="4800" u="sng" dirty="0" err="1"/>
              <a:t>copio</a:t>
            </a:r>
            <a:r>
              <a:rPr lang="en-US" sz="4800" u="sng" dirty="0"/>
              <a:t> </a:t>
            </a:r>
            <a:r>
              <a:rPr lang="en-US" sz="4800" u="sng" dirty="0" err="1"/>
              <a:t>eich</a:t>
            </a:r>
            <a:r>
              <a:rPr lang="en-US" sz="4800" u="sng" dirty="0"/>
              <a:t> ‘</a:t>
            </a:r>
            <a:r>
              <a:rPr lang="en-US" sz="4800" u="sng" dirty="0" err="1"/>
              <a:t>Datganiad</a:t>
            </a:r>
            <a:r>
              <a:rPr lang="en-US" sz="4800" u="sng" dirty="0"/>
              <a:t> o </a:t>
            </a:r>
            <a:r>
              <a:rPr lang="en-US" sz="4800" u="sng" dirty="0" err="1"/>
              <a:t>Fwriad</a:t>
            </a:r>
            <a:r>
              <a:rPr lang="en-US" sz="4800" u="sng" dirty="0"/>
              <a:t>’ </a:t>
            </a:r>
            <a:r>
              <a:rPr lang="en-US" sz="4800" u="sng" dirty="0" err="1"/>
              <a:t>o’ch</a:t>
            </a:r>
            <a:r>
              <a:rPr lang="en-US" sz="4800" u="sng" dirty="0"/>
              <a:t> </a:t>
            </a:r>
            <a:r>
              <a:rPr lang="en-US" sz="4800" u="sng" dirty="0" err="1"/>
              <a:t>aseiniad</a:t>
            </a:r>
            <a:r>
              <a:rPr lang="en-US" sz="4800" u="sng" dirty="0"/>
              <a:t> 1af </a:t>
            </a:r>
            <a:r>
              <a:rPr lang="en-US" sz="4800" u="sng" dirty="0" err="1"/>
              <a:t>i</a:t>
            </a:r>
            <a:r>
              <a:rPr lang="en-US" sz="4800" u="sng" dirty="0"/>
              <a:t> </a:t>
            </a:r>
            <a:r>
              <a:rPr lang="en-US" sz="4800" u="sng" dirty="0" err="1"/>
              <a:t>atodiad</a:t>
            </a:r>
            <a:r>
              <a:rPr lang="en-US" sz="4800" u="sng" dirty="0"/>
              <a:t> </a:t>
            </a:r>
            <a:r>
              <a:rPr lang="en-US" sz="4800" u="sng" dirty="0" err="1"/>
              <a:t>aseiniad</a:t>
            </a:r>
            <a:r>
              <a:rPr lang="en-US" sz="4800" u="sng" dirty="0"/>
              <a:t> </a:t>
            </a:r>
            <a:r>
              <a:rPr lang="en-US" sz="4800" u="sng" dirty="0" err="1"/>
              <a:t>yma</a:t>
            </a:r>
            <a:r>
              <a:rPr lang="en-US" sz="4800" u="sng" dirty="0"/>
              <a:t>.</a:t>
            </a:r>
            <a:r>
              <a:rPr lang="en-US" sz="4800" dirty="0"/>
              <a:t> </a:t>
            </a:r>
            <a:r>
              <a:rPr lang="en-US" sz="4800" dirty="0" err="1"/>
              <a:t>Unrhyw</a:t>
            </a:r>
            <a:r>
              <a:rPr lang="en-US" sz="4800" dirty="0"/>
              <a:t> </a:t>
            </a:r>
            <a:r>
              <a:rPr lang="en-US" sz="4800" dirty="0" err="1"/>
              <a:t>elfennau</a:t>
            </a:r>
            <a:r>
              <a:rPr lang="en-US" sz="4800" dirty="0"/>
              <a:t> </a:t>
            </a:r>
            <a:r>
              <a:rPr lang="en-US" sz="4800" dirty="0" err="1"/>
              <a:t>bydd</a:t>
            </a:r>
            <a:r>
              <a:rPr lang="en-US" sz="4800" dirty="0"/>
              <a:t> </a:t>
            </a:r>
            <a:r>
              <a:rPr lang="en-US" sz="4800" dirty="0" err="1"/>
              <a:t>yn</a:t>
            </a:r>
            <a:r>
              <a:rPr lang="en-US" sz="4800" dirty="0"/>
              <a:t> </a:t>
            </a:r>
            <a:r>
              <a:rPr lang="en-US" sz="4800" dirty="0" err="1"/>
              <a:t>berthnasol</a:t>
            </a:r>
            <a:r>
              <a:rPr lang="en-US" sz="4800" dirty="0"/>
              <a:t> </a:t>
            </a:r>
            <a:r>
              <a:rPr lang="en-US" sz="4800" dirty="0" err="1"/>
              <a:t>o’ch</a:t>
            </a:r>
            <a:r>
              <a:rPr lang="en-US" sz="4800" dirty="0"/>
              <a:t> </a:t>
            </a:r>
            <a:r>
              <a:rPr lang="en-US" sz="4800" dirty="0" err="1"/>
              <a:t>Datganiad</a:t>
            </a:r>
            <a:r>
              <a:rPr lang="en-US" sz="4800" dirty="0"/>
              <a:t> o </a:t>
            </a:r>
            <a:r>
              <a:rPr lang="en-US" sz="4800" dirty="0" err="1"/>
              <a:t>Fwriad</a:t>
            </a:r>
            <a:r>
              <a:rPr lang="en-US" sz="4800" dirty="0"/>
              <a:t> </a:t>
            </a:r>
            <a:r>
              <a:rPr lang="en-US" sz="4800" dirty="0" err="1"/>
              <a:t>bydd</a:t>
            </a:r>
            <a:r>
              <a:rPr lang="en-US" sz="4800" dirty="0"/>
              <a:t> </a:t>
            </a:r>
            <a:r>
              <a:rPr lang="en-US" sz="4800" dirty="0" err="1"/>
              <a:t>angen</a:t>
            </a:r>
            <a:r>
              <a:rPr lang="en-US" sz="4800" dirty="0"/>
              <a:t> </a:t>
            </a:r>
            <a:r>
              <a:rPr lang="en-US" sz="4800" dirty="0" err="1"/>
              <a:t>i</a:t>
            </a:r>
            <a:r>
              <a:rPr lang="en-US" sz="4800" dirty="0"/>
              <a:t> chi </a:t>
            </a:r>
            <a:r>
              <a:rPr lang="en-US" sz="4800" dirty="0" err="1"/>
              <a:t>cyfeirio</a:t>
            </a:r>
            <a:r>
              <a:rPr lang="en-US" sz="4800" dirty="0"/>
              <a:t> </a:t>
            </a:r>
            <a:r>
              <a:rPr lang="en-US" sz="4800" dirty="0" err="1"/>
              <a:t>tuag</a:t>
            </a:r>
            <a:r>
              <a:rPr lang="en-US" sz="4800" dirty="0"/>
              <a:t> </a:t>
            </a:r>
            <a:r>
              <a:rPr lang="en-US" sz="4800" dirty="0" err="1"/>
              <a:t>ato</a:t>
            </a:r>
            <a:r>
              <a:rPr lang="en-US" sz="4800" dirty="0"/>
              <a:t> </a:t>
            </a:r>
            <a:r>
              <a:rPr lang="en-US" sz="4800" dirty="0" err="1"/>
              <a:t>yn</a:t>
            </a:r>
            <a:r>
              <a:rPr lang="en-US" sz="4800" dirty="0"/>
              <a:t> </a:t>
            </a:r>
            <a:r>
              <a:rPr lang="en-US" sz="4800" dirty="0" err="1"/>
              <a:t>eich</a:t>
            </a:r>
            <a:r>
              <a:rPr lang="en-US" sz="4800" dirty="0"/>
              <a:t> </a:t>
            </a:r>
            <a:r>
              <a:rPr lang="en-US" sz="4800" dirty="0" err="1"/>
              <a:t>myfyrdod</a:t>
            </a:r>
            <a:r>
              <a:rPr lang="en-US" sz="4800" dirty="0"/>
              <a:t> </a:t>
            </a:r>
            <a:r>
              <a:rPr lang="en-US" sz="4800" dirty="0" err="1"/>
              <a:t>fel</a:t>
            </a:r>
            <a:r>
              <a:rPr lang="en-US" sz="4800" dirty="0"/>
              <a:t> </a:t>
            </a:r>
            <a:r>
              <a:rPr lang="en-US" sz="4800" dirty="0" err="1"/>
              <a:t>rhan</a:t>
            </a:r>
            <a:r>
              <a:rPr lang="en-US" sz="4800" dirty="0"/>
              <a:t> </a:t>
            </a:r>
            <a:r>
              <a:rPr lang="en-US" sz="4800" dirty="0" err="1"/>
              <a:t>o’ch</a:t>
            </a:r>
            <a:r>
              <a:rPr lang="en-US" sz="4800" dirty="0"/>
              <a:t> ail </a:t>
            </a:r>
            <a:r>
              <a:rPr lang="en-US" sz="4800" dirty="0" err="1"/>
              <a:t>aseiniad</a:t>
            </a:r>
            <a:r>
              <a:rPr lang="en-US" sz="4800" dirty="0"/>
              <a:t> </a:t>
            </a:r>
            <a:r>
              <a:rPr lang="en-US" sz="4800" dirty="0" err="1"/>
              <a:t>h.y</a:t>
            </a:r>
            <a:r>
              <a:rPr lang="en-US" sz="4800" dirty="0"/>
              <a:t>. </a:t>
            </a:r>
            <a:r>
              <a:rPr lang="en-US" sz="4800" dirty="0" err="1"/>
              <a:t>o’ch</a:t>
            </a:r>
            <a:r>
              <a:rPr lang="en-US" sz="4800" dirty="0"/>
              <a:t> </a:t>
            </a:r>
            <a:r>
              <a:rPr lang="en-US" sz="4800" dirty="0" err="1"/>
              <a:t>dadansoddiad</a:t>
            </a:r>
            <a:r>
              <a:rPr lang="en-US" sz="4800" dirty="0"/>
              <a:t> SWOT ac/ neu </a:t>
            </a:r>
            <a:r>
              <a:rPr lang="en-US" sz="4800" dirty="0" err="1"/>
              <a:t>anghenion</a:t>
            </a:r>
            <a:r>
              <a:rPr lang="en-US" sz="4800" dirty="0"/>
              <a:t> </a:t>
            </a:r>
            <a:r>
              <a:rPr lang="en-US" sz="4800" dirty="0" err="1"/>
              <a:t>hyfforddi</a:t>
            </a:r>
            <a:r>
              <a:rPr lang="en-US" sz="4800" dirty="0"/>
              <a:t>, ac/neu </a:t>
            </a:r>
            <a:r>
              <a:rPr lang="en-US" sz="4800" dirty="0" err="1"/>
              <a:t>targedau</a:t>
            </a:r>
            <a:r>
              <a:rPr lang="en-US" sz="4800" dirty="0"/>
              <a:t> </a:t>
            </a:r>
            <a:r>
              <a:rPr lang="en-US" sz="4800" dirty="0" err="1"/>
              <a:t>byr</a:t>
            </a:r>
            <a:r>
              <a:rPr lang="en-US" sz="4800" dirty="0"/>
              <a:t> neu hir </a:t>
            </a:r>
            <a:r>
              <a:rPr lang="en-US" sz="4800" dirty="0" err="1"/>
              <a:t>dymor</a:t>
            </a:r>
            <a:r>
              <a:rPr lang="en-US" sz="4800" dirty="0"/>
              <a:t> SMART). Pan </a:t>
            </a:r>
            <a:r>
              <a:rPr lang="en-US" sz="4800" dirty="0" err="1"/>
              <a:t>yn</a:t>
            </a:r>
            <a:r>
              <a:rPr lang="en-US" sz="4800" dirty="0"/>
              <a:t> addas </a:t>
            </a:r>
            <a:r>
              <a:rPr lang="en-US" sz="4800" dirty="0" err="1"/>
              <a:t>i</a:t>
            </a:r>
            <a:r>
              <a:rPr lang="en-US" sz="4800" dirty="0"/>
              <a:t> </a:t>
            </a:r>
            <a:r>
              <a:rPr lang="en-US" sz="4800" dirty="0" err="1"/>
              <a:t>wneud</a:t>
            </a:r>
            <a:r>
              <a:rPr lang="en-US" sz="4800" dirty="0"/>
              <a:t> </a:t>
            </a:r>
            <a:r>
              <a:rPr lang="en-US" sz="4800" dirty="0" err="1"/>
              <a:t>cysylltwch</a:t>
            </a:r>
            <a:r>
              <a:rPr lang="en-US" sz="4800" dirty="0"/>
              <a:t> y </a:t>
            </a:r>
            <a:r>
              <a:rPr lang="en-US" sz="4800" dirty="0" err="1"/>
              <a:t>wybodaeth</a:t>
            </a:r>
            <a:r>
              <a:rPr lang="en-US" sz="4800" dirty="0"/>
              <a:t> </a:t>
            </a:r>
            <a:r>
              <a:rPr lang="en-US" sz="4800" dirty="0" err="1"/>
              <a:t>yma</a:t>
            </a:r>
            <a:r>
              <a:rPr lang="en-US" sz="4800" dirty="0"/>
              <a:t> </a:t>
            </a:r>
            <a:r>
              <a:rPr lang="en-US" sz="4800" dirty="0" err="1"/>
              <a:t>gyda’ch</a:t>
            </a:r>
            <a:r>
              <a:rPr lang="en-US" sz="4800" dirty="0"/>
              <a:t> </a:t>
            </a:r>
            <a:r>
              <a:rPr lang="en-US" sz="4800" dirty="0" err="1"/>
              <a:t>profiad</a:t>
            </a:r>
            <a:r>
              <a:rPr lang="en-US" sz="4800" dirty="0"/>
              <a:t> go </a:t>
            </a:r>
            <a:r>
              <a:rPr lang="en-US" sz="4800" dirty="0" err="1"/>
              <a:t>iawn</a:t>
            </a:r>
            <a:r>
              <a:rPr lang="en-US" sz="4800" dirty="0"/>
              <a:t> </a:t>
            </a:r>
            <a:r>
              <a:rPr lang="en-US" sz="4800" dirty="0" err="1"/>
              <a:t>tra</a:t>
            </a:r>
            <a:r>
              <a:rPr lang="en-US" sz="4800" dirty="0"/>
              <a:t> </a:t>
            </a:r>
            <a:r>
              <a:rPr lang="en-US" sz="4800" dirty="0" err="1"/>
              <a:t>ar</a:t>
            </a:r>
            <a:r>
              <a:rPr lang="en-US" sz="4800" dirty="0"/>
              <a:t> </a:t>
            </a:r>
            <a:r>
              <a:rPr lang="en-US" sz="4800" dirty="0" err="1"/>
              <a:t>brofiad</a:t>
            </a:r>
            <a:r>
              <a:rPr lang="en-US" sz="4800" dirty="0"/>
              <a:t> Gwaith / </a:t>
            </a:r>
            <a:r>
              <a:rPr lang="en-US" sz="4800" dirty="0" err="1"/>
              <a:t>hyfforddiant</a:t>
            </a:r>
            <a:r>
              <a:rPr lang="en-US" sz="4800" dirty="0"/>
              <a:t> / </a:t>
            </a:r>
            <a:r>
              <a:rPr lang="en-US" sz="4800" dirty="0" err="1"/>
              <a:t>oriau</a:t>
            </a:r>
            <a:r>
              <a:rPr lang="en-US" sz="4800" dirty="0"/>
              <a:t> </a:t>
            </a:r>
            <a:r>
              <a:rPr lang="en-US" sz="4800" dirty="0" err="1"/>
              <a:t>profiadau</a:t>
            </a:r>
            <a:r>
              <a:rPr lang="en-US" sz="4800" dirty="0"/>
              <a:t>. </a:t>
            </a:r>
          </a:p>
        </p:txBody>
      </p:sp>
      <p:sp>
        <p:nvSpPr>
          <p:cNvPr id="5" name="Title 3">
            <a:extLst>
              <a:ext uri="{FF2B5EF4-FFF2-40B4-BE49-F238E27FC236}">
                <a16:creationId xmlns:a16="http://schemas.microsoft.com/office/drawing/2014/main" id="{6CC13482-23D9-A36C-0758-01AD45D2A8D3}"/>
              </a:ext>
            </a:extLst>
          </p:cNvPr>
          <p:cNvSpPr txBox="1">
            <a:spLocks noGrp="1"/>
          </p:cNvSpPr>
          <p:nvPr>
            <p:ph type="title"/>
          </p:nvPr>
        </p:nvSpPr>
        <p:spPr>
          <a:xfrm>
            <a:off x="358775" y="0"/>
            <a:ext cx="11480800" cy="1325563"/>
          </a:xfrm>
          <a:prstGeom prst="rect">
            <a:avLst/>
          </a:prstGeom>
          <a:noFill/>
        </p:spPr>
        <p:txBody>
          <a:bodyPr wrap="square">
            <a:spAutoFit/>
          </a:bodyPr>
          <a:lstStyle/>
          <a:p>
            <a:pPr algn="ctr"/>
            <a:r>
              <a:rPr lang="en-US" sz="4000" b="1" dirty="0">
                <a:latin typeface="Calibri" panose="020F0502020204030204" pitchFamily="34" charset="0"/>
                <a:cs typeface="Calibri" panose="020F0502020204030204" pitchFamily="34" charset="0"/>
              </a:rPr>
              <a:t>Links with 2</a:t>
            </a:r>
            <a:r>
              <a:rPr lang="en-US" sz="4000" b="1" baseline="30000" dirty="0">
                <a:latin typeface="Calibri" panose="020F0502020204030204" pitchFamily="34" charset="0"/>
                <a:cs typeface="Calibri" panose="020F0502020204030204" pitchFamily="34" charset="0"/>
              </a:rPr>
              <a:t>nd</a:t>
            </a:r>
            <a:r>
              <a:rPr lang="en-US" sz="4000" b="1" dirty="0">
                <a:latin typeface="Calibri" panose="020F0502020204030204" pitchFamily="34" charset="0"/>
                <a:cs typeface="Calibri" panose="020F0502020204030204" pitchFamily="34" charset="0"/>
              </a:rPr>
              <a:t> Assessment </a:t>
            </a:r>
            <a:br>
              <a:rPr lang="en-US" sz="4000" b="1" dirty="0">
                <a:latin typeface="Calibri" panose="020F0502020204030204" pitchFamily="34" charset="0"/>
                <a:cs typeface="Calibri" panose="020F0502020204030204" pitchFamily="34" charset="0"/>
              </a:rPr>
            </a:br>
            <a:r>
              <a:rPr lang="en-US" sz="4000" b="1" dirty="0" err="1">
                <a:latin typeface="Calibri" panose="020F0502020204030204" pitchFamily="34" charset="0"/>
                <a:cs typeface="Calibri" panose="020F0502020204030204" pitchFamily="34" charset="0"/>
              </a:rPr>
              <a:t>Cyswllt</a:t>
            </a:r>
            <a:r>
              <a:rPr lang="en-US" sz="4000" b="1" dirty="0">
                <a:latin typeface="Calibri" panose="020F0502020204030204" pitchFamily="34" charset="0"/>
                <a:cs typeface="Calibri" panose="020F0502020204030204" pitchFamily="34" charset="0"/>
              </a:rPr>
              <a:t> </a:t>
            </a:r>
            <a:r>
              <a:rPr lang="en-US" sz="4000" b="1" dirty="0" err="1">
                <a:latin typeface="Calibri" panose="020F0502020204030204" pitchFamily="34" charset="0"/>
                <a:cs typeface="Calibri" panose="020F0502020204030204" pitchFamily="34" charset="0"/>
              </a:rPr>
              <a:t>gyda’r</a:t>
            </a:r>
            <a:r>
              <a:rPr lang="en-US" sz="4000" b="1" dirty="0">
                <a:latin typeface="Calibri" panose="020F0502020204030204" pitchFamily="34" charset="0"/>
                <a:cs typeface="Calibri" panose="020F0502020204030204" pitchFamily="34" charset="0"/>
              </a:rPr>
              <a:t> 2ail </a:t>
            </a:r>
            <a:r>
              <a:rPr lang="en-US" sz="4000" b="1" dirty="0" err="1">
                <a:latin typeface="Calibri" panose="020F0502020204030204" pitchFamily="34" charset="0"/>
                <a:cs typeface="Calibri" panose="020F0502020204030204" pitchFamily="34" charset="0"/>
              </a:rPr>
              <a:t>Aseiniad</a:t>
            </a:r>
            <a:endParaRPr lang="en-US" sz="40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83913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FE186-CC44-C101-24AB-8789D35D30CA}"/>
              </a:ext>
            </a:extLst>
          </p:cNvPr>
          <p:cNvSpPr>
            <a:spLocks noGrp="1"/>
          </p:cNvSpPr>
          <p:nvPr>
            <p:ph type="title"/>
          </p:nvPr>
        </p:nvSpPr>
        <p:spPr/>
        <p:txBody>
          <a:bodyPr/>
          <a:lstStyle/>
          <a:p>
            <a:r>
              <a:rPr lang="en-GB" b="1" u="sng"/>
              <a:t>Schon</a:t>
            </a:r>
          </a:p>
        </p:txBody>
      </p:sp>
      <p:sp>
        <p:nvSpPr>
          <p:cNvPr id="3" name="Content Placeholder 2">
            <a:extLst>
              <a:ext uri="{FF2B5EF4-FFF2-40B4-BE49-F238E27FC236}">
                <a16:creationId xmlns:a16="http://schemas.microsoft.com/office/drawing/2014/main" id="{B3D0BA09-097E-E270-6575-0510B0287979}"/>
              </a:ext>
            </a:extLst>
          </p:cNvPr>
          <p:cNvSpPr>
            <a:spLocks noGrp="1"/>
          </p:cNvSpPr>
          <p:nvPr>
            <p:ph idx="1"/>
          </p:nvPr>
        </p:nvSpPr>
        <p:spPr>
          <a:xfrm>
            <a:off x="755720" y="2601965"/>
            <a:ext cx="8199350" cy="2925710"/>
          </a:xfrm>
        </p:spPr>
        <p:txBody>
          <a:bodyPr/>
          <a:lstStyle/>
          <a:p>
            <a:r>
              <a:rPr lang="en-GB"/>
              <a:t>Explicit - tacit</a:t>
            </a:r>
          </a:p>
        </p:txBody>
      </p:sp>
      <p:pic>
        <p:nvPicPr>
          <p:cNvPr id="4" name="Picture 3">
            <a:extLst>
              <a:ext uri="{FF2B5EF4-FFF2-40B4-BE49-F238E27FC236}">
                <a16:creationId xmlns:a16="http://schemas.microsoft.com/office/drawing/2014/main" id="{9D9988B6-83AC-ABA0-4BFF-A89F0AB05A69}"/>
              </a:ext>
            </a:extLst>
          </p:cNvPr>
          <p:cNvPicPr>
            <a:picLocks noChangeAspect="1"/>
          </p:cNvPicPr>
          <p:nvPr/>
        </p:nvPicPr>
        <p:blipFill rotWithShape="1">
          <a:blip r:embed="rId2"/>
          <a:srcRect l="20852" t="5324" r="18736" b="19706"/>
          <a:stretch/>
        </p:blipFill>
        <p:spPr>
          <a:xfrm>
            <a:off x="5118100" y="899943"/>
            <a:ext cx="6161070" cy="4300673"/>
          </a:xfrm>
          <a:prstGeom prst="rect">
            <a:avLst/>
          </a:prstGeom>
        </p:spPr>
      </p:pic>
    </p:spTree>
    <p:extLst>
      <p:ext uri="{BB962C8B-B14F-4D97-AF65-F5344CB8AC3E}">
        <p14:creationId xmlns:p14="http://schemas.microsoft.com/office/powerpoint/2010/main" val="3859846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2F9A8-4CCB-FBB5-B699-266B3FE167F4}"/>
              </a:ext>
            </a:extLst>
          </p:cNvPr>
          <p:cNvSpPr>
            <a:spLocks noGrp="1"/>
          </p:cNvSpPr>
          <p:nvPr>
            <p:ph type="title"/>
          </p:nvPr>
        </p:nvSpPr>
        <p:spPr/>
        <p:txBody>
          <a:bodyPr/>
          <a:lstStyle/>
          <a:p>
            <a:r>
              <a:rPr lang="en-GB" b="1" u="sng"/>
              <a:t>Gibbs 1988</a:t>
            </a:r>
          </a:p>
        </p:txBody>
      </p:sp>
      <p:sp>
        <p:nvSpPr>
          <p:cNvPr id="3" name="Content Placeholder 2">
            <a:extLst>
              <a:ext uri="{FF2B5EF4-FFF2-40B4-BE49-F238E27FC236}">
                <a16:creationId xmlns:a16="http://schemas.microsoft.com/office/drawing/2014/main" id="{0E8EA1C3-6FD0-8C7E-D5AD-B54DFDE09798}"/>
              </a:ext>
            </a:extLst>
          </p:cNvPr>
          <p:cNvSpPr>
            <a:spLocks noGrp="1"/>
          </p:cNvSpPr>
          <p:nvPr>
            <p:ph idx="1"/>
          </p:nvPr>
        </p:nvSpPr>
        <p:spPr>
          <a:xfrm>
            <a:off x="358219" y="2609579"/>
            <a:ext cx="2134460" cy="2626299"/>
          </a:xfrm>
        </p:spPr>
        <p:txBody>
          <a:bodyPr>
            <a:normAutofit/>
          </a:bodyPr>
          <a:lstStyle/>
          <a:p>
            <a:pPr algn="ctr"/>
            <a:r>
              <a:rPr lang="en-GB" sz="2400" dirty="0"/>
              <a:t>Learning by doing</a:t>
            </a:r>
          </a:p>
          <a:p>
            <a:pPr algn="ctr"/>
            <a:endParaRPr lang="en-GB" sz="2400" dirty="0"/>
          </a:p>
          <a:p>
            <a:pPr algn="ctr"/>
            <a:r>
              <a:rPr lang="en-GB" sz="2400" dirty="0"/>
              <a:t>Reflecting on experience</a:t>
            </a:r>
          </a:p>
        </p:txBody>
      </p:sp>
      <p:pic>
        <p:nvPicPr>
          <p:cNvPr id="4" name="Picture 3">
            <a:extLst>
              <a:ext uri="{FF2B5EF4-FFF2-40B4-BE49-F238E27FC236}">
                <a16:creationId xmlns:a16="http://schemas.microsoft.com/office/drawing/2014/main" id="{15410F2B-0ECD-55EC-77F3-14B7E571D083}"/>
              </a:ext>
            </a:extLst>
          </p:cNvPr>
          <p:cNvPicPr>
            <a:picLocks noChangeAspect="1"/>
          </p:cNvPicPr>
          <p:nvPr/>
        </p:nvPicPr>
        <p:blipFill>
          <a:blip r:embed="rId2"/>
          <a:stretch>
            <a:fillRect/>
          </a:stretch>
        </p:blipFill>
        <p:spPr>
          <a:xfrm>
            <a:off x="3592802" y="182562"/>
            <a:ext cx="8473938" cy="6492875"/>
          </a:xfrm>
          <a:prstGeom prst="rect">
            <a:avLst/>
          </a:prstGeom>
        </p:spPr>
      </p:pic>
    </p:spTree>
    <p:extLst>
      <p:ext uri="{BB962C8B-B14F-4D97-AF65-F5344CB8AC3E}">
        <p14:creationId xmlns:p14="http://schemas.microsoft.com/office/powerpoint/2010/main" val="1430147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BA88E1-532A-CE22-456C-082890EF6C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1565F7-4ED6-373D-1929-6A99D2BFD0CF}"/>
              </a:ext>
            </a:extLst>
          </p:cNvPr>
          <p:cNvSpPr>
            <a:spLocks noGrp="1"/>
          </p:cNvSpPr>
          <p:nvPr>
            <p:ph type="title"/>
          </p:nvPr>
        </p:nvSpPr>
        <p:spPr>
          <a:xfrm>
            <a:off x="358219" y="0"/>
            <a:ext cx="11481847" cy="1325563"/>
          </a:xfrm>
        </p:spPr>
        <p:txBody>
          <a:bodyPr>
            <a:normAutofit/>
          </a:bodyPr>
          <a:lstStyle/>
          <a:p>
            <a:pPr algn="ctr"/>
            <a:r>
              <a:rPr lang="en-GB" sz="4000" dirty="0"/>
              <a:t>Amser </a:t>
            </a:r>
            <a:r>
              <a:rPr lang="en-GB" sz="4000" dirty="0" err="1"/>
              <a:t>i</a:t>
            </a:r>
            <a:r>
              <a:rPr lang="en-GB" sz="4000" dirty="0"/>
              <a:t> </a:t>
            </a:r>
            <a:r>
              <a:rPr lang="en-GB" sz="4000" dirty="0" err="1"/>
              <a:t>feddwl</a:t>
            </a:r>
            <a:r>
              <a:rPr lang="en-GB" sz="4000" dirty="0"/>
              <a:t> </a:t>
            </a:r>
            <a:r>
              <a:rPr lang="en-GB" sz="4000" dirty="0" err="1"/>
              <a:t>myfrio</a:t>
            </a:r>
            <a:r>
              <a:rPr lang="en-GB" sz="4000" dirty="0"/>
              <a:t> … / Time to think and reflect …</a:t>
            </a:r>
          </a:p>
        </p:txBody>
      </p:sp>
      <p:sp>
        <p:nvSpPr>
          <p:cNvPr id="3" name="Content Placeholder 2">
            <a:extLst>
              <a:ext uri="{FF2B5EF4-FFF2-40B4-BE49-F238E27FC236}">
                <a16:creationId xmlns:a16="http://schemas.microsoft.com/office/drawing/2014/main" id="{D031E495-FD8F-9A47-1C85-337D9DB43A7F}"/>
              </a:ext>
            </a:extLst>
          </p:cNvPr>
          <p:cNvSpPr>
            <a:spLocks noGrp="1"/>
          </p:cNvSpPr>
          <p:nvPr>
            <p:ph idx="1"/>
          </p:nvPr>
        </p:nvSpPr>
        <p:spPr>
          <a:xfrm>
            <a:off x="358219" y="1478070"/>
            <a:ext cx="11481847" cy="4171167"/>
          </a:xfrm>
        </p:spPr>
        <p:txBody>
          <a:bodyPr>
            <a:normAutofit/>
          </a:bodyPr>
          <a:lstStyle/>
          <a:p>
            <a:r>
              <a:rPr lang="en-GB" dirty="0"/>
              <a:t>An incident / experience that stands out for (</a:t>
            </a:r>
            <a:r>
              <a:rPr lang="en-GB" dirty="0" err="1"/>
              <a:t>i</a:t>
            </a:r>
            <a:r>
              <a:rPr lang="en-GB" dirty="0"/>
              <a:t>)learning gained (ii)collaboration elements (iii) … earlier – you wrote it down … now lets reflect …</a:t>
            </a:r>
          </a:p>
          <a:p>
            <a:r>
              <a:rPr lang="en-GB" dirty="0"/>
              <a:t>How did you feel? </a:t>
            </a:r>
          </a:p>
          <a:p>
            <a:r>
              <a:rPr lang="en-GB" dirty="0"/>
              <a:t>What was good or bad about the situation? Evaluation</a:t>
            </a:r>
          </a:p>
          <a:p>
            <a:r>
              <a:rPr lang="en-GB" dirty="0"/>
              <a:t>What sense can you know make of the situation? Description</a:t>
            </a:r>
          </a:p>
          <a:p>
            <a:r>
              <a:rPr lang="en-GB" dirty="0"/>
              <a:t>Was there something that you could’ve done differently? Conclusion</a:t>
            </a:r>
          </a:p>
          <a:p>
            <a:r>
              <a:rPr lang="en-GB" dirty="0"/>
              <a:t>Is there something you’ll take forward from this experience? Action Plan</a:t>
            </a:r>
          </a:p>
          <a:p>
            <a:endParaRPr lang="en-GB" dirty="0"/>
          </a:p>
          <a:p>
            <a:pPr marL="0" indent="0">
              <a:buNone/>
            </a:pPr>
            <a:endParaRPr lang="en-GB" dirty="0"/>
          </a:p>
        </p:txBody>
      </p:sp>
    </p:spTree>
    <p:extLst>
      <p:ext uri="{BB962C8B-B14F-4D97-AF65-F5344CB8AC3E}">
        <p14:creationId xmlns:p14="http://schemas.microsoft.com/office/powerpoint/2010/main" val="2740544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5F76B-6FCB-80AA-863F-AE7CB2E86115}"/>
              </a:ext>
            </a:extLst>
          </p:cNvPr>
          <p:cNvSpPr>
            <a:spLocks noGrp="1"/>
          </p:cNvSpPr>
          <p:nvPr>
            <p:ph type="title"/>
          </p:nvPr>
        </p:nvSpPr>
        <p:spPr/>
        <p:txBody>
          <a:bodyPr/>
          <a:lstStyle/>
          <a:p>
            <a:r>
              <a:rPr lang="en-GB"/>
              <a:t>Kolb</a:t>
            </a:r>
          </a:p>
        </p:txBody>
      </p:sp>
      <p:sp>
        <p:nvSpPr>
          <p:cNvPr id="3" name="Content Placeholder 2">
            <a:extLst>
              <a:ext uri="{FF2B5EF4-FFF2-40B4-BE49-F238E27FC236}">
                <a16:creationId xmlns:a16="http://schemas.microsoft.com/office/drawing/2014/main" id="{B6E64737-8563-5B36-5F59-1679EF25E81B}"/>
              </a:ext>
            </a:extLst>
          </p:cNvPr>
          <p:cNvSpPr>
            <a:spLocks noGrp="1"/>
          </p:cNvSpPr>
          <p:nvPr>
            <p:ph idx="1"/>
          </p:nvPr>
        </p:nvSpPr>
        <p:spPr>
          <a:xfrm>
            <a:off x="161823" y="1943101"/>
            <a:ext cx="4587977" cy="2110658"/>
          </a:xfrm>
        </p:spPr>
        <p:txBody>
          <a:bodyPr>
            <a:normAutofit lnSpcReduction="10000"/>
          </a:bodyPr>
          <a:lstStyle/>
          <a:p>
            <a:r>
              <a:rPr lang="en-GB"/>
              <a:t>Used in learning cycles and experiential learning</a:t>
            </a:r>
          </a:p>
          <a:p>
            <a:r>
              <a:rPr lang="en-GB"/>
              <a:t>Something happened </a:t>
            </a:r>
            <a:r>
              <a:rPr lang="en-GB">
                <a:latin typeface="Calibri" panose="020F0502020204030204" pitchFamily="34" charset="0"/>
                <a:cs typeface="Calibri" panose="020F0502020204030204" pitchFamily="34" charset="0"/>
              </a:rPr>
              <a:t>→ What happened? →So What? → What now?</a:t>
            </a:r>
            <a:endParaRPr lang="en-GB"/>
          </a:p>
        </p:txBody>
      </p:sp>
      <p:pic>
        <p:nvPicPr>
          <p:cNvPr id="5" name="Picture 4">
            <a:extLst>
              <a:ext uri="{FF2B5EF4-FFF2-40B4-BE49-F238E27FC236}">
                <a16:creationId xmlns:a16="http://schemas.microsoft.com/office/drawing/2014/main" id="{DD82F61E-C65B-D12E-6656-290B848ECA6D}"/>
              </a:ext>
            </a:extLst>
          </p:cNvPr>
          <p:cNvPicPr>
            <a:picLocks noChangeAspect="1"/>
          </p:cNvPicPr>
          <p:nvPr/>
        </p:nvPicPr>
        <p:blipFill>
          <a:blip r:embed="rId2"/>
          <a:stretch>
            <a:fillRect/>
          </a:stretch>
        </p:blipFill>
        <p:spPr>
          <a:xfrm>
            <a:off x="5353152" y="1238250"/>
            <a:ext cx="6677025" cy="4381500"/>
          </a:xfrm>
          <a:prstGeom prst="rect">
            <a:avLst/>
          </a:prstGeom>
        </p:spPr>
      </p:pic>
    </p:spTree>
    <p:extLst>
      <p:ext uri="{BB962C8B-B14F-4D97-AF65-F5344CB8AC3E}">
        <p14:creationId xmlns:p14="http://schemas.microsoft.com/office/powerpoint/2010/main" val="2235966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58D8B-558E-B940-BF00-7B20451C11BC}"/>
              </a:ext>
            </a:extLst>
          </p:cNvPr>
          <p:cNvSpPr>
            <a:spLocks noGrp="1"/>
          </p:cNvSpPr>
          <p:nvPr>
            <p:ph type="title"/>
          </p:nvPr>
        </p:nvSpPr>
        <p:spPr>
          <a:xfrm>
            <a:off x="351934" y="114604"/>
            <a:ext cx="11481847" cy="1325563"/>
          </a:xfrm>
        </p:spPr>
        <p:txBody>
          <a:bodyPr/>
          <a:lstStyle/>
          <a:p>
            <a:r>
              <a:rPr lang="en-GB" dirty="0"/>
              <a:t>Approaching Reflections</a:t>
            </a:r>
          </a:p>
        </p:txBody>
      </p:sp>
      <p:sp>
        <p:nvSpPr>
          <p:cNvPr id="3" name="Content Placeholder 2">
            <a:extLst>
              <a:ext uri="{FF2B5EF4-FFF2-40B4-BE49-F238E27FC236}">
                <a16:creationId xmlns:a16="http://schemas.microsoft.com/office/drawing/2014/main" id="{E35B6D27-C897-4522-A52E-67ED0B0178DD}"/>
              </a:ext>
            </a:extLst>
          </p:cNvPr>
          <p:cNvSpPr>
            <a:spLocks noGrp="1"/>
          </p:cNvSpPr>
          <p:nvPr>
            <p:ph idx="1"/>
          </p:nvPr>
        </p:nvSpPr>
        <p:spPr>
          <a:xfrm>
            <a:off x="358219" y="1574800"/>
            <a:ext cx="11481847" cy="4127500"/>
          </a:xfrm>
        </p:spPr>
        <p:txBody>
          <a:bodyPr>
            <a:normAutofit fontScale="92500" lnSpcReduction="10000"/>
          </a:bodyPr>
          <a:lstStyle/>
          <a:p>
            <a:r>
              <a:rPr lang="en-GB" dirty="0"/>
              <a:t>Identify your purpose and focus: </a:t>
            </a:r>
          </a:p>
          <a:p>
            <a:pPr lvl="1"/>
            <a:r>
              <a:rPr lang="en-GB" dirty="0"/>
              <a:t>Whole and parts</a:t>
            </a:r>
          </a:p>
          <a:p>
            <a:pPr lvl="1"/>
            <a:r>
              <a:rPr lang="en-GB" dirty="0"/>
              <a:t>Incidents/ issues/ relationships/concerns</a:t>
            </a:r>
          </a:p>
          <a:p>
            <a:r>
              <a:rPr lang="en-GB" dirty="0"/>
              <a:t>Relating theory to practice</a:t>
            </a:r>
          </a:p>
          <a:p>
            <a:r>
              <a:rPr lang="en-GB" dirty="0"/>
              <a:t>Key issues and hot topics within the field</a:t>
            </a:r>
          </a:p>
          <a:p>
            <a:r>
              <a:rPr lang="en-GB" dirty="0"/>
              <a:t>Do your experiences support theory?</a:t>
            </a:r>
          </a:p>
          <a:p>
            <a:r>
              <a:rPr lang="en-GB" dirty="0"/>
              <a:t>Do theories support your findings?</a:t>
            </a:r>
          </a:p>
          <a:p>
            <a:r>
              <a:rPr lang="en-GB" dirty="0"/>
              <a:t>Are there broader social, political, cultural, ideological, economic or technological issues that you could research that would provide helpful additional perspectives.</a:t>
            </a:r>
          </a:p>
          <a:p>
            <a:r>
              <a:rPr lang="en-GB" dirty="0"/>
              <a:t>Challenge previous practice and apply it to future goals and actions.</a:t>
            </a:r>
          </a:p>
          <a:p>
            <a:endParaRPr lang="en-GB" dirty="0"/>
          </a:p>
        </p:txBody>
      </p:sp>
      <p:pic>
        <p:nvPicPr>
          <p:cNvPr id="4" name="Picture 3">
            <a:extLst>
              <a:ext uri="{FF2B5EF4-FFF2-40B4-BE49-F238E27FC236}">
                <a16:creationId xmlns:a16="http://schemas.microsoft.com/office/drawing/2014/main" id="{F1AEA1B5-30E0-239B-0FA8-A7462E6310E0}"/>
              </a:ext>
            </a:extLst>
          </p:cNvPr>
          <p:cNvPicPr>
            <a:picLocks noChangeAspect="1"/>
          </p:cNvPicPr>
          <p:nvPr/>
        </p:nvPicPr>
        <p:blipFill>
          <a:blip r:embed="rId2"/>
          <a:stretch>
            <a:fillRect/>
          </a:stretch>
        </p:blipFill>
        <p:spPr>
          <a:xfrm>
            <a:off x="6434869" y="925513"/>
            <a:ext cx="5398912" cy="3036888"/>
          </a:xfrm>
          <a:prstGeom prst="rect">
            <a:avLst/>
          </a:prstGeom>
        </p:spPr>
      </p:pic>
    </p:spTree>
    <p:extLst>
      <p:ext uri="{BB962C8B-B14F-4D97-AF65-F5344CB8AC3E}">
        <p14:creationId xmlns:p14="http://schemas.microsoft.com/office/powerpoint/2010/main" val="810034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98537-B80D-CE90-E307-B42E79440972}"/>
              </a:ext>
            </a:extLst>
          </p:cNvPr>
          <p:cNvSpPr>
            <a:spLocks noGrp="1"/>
          </p:cNvSpPr>
          <p:nvPr>
            <p:ph type="title"/>
          </p:nvPr>
        </p:nvSpPr>
        <p:spPr/>
        <p:txBody>
          <a:bodyPr/>
          <a:lstStyle/>
          <a:p>
            <a:r>
              <a:rPr lang="en-GB" dirty="0"/>
              <a:t>A.I. guidance</a:t>
            </a:r>
          </a:p>
        </p:txBody>
      </p:sp>
      <p:sp>
        <p:nvSpPr>
          <p:cNvPr id="3" name="Content Placeholder 2">
            <a:extLst>
              <a:ext uri="{FF2B5EF4-FFF2-40B4-BE49-F238E27FC236}">
                <a16:creationId xmlns:a16="http://schemas.microsoft.com/office/drawing/2014/main" id="{77AA8303-4A20-D29B-AFC3-DDECDE1DA458}"/>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231186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782-290F-7D98-2B9C-023586563163}"/>
              </a:ext>
            </a:extLst>
          </p:cNvPr>
          <p:cNvSpPr>
            <a:spLocks noGrp="1"/>
          </p:cNvSpPr>
          <p:nvPr>
            <p:ph type="title"/>
          </p:nvPr>
        </p:nvSpPr>
        <p:spPr>
          <a:xfrm>
            <a:off x="838200" y="-70304"/>
            <a:ext cx="10515600" cy="1165906"/>
          </a:xfrm>
        </p:spPr>
        <p:txBody>
          <a:bodyPr/>
          <a:lstStyle/>
          <a:p>
            <a:r>
              <a:rPr lang="en-GB">
                <a:solidFill>
                  <a:srgbClr val="FFFFFF"/>
                </a:solidFill>
                <a:cs typeface="Calibri Light"/>
              </a:rPr>
              <a:t>Which tools qualify as AI? </a:t>
            </a:r>
            <a:endParaRPr lang="en-US"/>
          </a:p>
        </p:txBody>
      </p:sp>
      <p:sp>
        <p:nvSpPr>
          <p:cNvPr id="19" name="Content Placeholder 18">
            <a:extLst>
              <a:ext uri="{FF2B5EF4-FFF2-40B4-BE49-F238E27FC236}">
                <a16:creationId xmlns:a16="http://schemas.microsoft.com/office/drawing/2014/main" id="{CCDB931F-23EA-CE34-CA57-CC68ABA83404}"/>
              </a:ext>
            </a:extLst>
          </p:cNvPr>
          <p:cNvSpPr>
            <a:spLocks noGrp="1"/>
          </p:cNvSpPr>
          <p:nvPr>
            <p:ph idx="1"/>
          </p:nvPr>
        </p:nvSpPr>
        <p:spPr>
          <a:xfrm>
            <a:off x="663697" y="1825625"/>
            <a:ext cx="10690103" cy="4351338"/>
          </a:xfrm>
        </p:spPr>
        <p:txBody>
          <a:bodyPr vert="horz" lIns="91440" tIns="45720" rIns="91440" bIns="45720" rtlCol="0" anchor="t">
            <a:normAutofit/>
          </a:bodyPr>
          <a:lstStyle/>
          <a:p>
            <a:pPr marL="0" indent="0">
              <a:buNone/>
            </a:pPr>
            <a:r>
              <a:rPr lang="en-US" sz="3600" b="1">
                <a:ea typeface="+mn-lt"/>
                <a:cs typeface="+mn-lt"/>
              </a:rPr>
              <a:t>First... 'Generative AI'?</a:t>
            </a:r>
          </a:p>
          <a:p>
            <a:pPr marL="0" indent="0">
              <a:buNone/>
            </a:pPr>
            <a:r>
              <a:rPr lang="en-US">
                <a:ea typeface="+mn-lt"/>
                <a:cs typeface="+mn-lt"/>
              </a:rPr>
              <a:t>"Generative AI refers to advanced artificial intelligence systems designed to create new content, including text, images, music and more, by learning from vast datasets. These systems use machine learning, especially deep learning techniques, to understand patterns, styles and structures of human made content." (UWTSD, 2024)</a:t>
            </a:r>
            <a:endParaRPr lang="en-US">
              <a:ea typeface="Calibri" panose="020F0502020204030204"/>
              <a:cs typeface="Calibri" panose="020F0502020204030204"/>
            </a:endParaRPr>
          </a:p>
        </p:txBody>
      </p:sp>
      <p:pic>
        <p:nvPicPr>
          <p:cNvPr id="20" name="Picture 19">
            <a:extLst>
              <a:ext uri="{FF2B5EF4-FFF2-40B4-BE49-F238E27FC236}">
                <a16:creationId xmlns:a16="http://schemas.microsoft.com/office/drawing/2014/main" id="{D0B3A7B1-B2F7-4F70-E9A4-F4F9E67B2EEE}"/>
              </a:ext>
            </a:extLst>
          </p:cNvPr>
          <p:cNvPicPr>
            <a:picLocks noChangeAspect="1"/>
          </p:cNvPicPr>
          <p:nvPr/>
        </p:nvPicPr>
        <p:blipFill>
          <a:blip r:embed="rId3"/>
          <a:stretch>
            <a:fillRect/>
          </a:stretch>
        </p:blipFill>
        <p:spPr>
          <a:xfrm>
            <a:off x="5212821" y="1285346"/>
            <a:ext cx="885825" cy="866775"/>
          </a:xfrm>
          <a:prstGeom prst="rect">
            <a:avLst/>
          </a:prstGeom>
        </p:spPr>
      </p:pic>
    </p:spTree>
    <p:extLst>
      <p:ext uri="{BB962C8B-B14F-4D97-AF65-F5344CB8AC3E}">
        <p14:creationId xmlns:p14="http://schemas.microsoft.com/office/powerpoint/2010/main" val="4199575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7C87C-9C78-1DFC-0DE8-AA690F6AACFE}"/>
              </a:ext>
            </a:extLst>
          </p:cNvPr>
          <p:cNvSpPr>
            <a:spLocks noGrp="1"/>
          </p:cNvSpPr>
          <p:nvPr>
            <p:ph type="title"/>
          </p:nvPr>
        </p:nvSpPr>
        <p:spPr>
          <a:xfrm>
            <a:off x="581952" y="-133884"/>
            <a:ext cx="10515600" cy="1325563"/>
          </a:xfrm>
        </p:spPr>
        <p:txBody>
          <a:bodyPr/>
          <a:lstStyle/>
          <a:p>
            <a:r>
              <a:rPr lang="en-US" b="1" dirty="0">
                <a:ea typeface="+mj-lt"/>
                <a:cs typeface="+mj-lt"/>
              </a:rPr>
              <a:t>Beth </a:t>
            </a:r>
            <a:r>
              <a:rPr lang="en-US" b="1" dirty="0" err="1">
                <a:ea typeface="+mj-lt"/>
                <a:cs typeface="+mj-lt"/>
              </a:rPr>
              <a:t>yw</a:t>
            </a:r>
            <a:r>
              <a:rPr lang="en-US" b="1" dirty="0">
                <a:ea typeface="+mj-lt"/>
                <a:cs typeface="+mj-lt"/>
              </a:rPr>
              <a:t> AI </a:t>
            </a:r>
            <a:r>
              <a:rPr lang="en-US" b="1" dirty="0" err="1">
                <a:ea typeface="+mj-lt"/>
                <a:cs typeface="+mj-lt"/>
              </a:rPr>
              <a:t>Cynhyrchiol</a:t>
            </a:r>
            <a:r>
              <a:rPr lang="en-US" b="1" dirty="0">
                <a:ea typeface="+mj-lt"/>
                <a:cs typeface="+mj-lt"/>
              </a:rPr>
              <a:t>? </a:t>
            </a:r>
            <a:endParaRPr lang="en-US" b="1" dirty="0"/>
          </a:p>
        </p:txBody>
      </p:sp>
      <p:sp>
        <p:nvSpPr>
          <p:cNvPr id="3" name="Content Placeholder 2">
            <a:extLst>
              <a:ext uri="{FF2B5EF4-FFF2-40B4-BE49-F238E27FC236}">
                <a16:creationId xmlns:a16="http://schemas.microsoft.com/office/drawing/2014/main" id="{9540BBF5-B980-BADD-AAFF-88CBCFF96124}"/>
              </a:ext>
            </a:extLst>
          </p:cNvPr>
          <p:cNvSpPr>
            <a:spLocks noGrp="1"/>
          </p:cNvSpPr>
          <p:nvPr>
            <p:ph idx="1"/>
          </p:nvPr>
        </p:nvSpPr>
        <p:spPr>
          <a:xfrm>
            <a:off x="312217" y="868068"/>
            <a:ext cx="11850785" cy="4351338"/>
          </a:xfrm>
        </p:spPr>
        <p:txBody>
          <a:bodyPr vert="horz" lIns="91440" tIns="45720" rIns="91440" bIns="45720" rtlCol="0" anchor="t">
            <a:noAutofit/>
          </a:bodyPr>
          <a:lstStyle/>
          <a:p>
            <a:endParaRPr lang="en-US" sz="1100" dirty="0">
              <a:ea typeface="+mn-lt"/>
              <a:cs typeface="+mn-lt"/>
            </a:endParaRPr>
          </a:p>
          <a:p>
            <a:pPr marL="0" indent="0">
              <a:buNone/>
            </a:pPr>
            <a:r>
              <a:rPr lang="en-US" sz="2600" dirty="0">
                <a:ea typeface="+mn-lt"/>
                <a:cs typeface="+mn-lt"/>
              </a:rPr>
              <a:t>Mae AI </a:t>
            </a:r>
            <a:r>
              <a:rPr lang="en-US" sz="2600" dirty="0" err="1">
                <a:ea typeface="+mn-lt"/>
                <a:cs typeface="+mn-lt"/>
              </a:rPr>
              <a:t>Cynhyrchiol</a:t>
            </a:r>
            <a:r>
              <a:rPr lang="en-US" sz="2600" dirty="0">
                <a:ea typeface="+mn-lt"/>
                <a:cs typeface="+mn-lt"/>
              </a:rPr>
              <a:t> </a:t>
            </a:r>
            <a:r>
              <a:rPr lang="en-US" sz="2600" dirty="0" err="1">
                <a:ea typeface="+mn-lt"/>
                <a:cs typeface="+mn-lt"/>
              </a:rPr>
              <a:t>yn</a:t>
            </a:r>
            <a:r>
              <a:rPr lang="en-US" sz="2600" dirty="0">
                <a:ea typeface="+mn-lt"/>
                <a:cs typeface="+mn-lt"/>
              </a:rPr>
              <a:t> </a:t>
            </a:r>
            <a:r>
              <a:rPr lang="en-US" sz="2600" dirty="0" err="1">
                <a:ea typeface="+mn-lt"/>
                <a:cs typeface="+mn-lt"/>
              </a:rPr>
              <a:t>cyfeirio</a:t>
            </a:r>
            <a:r>
              <a:rPr lang="en-US" sz="2600" dirty="0">
                <a:ea typeface="+mn-lt"/>
                <a:cs typeface="+mn-lt"/>
              </a:rPr>
              <a:t> at </a:t>
            </a:r>
            <a:r>
              <a:rPr lang="en-US" sz="2600" dirty="0" err="1">
                <a:ea typeface="+mn-lt"/>
                <a:cs typeface="+mn-lt"/>
              </a:rPr>
              <a:t>systemau</a:t>
            </a:r>
            <a:r>
              <a:rPr lang="en-US" sz="2600" dirty="0">
                <a:ea typeface="+mn-lt"/>
                <a:cs typeface="+mn-lt"/>
              </a:rPr>
              <a:t> </a:t>
            </a:r>
            <a:r>
              <a:rPr lang="en-US" sz="2600" dirty="0" err="1">
                <a:ea typeface="+mn-lt"/>
                <a:cs typeface="+mn-lt"/>
              </a:rPr>
              <a:t>deallusrwydd</a:t>
            </a:r>
            <a:r>
              <a:rPr lang="en-US" sz="2600" dirty="0">
                <a:ea typeface="+mn-lt"/>
                <a:cs typeface="+mn-lt"/>
              </a:rPr>
              <a:t> </a:t>
            </a:r>
            <a:r>
              <a:rPr lang="en-US" sz="2600" dirty="0" err="1">
                <a:ea typeface="+mn-lt"/>
                <a:cs typeface="+mn-lt"/>
              </a:rPr>
              <a:t>artiffisial</a:t>
            </a:r>
            <a:r>
              <a:rPr lang="en-US" sz="2600" dirty="0">
                <a:ea typeface="+mn-lt"/>
                <a:cs typeface="+mn-lt"/>
              </a:rPr>
              <a:t> </a:t>
            </a:r>
            <a:r>
              <a:rPr lang="en-US" sz="2600" dirty="0" err="1">
                <a:ea typeface="+mn-lt"/>
                <a:cs typeface="+mn-lt"/>
              </a:rPr>
              <a:t>uwch</a:t>
            </a:r>
            <a:r>
              <a:rPr lang="en-US" sz="2600" dirty="0">
                <a:ea typeface="+mn-lt"/>
                <a:cs typeface="+mn-lt"/>
              </a:rPr>
              <a:t> a </a:t>
            </a:r>
            <a:r>
              <a:rPr lang="en-US" sz="2600" dirty="0" err="1">
                <a:ea typeface="+mn-lt"/>
                <a:cs typeface="+mn-lt"/>
              </a:rPr>
              <a:t>gynlluniwyd</a:t>
            </a:r>
            <a:r>
              <a:rPr lang="en-US" sz="2600" dirty="0">
                <a:ea typeface="+mn-lt"/>
                <a:cs typeface="+mn-lt"/>
              </a:rPr>
              <a:t> </a:t>
            </a:r>
            <a:r>
              <a:rPr lang="en-US" sz="2600" dirty="0" err="1">
                <a:ea typeface="+mn-lt"/>
                <a:cs typeface="+mn-lt"/>
              </a:rPr>
              <a:t>i</a:t>
            </a:r>
            <a:r>
              <a:rPr lang="en-US" sz="2600" dirty="0">
                <a:ea typeface="+mn-lt"/>
                <a:cs typeface="+mn-lt"/>
              </a:rPr>
              <a:t> </a:t>
            </a:r>
            <a:r>
              <a:rPr lang="en-US" sz="2600" dirty="0" err="1">
                <a:ea typeface="+mn-lt"/>
                <a:cs typeface="+mn-lt"/>
              </a:rPr>
              <a:t>greu</a:t>
            </a:r>
            <a:r>
              <a:rPr lang="en-US" sz="2600" dirty="0">
                <a:ea typeface="+mn-lt"/>
                <a:cs typeface="+mn-lt"/>
              </a:rPr>
              <a:t> </a:t>
            </a:r>
            <a:r>
              <a:rPr lang="en-US" sz="2600" dirty="0" err="1">
                <a:ea typeface="+mn-lt"/>
                <a:cs typeface="+mn-lt"/>
              </a:rPr>
              <a:t>cynnwys</a:t>
            </a:r>
            <a:r>
              <a:rPr lang="en-US" sz="2600" dirty="0">
                <a:ea typeface="+mn-lt"/>
                <a:cs typeface="+mn-lt"/>
              </a:rPr>
              <a:t> </a:t>
            </a:r>
            <a:r>
              <a:rPr lang="en-US" sz="2600" dirty="0" err="1">
                <a:ea typeface="+mn-lt"/>
                <a:cs typeface="+mn-lt"/>
              </a:rPr>
              <a:t>newydd</a:t>
            </a:r>
            <a:r>
              <a:rPr lang="en-US" sz="2600" dirty="0">
                <a:ea typeface="+mn-lt"/>
                <a:cs typeface="+mn-lt"/>
              </a:rPr>
              <a:t>, </a:t>
            </a:r>
            <a:r>
              <a:rPr lang="en-US" sz="2600" dirty="0" err="1">
                <a:ea typeface="+mn-lt"/>
                <a:cs typeface="+mn-lt"/>
              </a:rPr>
              <a:t>gan</a:t>
            </a:r>
            <a:r>
              <a:rPr lang="en-US" sz="2600" dirty="0">
                <a:ea typeface="+mn-lt"/>
                <a:cs typeface="+mn-lt"/>
              </a:rPr>
              <a:t> </a:t>
            </a:r>
            <a:r>
              <a:rPr lang="en-US" sz="2600" dirty="0" err="1">
                <a:ea typeface="+mn-lt"/>
                <a:cs typeface="+mn-lt"/>
              </a:rPr>
              <a:t>gynnwys</a:t>
            </a:r>
            <a:r>
              <a:rPr lang="en-US" sz="2600" dirty="0">
                <a:ea typeface="+mn-lt"/>
                <a:cs typeface="+mn-lt"/>
              </a:rPr>
              <a:t> </a:t>
            </a:r>
            <a:r>
              <a:rPr lang="en-US" sz="2600" dirty="0" err="1">
                <a:ea typeface="+mn-lt"/>
                <a:cs typeface="+mn-lt"/>
              </a:rPr>
              <a:t>testun</a:t>
            </a:r>
            <a:r>
              <a:rPr lang="en-US" sz="2600" dirty="0">
                <a:ea typeface="+mn-lt"/>
                <a:cs typeface="+mn-lt"/>
              </a:rPr>
              <a:t>, </a:t>
            </a:r>
            <a:r>
              <a:rPr lang="en-US" sz="2600" dirty="0" err="1">
                <a:ea typeface="+mn-lt"/>
                <a:cs typeface="+mn-lt"/>
              </a:rPr>
              <a:t>delweddau</a:t>
            </a:r>
            <a:r>
              <a:rPr lang="en-US" sz="2600" dirty="0">
                <a:ea typeface="+mn-lt"/>
                <a:cs typeface="+mn-lt"/>
              </a:rPr>
              <a:t>, </a:t>
            </a:r>
            <a:r>
              <a:rPr lang="en-US" sz="2600" dirty="0" err="1">
                <a:ea typeface="+mn-lt"/>
                <a:cs typeface="+mn-lt"/>
              </a:rPr>
              <a:t>cerddoriaeth</a:t>
            </a:r>
            <a:r>
              <a:rPr lang="en-US" sz="2600" dirty="0">
                <a:ea typeface="+mn-lt"/>
                <a:cs typeface="+mn-lt"/>
              </a:rPr>
              <a:t> a </a:t>
            </a:r>
            <a:r>
              <a:rPr lang="en-US" sz="2600" dirty="0" err="1">
                <a:ea typeface="+mn-lt"/>
                <a:cs typeface="+mn-lt"/>
              </a:rPr>
              <a:t>rhagor</a:t>
            </a:r>
            <a:r>
              <a:rPr lang="en-US" sz="2600" dirty="0">
                <a:ea typeface="+mn-lt"/>
                <a:cs typeface="+mn-lt"/>
              </a:rPr>
              <a:t>, </a:t>
            </a:r>
            <a:r>
              <a:rPr lang="en-US" sz="2600" dirty="0" err="1">
                <a:ea typeface="+mn-lt"/>
                <a:cs typeface="+mn-lt"/>
              </a:rPr>
              <a:t>trwy</a:t>
            </a:r>
            <a:r>
              <a:rPr lang="en-US" sz="2600" dirty="0">
                <a:ea typeface="+mn-lt"/>
                <a:cs typeface="+mn-lt"/>
              </a:rPr>
              <a:t> </a:t>
            </a:r>
            <a:r>
              <a:rPr lang="en-US" sz="2600" dirty="0" err="1">
                <a:ea typeface="+mn-lt"/>
                <a:cs typeface="+mn-lt"/>
              </a:rPr>
              <a:t>ddysgu</a:t>
            </a:r>
            <a:r>
              <a:rPr lang="en-US" sz="2600" dirty="0">
                <a:ea typeface="+mn-lt"/>
                <a:cs typeface="+mn-lt"/>
              </a:rPr>
              <a:t> </a:t>
            </a:r>
            <a:r>
              <a:rPr lang="en-US" sz="2600" dirty="0" err="1">
                <a:ea typeface="+mn-lt"/>
                <a:cs typeface="+mn-lt"/>
              </a:rPr>
              <a:t>gan</a:t>
            </a:r>
            <a:r>
              <a:rPr lang="en-US" sz="2600" dirty="0">
                <a:ea typeface="+mn-lt"/>
                <a:cs typeface="+mn-lt"/>
              </a:rPr>
              <a:t> </a:t>
            </a:r>
            <a:r>
              <a:rPr lang="en-US" sz="2600" dirty="0" err="1">
                <a:ea typeface="+mn-lt"/>
                <a:cs typeface="+mn-lt"/>
              </a:rPr>
              <a:t>gronfeydd</a:t>
            </a:r>
            <a:r>
              <a:rPr lang="en-US" sz="2600" dirty="0">
                <a:ea typeface="+mn-lt"/>
                <a:cs typeface="+mn-lt"/>
              </a:rPr>
              <a:t> data </a:t>
            </a:r>
            <a:r>
              <a:rPr lang="en-US" sz="2600" dirty="0" err="1">
                <a:ea typeface="+mn-lt"/>
                <a:cs typeface="+mn-lt"/>
              </a:rPr>
              <a:t>helaeth</a:t>
            </a:r>
            <a:r>
              <a:rPr lang="en-US" sz="2600" dirty="0">
                <a:ea typeface="+mn-lt"/>
                <a:cs typeface="+mn-lt"/>
              </a:rPr>
              <a:t>. </a:t>
            </a:r>
            <a:r>
              <a:rPr lang="en-US" sz="2600" dirty="0" err="1">
                <a:ea typeface="+mn-lt"/>
                <a:cs typeface="+mn-lt"/>
              </a:rPr>
              <a:t>Mae’r</a:t>
            </a:r>
            <a:r>
              <a:rPr lang="en-US" sz="2600" dirty="0">
                <a:ea typeface="+mn-lt"/>
                <a:cs typeface="+mn-lt"/>
              </a:rPr>
              <a:t> </a:t>
            </a:r>
            <a:r>
              <a:rPr lang="en-US" sz="2600" dirty="0" err="1">
                <a:ea typeface="+mn-lt"/>
                <a:cs typeface="+mn-lt"/>
              </a:rPr>
              <a:t>systemau</a:t>
            </a:r>
            <a:r>
              <a:rPr lang="en-US" sz="2600" dirty="0">
                <a:ea typeface="+mn-lt"/>
                <a:cs typeface="+mn-lt"/>
              </a:rPr>
              <a:t> </a:t>
            </a:r>
            <a:r>
              <a:rPr lang="en-US" sz="2600" dirty="0" err="1">
                <a:ea typeface="+mn-lt"/>
                <a:cs typeface="+mn-lt"/>
              </a:rPr>
              <a:t>hyn</a:t>
            </a:r>
            <a:r>
              <a:rPr lang="en-US" sz="2600" dirty="0">
                <a:ea typeface="+mn-lt"/>
                <a:cs typeface="+mn-lt"/>
              </a:rPr>
              <a:t> </a:t>
            </a:r>
            <a:r>
              <a:rPr lang="en-US" sz="2600" dirty="0" err="1">
                <a:ea typeface="+mn-lt"/>
                <a:cs typeface="+mn-lt"/>
              </a:rPr>
              <a:t>yn</a:t>
            </a:r>
            <a:r>
              <a:rPr lang="en-US" sz="2600" dirty="0">
                <a:ea typeface="+mn-lt"/>
                <a:cs typeface="+mn-lt"/>
              </a:rPr>
              <a:t> </a:t>
            </a:r>
            <a:r>
              <a:rPr lang="en-US" sz="2600" dirty="0" err="1">
                <a:ea typeface="+mn-lt"/>
                <a:cs typeface="+mn-lt"/>
              </a:rPr>
              <a:t>defnyddio</a:t>
            </a:r>
            <a:r>
              <a:rPr lang="en-US" sz="2600" dirty="0">
                <a:ea typeface="+mn-lt"/>
                <a:cs typeface="+mn-lt"/>
              </a:rPr>
              <a:t> </a:t>
            </a:r>
            <a:r>
              <a:rPr lang="en-US" sz="2600" dirty="0" err="1">
                <a:ea typeface="+mn-lt"/>
                <a:cs typeface="+mn-lt"/>
              </a:rPr>
              <a:t>dysgu</a:t>
            </a:r>
            <a:r>
              <a:rPr lang="en-US" sz="2600" dirty="0">
                <a:ea typeface="+mn-lt"/>
                <a:cs typeface="+mn-lt"/>
              </a:rPr>
              <a:t> </a:t>
            </a:r>
            <a:r>
              <a:rPr lang="en-US" sz="2600" dirty="0" err="1">
                <a:ea typeface="+mn-lt"/>
                <a:cs typeface="+mn-lt"/>
              </a:rPr>
              <a:t>peirianyddol</a:t>
            </a:r>
            <a:r>
              <a:rPr lang="en-US" sz="2600" dirty="0">
                <a:ea typeface="+mn-lt"/>
                <a:cs typeface="+mn-lt"/>
              </a:rPr>
              <a:t>, </a:t>
            </a:r>
            <a:r>
              <a:rPr lang="en-US" sz="2600" dirty="0" err="1">
                <a:ea typeface="+mn-lt"/>
                <a:cs typeface="+mn-lt"/>
              </a:rPr>
              <a:t>yn</a:t>
            </a:r>
            <a:r>
              <a:rPr lang="en-US" sz="2600" dirty="0">
                <a:ea typeface="+mn-lt"/>
                <a:cs typeface="+mn-lt"/>
              </a:rPr>
              <a:t> </a:t>
            </a:r>
            <a:r>
              <a:rPr lang="en-US" sz="2600" dirty="0" err="1">
                <a:ea typeface="+mn-lt"/>
                <a:cs typeface="+mn-lt"/>
              </a:rPr>
              <a:t>arbennig</a:t>
            </a:r>
            <a:r>
              <a:rPr lang="en-US" sz="2600" dirty="0">
                <a:ea typeface="+mn-lt"/>
                <a:cs typeface="+mn-lt"/>
              </a:rPr>
              <a:t> </a:t>
            </a:r>
            <a:r>
              <a:rPr lang="en-US" sz="2600" dirty="0" err="1">
                <a:ea typeface="+mn-lt"/>
                <a:cs typeface="+mn-lt"/>
              </a:rPr>
              <a:t>technegau</a:t>
            </a:r>
            <a:r>
              <a:rPr lang="en-US" sz="2600" dirty="0">
                <a:ea typeface="+mn-lt"/>
                <a:cs typeface="+mn-lt"/>
              </a:rPr>
              <a:t> </a:t>
            </a:r>
            <a:r>
              <a:rPr lang="en-US" sz="2600" dirty="0" err="1">
                <a:ea typeface="+mn-lt"/>
                <a:cs typeface="+mn-lt"/>
              </a:rPr>
              <a:t>dysgu</a:t>
            </a:r>
            <a:r>
              <a:rPr lang="en-US" sz="2600" dirty="0">
                <a:ea typeface="+mn-lt"/>
                <a:cs typeface="+mn-lt"/>
              </a:rPr>
              <a:t> </a:t>
            </a:r>
            <a:r>
              <a:rPr lang="en-US" sz="2600" dirty="0" err="1">
                <a:ea typeface="+mn-lt"/>
                <a:cs typeface="+mn-lt"/>
              </a:rPr>
              <a:t>dwfn</a:t>
            </a:r>
            <a:r>
              <a:rPr lang="en-US" sz="2600" dirty="0">
                <a:ea typeface="+mn-lt"/>
                <a:cs typeface="+mn-lt"/>
              </a:rPr>
              <a:t>, </a:t>
            </a:r>
            <a:r>
              <a:rPr lang="en-US" sz="2600" dirty="0" err="1">
                <a:ea typeface="+mn-lt"/>
                <a:cs typeface="+mn-lt"/>
              </a:rPr>
              <a:t>i</a:t>
            </a:r>
            <a:r>
              <a:rPr lang="en-US" sz="2600" dirty="0">
                <a:ea typeface="+mn-lt"/>
                <a:cs typeface="+mn-lt"/>
              </a:rPr>
              <a:t> </a:t>
            </a:r>
            <a:r>
              <a:rPr lang="en-US" sz="2600" dirty="0" err="1">
                <a:ea typeface="+mn-lt"/>
                <a:cs typeface="+mn-lt"/>
              </a:rPr>
              <a:t>ddeall</a:t>
            </a:r>
            <a:r>
              <a:rPr lang="en-US" sz="2600" dirty="0">
                <a:ea typeface="+mn-lt"/>
                <a:cs typeface="+mn-lt"/>
              </a:rPr>
              <a:t> </a:t>
            </a:r>
            <a:r>
              <a:rPr lang="en-US" sz="2600" dirty="0" err="1">
                <a:ea typeface="+mn-lt"/>
                <a:cs typeface="+mn-lt"/>
              </a:rPr>
              <a:t>patrymau</a:t>
            </a:r>
            <a:r>
              <a:rPr lang="en-US" sz="2600" dirty="0">
                <a:ea typeface="+mn-lt"/>
                <a:cs typeface="+mn-lt"/>
              </a:rPr>
              <a:t>, </a:t>
            </a:r>
            <a:r>
              <a:rPr lang="en-US" sz="2600" dirty="0" err="1">
                <a:ea typeface="+mn-lt"/>
                <a:cs typeface="+mn-lt"/>
              </a:rPr>
              <a:t>arddulliau</a:t>
            </a:r>
            <a:r>
              <a:rPr lang="en-US" sz="2600" dirty="0">
                <a:ea typeface="+mn-lt"/>
                <a:cs typeface="+mn-lt"/>
              </a:rPr>
              <a:t> a </a:t>
            </a:r>
            <a:r>
              <a:rPr lang="en-US" sz="2600" dirty="0" err="1">
                <a:ea typeface="+mn-lt"/>
                <a:cs typeface="+mn-lt"/>
              </a:rPr>
              <a:t>strwythurau</a:t>
            </a:r>
            <a:r>
              <a:rPr lang="en-US" sz="2600" dirty="0">
                <a:ea typeface="+mn-lt"/>
                <a:cs typeface="+mn-lt"/>
              </a:rPr>
              <a:t> </a:t>
            </a:r>
            <a:r>
              <a:rPr lang="en-US" sz="2600" dirty="0" err="1">
                <a:ea typeface="+mn-lt"/>
                <a:cs typeface="+mn-lt"/>
              </a:rPr>
              <a:t>cynnwys</a:t>
            </a:r>
            <a:r>
              <a:rPr lang="en-US" sz="2600" dirty="0">
                <a:ea typeface="+mn-lt"/>
                <a:cs typeface="+mn-lt"/>
              </a:rPr>
              <a:t> a </a:t>
            </a:r>
            <a:r>
              <a:rPr lang="en-US" sz="2600" dirty="0" err="1">
                <a:ea typeface="+mn-lt"/>
                <a:cs typeface="+mn-lt"/>
              </a:rPr>
              <a:t>wneir</a:t>
            </a:r>
            <a:r>
              <a:rPr lang="en-US" sz="2600" dirty="0">
                <a:ea typeface="+mn-lt"/>
                <a:cs typeface="+mn-lt"/>
              </a:rPr>
              <a:t> â </a:t>
            </a:r>
            <a:r>
              <a:rPr lang="en-US" sz="2600" dirty="0" err="1">
                <a:ea typeface="+mn-lt"/>
                <a:cs typeface="+mn-lt"/>
              </a:rPr>
              <a:t>llaw</a:t>
            </a:r>
            <a:r>
              <a:rPr lang="en-US" sz="2600" dirty="0">
                <a:ea typeface="+mn-lt"/>
                <a:cs typeface="+mn-lt"/>
              </a:rPr>
              <a:t> </a:t>
            </a:r>
            <a:r>
              <a:rPr lang="en-US" sz="2600" dirty="0" err="1">
                <a:ea typeface="+mn-lt"/>
                <a:cs typeface="+mn-lt"/>
              </a:rPr>
              <a:t>dyn</a:t>
            </a:r>
            <a:r>
              <a:rPr lang="en-US" sz="2600" dirty="0">
                <a:ea typeface="+mn-lt"/>
                <a:cs typeface="+mn-lt"/>
              </a:rPr>
              <a:t>. </a:t>
            </a:r>
          </a:p>
          <a:p>
            <a:pPr marL="0" indent="0">
              <a:buNone/>
            </a:pPr>
            <a:endParaRPr lang="en-US" sz="2600" dirty="0">
              <a:ea typeface="+mn-lt"/>
              <a:cs typeface="+mn-lt"/>
            </a:endParaRPr>
          </a:p>
          <a:p>
            <a:pPr marL="0" indent="0">
              <a:buNone/>
            </a:pPr>
            <a:r>
              <a:rPr lang="en-US" sz="2600" dirty="0">
                <a:ea typeface="+mn-lt"/>
                <a:cs typeface="+mn-lt"/>
              </a:rPr>
              <a:t>Yn </a:t>
            </a:r>
            <a:r>
              <a:rPr lang="en-US" sz="2600" dirty="0" err="1">
                <a:ea typeface="+mn-lt"/>
                <a:cs typeface="+mn-lt"/>
              </a:rPr>
              <a:t>wahanol</a:t>
            </a:r>
            <a:r>
              <a:rPr lang="en-US" sz="2600" dirty="0">
                <a:ea typeface="+mn-lt"/>
                <a:cs typeface="+mn-lt"/>
              </a:rPr>
              <a:t> </a:t>
            </a:r>
            <a:r>
              <a:rPr lang="en-US" sz="2600" dirty="0" err="1">
                <a:ea typeface="+mn-lt"/>
                <a:cs typeface="+mn-lt"/>
              </a:rPr>
              <a:t>i</a:t>
            </a:r>
            <a:r>
              <a:rPr lang="en-US" sz="2600" dirty="0">
                <a:ea typeface="+mn-lt"/>
                <a:cs typeface="+mn-lt"/>
              </a:rPr>
              <a:t> AI </a:t>
            </a:r>
            <a:r>
              <a:rPr lang="en-US" sz="2600" dirty="0" err="1">
                <a:ea typeface="+mn-lt"/>
                <a:cs typeface="+mn-lt"/>
              </a:rPr>
              <a:t>traddodiadol</a:t>
            </a:r>
            <a:r>
              <a:rPr lang="en-US" sz="2600" dirty="0">
                <a:ea typeface="+mn-lt"/>
                <a:cs typeface="+mn-lt"/>
              </a:rPr>
              <a:t>, </a:t>
            </a:r>
            <a:r>
              <a:rPr lang="en-US" sz="2600" dirty="0" err="1">
                <a:ea typeface="+mn-lt"/>
                <a:cs typeface="+mn-lt"/>
              </a:rPr>
              <a:t>sy’n</a:t>
            </a:r>
            <a:r>
              <a:rPr lang="en-US" sz="2600" dirty="0">
                <a:ea typeface="+mn-lt"/>
                <a:cs typeface="+mn-lt"/>
              </a:rPr>
              <a:t> </a:t>
            </a:r>
            <a:r>
              <a:rPr lang="en-US" sz="2600" dirty="0" err="1">
                <a:ea typeface="+mn-lt"/>
                <a:cs typeface="+mn-lt"/>
              </a:rPr>
              <a:t>ffocysu</a:t>
            </a:r>
            <a:r>
              <a:rPr lang="en-US" sz="2600" dirty="0">
                <a:ea typeface="+mn-lt"/>
                <a:cs typeface="+mn-lt"/>
              </a:rPr>
              <a:t> </a:t>
            </a:r>
            <a:r>
              <a:rPr lang="en-US" sz="2600" dirty="0" err="1">
                <a:ea typeface="+mn-lt"/>
                <a:cs typeface="+mn-lt"/>
              </a:rPr>
              <a:t>ar</a:t>
            </a:r>
            <a:r>
              <a:rPr lang="en-US" sz="2600" dirty="0">
                <a:ea typeface="+mn-lt"/>
                <a:cs typeface="+mn-lt"/>
              </a:rPr>
              <a:t> </a:t>
            </a:r>
            <a:r>
              <a:rPr lang="en-US" sz="2600" dirty="0" err="1">
                <a:ea typeface="+mn-lt"/>
                <a:cs typeface="+mn-lt"/>
              </a:rPr>
              <a:t>ddadansoddi</a:t>
            </a:r>
            <a:r>
              <a:rPr lang="en-US" sz="2600" dirty="0">
                <a:ea typeface="+mn-lt"/>
                <a:cs typeface="+mn-lt"/>
              </a:rPr>
              <a:t> a </a:t>
            </a:r>
            <a:r>
              <a:rPr lang="en-US" sz="2600" dirty="0" err="1">
                <a:ea typeface="+mn-lt"/>
                <a:cs typeface="+mn-lt"/>
              </a:rPr>
              <a:t>rhagfynegi</a:t>
            </a:r>
            <a:r>
              <a:rPr lang="en-US" sz="2600" dirty="0">
                <a:ea typeface="+mn-lt"/>
                <a:cs typeface="+mn-lt"/>
              </a:rPr>
              <a:t>, </a:t>
            </a:r>
            <a:r>
              <a:rPr lang="en-US" sz="2600" dirty="0" err="1">
                <a:ea typeface="+mn-lt"/>
                <a:cs typeface="+mn-lt"/>
              </a:rPr>
              <a:t>mae</a:t>
            </a:r>
            <a:r>
              <a:rPr lang="en-US" sz="2600" dirty="0">
                <a:ea typeface="+mn-lt"/>
                <a:cs typeface="+mn-lt"/>
              </a:rPr>
              <a:t> AI </a:t>
            </a:r>
            <a:r>
              <a:rPr lang="en-US" sz="2600" dirty="0" err="1">
                <a:ea typeface="+mn-lt"/>
                <a:cs typeface="+mn-lt"/>
              </a:rPr>
              <a:t>Cynhyrchiol</a:t>
            </a:r>
            <a:r>
              <a:rPr lang="en-US" sz="2600" dirty="0">
                <a:ea typeface="+mn-lt"/>
                <a:cs typeface="+mn-lt"/>
              </a:rPr>
              <a:t> </a:t>
            </a:r>
            <a:r>
              <a:rPr lang="en-US" sz="2600" dirty="0" err="1">
                <a:ea typeface="+mn-lt"/>
                <a:cs typeface="+mn-lt"/>
              </a:rPr>
              <a:t>yn</a:t>
            </a:r>
            <a:r>
              <a:rPr lang="en-US" sz="2600" dirty="0">
                <a:ea typeface="+mn-lt"/>
                <a:cs typeface="+mn-lt"/>
              </a:rPr>
              <a:t> </a:t>
            </a:r>
            <a:r>
              <a:rPr lang="en-US" sz="2600" dirty="0" err="1">
                <a:ea typeface="+mn-lt"/>
                <a:cs typeface="+mn-lt"/>
              </a:rPr>
              <a:t>rhagori</a:t>
            </a:r>
            <a:r>
              <a:rPr lang="en-US" sz="2600" dirty="0">
                <a:ea typeface="+mn-lt"/>
                <a:cs typeface="+mn-lt"/>
              </a:rPr>
              <a:t> </a:t>
            </a:r>
            <a:r>
              <a:rPr lang="en-US" sz="2600" dirty="0" err="1">
                <a:ea typeface="+mn-lt"/>
                <a:cs typeface="+mn-lt"/>
              </a:rPr>
              <a:t>mewn</a:t>
            </a:r>
            <a:r>
              <a:rPr lang="en-US" sz="2600" dirty="0">
                <a:ea typeface="+mn-lt"/>
                <a:cs typeface="+mn-lt"/>
              </a:rPr>
              <a:t> </a:t>
            </a:r>
            <a:r>
              <a:rPr lang="en-US" sz="2600" dirty="0" err="1">
                <a:ea typeface="+mn-lt"/>
                <a:cs typeface="+mn-lt"/>
              </a:rPr>
              <a:t>cynhyrchu</a:t>
            </a:r>
            <a:r>
              <a:rPr lang="en-US" sz="2600" dirty="0">
                <a:ea typeface="+mn-lt"/>
                <a:cs typeface="+mn-lt"/>
              </a:rPr>
              <a:t> </a:t>
            </a:r>
            <a:r>
              <a:rPr lang="en-US" sz="2600" dirty="0" err="1">
                <a:ea typeface="+mn-lt"/>
                <a:cs typeface="+mn-lt"/>
              </a:rPr>
              <a:t>allfeydd</a:t>
            </a:r>
            <a:r>
              <a:rPr lang="en-US" sz="2600" dirty="0">
                <a:ea typeface="+mn-lt"/>
                <a:cs typeface="+mn-lt"/>
              </a:rPr>
              <a:t> </a:t>
            </a:r>
            <a:r>
              <a:rPr lang="en-US" sz="2600" dirty="0" err="1">
                <a:ea typeface="+mn-lt"/>
                <a:cs typeface="+mn-lt"/>
              </a:rPr>
              <a:t>newydd</a:t>
            </a:r>
            <a:r>
              <a:rPr lang="en-US" sz="2600" dirty="0">
                <a:ea typeface="+mn-lt"/>
                <a:cs typeface="+mn-lt"/>
              </a:rPr>
              <a:t>, </a:t>
            </a:r>
            <a:r>
              <a:rPr lang="en-US" sz="2600" dirty="0" err="1">
                <a:ea typeface="+mn-lt"/>
                <a:cs typeface="+mn-lt"/>
              </a:rPr>
              <a:t>sydd</a:t>
            </a:r>
            <a:r>
              <a:rPr lang="en-US" sz="2600" dirty="0">
                <a:ea typeface="+mn-lt"/>
                <a:cs typeface="+mn-lt"/>
              </a:rPr>
              <a:t> </a:t>
            </a:r>
            <a:r>
              <a:rPr lang="en-US" sz="2600" dirty="0" err="1">
                <a:ea typeface="+mn-lt"/>
                <a:cs typeface="+mn-lt"/>
              </a:rPr>
              <a:t>gan</a:t>
            </a:r>
            <a:r>
              <a:rPr lang="en-US" sz="2600" dirty="0">
                <a:ea typeface="+mn-lt"/>
                <a:cs typeface="+mn-lt"/>
              </a:rPr>
              <a:t> </a:t>
            </a:r>
            <a:r>
              <a:rPr lang="en-US" sz="2600" dirty="0" err="1">
                <a:ea typeface="+mn-lt"/>
                <a:cs typeface="+mn-lt"/>
              </a:rPr>
              <a:t>amlaf</a:t>
            </a:r>
            <a:r>
              <a:rPr lang="en-US" sz="2600" dirty="0">
                <a:ea typeface="+mn-lt"/>
                <a:cs typeface="+mn-lt"/>
              </a:rPr>
              <a:t> </a:t>
            </a:r>
            <a:r>
              <a:rPr lang="en-US" sz="2600" dirty="0" err="1">
                <a:ea typeface="+mn-lt"/>
                <a:cs typeface="+mn-lt"/>
              </a:rPr>
              <a:t>yn</a:t>
            </a:r>
            <a:r>
              <a:rPr lang="en-US" sz="2600" dirty="0">
                <a:ea typeface="+mn-lt"/>
                <a:cs typeface="+mn-lt"/>
              </a:rPr>
              <a:t> </a:t>
            </a:r>
            <a:r>
              <a:rPr lang="en-US" sz="2600" dirty="0" err="1">
                <a:ea typeface="+mn-lt"/>
                <a:cs typeface="+mn-lt"/>
              </a:rPr>
              <a:t>galw</a:t>
            </a:r>
            <a:r>
              <a:rPr lang="en-US" sz="2600" dirty="0">
                <a:ea typeface="+mn-lt"/>
                <a:cs typeface="+mn-lt"/>
              </a:rPr>
              <a:t> am </a:t>
            </a:r>
            <a:r>
              <a:rPr lang="en-US" sz="2600" dirty="0" err="1">
                <a:ea typeface="+mn-lt"/>
                <a:cs typeface="+mn-lt"/>
              </a:rPr>
              <a:t>fawr</a:t>
            </a:r>
            <a:r>
              <a:rPr lang="en-US" sz="2600" dirty="0">
                <a:ea typeface="+mn-lt"/>
                <a:cs typeface="+mn-lt"/>
              </a:rPr>
              <a:t> </a:t>
            </a:r>
            <a:r>
              <a:rPr lang="en-US" sz="2600" dirty="0" err="1">
                <a:ea typeface="+mn-lt"/>
                <a:cs typeface="+mn-lt"/>
              </a:rPr>
              <a:t>ddim</a:t>
            </a:r>
            <a:r>
              <a:rPr lang="en-US" sz="2600" dirty="0">
                <a:ea typeface="+mn-lt"/>
                <a:cs typeface="+mn-lt"/>
              </a:rPr>
              <a:t> o </a:t>
            </a:r>
            <a:r>
              <a:rPr lang="en-US" sz="2600" dirty="0" err="1">
                <a:ea typeface="+mn-lt"/>
                <a:cs typeface="+mn-lt"/>
              </a:rPr>
              <a:t>fewnbwn</a:t>
            </a:r>
            <a:r>
              <a:rPr lang="en-US" sz="2600" dirty="0">
                <a:ea typeface="+mn-lt"/>
                <a:cs typeface="+mn-lt"/>
              </a:rPr>
              <a:t> </a:t>
            </a:r>
            <a:r>
              <a:rPr lang="en-US" sz="2600" dirty="0" err="1">
                <a:ea typeface="+mn-lt"/>
                <a:cs typeface="+mn-lt"/>
              </a:rPr>
              <a:t>gan</a:t>
            </a:r>
            <a:r>
              <a:rPr lang="en-US" sz="2600" dirty="0">
                <a:ea typeface="+mn-lt"/>
                <a:cs typeface="+mn-lt"/>
              </a:rPr>
              <a:t> </a:t>
            </a:r>
            <a:r>
              <a:rPr lang="en-US" sz="2600" dirty="0" err="1">
                <a:ea typeface="+mn-lt"/>
                <a:cs typeface="+mn-lt"/>
              </a:rPr>
              <a:t>ddyn</a:t>
            </a:r>
            <a:r>
              <a:rPr lang="en-US" sz="2600" dirty="0">
                <a:ea typeface="+mn-lt"/>
                <a:cs typeface="+mn-lt"/>
              </a:rPr>
              <a:t>. Gellir </a:t>
            </a:r>
            <a:r>
              <a:rPr lang="en-US" sz="2600" dirty="0" err="1">
                <a:ea typeface="+mn-lt"/>
                <a:cs typeface="+mn-lt"/>
              </a:rPr>
              <a:t>ei</a:t>
            </a:r>
            <a:r>
              <a:rPr lang="en-US" sz="2600" dirty="0">
                <a:ea typeface="+mn-lt"/>
                <a:cs typeface="+mn-lt"/>
              </a:rPr>
              <a:t> </a:t>
            </a:r>
            <a:r>
              <a:rPr lang="en-US" sz="2600" dirty="0" err="1">
                <a:ea typeface="+mn-lt"/>
                <a:cs typeface="+mn-lt"/>
              </a:rPr>
              <a:t>ddefnyddio</a:t>
            </a:r>
            <a:r>
              <a:rPr lang="en-US" sz="2600" dirty="0">
                <a:ea typeface="+mn-lt"/>
                <a:cs typeface="+mn-lt"/>
              </a:rPr>
              <a:t> </a:t>
            </a:r>
            <a:r>
              <a:rPr lang="en-US" sz="2600" dirty="0" err="1">
                <a:ea typeface="+mn-lt"/>
                <a:cs typeface="+mn-lt"/>
              </a:rPr>
              <a:t>ar</a:t>
            </a:r>
            <a:r>
              <a:rPr lang="en-US" sz="2600" dirty="0">
                <a:ea typeface="+mn-lt"/>
                <a:cs typeface="+mn-lt"/>
              </a:rPr>
              <a:t> draws </a:t>
            </a:r>
            <a:r>
              <a:rPr lang="en-US" sz="2600" dirty="0" err="1">
                <a:ea typeface="+mn-lt"/>
                <a:cs typeface="+mn-lt"/>
              </a:rPr>
              <a:t>amryw</a:t>
            </a:r>
            <a:r>
              <a:rPr lang="en-US" sz="2600" dirty="0">
                <a:ea typeface="+mn-lt"/>
                <a:cs typeface="+mn-lt"/>
              </a:rPr>
              <a:t> </a:t>
            </a:r>
            <a:r>
              <a:rPr lang="en-US" sz="2600" dirty="0" err="1">
                <a:ea typeface="+mn-lt"/>
                <a:cs typeface="+mn-lt"/>
              </a:rPr>
              <a:t>feysydd</a:t>
            </a:r>
            <a:r>
              <a:rPr lang="en-US" sz="2600" dirty="0">
                <a:ea typeface="+mn-lt"/>
                <a:cs typeface="+mn-lt"/>
              </a:rPr>
              <a:t>, </a:t>
            </a:r>
            <a:r>
              <a:rPr lang="en-US" sz="2600" dirty="0" err="1">
                <a:ea typeface="+mn-lt"/>
                <a:cs typeface="+mn-lt"/>
              </a:rPr>
              <a:t>fel</a:t>
            </a:r>
            <a:r>
              <a:rPr lang="en-US" sz="2600" dirty="0">
                <a:ea typeface="+mn-lt"/>
                <a:cs typeface="+mn-lt"/>
              </a:rPr>
              <a:t> </a:t>
            </a:r>
            <a:r>
              <a:rPr lang="en-US" sz="2600" dirty="0" err="1">
                <a:ea typeface="+mn-lt"/>
                <a:cs typeface="+mn-lt"/>
              </a:rPr>
              <a:t>celf</a:t>
            </a:r>
            <a:r>
              <a:rPr lang="en-US" sz="2600" dirty="0">
                <a:ea typeface="+mn-lt"/>
                <a:cs typeface="+mn-lt"/>
              </a:rPr>
              <a:t>, </a:t>
            </a:r>
            <a:r>
              <a:rPr lang="en-US" sz="2600" dirty="0" err="1">
                <a:ea typeface="+mn-lt"/>
                <a:cs typeface="+mn-lt"/>
              </a:rPr>
              <a:t>adloniant</a:t>
            </a:r>
            <a:r>
              <a:rPr lang="en-US" sz="2600" dirty="0">
                <a:ea typeface="+mn-lt"/>
                <a:cs typeface="+mn-lt"/>
              </a:rPr>
              <a:t>, </a:t>
            </a:r>
            <a:r>
              <a:rPr lang="en-US" sz="2600" dirty="0" err="1">
                <a:ea typeface="+mn-lt"/>
                <a:cs typeface="+mn-lt"/>
              </a:rPr>
              <a:t>dylunio</a:t>
            </a:r>
            <a:r>
              <a:rPr lang="en-US" sz="2600" dirty="0">
                <a:ea typeface="+mn-lt"/>
                <a:cs typeface="+mn-lt"/>
              </a:rPr>
              <a:t> ac </a:t>
            </a:r>
            <a:r>
              <a:rPr lang="en-US" sz="2600" dirty="0" err="1">
                <a:ea typeface="+mn-lt"/>
                <a:cs typeface="+mn-lt"/>
              </a:rPr>
              <a:t>awtomatiaeth</a:t>
            </a:r>
            <a:r>
              <a:rPr lang="en-US" sz="2600" dirty="0">
                <a:ea typeface="+mn-lt"/>
                <a:cs typeface="+mn-lt"/>
              </a:rPr>
              <a:t>, </a:t>
            </a:r>
            <a:r>
              <a:rPr lang="en-US" sz="2600" dirty="0" err="1">
                <a:ea typeface="+mn-lt"/>
                <a:cs typeface="+mn-lt"/>
              </a:rPr>
              <a:t>gan</a:t>
            </a:r>
            <a:r>
              <a:rPr lang="en-US" sz="2600" dirty="0">
                <a:ea typeface="+mn-lt"/>
                <a:cs typeface="+mn-lt"/>
              </a:rPr>
              <a:t> </a:t>
            </a:r>
            <a:r>
              <a:rPr lang="en-US" sz="2600" dirty="0" err="1">
                <a:ea typeface="+mn-lt"/>
                <a:cs typeface="+mn-lt"/>
              </a:rPr>
              <a:t>gynnig</a:t>
            </a:r>
            <a:r>
              <a:rPr lang="en-US" sz="2600" dirty="0">
                <a:ea typeface="+mn-lt"/>
                <a:cs typeface="+mn-lt"/>
              </a:rPr>
              <a:t> </a:t>
            </a:r>
            <a:r>
              <a:rPr lang="en-US" sz="2600" dirty="0" err="1">
                <a:ea typeface="+mn-lt"/>
                <a:cs typeface="+mn-lt"/>
              </a:rPr>
              <a:t>datrysiadau</a:t>
            </a:r>
            <a:r>
              <a:rPr lang="en-US" sz="2600" dirty="0">
                <a:ea typeface="+mn-lt"/>
                <a:cs typeface="+mn-lt"/>
              </a:rPr>
              <a:t> </a:t>
            </a:r>
            <a:r>
              <a:rPr lang="en-US" sz="2600" dirty="0" err="1">
                <a:ea typeface="+mn-lt"/>
                <a:cs typeface="+mn-lt"/>
              </a:rPr>
              <a:t>arloesol</a:t>
            </a:r>
            <a:r>
              <a:rPr lang="en-US" sz="2600" dirty="0">
                <a:ea typeface="+mn-lt"/>
                <a:cs typeface="+mn-lt"/>
              </a:rPr>
              <a:t> a </a:t>
            </a:r>
            <a:r>
              <a:rPr lang="en-US" sz="2600" dirty="0" err="1">
                <a:ea typeface="+mn-lt"/>
                <a:cs typeface="+mn-lt"/>
              </a:rPr>
              <a:t>chyfoethogi</a:t>
            </a:r>
            <a:r>
              <a:rPr lang="en-US" sz="2600" dirty="0">
                <a:ea typeface="+mn-lt"/>
                <a:cs typeface="+mn-lt"/>
              </a:rPr>
              <a:t> </a:t>
            </a:r>
            <a:r>
              <a:rPr lang="en-US" sz="2600" dirty="0" err="1">
                <a:ea typeface="+mn-lt"/>
                <a:cs typeface="+mn-lt"/>
              </a:rPr>
              <a:t>creadigrwydd</a:t>
            </a:r>
            <a:r>
              <a:rPr lang="en-US" sz="2600" dirty="0">
                <a:ea typeface="+mn-lt"/>
                <a:cs typeface="+mn-lt"/>
              </a:rPr>
              <a:t>. </a:t>
            </a:r>
            <a:r>
              <a:rPr lang="en-US" sz="2600" dirty="0" err="1">
                <a:ea typeface="+mn-lt"/>
                <a:cs typeface="+mn-lt"/>
              </a:rPr>
              <a:t>Fodd</a:t>
            </a:r>
            <a:r>
              <a:rPr lang="en-US" sz="2600" dirty="0">
                <a:ea typeface="+mn-lt"/>
                <a:cs typeface="+mn-lt"/>
              </a:rPr>
              <a:t> </a:t>
            </a:r>
            <a:r>
              <a:rPr lang="en-US" sz="2600" dirty="0" err="1">
                <a:ea typeface="+mn-lt"/>
                <a:cs typeface="+mn-lt"/>
              </a:rPr>
              <a:t>bynnag</a:t>
            </a:r>
            <a:r>
              <a:rPr lang="en-US" sz="2600" dirty="0">
                <a:ea typeface="+mn-lt"/>
                <a:cs typeface="+mn-lt"/>
              </a:rPr>
              <a:t>, </a:t>
            </a:r>
            <a:r>
              <a:rPr lang="en-US" sz="2600" dirty="0" err="1">
                <a:ea typeface="+mn-lt"/>
                <a:cs typeface="+mn-lt"/>
              </a:rPr>
              <a:t>mae’n</a:t>
            </a:r>
            <a:r>
              <a:rPr lang="en-US" sz="2600" dirty="0">
                <a:ea typeface="+mn-lt"/>
                <a:cs typeface="+mn-lt"/>
              </a:rPr>
              <a:t> peri </a:t>
            </a:r>
            <a:r>
              <a:rPr lang="en-US" sz="2600" dirty="0" err="1">
                <a:ea typeface="+mn-lt"/>
                <a:cs typeface="+mn-lt"/>
              </a:rPr>
              <a:t>heriau</a:t>
            </a:r>
            <a:r>
              <a:rPr lang="en-US" sz="2600" dirty="0">
                <a:ea typeface="+mn-lt"/>
                <a:cs typeface="+mn-lt"/>
              </a:rPr>
              <a:t> </a:t>
            </a:r>
            <a:r>
              <a:rPr lang="en-US" sz="2600" dirty="0" err="1">
                <a:ea typeface="+mn-lt"/>
                <a:cs typeface="+mn-lt"/>
              </a:rPr>
              <a:t>moesegol</a:t>
            </a:r>
            <a:r>
              <a:rPr lang="en-US" sz="2600" dirty="0">
                <a:ea typeface="+mn-lt"/>
                <a:cs typeface="+mn-lt"/>
              </a:rPr>
              <a:t> a </a:t>
            </a:r>
            <a:r>
              <a:rPr lang="en-US" sz="2600" dirty="0" err="1">
                <a:ea typeface="+mn-lt"/>
                <a:cs typeface="+mn-lt"/>
              </a:rPr>
              <a:t>gweithredol</a:t>
            </a:r>
            <a:r>
              <a:rPr lang="en-US" sz="2600" dirty="0">
                <a:ea typeface="+mn-lt"/>
                <a:cs typeface="+mn-lt"/>
              </a:rPr>
              <a:t>, </a:t>
            </a:r>
            <a:r>
              <a:rPr lang="en-US" sz="2600" dirty="0" err="1">
                <a:ea typeface="+mn-lt"/>
                <a:cs typeface="+mn-lt"/>
              </a:rPr>
              <a:t>gan</a:t>
            </a:r>
            <a:r>
              <a:rPr lang="en-US" sz="2600" dirty="0">
                <a:ea typeface="+mn-lt"/>
                <a:cs typeface="+mn-lt"/>
              </a:rPr>
              <a:t> </a:t>
            </a:r>
            <a:r>
              <a:rPr lang="en-US" sz="2600" dirty="0" err="1">
                <a:ea typeface="+mn-lt"/>
                <a:cs typeface="+mn-lt"/>
              </a:rPr>
              <a:t>gynnwys</a:t>
            </a:r>
            <a:r>
              <a:rPr lang="en-US" sz="2600" dirty="0">
                <a:ea typeface="+mn-lt"/>
                <a:cs typeface="+mn-lt"/>
              </a:rPr>
              <a:t> </a:t>
            </a:r>
            <a:r>
              <a:rPr lang="en-US" sz="2600" dirty="0" err="1">
                <a:ea typeface="+mn-lt"/>
                <a:cs typeface="+mn-lt"/>
              </a:rPr>
              <a:t>pryderon</a:t>
            </a:r>
            <a:r>
              <a:rPr lang="en-US" sz="2600" dirty="0">
                <a:ea typeface="+mn-lt"/>
                <a:cs typeface="+mn-lt"/>
              </a:rPr>
              <a:t> </a:t>
            </a:r>
            <a:r>
              <a:rPr lang="en-US" sz="2600" dirty="0" err="1">
                <a:ea typeface="+mn-lt"/>
                <a:cs typeface="+mn-lt"/>
              </a:rPr>
              <a:t>ynghylch</a:t>
            </a:r>
            <a:r>
              <a:rPr lang="en-US" sz="2600" dirty="0">
                <a:ea typeface="+mn-lt"/>
                <a:cs typeface="+mn-lt"/>
              </a:rPr>
              <a:t> </a:t>
            </a:r>
            <a:r>
              <a:rPr lang="en-US" sz="2600" dirty="0" err="1">
                <a:ea typeface="+mn-lt"/>
                <a:cs typeface="+mn-lt"/>
              </a:rPr>
              <a:t>hawlfraint</a:t>
            </a:r>
            <a:r>
              <a:rPr lang="en-US" sz="2600" dirty="0">
                <a:ea typeface="+mn-lt"/>
                <a:cs typeface="+mn-lt"/>
              </a:rPr>
              <a:t>, </a:t>
            </a:r>
            <a:r>
              <a:rPr lang="en-US" sz="2600" dirty="0" err="1">
                <a:ea typeface="+mn-lt"/>
                <a:cs typeface="+mn-lt"/>
              </a:rPr>
              <a:t>dilysrwydd</a:t>
            </a:r>
            <a:r>
              <a:rPr lang="en-US" sz="2600" dirty="0">
                <a:ea typeface="+mn-lt"/>
                <a:cs typeface="+mn-lt"/>
              </a:rPr>
              <a:t> </a:t>
            </a:r>
            <a:r>
              <a:rPr lang="en-US" sz="2600" dirty="0" err="1">
                <a:ea typeface="+mn-lt"/>
                <a:cs typeface="+mn-lt"/>
              </a:rPr>
              <a:t>a’r</a:t>
            </a:r>
            <a:r>
              <a:rPr lang="en-US" sz="2600" dirty="0">
                <a:ea typeface="+mn-lt"/>
                <a:cs typeface="+mn-lt"/>
              </a:rPr>
              <a:t> </a:t>
            </a:r>
            <a:r>
              <a:rPr lang="en-US" sz="2600" dirty="0" err="1">
                <a:ea typeface="+mn-lt"/>
                <a:cs typeface="+mn-lt"/>
              </a:rPr>
              <a:t>potensial</a:t>
            </a:r>
            <a:r>
              <a:rPr lang="en-US" sz="2600" dirty="0">
                <a:ea typeface="+mn-lt"/>
                <a:cs typeface="+mn-lt"/>
              </a:rPr>
              <a:t> am </a:t>
            </a:r>
            <a:r>
              <a:rPr lang="en-US" sz="2600" dirty="0" err="1">
                <a:ea typeface="+mn-lt"/>
                <a:cs typeface="+mn-lt"/>
              </a:rPr>
              <a:t>gamddefnydd</a:t>
            </a:r>
            <a:r>
              <a:rPr lang="en-US" sz="2600" dirty="0">
                <a:ea typeface="+mn-lt"/>
                <a:cs typeface="+mn-lt"/>
              </a:rPr>
              <a:t>.</a:t>
            </a:r>
            <a:endParaRPr lang="en-US" sz="2600" dirty="0">
              <a:ea typeface="Calibri"/>
              <a:cs typeface="Calibri"/>
            </a:endParaRPr>
          </a:p>
        </p:txBody>
      </p:sp>
    </p:spTree>
    <p:extLst>
      <p:ext uri="{BB962C8B-B14F-4D97-AF65-F5344CB8AC3E}">
        <p14:creationId xmlns:p14="http://schemas.microsoft.com/office/powerpoint/2010/main" val="2673465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Content Placeholder 18">
            <a:extLst>
              <a:ext uri="{FF2B5EF4-FFF2-40B4-BE49-F238E27FC236}">
                <a16:creationId xmlns:a16="http://schemas.microsoft.com/office/drawing/2014/main" id="{CCDB931F-23EA-CE34-CA57-CC68ABA83404}"/>
              </a:ext>
            </a:extLst>
          </p:cNvPr>
          <p:cNvSpPr>
            <a:spLocks noGrp="1"/>
          </p:cNvSpPr>
          <p:nvPr>
            <p:ph idx="1"/>
          </p:nvPr>
        </p:nvSpPr>
        <p:spPr>
          <a:xfrm>
            <a:off x="362456" y="228037"/>
            <a:ext cx="11499692" cy="2402429"/>
          </a:xfrm>
        </p:spPr>
        <p:txBody>
          <a:bodyPr vert="horz" lIns="91440" tIns="45720" rIns="91440" bIns="45720" rtlCol="0" anchor="t">
            <a:normAutofit/>
          </a:bodyPr>
          <a:lstStyle/>
          <a:p>
            <a:pPr marL="0" indent="0">
              <a:buNone/>
            </a:pPr>
            <a:r>
              <a:rPr lang="en-US" sz="3600" b="1" dirty="0">
                <a:ea typeface="+mn-lt"/>
                <a:cs typeface="+mn-lt"/>
              </a:rPr>
              <a:t>Tools</a:t>
            </a:r>
            <a:endParaRPr lang="en-US" dirty="0"/>
          </a:p>
          <a:p>
            <a:pPr marL="0" indent="0">
              <a:buNone/>
            </a:pPr>
            <a:r>
              <a:rPr lang="en-US" dirty="0">
                <a:ea typeface="+mn-lt"/>
                <a:cs typeface="+mn-lt"/>
              </a:rPr>
              <a:t>We can increasingly find Generative AI in our digital technology. Current trends indicate an average of hundreds of new tools or significant updates each month, implying 5-10 new tools daily globally (World Economic Forum, 2024) </a:t>
            </a:r>
          </a:p>
        </p:txBody>
      </p:sp>
      <p:pic>
        <p:nvPicPr>
          <p:cNvPr id="3" name="Picture 2" descr="A logo of a blue and purple square&#10;&#10;Description automatically generated">
            <a:extLst>
              <a:ext uri="{FF2B5EF4-FFF2-40B4-BE49-F238E27FC236}">
                <a16:creationId xmlns:a16="http://schemas.microsoft.com/office/drawing/2014/main" id="{25F8F1C8-FC6A-B323-29F0-5709B02B8E8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46318" y="2959039"/>
            <a:ext cx="952500" cy="1047750"/>
          </a:xfrm>
          <a:prstGeom prst="rect">
            <a:avLst/>
          </a:prstGeom>
        </p:spPr>
      </p:pic>
      <p:pic>
        <p:nvPicPr>
          <p:cNvPr id="6" name="Picture 5" descr="Perplexity Logo PNG Vectors Free Download">
            <a:extLst>
              <a:ext uri="{FF2B5EF4-FFF2-40B4-BE49-F238E27FC236}">
                <a16:creationId xmlns:a16="http://schemas.microsoft.com/office/drawing/2014/main" id="{816D0FDC-5A5C-77E1-EABC-8F1E7AF3F4BC}"/>
              </a:ext>
            </a:extLst>
          </p:cNvPr>
          <p:cNvPicPr>
            <a:picLocks noChangeAspect="1"/>
          </p:cNvPicPr>
          <p:nvPr/>
        </p:nvPicPr>
        <p:blipFill>
          <a:blip r:embed="rId5"/>
          <a:stretch>
            <a:fillRect/>
          </a:stretch>
        </p:blipFill>
        <p:spPr>
          <a:xfrm>
            <a:off x="2102532" y="2893483"/>
            <a:ext cx="1104901" cy="1071034"/>
          </a:xfrm>
          <a:prstGeom prst="rect">
            <a:avLst/>
          </a:prstGeom>
        </p:spPr>
      </p:pic>
      <p:pic>
        <p:nvPicPr>
          <p:cNvPr id="7" name="Picture 6" descr="A white arrow in a green circle&#10;&#10;Description automatically generated">
            <a:extLst>
              <a:ext uri="{FF2B5EF4-FFF2-40B4-BE49-F238E27FC236}">
                <a16:creationId xmlns:a16="http://schemas.microsoft.com/office/drawing/2014/main" id="{DCBBB4AC-DAC2-B2E3-268A-7B709F8C1EAE}"/>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171436" y="2840367"/>
            <a:ext cx="1176867" cy="1202267"/>
          </a:xfrm>
          <a:prstGeom prst="rect">
            <a:avLst/>
          </a:prstGeom>
        </p:spPr>
      </p:pic>
      <p:pic>
        <p:nvPicPr>
          <p:cNvPr id="10" name="Picture 9" descr="A red and black logo&#10;&#10;Description automatically generated">
            <a:extLst>
              <a:ext uri="{FF2B5EF4-FFF2-40B4-BE49-F238E27FC236}">
                <a16:creationId xmlns:a16="http://schemas.microsoft.com/office/drawing/2014/main" id="{FC08A8E2-372F-B01B-08A7-98AE4343D69F}"/>
              </a:ext>
            </a:extLst>
          </p:cNvPr>
          <p:cNvPicPr>
            <a:picLocks noChangeAspect="1"/>
          </p:cNvPicPr>
          <p:nvPr/>
        </p:nvPicPr>
        <p:blipFill>
          <a:blip r:embed="rId8">
            <a:extLst>
              <a:ext uri="{837473B0-CC2E-450A-ABE3-18F120FF3D39}">
                <a1611:picAttrSrcUrl xmlns:a1611="http://schemas.microsoft.com/office/drawing/2016/11/main" r:id="rId9"/>
              </a:ext>
            </a:extLst>
          </a:blip>
          <a:srcRect l="17500" t="2489" r="20625" b="-885"/>
          <a:stretch/>
        </p:blipFill>
        <p:spPr>
          <a:xfrm>
            <a:off x="6248179" y="2885927"/>
            <a:ext cx="1191040" cy="1246188"/>
          </a:xfrm>
          <a:prstGeom prst="rect">
            <a:avLst/>
          </a:prstGeom>
        </p:spPr>
      </p:pic>
      <p:pic>
        <p:nvPicPr>
          <p:cNvPr id="15" name="Picture 14" descr="Gamma.app | Link4AI">
            <a:extLst>
              <a:ext uri="{FF2B5EF4-FFF2-40B4-BE49-F238E27FC236}">
                <a16:creationId xmlns:a16="http://schemas.microsoft.com/office/drawing/2014/main" id="{60A93060-A432-A591-F375-516304FFA5C5}"/>
              </a:ext>
            </a:extLst>
          </p:cNvPr>
          <p:cNvPicPr>
            <a:picLocks noChangeAspect="1"/>
          </p:cNvPicPr>
          <p:nvPr/>
        </p:nvPicPr>
        <p:blipFill>
          <a:blip r:embed="rId10"/>
          <a:stretch>
            <a:fillRect/>
          </a:stretch>
        </p:blipFill>
        <p:spPr>
          <a:xfrm>
            <a:off x="8132909" y="2720047"/>
            <a:ext cx="1434438" cy="1442905"/>
          </a:xfrm>
          <a:prstGeom prst="rect">
            <a:avLst/>
          </a:prstGeom>
        </p:spPr>
      </p:pic>
      <p:pic>
        <p:nvPicPr>
          <p:cNvPr id="16" name="Graphic 15" descr="Litmaps">
            <a:extLst>
              <a:ext uri="{FF2B5EF4-FFF2-40B4-BE49-F238E27FC236}">
                <a16:creationId xmlns:a16="http://schemas.microsoft.com/office/drawing/2014/main" id="{A027C357-55DE-C83C-2328-42844C967D1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743221" y="3120853"/>
            <a:ext cx="2118927" cy="616294"/>
          </a:xfrm>
          <a:prstGeom prst="rect">
            <a:avLst/>
          </a:prstGeom>
        </p:spPr>
      </p:pic>
      <p:pic>
        <p:nvPicPr>
          <p:cNvPr id="17" name="Picture 16" descr="A screenshot of a computer&#10;&#10;Description automatically generated">
            <a:extLst>
              <a:ext uri="{FF2B5EF4-FFF2-40B4-BE49-F238E27FC236}">
                <a16:creationId xmlns:a16="http://schemas.microsoft.com/office/drawing/2014/main" id="{991D3F8B-2A62-8D0D-5FC4-8CED62287A72}"/>
              </a:ext>
            </a:extLst>
          </p:cNvPr>
          <p:cNvPicPr>
            <a:picLocks noChangeAspect="1"/>
          </p:cNvPicPr>
          <p:nvPr/>
        </p:nvPicPr>
        <p:blipFill>
          <a:blip r:embed="rId13"/>
          <a:stretch>
            <a:fillRect/>
          </a:stretch>
        </p:blipFill>
        <p:spPr>
          <a:xfrm>
            <a:off x="237868" y="5174589"/>
            <a:ext cx="7867136" cy="1455374"/>
          </a:xfrm>
          <a:prstGeom prst="rect">
            <a:avLst/>
          </a:prstGeom>
          <a:ln w="28575">
            <a:solidFill>
              <a:schemeClr val="tx2"/>
            </a:solidFill>
          </a:ln>
        </p:spPr>
      </p:pic>
    </p:spTree>
    <p:extLst>
      <p:ext uri="{BB962C8B-B14F-4D97-AF65-F5344CB8AC3E}">
        <p14:creationId xmlns:p14="http://schemas.microsoft.com/office/powerpoint/2010/main" val="3821068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F3ABD-DA6C-E6D5-588F-224F9CE36284}"/>
              </a:ext>
            </a:extLst>
          </p:cNvPr>
          <p:cNvSpPr>
            <a:spLocks noGrp="1"/>
          </p:cNvSpPr>
          <p:nvPr>
            <p:ph type="title"/>
          </p:nvPr>
        </p:nvSpPr>
        <p:spPr>
          <a:xfrm>
            <a:off x="746209" y="-142875"/>
            <a:ext cx="10515600" cy="1325563"/>
          </a:xfrm>
        </p:spPr>
        <p:txBody>
          <a:bodyPr/>
          <a:lstStyle/>
          <a:p>
            <a:r>
              <a:rPr lang="en-US" b="1" err="1">
                <a:solidFill>
                  <a:schemeClr val="bg1"/>
                </a:solidFill>
                <a:ea typeface="Calibri Light"/>
                <a:cs typeface="Calibri Light"/>
              </a:rPr>
              <a:t>Moeseg</a:t>
            </a:r>
            <a:r>
              <a:rPr lang="en-US" b="1">
                <a:solidFill>
                  <a:schemeClr val="bg1"/>
                </a:solidFill>
                <a:ea typeface="Calibri Light"/>
                <a:cs typeface="Calibri Light"/>
              </a:rPr>
              <a:t> </a:t>
            </a:r>
            <a:r>
              <a:rPr lang="en-US" b="1" err="1">
                <a:solidFill>
                  <a:schemeClr val="bg1"/>
                </a:solidFill>
                <a:ea typeface="Calibri Light"/>
                <a:cs typeface="Calibri Light"/>
              </a:rPr>
              <a:t>gyda</a:t>
            </a:r>
            <a:r>
              <a:rPr lang="en-US" b="1">
                <a:solidFill>
                  <a:schemeClr val="bg1"/>
                </a:solidFill>
                <a:ea typeface="Calibri Light"/>
                <a:cs typeface="Calibri Light"/>
              </a:rPr>
              <a:t> DA</a:t>
            </a:r>
            <a:endParaRPr lang="en-US" b="1">
              <a:solidFill>
                <a:schemeClr val="bg1"/>
              </a:solidFill>
            </a:endParaRPr>
          </a:p>
        </p:txBody>
      </p:sp>
      <p:sp>
        <p:nvSpPr>
          <p:cNvPr id="8" name="Content Placeholder 18">
            <a:extLst>
              <a:ext uri="{FF2B5EF4-FFF2-40B4-BE49-F238E27FC236}">
                <a16:creationId xmlns:a16="http://schemas.microsoft.com/office/drawing/2014/main" id="{E6942752-EEE7-A58C-921D-316B0B85D8AD}"/>
              </a:ext>
            </a:extLst>
          </p:cNvPr>
          <p:cNvSpPr txBox="1">
            <a:spLocks/>
          </p:cNvSpPr>
          <p:nvPr/>
        </p:nvSpPr>
        <p:spPr>
          <a:xfrm>
            <a:off x="345156" y="2014745"/>
            <a:ext cx="5157787" cy="36845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200" err="1">
                <a:ea typeface="+mn-lt"/>
                <a:cs typeface="+mn-lt"/>
              </a:rPr>
              <a:t>Atebion</a:t>
            </a:r>
            <a:r>
              <a:rPr lang="en-US" sz="3200">
                <a:ea typeface="+mn-lt"/>
                <a:cs typeface="+mn-lt"/>
              </a:rPr>
              <a:t> Bias</a:t>
            </a:r>
          </a:p>
          <a:p>
            <a:pPr marL="0" indent="0">
              <a:buNone/>
            </a:pPr>
            <a:r>
              <a:rPr lang="en-US" sz="3200">
                <a:ea typeface="Calibri"/>
                <a:cs typeface="Calibri"/>
              </a:rPr>
              <a:t>DA </a:t>
            </a:r>
            <a:r>
              <a:rPr lang="en-US" sz="3200" err="1">
                <a:ea typeface="Calibri"/>
                <a:cs typeface="Calibri"/>
              </a:rPr>
              <a:t>Gwallgo</a:t>
            </a:r>
            <a:r>
              <a:rPr lang="en-US" sz="3200">
                <a:ea typeface="Calibri"/>
                <a:cs typeface="Calibri"/>
              </a:rPr>
              <a:t>!</a:t>
            </a:r>
          </a:p>
          <a:p>
            <a:pPr marL="0" indent="0">
              <a:buNone/>
            </a:pPr>
            <a:r>
              <a:rPr lang="en-US" sz="3200">
                <a:ea typeface="Calibri"/>
                <a:cs typeface="Calibri"/>
              </a:rPr>
              <a:t>Dim </a:t>
            </a:r>
            <a:r>
              <a:rPr lang="en-US" sz="3200" err="1">
                <a:ea typeface="Calibri"/>
                <a:cs typeface="Calibri"/>
              </a:rPr>
              <a:t>mewn</a:t>
            </a:r>
            <a:r>
              <a:rPr lang="en-US" sz="3200">
                <a:ea typeface="Calibri"/>
                <a:cs typeface="Calibri"/>
              </a:rPr>
              <a:t> </a:t>
            </a:r>
            <a:r>
              <a:rPr lang="en-US" sz="3200" err="1">
                <a:ea typeface="Calibri"/>
                <a:cs typeface="Calibri"/>
              </a:rPr>
              <a:t>cyd-destun</a:t>
            </a:r>
          </a:p>
          <a:p>
            <a:pPr marL="0" indent="0">
              <a:buNone/>
            </a:pPr>
            <a:r>
              <a:rPr lang="en-US" sz="3200">
                <a:ea typeface="Calibri"/>
                <a:cs typeface="Calibri"/>
              </a:rPr>
              <a:t>Eich </a:t>
            </a:r>
            <a:r>
              <a:rPr lang="en-US" sz="3200" err="1">
                <a:ea typeface="Calibri"/>
                <a:cs typeface="Calibri"/>
              </a:rPr>
              <a:t>cynnwys</a:t>
            </a:r>
            <a:r>
              <a:rPr lang="en-US" sz="3200">
                <a:ea typeface="Calibri"/>
                <a:cs typeface="Calibri"/>
              </a:rPr>
              <a:t> </a:t>
            </a:r>
            <a:r>
              <a:rPr lang="en-US" sz="3200" err="1">
                <a:ea typeface="Calibri"/>
                <a:cs typeface="Calibri"/>
              </a:rPr>
              <a:t>ar</a:t>
            </a:r>
            <a:r>
              <a:rPr lang="en-US" sz="3200">
                <a:ea typeface="Calibri"/>
                <a:cs typeface="Calibri"/>
              </a:rPr>
              <a:t> </a:t>
            </a:r>
            <a:r>
              <a:rPr lang="en-US" sz="3200" err="1">
                <a:ea typeface="Calibri"/>
                <a:cs typeface="Calibri"/>
              </a:rPr>
              <a:t>gael</a:t>
            </a:r>
            <a:r>
              <a:rPr lang="en-US" sz="3200">
                <a:ea typeface="Calibri"/>
                <a:cs typeface="Calibri"/>
              </a:rPr>
              <a:t> </a:t>
            </a:r>
            <a:r>
              <a:rPr lang="en-US" sz="3200" err="1">
                <a:ea typeface="Calibri"/>
                <a:cs typeface="Calibri"/>
              </a:rPr>
              <a:t>i'r</a:t>
            </a:r>
            <a:r>
              <a:rPr lang="en-US" sz="3200">
                <a:ea typeface="Calibri"/>
                <a:cs typeface="Calibri"/>
              </a:rPr>
              <a:t> </a:t>
            </a:r>
            <a:r>
              <a:rPr lang="en-US" sz="3200" err="1">
                <a:ea typeface="Calibri"/>
                <a:cs typeface="Calibri"/>
              </a:rPr>
              <a:t>cyhoedd</a:t>
            </a:r>
            <a:r>
              <a:rPr lang="en-US" sz="3200">
                <a:ea typeface="Calibri"/>
                <a:cs typeface="Calibri"/>
              </a:rPr>
              <a:t> </a:t>
            </a:r>
          </a:p>
          <a:p>
            <a:pPr marL="0" indent="0">
              <a:buNone/>
            </a:pPr>
            <a:r>
              <a:rPr lang="en-US" sz="3200" err="1">
                <a:ea typeface="Calibri"/>
                <a:cs typeface="Calibri"/>
              </a:rPr>
              <a:t>Diffyg</a:t>
            </a:r>
            <a:r>
              <a:rPr lang="en-US" sz="3200">
                <a:ea typeface="Calibri"/>
                <a:cs typeface="Calibri"/>
              </a:rPr>
              <a:t> </a:t>
            </a:r>
            <a:r>
              <a:rPr lang="en-US" sz="3200" err="1">
                <a:ea typeface="Calibri"/>
                <a:cs typeface="Calibri"/>
              </a:rPr>
              <a:t>tryloywder</a:t>
            </a:r>
            <a:r>
              <a:rPr lang="en-US" sz="3200">
                <a:ea typeface="Calibri"/>
                <a:cs typeface="Calibri"/>
              </a:rPr>
              <a:t> </a:t>
            </a:r>
          </a:p>
        </p:txBody>
      </p:sp>
      <p:sp>
        <p:nvSpPr>
          <p:cNvPr id="10" name="Text Placeholder 2">
            <a:extLst>
              <a:ext uri="{FF2B5EF4-FFF2-40B4-BE49-F238E27FC236}">
                <a16:creationId xmlns:a16="http://schemas.microsoft.com/office/drawing/2014/main" id="{C283D923-2E60-D3E7-EA83-16AEDA4B0C24}"/>
              </a:ext>
            </a:extLst>
          </p:cNvPr>
          <p:cNvSpPr>
            <a:spLocks noGrp="1"/>
          </p:cNvSpPr>
          <p:nvPr>
            <p:ph type="body" idx="1"/>
          </p:nvPr>
        </p:nvSpPr>
        <p:spPr>
          <a:xfrm>
            <a:off x="251578" y="1070517"/>
            <a:ext cx="5157787" cy="823912"/>
          </a:xfrm>
        </p:spPr>
        <p:txBody>
          <a:bodyPr>
            <a:normAutofit/>
          </a:bodyPr>
          <a:lstStyle/>
          <a:p>
            <a:r>
              <a:rPr lang="en-US" sz="4800" err="1">
                <a:ea typeface="Calibri"/>
                <a:cs typeface="Calibri"/>
              </a:rPr>
              <a:t>Heriau</a:t>
            </a:r>
          </a:p>
        </p:txBody>
      </p:sp>
      <p:pic>
        <p:nvPicPr>
          <p:cNvPr id="12" name="Graphic 11" descr="Slippery with solid fill">
            <a:extLst>
              <a:ext uri="{FF2B5EF4-FFF2-40B4-BE49-F238E27FC236}">
                <a16:creationId xmlns:a16="http://schemas.microsoft.com/office/drawing/2014/main" id="{4C164913-F570-E97F-781E-93E2144B82E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785286" y="1104557"/>
            <a:ext cx="914400" cy="914400"/>
          </a:xfrm>
          <a:prstGeom prst="rect">
            <a:avLst/>
          </a:prstGeom>
        </p:spPr>
      </p:pic>
      <p:sp>
        <p:nvSpPr>
          <p:cNvPr id="16" name="Text Placeholder 3">
            <a:extLst>
              <a:ext uri="{FF2B5EF4-FFF2-40B4-BE49-F238E27FC236}">
                <a16:creationId xmlns:a16="http://schemas.microsoft.com/office/drawing/2014/main" id="{6EF9C979-6256-ED40-B798-DC9BFC91E1C2}"/>
              </a:ext>
            </a:extLst>
          </p:cNvPr>
          <p:cNvSpPr txBox="1">
            <a:spLocks/>
          </p:cNvSpPr>
          <p:nvPr/>
        </p:nvSpPr>
        <p:spPr>
          <a:xfrm>
            <a:off x="6172200" y="1190833"/>
            <a:ext cx="5183188" cy="823912"/>
          </a:xfrm>
          <a:prstGeom prst="rect">
            <a:avLst/>
          </a:prstGeom>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5400" err="1">
                <a:ea typeface="Calibri"/>
                <a:cs typeface="Calibri"/>
              </a:rPr>
              <a:t>Manteision</a:t>
            </a:r>
          </a:p>
        </p:txBody>
      </p:sp>
      <p:pic>
        <p:nvPicPr>
          <p:cNvPr id="18" name="Graphic 17" descr="Checkmark with solid fill">
            <a:extLst>
              <a:ext uri="{FF2B5EF4-FFF2-40B4-BE49-F238E27FC236}">
                <a16:creationId xmlns:a16="http://schemas.microsoft.com/office/drawing/2014/main" id="{DCD4226C-D742-1F65-6A7F-56A9B85425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687727" y="1097692"/>
            <a:ext cx="914400" cy="914400"/>
          </a:xfrm>
          <a:prstGeom prst="rect">
            <a:avLst/>
          </a:prstGeom>
        </p:spPr>
      </p:pic>
      <p:sp>
        <p:nvSpPr>
          <p:cNvPr id="20" name="Content Placeholder 4">
            <a:extLst>
              <a:ext uri="{FF2B5EF4-FFF2-40B4-BE49-F238E27FC236}">
                <a16:creationId xmlns:a16="http://schemas.microsoft.com/office/drawing/2014/main" id="{0FCFC52B-F0FC-233C-DA01-8055AC123B0C}"/>
              </a:ext>
            </a:extLst>
          </p:cNvPr>
          <p:cNvSpPr txBox="1">
            <a:spLocks/>
          </p:cNvSpPr>
          <p:nvPr/>
        </p:nvSpPr>
        <p:spPr>
          <a:xfrm>
            <a:off x="6439568" y="2201903"/>
            <a:ext cx="5183188" cy="36845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err="1">
                <a:ea typeface="Calibri" panose="020F0502020204030204"/>
                <a:cs typeface="Calibri" panose="020F0502020204030204"/>
              </a:rPr>
              <a:t>Cynhyddu</a:t>
            </a:r>
            <a:r>
              <a:rPr lang="en-US">
                <a:ea typeface="Calibri" panose="020F0502020204030204"/>
                <a:cs typeface="Calibri" panose="020F0502020204030204"/>
              </a:rPr>
              <a:t> </a:t>
            </a:r>
            <a:r>
              <a:rPr lang="en-US" err="1">
                <a:ea typeface="Calibri" panose="020F0502020204030204"/>
                <a:cs typeface="Calibri" panose="020F0502020204030204"/>
              </a:rPr>
              <a:t>efeithiolrwydd</a:t>
            </a:r>
            <a:r>
              <a:rPr lang="en-US">
                <a:ea typeface="Calibri" panose="020F0502020204030204"/>
                <a:cs typeface="Calibri" panose="020F0502020204030204"/>
              </a:rPr>
              <a:t> </a:t>
            </a:r>
          </a:p>
          <a:p>
            <a:pPr marL="0" indent="0">
              <a:buNone/>
            </a:pPr>
            <a:r>
              <a:rPr lang="en-US" err="1">
                <a:ea typeface="Calibri" panose="020F0502020204030204"/>
                <a:cs typeface="Calibri" panose="020F0502020204030204"/>
              </a:rPr>
              <a:t>Cefnogi</a:t>
            </a:r>
            <a:r>
              <a:rPr lang="en-US">
                <a:ea typeface="Calibri" panose="020F0502020204030204"/>
                <a:cs typeface="Calibri" panose="020F0502020204030204"/>
              </a:rPr>
              <a:t> </a:t>
            </a:r>
            <a:r>
              <a:rPr lang="en-US" err="1">
                <a:ea typeface="Calibri" panose="020F0502020204030204"/>
                <a:cs typeface="Calibri" panose="020F0502020204030204"/>
              </a:rPr>
              <a:t>canfyddiadau</a:t>
            </a:r>
            <a:r>
              <a:rPr lang="en-US">
                <a:ea typeface="Calibri" panose="020F0502020204030204"/>
                <a:cs typeface="Calibri" panose="020F0502020204030204"/>
              </a:rPr>
              <a:t> </a:t>
            </a:r>
            <a:r>
              <a:rPr lang="en-US" err="1">
                <a:ea typeface="Calibri" panose="020F0502020204030204"/>
                <a:cs typeface="Calibri" panose="020F0502020204030204"/>
              </a:rPr>
              <a:t>newydd</a:t>
            </a:r>
            <a:r>
              <a:rPr lang="en-US">
                <a:ea typeface="Calibri" panose="020F0502020204030204"/>
                <a:cs typeface="Calibri" panose="020F0502020204030204"/>
              </a:rPr>
              <a:t> (</a:t>
            </a:r>
            <a:r>
              <a:rPr lang="en-US" err="1">
                <a:ea typeface="Calibri" panose="020F0502020204030204"/>
                <a:cs typeface="Calibri" panose="020F0502020204030204"/>
              </a:rPr>
              <a:t>prototeip</a:t>
            </a:r>
            <a:r>
              <a:rPr lang="en-US">
                <a:ea typeface="Calibri" panose="020F0502020204030204"/>
                <a:cs typeface="Calibri" panose="020F0502020204030204"/>
              </a:rPr>
              <a:t>, </a:t>
            </a:r>
            <a:r>
              <a:rPr lang="en-US" err="1">
                <a:ea typeface="Calibri" panose="020F0502020204030204"/>
                <a:cs typeface="Calibri" panose="020F0502020204030204"/>
              </a:rPr>
              <a:t>archwilio</a:t>
            </a:r>
            <a:r>
              <a:rPr lang="en-US">
                <a:ea typeface="Calibri" panose="020F0502020204030204"/>
                <a:cs typeface="Calibri" panose="020F0502020204030204"/>
              </a:rPr>
              <a:t> </a:t>
            </a:r>
            <a:r>
              <a:rPr lang="en-US" err="1">
                <a:ea typeface="Calibri" panose="020F0502020204030204"/>
                <a:cs typeface="Calibri" panose="020F0502020204030204"/>
              </a:rPr>
              <a:t>cynnwys</a:t>
            </a:r>
            <a:r>
              <a:rPr lang="en-US">
                <a:ea typeface="Calibri" panose="020F0502020204030204"/>
                <a:cs typeface="Calibri" panose="020F0502020204030204"/>
              </a:rPr>
              <a:t>)</a:t>
            </a:r>
          </a:p>
          <a:p>
            <a:pPr marL="0" indent="0">
              <a:buNone/>
            </a:pPr>
            <a:r>
              <a:rPr lang="en-US">
                <a:ea typeface="Calibri" panose="020F0502020204030204"/>
                <a:cs typeface="Calibri" panose="020F0502020204030204"/>
              </a:rPr>
              <a:t>Creu </a:t>
            </a:r>
            <a:r>
              <a:rPr lang="en-US" err="1">
                <a:ea typeface="Calibri" panose="020F0502020204030204"/>
                <a:cs typeface="Calibri" panose="020F0502020204030204"/>
              </a:rPr>
              <a:t>modelau'n</a:t>
            </a:r>
            <a:r>
              <a:rPr lang="en-US">
                <a:ea typeface="Calibri" panose="020F0502020204030204"/>
                <a:cs typeface="Calibri" panose="020F0502020204030204"/>
              </a:rPr>
              <a:t> </a:t>
            </a:r>
            <a:r>
              <a:rPr lang="en-US" err="1">
                <a:ea typeface="Calibri" panose="020F0502020204030204"/>
                <a:cs typeface="Calibri" panose="020F0502020204030204"/>
              </a:rPr>
              <a:t>gyflym</a:t>
            </a:r>
            <a:r>
              <a:rPr lang="en-US">
                <a:ea typeface="Calibri" panose="020F0502020204030204"/>
                <a:cs typeface="Calibri" panose="020F0502020204030204"/>
              </a:rPr>
              <a:t> </a:t>
            </a:r>
            <a:r>
              <a:rPr lang="en-US" err="1">
                <a:ea typeface="Calibri" panose="020F0502020204030204"/>
                <a:cs typeface="Calibri" panose="020F0502020204030204"/>
              </a:rPr>
              <a:t>gan</a:t>
            </a:r>
            <a:r>
              <a:rPr lang="en-US">
                <a:ea typeface="Calibri" panose="020F0502020204030204"/>
                <a:cs typeface="Calibri" panose="020F0502020204030204"/>
              </a:rPr>
              <a:t> </a:t>
            </a:r>
            <a:r>
              <a:rPr lang="en-US" err="1">
                <a:ea typeface="Calibri" panose="020F0502020204030204"/>
                <a:cs typeface="Calibri" panose="020F0502020204030204"/>
              </a:rPr>
              <a:t>gynnwys</a:t>
            </a:r>
            <a:r>
              <a:rPr lang="en-US">
                <a:ea typeface="Calibri" panose="020F0502020204030204"/>
                <a:cs typeface="Calibri" panose="020F0502020204030204"/>
              </a:rPr>
              <a:t> </a:t>
            </a:r>
            <a:r>
              <a:rPr lang="en-US" err="1">
                <a:ea typeface="Calibri" panose="020F0502020204030204"/>
                <a:cs typeface="Calibri" panose="020F0502020204030204"/>
              </a:rPr>
              <a:t>llawer</a:t>
            </a:r>
            <a:r>
              <a:rPr lang="en-US">
                <a:ea typeface="Calibri" panose="020F0502020204030204"/>
                <a:cs typeface="Calibri" panose="020F0502020204030204"/>
              </a:rPr>
              <a:t> o </a:t>
            </a:r>
            <a:r>
              <a:rPr lang="en-US" err="1">
                <a:ea typeface="Calibri" panose="020F0502020204030204"/>
                <a:cs typeface="Calibri" panose="020F0502020204030204"/>
              </a:rPr>
              <a:t>ddata</a:t>
            </a:r>
            <a:r>
              <a:rPr lang="en-US">
                <a:ea typeface="Calibri" panose="020F0502020204030204"/>
                <a:cs typeface="Calibri" panose="020F0502020204030204"/>
              </a:rPr>
              <a:t> a </a:t>
            </a:r>
            <a:r>
              <a:rPr lang="en-US" err="1">
                <a:ea typeface="Calibri" panose="020F0502020204030204"/>
                <a:cs typeface="Calibri" panose="020F0502020204030204"/>
              </a:rPr>
              <a:t>gan</a:t>
            </a:r>
            <a:r>
              <a:rPr lang="en-US">
                <a:ea typeface="Calibri" panose="020F0502020204030204"/>
                <a:cs typeface="Calibri" panose="020F0502020204030204"/>
              </a:rPr>
              <a:t> </a:t>
            </a:r>
            <a:r>
              <a:rPr lang="en-US" err="1">
                <a:ea typeface="Calibri" panose="020F0502020204030204"/>
                <a:cs typeface="Calibri" panose="020F0502020204030204"/>
              </a:rPr>
              <a:t>ddefnyddio</a:t>
            </a:r>
            <a:r>
              <a:rPr lang="en-US">
                <a:ea typeface="Calibri" panose="020F0502020204030204"/>
                <a:cs typeface="Calibri" panose="020F0502020204030204"/>
              </a:rPr>
              <a:t> data </a:t>
            </a:r>
            <a:r>
              <a:rPr lang="en-US" err="1">
                <a:ea typeface="Calibri" panose="020F0502020204030204"/>
                <a:cs typeface="Calibri" panose="020F0502020204030204"/>
              </a:rPr>
              <a:t>cymleth</a:t>
            </a:r>
          </a:p>
          <a:p>
            <a:pPr marL="0" indent="0">
              <a:buNone/>
            </a:pPr>
            <a:r>
              <a:rPr lang="en-US" err="1">
                <a:ea typeface="Calibri" panose="020F0502020204030204"/>
                <a:cs typeface="Calibri" panose="020F0502020204030204"/>
              </a:rPr>
              <a:t>Hygyrch</a:t>
            </a:r>
            <a:r>
              <a:rPr lang="en-US">
                <a:ea typeface="Calibri" panose="020F0502020204030204"/>
                <a:cs typeface="Calibri" panose="020F0502020204030204"/>
              </a:rPr>
              <a:t> (accessible)</a:t>
            </a:r>
          </a:p>
          <a:p>
            <a:pPr marL="0" indent="0">
              <a:buNone/>
            </a:pPr>
            <a:r>
              <a:rPr lang="en-US" err="1">
                <a:ea typeface="Calibri" panose="020F0502020204030204"/>
                <a:cs typeface="Calibri" panose="020F0502020204030204"/>
              </a:rPr>
              <a:t>Awtomeiddio</a:t>
            </a:r>
            <a:r>
              <a:rPr lang="en-US">
                <a:ea typeface="Calibri" panose="020F0502020204030204"/>
                <a:cs typeface="Calibri" panose="020F0502020204030204"/>
              </a:rPr>
              <a:t> (automation) </a:t>
            </a:r>
          </a:p>
        </p:txBody>
      </p:sp>
    </p:spTree>
    <p:extLst>
      <p:ext uri="{BB962C8B-B14F-4D97-AF65-F5344CB8AC3E}">
        <p14:creationId xmlns:p14="http://schemas.microsoft.com/office/powerpoint/2010/main" val="16069614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782-290F-7D98-2B9C-023586563163}"/>
              </a:ext>
            </a:extLst>
          </p:cNvPr>
          <p:cNvSpPr>
            <a:spLocks noGrp="1"/>
          </p:cNvSpPr>
          <p:nvPr>
            <p:ph type="title"/>
          </p:nvPr>
        </p:nvSpPr>
        <p:spPr>
          <a:xfrm>
            <a:off x="839788" y="365125"/>
            <a:ext cx="10515600" cy="450920"/>
          </a:xfrm>
        </p:spPr>
        <p:txBody>
          <a:bodyPr>
            <a:normAutofit fontScale="90000"/>
          </a:bodyPr>
          <a:lstStyle/>
          <a:p>
            <a:r>
              <a:rPr lang="en-GB" b="1">
                <a:solidFill>
                  <a:srgbClr val="FFFFFF"/>
                </a:solidFill>
                <a:cs typeface="Calibri Light"/>
              </a:rPr>
              <a:t>Ethics with AI</a:t>
            </a:r>
            <a:endParaRPr lang="en-US" b="1"/>
          </a:p>
        </p:txBody>
      </p:sp>
      <p:sp>
        <p:nvSpPr>
          <p:cNvPr id="3" name="Text Placeholder 2">
            <a:extLst>
              <a:ext uri="{FF2B5EF4-FFF2-40B4-BE49-F238E27FC236}">
                <a16:creationId xmlns:a16="http://schemas.microsoft.com/office/drawing/2014/main" id="{87F68534-5F2D-3F88-151D-34B35C05CC98}"/>
              </a:ext>
            </a:extLst>
          </p:cNvPr>
          <p:cNvSpPr>
            <a:spLocks noGrp="1"/>
          </p:cNvSpPr>
          <p:nvPr>
            <p:ph type="body" idx="1"/>
          </p:nvPr>
        </p:nvSpPr>
        <p:spPr>
          <a:xfrm>
            <a:off x="839788" y="1190833"/>
            <a:ext cx="5157787" cy="823912"/>
          </a:xfrm>
        </p:spPr>
        <p:txBody>
          <a:bodyPr>
            <a:normAutofit/>
          </a:bodyPr>
          <a:lstStyle/>
          <a:p>
            <a:r>
              <a:rPr lang="en-US" sz="4800">
                <a:ea typeface="Calibri"/>
                <a:cs typeface="Calibri"/>
              </a:rPr>
              <a:t>Challenges</a:t>
            </a:r>
          </a:p>
        </p:txBody>
      </p:sp>
      <p:sp>
        <p:nvSpPr>
          <p:cNvPr id="19" name="Content Placeholder 18">
            <a:extLst>
              <a:ext uri="{FF2B5EF4-FFF2-40B4-BE49-F238E27FC236}">
                <a16:creationId xmlns:a16="http://schemas.microsoft.com/office/drawing/2014/main" id="{CCDB931F-23EA-CE34-CA57-CC68ABA83404}"/>
              </a:ext>
            </a:extLst>
          </p:cNvPr>
          <p:cNvSpPr>
            <a:spLocks noGrp="1"/>
          </p:cNvSpPr>
          <p:nvPr>
            <p:ph sz="half" idx="2"/>
          </p:nvPr>
        </p:nvSpPr>
        <p:spPr>
          <a:xfrm>
            <a:off x="839788" y="2014745"/>
            <a:ext cx="5157787" cy="3684588"/>
          </a:xfrm>
        </p:spPr>
        <p:txBody>
          <a:bodyPr vert="horz" lIns="91440" tIns="45720" rIns="91440" bIns="45720" rtlCol="0" anchor="t">
            <a:normAutofit/>
          </a:bodyPr>
          <a:lstStyle/>
          <a:p>
            <a:pPr marL="0" indent="0">
              <a:buNone/>
            </a:pPr>
            <a:r>
              <a:rPr lang="en-US" sz="3200">
                <a:ea typeface="+mn-lt"/>
                <a:cs typeface="+mn-lt"/>
              </a:rPr>
              <a:t>Biased responses</a:t>
            </a:r>
          </a:p>
          <a:p>
            <a:pPr marL="0" indent="0">
              <a:buNone/>
            </a:pPr>
            <a:r>
              <a:rPr lang="en-US" sz="3200">
                <a:ea typeface="Calibri"/>
                <a:cs typeface="Calibri"/>
              </a:rPr>
              <a:t>AI Hallucination!</a:t>
            </a:r>
          </a:p>
          <a:p>
            <a:pPr marL="0" indent="0">
              <a:buNone/>
            </a:pPr>
            <a:r>
              <a:rPr lang="en-US" sz="3200">
                <a:ea typeface="Calibri"/>
                <a:cs typeface="Calibri"/>
              </a:rPr>
              <a:t>Not context-based</a:t>
            </a:r>
          </a:p>
          <a:p>
            <a:pPr marL="0" indent="0">
              <a:buNone/>
            </a:pPr>
            <a:r>
              <a:rPr lang="en-US" sz="3200">
                <a:ea typeface="Calibri"/>
                <a:cs typeface="Calibri"/>
              </a:rPr>
              <a:t>Your content becomes public (or you give the copyright to companies)</a:t>
            </a:r>
          </a:p>
          <a:p>
            <a:pPr marL="0" indent="0">
              <a:buNone/>
            </a:pPr>
            <a:r>
              <a:rPr lang="en-US" sz="3200">
                <a:ea typeface="Calibri"/>
                <a:cs typeface="Calibri"/>
              </a:rPr>
              <a:t>Lack of transparency</a:t>
            </a:r>
          </a:p>
        </p:txBody>
      </p:sp>
      <p:sp>
        <p:nvSpPr>
          <p:cNvPr id="4" name="Text Placeholder 3">
            <a:extLst>
              <a:ext uri="{FF2B5EF4-FFF2-40B4-BE49-F238E27FC236}">
                <a16:creationId xmlns:a16="http://schemas.microsoft.com/office/drawing/2014/main" id="{87EDA4AC-FB90-EB7A-C1B5-44471882A65E}"/>
              </a:ext>
            </a:extLst>
          </p:cNvPr>
          <p:cNvSpPr>
            <a:spLocks noGrp="1"/>
          </p:cNvSpPr>
          <p:nvPr>
            <p:ph type="body" sz="quarter" idx="3"/>
          </p:nvPr>
        </p:nvSpPr>
        <p:spPr>
          <a:xfrm>
            <a:off x="6172200" y="1190833"/>
            <a:ext cx="5183188" cy="823912"/>
          </a:xfrm>
        </p:spPr>
        <p:txBody>
          <a:bodyPr>
            <a:noAutofit/>
          </a:bodyPr>
          <a:lstStyle/>
          <a:p>
            <a:r>
              <a:rPr lang="en-US" sz="5400">
                <a:ea typeface="Calibri"/>
                <a:cs typeface="Calibri"/>
              </a:rPr>
              <a:t>Benefits</a:t>
            </a:r>
          </a:p>
        </p:txBody>
      </p:sp>
      <p:sp>
        <p:nvSpPr>
          <p:cNvPr id="5" name="Content Placeholder 4">
            <a:extLst>
              <a:ext uri="{FF2B5EF4-FFF2-40B4-BE49-F238E27FC236}">
                <a16:creationId xmlns:a16="http://schemas.microsoft.com/office/drawing/2014/main" id="{F3FE7AD7-E634-3A8D-467A-84AB20721431}"/>
              </a:ext>
            </a:extLst>
          </p:cNvPr>
          <p:cNvSpPr>
            <a:spLocks noGrp="1"/>
          </p:cNvSpPr>
          <p:nvPr>
            <p:ph sz="quarter" idx="4"/>
          </p:nvPr>
        </p:nvSpPr>
        <p:spPr>
          <a:xfrm>
            <a:off x="6172200" y="2014745"/>
            <a:ext cx="5183188" cy="3684588"/>
          </a:xfrm>
        </p:spPr>
        <p:txBody>
          <a:bodyPr vert="horz" lIns="91440" tIns="45720" rIns="91440" bIns="45720" rtlCol="0" anchor="t">
            <a:normAutofit/>
          </a:bodyPr>
          <a:lstStyle/>
          <a:p>
            <a:pPr marL="0" indent="0">
              <a:buNone/>
            </a:pPr>
            <a:r>
              <a:rPr lang="en-US">
                <a:ea typeface="Calibri" panose="020F0502020204030204"/>
                <a:cs typeface="Calibri" panose="020F0502020204030204"/>
              </a:rPr>
              <a:t>Increased efficiency</a:t>
            </a:r>
          </a:p>
          <a:p>
            <a:pPr marL="0" indent="0">
              <a:buNone/>
            </a:pPr>
            <a:r>
              <a:rPr lang="en-US">
                <a:ea typeface="Calibri" panose="020F0502020204030204"/>
                <a:cs typeface="Calibri" panose="020F0502020204030204"/>
              </a:rPr>
              <a:t>Supports innovation (prototyping, exploring content)</a:t>
            </a:r>
          </a:p>
          <a:p>
            <a:pPr marL="0" indent="0">
              <a:buNone/>
            </a:pPr>
            <a:r>
              <a:rPr lang="en-US">
                <a:ea typeface="Calibri" panose="020F0502020204030204"/>
                <a:cs typeface="Calibri" panose="020F0502020204030204"/>
              </a:rPr>
              <a:t>Fast model creation (complex data)</a:t>
            </a:r>
          </a:p>
          <a:p>
            <a:pPr marL="0" indent="0">
              <a:buNone/>
            </a:pPr>
            <a:r>
              <a:rPr lang="en-US">
                <a:ea typeface="Calibri" panose="020F0502020204030204"/>
                <a:cs typeface="Calibri" panose="020F0502020204030204"/>
              </a:rPr>
              <a:t>Accessibility</a:t>
            </a:r>
          </a:p>
          <a:p>
            <a:pPr marL="0" indent="0">
              <a:buNone/>
            </a:pPr>
            <a:r>
              <a:rPr lang="en-US">
                <a:ea typeface="Calibri" panose="020F0502020204030204"/>
                <a:cs typeface="Calibri" panose="020F0502020204030204"/>
              </a:rPr>
              <a:t>Automation</a:t>
            </a:r>
          </a:p>
        </p:txBody>
      </p:sp>
      <p:pic>
        <p:nvPicPr>
          <p:cNvPr id="6" name="Graphic 5" descr="Slippery with solid fill">
            <a:extLst>
              <a:ext uri="{FF2B5EF4-FFF2-40B4-BE49-F238E27FC236}">
                <a16:creationId xmlns:a16="http://schemas.microsoft.com/office/drawing/2014/main" id="{0731A194-0E10-FE26-0A0F-28F539B3070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785286" y="1104557"/>
            <a:ext cx="914400" cy="914400"/>
          </a:xfrm>
          <a:prstGeom prst="rect">
            <a:avLst/>
          </a:prstGeom>
        </p:spPr>
      </p:pic>
      <p:pic>
        <p:nvPicPr>
          <p:cNvPr id="7" name="Graphic 6" descr="Checkmark with solid fill">
            <a:extLst>
              <a:ext uri="{FF2B5EF4-FFF2-40B4-BE49-F238E27FC236}">
                <a16:creationId xmlns:a16="http://schemas.microsoft.com/office/drawing/2014/main" id="{73C62F73-C2DA-02D2-67CC-05D49494A2C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030043" y="1097692"/>
            <a:ext cx="914400" cy="914400"/>
          </a:xfrm>
          <a:prstGeom prst="rect">
            <a:avLst/>
          </a:prstGeom>
        </p:spPr>
      </p:pic>
    </p:spTree>
    <p:extLst>
      <p:ext uri="{BB962C8B-B14F-4D97-AF65-F5344CB8AC3E}">
        <p14:creationId xmlns:p14="http://schemas.microsoft.com/office/powerpoint/2010/main" val="3089610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782-290F-7D98-2B9C-023586563163}"/>
              </a:ext>
            </a:extLst>
          </p:cNvPr>
          <p:cNvSpPr>
            <a:spLocks noGrp="1"/>
          </p:cNvSpPr>
          <p:nvPr>
            <p:ph type="title"/>
          </p:nvPr>
        </p:nvSpPr>
        <p:spPr>
          <a:xfrm>
            <a:off x="838200" y="-70304"/>
            <a:ext cx="10515600" cy="1165906"/>
          </a:xfrm>
        </p:spPr>
        <p:txBody>
          <a:bodyPr/>
          <a:lstStyle/>
          <a:p>
            <a:r>
              <a:rPr lang="en-GB">
                <a:solidFill>
                  <a:srgbClr val="FFFFFF"/>
                </a:solidFill>
                <a:cs typeface="Calibri Light"/>
              </a:rPr>
              <a:t>Ethics in AI – How can I use it?</a:t>
            </a:r>
            <a:endParaRPr lang="en-US"/>
          </a:p>
        </p:txBody>
      </p:sp>
      <p:sp>
        <p:nvSpPr>
          <p:cNvPr id="19" name="Content Placeholder 18">
            <a:extLst>
              <a:ext uri="{FF2B5EF4-FFF2-40B4-BE49-F238E27FC236}">
                <a16:creationId xmlns:a16="http://schemas.microsoft.com/office/drawing/2014/main" id="{CCDB931F-23EA-CE34-CA57-CC68ABA83404}"/>
              </a:ext>
            </a:extLst>
          </p:cNvPr>
          <p:cNvSpPr>
            <a:spLocks noGrp="1"/>
          </p:cNvSpPr>
          <p:nvPr>
            <p:ph idx="1"/>
          </p:nvPr>
        </p:nvSpPr>
        <p:spPr>
          <a:xfrm>
            <a:off x="279265" y="1358815"/>
            <a:ext cx="2734680" cy="3022479"/>
          </a:xfrm>
        </p:spPr>
        <p:txBody>
          <a:bodyPr vert="horz" lIns="91440" tIns="45720" rIns="91440" bIns="45720" rtlCol="0" anchor="t">
            <a:normAutofit/>
          </a:bodyPr>
          <a:lstStyle/>
          <a:p>
            <a:pPr marL="0" indent="0">
              <a:buNone/>
            </a:pPr>
            <a:r>
              <a:rPr lang="en-US" sz="4000" b="1">
                <a:ea typeface="+mn-lt"/>
                <a:cs typeface="+mn-lt"/>
              </a:rPr>
              <a:t>Follow your Assessment Guidance</a:t>
            </a:r>
            <a:endParaRPr lang="en-US" sz="4000" b="1"/>
          </a:p>
        </p:txBody>
      </p:sp>
      <p:pic>
        <p:nvPicPr>
          <p:cNvPr id="3" name="Picture 2" descr="A white table with black text&#10;&#10;Description automatically generated">
            <a:extLst>
              <a:ext uri="{FF2B5EF4-FFF2-40B4-BE49-F238E27FC236}">
                <a16:creationId xmlns:a16="http://schemas.microsoft.com/office/drawing/2014/main" id="{D8EF8BEB-CE74-1713-B98B-1C81383FBA68}"/>
              </a:ext>
            </a:extLst>
          </p:cNvPr>
          <p:cNvPicPr>
            <a:picLocks noChangeAspect="1"/>
          </p:cNvPicPr>
          <p:nvPr/>
        </p:nvPicPr>
        <p:blipFill>
          <a:blip r:embed="rId3"/>
          <a:stretch>
            <a:fillRect/>
          </a:stretch>
        </p:blipFill>
        <p:spPr>
          <a:xfrm>
            <a:off x="3049656" y="1099102"/>
            <a:ext cx="6052931" cy="4719431"/>
          </a:xfrm>
          <a:prstGeom prst="rect">
            <a:avLst/>
          </a:prstGeom>
        </p:spPr>
      </p:pic>
      <p:pic>
        <p:nvPicPr>
          <p:cNvPr id="5" name="Graphic 4" descr="Arrow: Counter-clockwise curve with solid fill">
            <a:extLst>
              <a:ext uri="{FF2B5EF4-FFF2-40B4-BE49-F238E27FC236}">
                <a16:creationId xmlns:a16="http://schemas.microsoft.com/office/drawing/2014/main" id="{E3E385AD-CD40-4904-C93B-E1D931C0918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6200000">
            <a:off x="8851557" y="1090828"/>
            <a:ext cx="914400" cy="914400"/>
          </a:xfrm>
          <a:prstGeom prst="rect">
            <a:avLst/>
          </a:prstGeom>
        </p:spPr>
      </p:pic>
      <p:sp>
        <p:nvSpPr>
          <p:cNvPr id="7" name="Content Placeholder 18">
            <a:extLst>
              <a:ext uri="{FF2B5EF4-FFF2-40B4-BE49-F238E27FC236}">
                <a16:creationId xmlns:a16="http://schemas.microsoft.com/office/drawing/2014/main" id="{75406D45-E1DE-05CF-D2E5-63CB7D259AA4}"/>
              </a:ext>
            </a:extLst>
          </p:cNvPr>
          <p:cNvSpPr txBox="1">
            <a:spLocks/>
          </p:cNvSpPr>
          <p:nvPr/>
        </p:nvSpPr>
        <p:spPr>
          <a:xfrm>
            <a:off x="9479556" y="1593593"/>
            <a:ext cx="1917762" cy="255566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ea typeface="+mn-lt"/>
                <a:cs typeface="+mn-lt"/>
              </a:rPr>
              <a:t>Find which ones you can use to support your work</a:t>
            </a:r>
            <a:endParaRPr lang="en-US"/>
          </a:p>
        </p:txBody>
      </p:sp>
    </p:spTree>
    <p:extLst>
      <p:ext uri="{BB962C8B-B14F-4D97-AF65-F5344CB8AC3E}">
        <p14:creationId xmlns:p14="http://schemas.microsoft.com/office/powerpoint/2010/main" val="12395348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782-290F-7D98-2B9C-023586563163}"/>
              </a:ext>
            </a:extLst>
          </p:cNvPr>
          <p:cNvSpPr>
            <a:spLocks noGrp="1"/>
          </p:cNvSpPr>
          <p:nvPr>
            <p:ph type="title"/>
          </p:nvPr>
        </p:nvSpPr>
        <p:spPr>
          <a:xfrm>
            <a:off x="838200" y="-70304"/>
            <a:ext cx="10515600" cy="1165906"/>
          </a:xfrm>
        </p:spPr>
        <p:txBody>
          <a:bodyPr>
            <a:normAutofit/>
          </a:bodyPr>
          <a:lstStyle/>
          <a:p>
            <a:pPr algn="ctr"/>
            <a:r>
              <a:rPr lang="en-GB" b="1" err="1">
                <a:solidFill>
                  <a:srgbClr val="FFFFFF"/>
                </a:solidFill>
                <a:cs typeface="Calibri Light"/>
              </a:rPr>
              <a:t>Moeseg</a:t>
            </a:r>
            <a:r>
              <a:rPr lang="en-GB" b="1">
                <a:solidFill>
                  <a:srgbClr val="FFFFFF"/>
                </a:solidFill>
                <a:cs typeface="Calibri Light"/>
              </a:rPr>
              <a:t> </a:t>
            </a:r>
            <a:r>
              <a:rPr lang="en-GB" b="1" err="1">
                <a:solidFill>
                  <a:srgbClr val="FFFFFF"/>
                </a:solidFill>
                <a:cs typeface="Calibri Light"/>
              </a:rPr>
              <a:t>yn</a:t>
            </a:r>
            <a:r>
              <a:rPr lang="en-GB" b="1">
                <a:solidFill>
                  <a:srgbClr val="FFFFFF"/>
                </a:solidFill>
                <a:cs typeface="Calibri Light"/>
              </a:rPr>
              <a:t> DA – Sut </a:t>
            </a:r>
            <a:r>
              <a:rPr lang="en-GB" b="1" err="1">
                <a:solidFill>
                  <a:srgbClr val="FFFFFF"/>
                </a:solidFill>
                <a:cs typeface="Calibri Light"/>
              </a:rPr>
              <a:t>i</a:t>
            </a:r>
            <a:r>
              <a:rPr lang="en-GB" b="1">
                <a:solidFill>
                  <a:srgbClr val="FFFFFF"/>
                </a:solidFill>
                <a:cs typeface="Calibri Light"/>
              </a:rPr>
              <a:t> </a:t>
            </a:r>
            <a:r>
              <a:rPr lang="en-GB" b="1" err="1">
                <a:solidFill>
                  <a:srgbClr val="FFFFFF"/>
                </a:solidFill>
                <a:cs typeface="Calibri Light"/>
              </a:rPr>
              <a:t>ddefnyddio</a:t>
            </a:r>
            <a:r>
              <a:rPr lang="en-GB" b="1">
                <a:solidFill>
                  <a:srgbClr val="FFFFFF"/>
                </a:solidFill>
                <a:cs typeface="Calibri Light"/>
              </a:rPr>
              <a:t>?</a:t>
            </a:r>
            <a:endParaRPr lang="en-US" b="1">
              <a:ea typeface="Calibri Light" panose="020F0302020204030204"/>
              <a:cs typeface="Calibri Light" panose="020F0302020204030204"/>
            </a:endParaRPr>
          </a:p>
        </p:txBody>
      </p:sp>
      <p:sp>
        <p:nvSpPr>
          <p:cNvPr id="19" name="Content Placeholder 18">
            <a:extLst>
              <a:ext uri="{FF2B5EF4-FFF2-40B4-BE49-F238E27FC236}">
                <a16:creationId xmlns:a16="http://schemas.microsoft.com/office/drawing/2014/main" id="{CCDB931F-23EA-CE34-CA57-CC68ABA83404}"/>
              </a:ext>
            </a:extLst>
          </p:cNvPr>
          <p:cNvSpPr>
            <a:spLocks noGrp="1"/>
          </p:cNvSpPr>
          <p:nvPr>
            <p:ph idx="1"/>
          </p:nvPr>
        </p:nvSpPr>
        <p:spPr>
          <a:xfrm>
            <a:off x="279265" y="1358815"/>
            <a:ext cx="2774785" cy="3784479"/>
          </a:xfrm>
        </p:spPr>
        <p:txBody>
          <a:bodyPr vert="horz" lIns="91440" tIns="45720" rIns="91440" bIns="45720" rtlCol="0" anchor="t">
            <a:normAutofit fontScale="92500" lnSpcReduction="10000"/>
          </a:bodyPr>
          <a:lstStyle/>
          <a:p>
            <a:pPr marL="0" indent="0">
              <a:buNone/>
            </a:pPr>
            <a:r>
              <a:rPr lang="en-US" sz="4000" b="1">
                <a:ea typeface="+mn-lt"/>
                <a:cs typeface="+mn-lt"/>
              </a:rPr>
              <a:t>Dilyn </a:t>
            </a:r>
            <a:r>
              <a:rPr lang="en-US" sz="4000" b="1" err="1">
                <a:ea typeface="+mn-lt"/>
                <a:cs typeface="+mn-lt"/>
              </a:rPr>
              <a:t>eich</a:t>
            </a:r>
            <a:r>
              <a:rPr lang="en-US" sz="4000" b="1">
                <a:ea typeface="+mn-lt"/>
                <a:cs typeface="+mn-lt"/>
              </a:rPr>
              <a:t> </a:t>
            </a:r>
            <a:r>
              <a:rPr lang="en-US" sz="4000" b="1" err="1">
                <a:ea typeface="+mn-lt"/>
                <a:cs typeface="+mn-lt"/>
              </a:rPr>
              <a:t>Manyleb</a:t>
            </a:r>
            <a:r>
              <a:rPr lang="en-US" sz="4000" b="1">
                <a:ea typeface="+mn-lt"/>
                <a:cs typeface="+mn-lt"/>
              </a:rPr>
              <a:t> </a:t>
            </a:r>
            <a:r>
              <a:rPr lang="en-US" sz="4000" b="1" err="1">
                <a:ea typeface="+mn-lt"/>
                <a:cs typeface="+mn-lt"/>
              </a:rPr>
              <a:t>Asesu</a:t>
            </a:r>
            <a:endParaRPr lang="en-US" sz="4000" b="1">
              <a:ea typeface="+mn-lt"/>
              <a:cs typeface="+mn-lt"/>
            </a:endParaRPr>
          </a:p>
          <a:p>
            <a:pPr marL="0" indent="0">
              <a:buNone/>
            </a:pPr>
            <a:endParaRPr lang="en-US" sz="4000" b="1">
              <a:ea typeface="+mn-lt"/>
              <a:cs typeface="+mn-lt"/>
            </a:endParaRPr>
          </a:p>
          <a:p>
            <a:pPr marL="0" indent="0">
              <a:buNone/>
            </a:pPr>
            <a:r>
              <a:rPr lang="en-US" sz="4000" b="1">
                <a:ea typeface="+mn-lt"/>
                <a:cs typeface="+mn-lt"/>
              </a:rPr>
              <a:t>Follow your Assessment Guidance</a:t>
            </a:r>
            <a:endParaRPr lang="en-US" sz="4000" b="1">
              <a:ea typeface="Calibri"/>
              <a:cs typeface="Calibri"/>
            </a:endParaRPr>
          </a:p>
        </p:txBody>
      </p:sp>
      <p:pic>
        <p:nvPicPr>
          <p:cNvPr id="3" name="Picture 2" descr="A white table with black text&#10;&#10;Description automatically generated">
            <a:extLst>
              <a:ext uri="{FF2B5EF4-FFF2-40B4-BE49-F238E27FC236}">
                <a16:creationId xmlns:a16="http://schemas.microsoft.com/office/drawing/2014/main" id="{D8EF8BEB-CE74-1713-B98B-1C81383FBA68}"/>
              </a:ext>
            </a:extLst>
          </p:cNvPr>
          <p:cNvPicPr>
            <a:picLocks noChangeAspect="1"/>
          </p:cNvPicPr>
          <p:nvPr/>
        </p:nvPicPr>
        <p:blipFill>
          <a:blip r:embed="rId3"/>
          <a:stretch>
            <a:fillRect/>
          </a:stretch>
        </p:blipFill>
        <p:spPr>
          <a:xfrm>
            <a:off x="3049656" y="1099102"/>
            <a:ext cx="6052931" cy="4719431"/>
          </a:xfrm>
          <a:prstGeom prst="rect">
            <a:avLst/>
          </a:prstGeom>
        </p:spPr>
      </p:pic>
      <p:pic>
        <p:nvPicPr>
          <p:cNvPr id="5" name="Graphic 4" descr="Arrow: Counter-clockwise curve with solid fill">
            <a:extLst>
              <a:ext uri="{FF2B5EF4-FFF2-40B4-BE49-F238E27FC236}">
                <a16:creationId xmlns:a16="http://schemas.microsoft.com/office/drawing/2014/main" id="{E3E385AD-CD40-4904-C93B-E1D931C0918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6200000">
            <a:off x="8851557" y="1090828"/>
            <a:ext cx="914400" cy="914400"/>
          </a:xfrm>
          <a:prstGeom prst="rect">
            <a:avLst/>
          </a:prstGeom>
        </p:spPr>
      </p:pic>
      <p:sp>
        <p:nvSpPr>
          <p:cNvPr id="7" name="Content Placeholder 18">
            <a:extLst>
              <a:ext uri="{FF2B5EF4-FFF2-40B4-BE49-F238E27FC236}">
                <a16:creationId xmlns:a16="http://schemas.microsoft.com/office/drawing/2014/main" id="{75406D45-E1DE-05CF-D2E5-63CB7D259AA4}"/>
              </a:ext>
            </a:extLst>
          </p:cNvPr>
          <p:cNvSpPr txBox="1">
            <a:spLocks/>
          </p:cNvSpPr>
          <p:nvPr/>
        </p:nvSpPr>
        <p:spPr>
          <a:xfrm>
            <a:off x="9479556" y="1540120"/>
            <a:ext cx="1864289" cy="402619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ea typeface="+mn-lt"/>
                <a:cs typeface="+mn-lt"/>
              </a:rPr>
              <a:t>Pa rai </a:t>
            </a:r>
            <a:r>
              <a:rPr lang="en-US" err="1">
                <a:ea typeface="+mn-lt"/>
                <a:cs typeface="+mn-lt"/>
              </a:rPr>
              <a:t>medrwch</a:t>
            </a:r>
            <a:r>
              <a:rPr lang="en-US">
                <a:ea typeface="+mn-lt"/>
                <a:cs typeface="+mn-lt"/>
              </a:rPr>
              <a:t> </a:t>
            </a:r>
            <a:r>
              <a:rPr lang="en-US" err="1">
                <a:ea typeface="+mn-lt"/>
                <a:cs typeface="+mn-lt"/>
              </a:rPr>
              <a:t>ddefnyddio</a:t>
            </a:r>
            <a:r>
              <a:rPr lang="en-US">
                <a:ea typeface="+mn-lt"/>
                <a:cs typeface="+mn-lt"/>
              </a:rPr>
              <a:t> </a:t>
            </a:r>
            <a:r>
              <a:rPr lang="en-US" err="1">
                <a:ea typeface="+mn-lt"/>
                <a:cs typeface="+mn-lt"/>
              </a:rPr>
              <a:t>i</a:t>
            </a:r>
            <a:r>
              <a:rPr lang="en-US">
                <a:ea typeface="+mn-lt"/>
                <a:cs typeface="+mn-lt"/>
              </a:rPr>
              <a:t> </a:t>
            </a:r>
            <a:r>
              <a:rPr lang="en-US" err="1">
                <a:ea typeface="+mn-lt"/>
                <a:cs typeface="+mn-lt"/>
              </a:rPr>
              <a:t>gefnogi'ch</a:t>
            </a:r>
            <a:r>
              <a:rPr lang="en-US">
                <a:ea typeface="+mn-lt"/>
                <a:cs typeface="+mn-lt"/>
              </a:rPr>
              <a:t> </a:t>
            </a:r>
            <a:r>
              <a:rPr lang="en-US" err="1">
                <a:ea typeface="+mn-lt"/>
                <a:cs typeface="+mn-lt"/>
              </a:rPr>
              <a:t>gwaith</a:t>
            </a:r>
            <a:endParaRPr lang="en-US">
              <a:ea typeface="+mn-lt"/>
              <a:cs typeface="+mn-lt"/>
            </a:endParaRPr>
          </a:p>
          <a:p>
            <a:pPr marL="0" indent="0">
              <a:buNone/>
            </a:pPr>
            <a:endParaRPr lang="en-US">
              <a:ea typeface="+mn-lt"/>
              <a:cs typeface="+mn-lt"/>
            </a:endParaRPr>
          </a:p>
          <a:p>
            <a:pPr marL="0" indent="0">
              <a:buNone/>
            </a:pPr>
            <a:r>
              <a:rPr lang="en-US">
                <a:ea typeface="+mn-lt"/>
                <a:cs typeface="+mn-lt"/>
              </a:rPr>
              <a:t>Find which ones you can use to support your work</a:t>
            </a:r>
            <a:endParaRPr lang="en-US">
              <a:ea typeface="Calibri"/>
              <a:cs typeface="Calibri"/>
            </a:endParaRPr>
          </a:p>
        </p:txBody>
      </p:sp>
    </p:spTree>
    <p:extLst>
      <p:ext uri="{BB962C8B-B14F-4D97-AF65-F5344CB8AC3E}">
        <p14:creationId xmlns:p14="http://schemas.microsoft.com/office/powerpoint/2010/main" val="34614780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782-290F-7D98-2B9C-023586563163}"/>
              </a:ext>
            </a:extLst>
          </p:cNvPr>
          <p:cNvSpPr>
            <a:spLocks noGrp="1"/>
          </p:cNvSpPr>
          <p:nvPr>
            <p:ph type="title" idx="4294967295"/>
          </p:nvPr>
        </p:nvSpPr>
        <p:spPr>
          <a:xfrm>
            <a:off x="0" y="1071563"/>
            <a:ext cx="3940175" cy="5581650"/>
          </a:xfrm>
        </p:spPr>
        <p:txBody>
          <a:bodyPr>
            <a:normAutofit/>
          </a:bodyPr>
          <a:lstStyle/>
          <a:p>
            <a:pPr algn="r"/>
            <a:r>
              <a:rPr lang="en-GB" sz="3800">
                <a:cs typeface="Calibri Light"/>
              </a:rPr>
              <a:t>Student recommendations</a:t>
            </a:r>
            <a:endParaRPr lang="en-GB" sz="3800">
              <a:ea typeface="Calibri Light"/>
              <a:cs typeface="Calibri Light"/>
            </a:endParaRPr>
          </a:p>
        </p:txBody>
      </p:sp>
      <p:graphicFrame>
        <p:nvGraphicFramePr>
          <p:cNvPr id="28" name="Content Placeholder 25">
            <a:extLst>
              <a:ext uri="{FF2B5EF4-FFF2-40B4-BE49-F238E27FC236}">
                <a16:creationId xmlns:a16="http://schemas.microsoft.com/office/drawing/2014/main" id="{61F8137D-EFB9-11FA-E11F-9CD5AA83DF4E}"/>
              </a:ext>
            </a:extLst>
          </p:cNvPr>
          <p:cNvGraphicFramePr>
            <a:graphicFrameLocks noGrp="1"/>
          </p:cNvGraphicFramePr>
          <p:nvPr>
            <p:ph idx="4294967295"/>
          </p:nvPr>
        </p:nvGraphicFramePr>
        <p:xfrm>
          <a:off x="4710642" y="428096"/>
          <a:ext cx="7481358" cy="558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32467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782-290F-7D98-2B9C-023586563163}"/>
              </a:ext>
            </a:extLst>
          </p:cNvPr>
          <p:cNvSpPr>
            <a:spLocks noGrp="1"/>
          </p:cNvSpPr>
          <p:nvPr>
            <p:ph type="title"/>
          </p:nvPr>
        </p:nvSpPr>
        <p:spPr>
          <a:xfrm>
            <a:off x="838200" y="-70304"/>
            <a:ext cx="10515600" cy="1165906"/>
          </a:xfrm>
        </p:spPr>
        <p:txBody>
          <a:bodyPr/>
          <a:lstStyle/>
          <a:p>
            <a:r>
              <a:rPr lang="en-GB">
                <a:solidFill>
                  <a:srgbClr val="FFFFFF"/>
                </a:solidFill>
                <a:cs typeface="Calibri Light"/>
              </a:rPr>
              <a:t>Ethics in AI – How can I use it?</a:t>
            </a:r>
            <a:endParaRPr lang="en-US"/>
          </a:p>
        </p:txBody>
      </p:sp>
      <p:sp>
        <p:nvSpPr>
          <p:cNvPr id="19" name="Content Placeholder 18">
            <a:extLst>
              <a:ext uri="{FF2B5EF4-FFF2-40B4-BE49-F238E27FC236}">
                <a16:creationId xmlns:a16="http://schemas.microsoft.com/office/drawing/2014/main" id="{CCDB931F-23EA-CE34-CA57-CC68ABA83404}"/>
              </a:ext>
            </a:extLst>
          </p:cNvPr>
          <p:cNvSpPr>
            <a:spLocks noGrp="1"/>
          </p:cNvSpPr>
          <p:nvPr>
            <p:ph idx="1"/>
          </p:nvPr>
        </p:nvSpPr>
        <p:spPr>
          <a:xfrm>
            <a:off x="241687" y="448635"/>
            <a:ext cx="11329490" cy="5375968"/>
          </a:xfrm>
        </p:spPr>
        <p:txBody>
          <a:bodyPr vert="horz" lIns="91440" tIns="45720" rIns="91440" bIns="45720" rtlCol="0" anchor="t">
            <a:normAutofit/>
          </a:bodyPr>
          <a:lstStyle/>
          <a:p>
            <a:pPr marL="0" indent="0">
              <a:buNone/>
            </a:pPr>
            <a:r>
              <a:rPr lang="en-US" sz="4000" b="1" dirty="0">
                <a:ea typeface="+mn-lt"/>
                <a:cs typeface="+mn-lt"/>
              </a:rPr>
              <a:t>Important:</a:t>
            </a:r>
            <a:endParaRPr lang="en-US" dirty="0">
              <a:ea typeface="+mn-lt"/>
              <a:cs typeface="+mn-lt"/>
            </a:endParaRPr>
          </a:p>
          <a:p>
            <a:pPr>
              <a:buFont typeface="Wingdings" panose="020B0604020202020204" pitchFamily="34" charset="0"/>
              <a:buChar char="ü"/>
            </a:pPr>
            <a:r>
              <a:rPr lang="en-US" dirty="0">
                <a:ea typeface="Calibri"/>
                <a:cs typeface="Calibri"/>
              </a:rPr>
              <a:t>Acknowledge your AI use in your work (see Guidance)</a:t>
            </a:r>
          </a:p>
          <a:p>
            <a:pPr marL="0" indent="0">
              <a:buNone/>
            </a:pPr>
            <a:endParaRPr lang="en-US" dirty="0">
              <a:ea typeface="Calibri"/>
              <a:cs typeface="Calibri"/>
            </a:endParaRPr>
          </a:p>
          <a:p>
            <a:pPr lvl="1">
              <a:buNone/>
            </a:pPr>
            <a:r>
              <a:rPr lang="en-US" sz="1800" b="1" dirty="0">
                <a:solidFill>
                  <a:srgbClr val="002060"/>
                </a:solidFill>
                <a:highlight>
                  <a:srgbClr val="FFFF00"/>
                </a:highlight>
                <a:ea typeface="+mn-lt"/>
                <a:cs typeface="+mn-lt"/>
              </a:rPr>
              <a:t>You are expected to include </a:t>
            </a:r>
          </a:p>
          <a:p>
            <a:pPr lvl="1">
              <a:buNone/>
            </a:pPr>
            <a:r>
              <a:rPr lang="en-US" sz="1800" b="1" dirty="0">
                <a:solidFill>
                  <a:srgbClr val="002060"/>
                </a:solidFill>
                <a:highlight>
                  <a:srgbClr val="FFFF00"/>
                </a:highlight>
                <a:ea typeface="+mn-lt"/>
                <a:cs typeface="+mn-lt"/>
              </a:rPr>
              <a:t>this acknowledgement in a </a:t>
            </a:r>
          </a:p>
          <a:p>
            <a:pPr lvl="1">
              <a:buNone/>
            </a:pPr>
            <a:r>
              <a:rPr lang="en-US" sz="1800" b="1" dirty="0">
                <a:solidFill>
                  <a:srgbClr val="002060"/>
                </a:solidFill>
                <a:highlight>
                  <a:srgbClr val="FFFF00"/>
                </a:highlight>
                <a:ea typeface="+mn-lt"/>
                <a:cs typeface="+mn-lt"/>
              </a:rPr>
              <a:t>separate page at the beginning </a:t>
            </a:r>
          </a:p>
          <a:p>
            <a:pPr lvl="1">
              <a:buNone/>
            </a:pPr>
            <a:r>
              <a:rPr lang="en-US" sz="1800" b="1" dirty="0">
                <a:solidFill>
                  <a:srgbClr val="002060"/>
                </a:solidFill>
                <a:highlight>
                  <a:srgbClr val="FFFF00"/>
                </a:highlight>
                <a:ea typeface="+mn-lt"/>
                <a:cs typeface="+mn-lt"/>
              </a:rPr>
              <a:t>of your submission</a:t>
            </a:r>
            <a:endParaRPr lang="en-US" sz="1800" b="1" dirty="0">
              <a:solidFill>
                <a:srgbClr val="002060"/>
              </a:solidFill>
              <a:highlight>
                <a:srgbClr val="FFFF00"/>
              </a:highlight>
              <a:ea typeface="Calibri" panose="020F0502020204030204"/>
              <a:cs typeface="Calibri" panose="020F0502020204030204"/>
            </a:endParaRPr>
          </a:p>
          <a:p>
            <a:pPr marL="0" indent="0">
              <a:buNone/>
            </a:pPr>
            <a:endParaRPr lang="en-US" dirty="0">
              <a:ea typeface="Calibri"/>
              <a:cs typeface="Calibri"/>
            </a:endParaRPr>
          </a:p>
          <a:p>
            <a:pPr marL="0" indent="0">
              <a:buNone/>
            </a:pPr>
            <a:endParaRPr lang="en-US" dirty="0">
              <a:ea typeface="Calibri"/>
              <a:cs typeface="Calibri"/>
            </a:endParaRPr>
          </a:p>
          <a:p>
            <a:pPr>
              <a:buFont typeface="Wingdings" panose="020B0604020202020204" pitchFamily="34" charset="0"/>
              <a:buChar char="ü"/>
            </a:pPr>
            <a:r>
              <a:rPr lang="en-US" dirty="0">
                <a:ea typeface="Calibri"/>
                <a:cs typeface="Calibri"/>
              </a:rPr>
              <a:t>Keep copies of your prompts and responses (to provide further evidence)</a:t>
            </a:r>
          </a:p>
          <a:p>
            <a:pPr>
              <a:buFont typeface="Wingdings" panose="020B0604020202020204" pitchFamily="34" charset="0"/>
              <a:buChar char="ü"/>
            </a:pPr>
            <a:r>
              <a:rPr lang="en-US" dirty="0">
                <a:ea typeface="Calibri"/>
                <a:cs typeface="Calibri"/>
              </a:rPr>
              <a:t>Prepare for a Viva</a:t>
            </a:r>
          </a:p>
        </p:txBody>
      </p:sp>
      <p:pic>
        <p:nvPicPr>
          <p:cNvPr id="4" name="Picture 3" descr="A close-up of a text&#10;&#10;Description automatically generated">
            <a:extLst>
              <a:ext uri="{FF2B5EF4-FFF2-40B4-BE49-F238E27FC236}">
                <a16:creationId xmlns:a16="http://schemas.microsoft.com/office/drawing/2014/main" id="{2EE7B7FF-DD5D-8A44-4A32-3C40C06A4C0B}"/>
              </a:ext>
            </a:extLst>
          </p:cNvPr>
          <p:cNvPicPr>
            <a:picLocks noChangeAspect="1"/>
          </p:cNvPicPr>
          <p:nvPr/>
        </p:nvPicPr>
        <p:blipFill>
          <a:blip r:embed="rId3"/>
          <a:stretch>
            <a:fillRect/>
          </a:stretch>
        </p:blipFill>
        <p:spPr>
          <a:xfrm>
            <a:off x="5149592" y="2046315"/>
            <a:ext cx="6204208" cy="1805547"/>
          </a:xfrm>
          <a:prstGeom prst="rect">
            <a:avLst/>
          </a:prstGeom>
          <a:ln>
            <a:solidFill>
              <a:schemeClr val="tx2"/>
            </a:solidFill>
          </a:ln>
        </p:spPr>
      </p:pic>
    </p:spTree>
    <p:extLst>
      <p:ext uri="{BB962C8B-B14F-4D97-AF65-F5344CB8AC3E}">
        <p14:creationId xmlns:p14="http://schemas.microsoft.com/office/powerpoint/2010/main" val="24219157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5927A-EE9F-F0A8-F25C-E6E38D2CBB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45A87E-3767-8C7E-6D6B-992581FA5DF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06328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6345509-C4A9-34D9-F9EC-F3374DCBE985}"/>
              </a:ext>
            </a:extLst>
          </p:cNvPr>
          <p:cNvSpPr>
            <a:spLocks noGrp="1"/>
          </p:cNvSpPr>
          <p:nvPr>
            <p:ph idx="1"/>
          </p:nvPr>
        </p:nvSpPr>
        <p:spPr>
          <a:xfrm>
            <a:off x="1249240" y="1631010"/>
            <a:ext cx="9693520" cy="2723781"/>
          </a:xfrm>
        </p:spPr>
        <p:txBody>
          <a:bodyPr/>
          <a:lstStyle/>
          <a:p>
            <a:r>
              <a:rPr lang="en-GB" sz="3600" b="1" dirty="0"/>
              <a:t>Task:	70%				</a:t>
            </a:r>
            <a:r>
              <a:rPr lang="en-GB" sz="3600" b="1" dirty="0" err="1"/>
              <a:t>Tasg</a:t>
            </a:r>
            <a:r>
              <a:rPr lang="en-GB" sz="3600" b="1" dirty="0"/>
              <a:t>: 	70%</a:t>
            </a:r>
          </a:p>
          <a:p>
            <a:r>
              <a:rPr lang="en-GB" sz="3600" b="1" dirty="0"/>
              <a:t>Assessment 2 				</a:t>
            </a:r>
            <a:r>
              <a:rPr lang="en-GB" sz="3600" b="1" dirty="0" err="1"/>
              <a:t>Asesiad</a:t>
            </a:r>
            <a:r>
              <a:rPr lang="en-GB" sz="3600" b="1" dirty="0"/>
              <a:t> 2</a:t>
            </a:r>
          </a:p>
          <a:p>
            <a:r>
              <a:rPr lang="en-GB" sz="3600" b="1" dirty="0"/>
              <a:t>16</a:t>
            </a:r>
            <a:r>
              <a:rPr lang="en-GB" sz="3600" b="1" baseline="30000" dirty="0"/>
              <a:t>th</a:t>
            </a:r>
            <a:r>
              <a:rPr lang="en-GB" sz="3600" b="1" dirty="0"/>
              <a:t> May, 2024			16fed Mai, 2024</a:t>
            </a:r>
          </a:p>
          <a:p>
            <a:r>
              <a:rPr lang="en-GB" sz="3600" b="1" dirty="0"/>
              <a:t>15:00 					15:00</a:t>
            </a:r>
          </a:p>
          <a:p>
            <a:r>
              <a:rPr lang="en-GB" sz="3600" b="1" dirty="0"/>
              <a:t>2800 words				2800 o </a:t>
            </a:r>
            <a:r>
              <a:rPr lang="en-GB" sz="3600" b="1" dirty="0" err="1"/>
              <a:t>eiriau</a:t>
            </a:r>
            <a:endParaRPr lang="en-GB" b="1" dirty="0"/>
          </a:p>
        </p:txBody>
      </p:sp>
    </p:spTree>
    <p:extLst>
      <p:ext uri="{BB962C8B-B14F-4D97-AF65-F5344CB8AC3E}">
        <p14:creationId xmlns:p14="http://schemas.microsoft.com/office/powerpoint/2010/main" val="23806344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purl.org/dc/elements/1.1/"/>
    <ds:schemaRef ds:uri="http://www.w3.org/XML/1998/namespace"/>
    <ds:schemaRef ds:uri="http://purl.org/dc/dcmitype/"/>
    <ds:schemaRef ds:uri="211f9404-bca0-4bcf-9c1d-965ccb6f8d2d"/>
    <ds:schemaRef ds:uri="http://schemas.microsoft.com/office/infopath/2007/PartnerControls"/>
    <ds:schemaRef ds:uri="303dbf9b-b85b-46a0-94f1-894078c07ecd"/>
    <ds:schemaRef ds:uri="http://schemas.openxmlformats.org/package/2006/metadata/core-properties"/>
    <ds:schemaRef ds:uri="http://purl.org/dc/terms/"/>
    <ds:schemaRef ds:uri="http://schemas.microsoft.com/office/2006/documentManagement/types"/>
    <ds:schemaRef ds:uri="http://schemas.microsoft.com/office/2006/metadata/propertie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62</TotalTime>
  <Words>1932</Words>
  <Application>Microsoft Office PowerPoint</Application>
  <PresentationFormat>Widescreen</PresentationFormat>
  <Paragraphs>217</Paragraphs>
  <Slides>27</Slides>
  <Notes>12</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27</vt:i4>
      </vt:variant>
    </vt:vector>
  </HeadingPairs>
  <TitlesOfParts>
    <vt:vector size="51" baseType="lpstr">
      <vt:lpstr>Arial</vt:lpstr>
      <vt:lpstr>Calibri</vt:lpstr>
      <vt:lpstr>Calibri Light</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Assessment 2 - 16th May 2,800. Overall 70% of Module</vt:lpstr>
      <vt:lpstr>Aspects of work placement to reflect on: </vt:lpstr>
      <vt:lpstr>Datganiad o Fwriad / Focus statement Atgoffa Bwriad / Reminder SEM 1</vt:lpstr>
      <vt:lpstr>Critical Reflections: Importance and key characteristics</vt:lpstr>
      <vt:lpstr>Skill and Training Needs Anghenion Hyfforddi a Datblygu Sgiliau</vt:lpstr>
      <vt:lpstr>Amser i feddwl … / Time to think …</vt:lpstr>
      <vt:lpstr>What is reflection?</vt:lpstr>
      <vt:lpstr>Links with 2nd Assessment  Cyswllt gyda’r 2ail Aseiniad</vt:lpstr>
      <vt:lpstr>Links with 2nd Assessment  Cyswllt gyda’r 2ail Aseiniad</vt:lpstr>
      <vt:lpstr>Schon</vt:lpstr>
      <vt:lpstr>Gibbs 1988</vt:lpstr>
      <vt:lpstr>Amser i feddwl myfrio … / Time to think and reflect …</vt:lpstr>
      <vt:lpstr>Kolb</vt:lpstr>
      <vt:lpstr>Approaching Reflections</vt:lpstr>
      <vt:lpstr>A.I. guidance</vt:lpstr>
      <vt:lpstr>Which tools qualify as AI? </vt:lpstr>
      <vt:lpstr>Beth yw AI Cynhyrchiol? </vt:lpstr>
      <vt:lpstr>PowerPoint Presentation</vt:lpstr>
      <vt:lpstr>Moeseg gyda DA</vt:lpstr>
      <vt:lpstr>Ethics with AI</vt:lpstr>
      <vt:lpstr>Ethics in AI – How can I use it?</vt:lpstr>
      <vt:lpstr>Moeseg yn DA – Sut i ddefnyddio?</vt:lpstr>
      <vt:lpstr>Student recommendations</vt:lpstr>
      <vt:lpstr>Ethics in AI – How can I use it?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Heddwen Davies</cp:lastModifiedBy>
  <cp:revision>4</cp:revision>
  <cp:lastPrinted>2025-04-01T10:07:12Z</cp:lastPrinted>
  <dcterms:created xsi:type="dcterms:W3CDTF">2021-03-09T15:35:42Z</dcterms:created>
  <dcterms:modified xsi:type="dcterms:W3CDTF">2025-04-01T10:27:41Z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