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6"/>
  </p:notesMasterIdLst>
  <p:handoutMasterIdLst>
    <p:handoutMasterId r:id="rId17"/>
  </p:handoutMasterIdLst>
  <p:sldIdLst>
    <p:sldId id="256" r:id="rId2"/>
    <p:sldId id="283" r:id="rId3"/>
    <p:sldId id="282" r:id="rId4"/>
    <p:sldId id="257" r:id="rId5"/>
    <p:sldId id="311" r:id="rId6"/>
    <p:sldId id="312" r:id="rId7"/>
    <p:sldId id="313" r:id="rId8"/>
    <p:sldId id="305" r:id="rId9"/>
    <p:sldId id="306" r:id="rId10"/>
    <p:sldId id="307" r:id="rId11"/>
    <p:sldId id="308" r:id="rId12"/>
    <p:sldId id="309" r:id="rId13"/>
    <p:sldId id="310" r:id="rId14"/>
    <p:sldId id="281"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67130" autoAdjust="0"/>
  </p:normalViewPr>
  <p:slideViewPr>
    <p:cSldViewPr snapToGrid="0">
      <p:cViewPr varScale="1">
        <p:scale>
          <a:sx n="52" d="100"/>
          <a:sy n="52" d="100"/>
        </p:scale>
        <p:origin x="12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375BB267-429C-4C86-882D-D19762521A66}" type="datetimeFigureOut">
              <a:rPr lang="en-GB" smtClean="0"/>
              <a:t>18/10/2019</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AF6D50BA-4044-4C2C-B9BF-5A1A52E9CF52}" type="slidenum">
              <a:rPr lang="en-GB" smtClean="0"/>
              <a:t>‹#›</a:t>
            </a:fld>
            <a:endParaRPr lang="en-GB"/>
          </a:p>
        </p:txBody>
      </p:sp>
    </p:spTree>
    <p:extLst>
      <p:ext uri="{BB962C8B-B14F-4D97-AF65-F5344CB8AC3E}">
        <p14:creationId xmlns:p14="http://schemas.microsoft.com/office/powerpoint/2010/main" val="30507457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B6D37432-21C4-4467-A379-01CEE6C3ABAF}" type="datetimeFigureOut">
              <a:rPr lang="en-GB" smtClean="0"/>
              <a:t>18/10/2019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1256677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14</a:t>
            </a:fld>
            <a:endParaRPr lang="en-GB"/>
          </a:p>
        </p:txBody>
      </p:sp>
    </p:spTree>
    <p:extLst>
      <p:ext uri="{BB962C8B-B14F-4D97-AF65-F5344CB8AC3E}">
        <p14:creationId xmlns:p14="http://schemas.microsoft.com/office/powerpoint/2010/main" val="3613344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F0D85AC-E3E9-41F0-BEFD-89D6FD2AC1DF}" type="datetimeFigureOut">
              <a:rPr lang="en-GB" smtClean="0"/>
              <a:t>18/10/2019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475C4B1-BD14-47A9-A6E7-22AAF31D5855}"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8491088"/>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0D85AC-E3E9-41F0-BEFD-89D6FD2AC1DF}"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5578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1137238"/>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F0D85AC-E3E9-41F0-BEFD-89D6FD2AC1DF}"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2862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F0D85AC-E3E9-41F0-BEFD-89D6FD2AC1DF}" type="datetimeFigureOut">
              <a:rPr lang="en-GB" smtClean="0"/>
              <a:t>18/10/2019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4406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F0D85AC-E3E9-41F0-BEFD-89D6FD2AC1DF}" type="datetimeFigureOut">
              <a:rPr lang="en-GB" smtClean="0"/>
              <a:t>18/10/2019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5139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18/10/2019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123996640"/>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5534451"/>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F0D85AC-E3E9-41F0-BEFD-89D6FD2AC1DF}" type="datetimeFigureOut">
              <a:rPr lang="en-GB" smtClean="0"/>
              <a:t>18/10/2019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931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0D85AC-E3E9-41F0-BEFD-89D6FD2AC1DF}"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6973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0D85AC-E3E9-41F0-BEFD-89D6FD2AC1DF}"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2737673"/>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F0D85AC-E3E9-41F0-BEFD-89D6FD2AC1DF}" type="datetimeFigureOut">
              <a:rPr lang="en-GB" smtClean="0"/>
              <a:t>18/10/2019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475C4B1-BD14-47A9-A6E7-22AAF31D5855}"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774759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9045" y="802298"/>
            <a:ext cx="10065807" cy="1343743"/>
          </a:xfrm>
        </p:spPr>
        <p:txBody>
          <a:bodyPr>
            <a:normAutofit fontScale="90000"/>
          </a:bodyPr>
          <a:lstStyle/>
          <a:p>
            <a:r>
              <a:rPr lang="en-GB" dirty="0"/>
              <a:t/>
            </a:r>
            <a:br>
              <a:rPr lang="en-GB" dirty="0"/>
            </a:br>
            <a:r>
              <a:rPr lang="en-GB" sz="3600" dirty="0" smtClean="0"/>
              <a:t>Workplace Culture and its impact on Organisational Efficiency</a:t>
            </a:r>
            <a:endParaRPr lang="en-GB" sz="3600" dirty="0"/>
          </a:p>
        </p:txBody>
      </p:sp>
      <p:sp>
        <p:nvSpPr>
          <p:cNvPr id="3" name="Subtitle 2"/>
          <p:cNvSpPr>
            <a:spLocks noGrp="1"/>
          </p:cNvSpPr>
          <p:nvPr>
            <p:ph type="subTitle" idx="1"/>
          </p:nvPr>
        </p:nvSpPr>
        <p:spPr/>
        <p:txBody>
          <a:bodyPr/>
          <a:lstStyle/>
          <a:p>
            <a:r>
              <a:rPr lang="en-GB" dirty="0"/>
              <a:t>Session </a:t>
            </a:r>
            <a:r>
              <a:rPr lang="en-GB" dirty="0" smtClean="0"/>
              <a:t>2</a:t>
            </a:r>
            <a:endParaRPr lang="en-GB" dirty="0"/>
          </a:p>
        </p:txBody>
      </p:sp>
    </p:spTree>
    <p:extLst>
      <p:ext uri="{BB962C8B-B14F-4D97-AF65-F5344CB8AC3E}">
        <p14:creationId xmlns:p14="http://schemas.microsoft.com/office/powerpoint/2010/main" val="2081174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time</a:t>
            </a:r>
            <a:endParaRPr lang="en-GB" dirty="0"/>
          </a:p>
        </p:txBody>
      </p:sp>
      <p:sp>
        <p:nvSpPr>
          <p:cNvPr id="3" name="Content Placeholder 2"/>
          <p:cNvSpPr>
            <a:spLocks noGrp="1"/>
          </p:cNvSpPr>
          <p:nvPr>
            <p:ph idx="1"/>
          </p:nvPr>
        </p:nvSpPr>
        <p:spPr/>
        <p:txBody>
          <a:bodyPr>
            <a:normAutofit/>
          </a:bodyPr>
          <a:lstStyle/>
          <a:p>
            <a:r>
              <a:rPr lang="en-GB" sz="3200" dirty="0" smtClean="0"/>
              <a:t>Introduced </a:t>
            </a:r>
            <a:r>
              <a:rPr lang="en-GB" sz="3200" dirty="0" smtClean="0"/>
              <a:t>the Cultural Web, applied the model to McDonalds/HSBC, comparing and contrasting their operating approach in different cultures/countries. </a:t>
            </a:r>
            <a:endParaRPr lang="en-GB" sz="3200" dirty="0" smtClean="0"/>
          </a:p>
        </p:txBody>
      </p:sp>
    </p:spTree>
    <p:extLst>
      <p:ext uri="{BB962C8B-B14F-4D97-AF65-F5344CB8AC3E}">
        <p14:creationId xmlns:p14="http://schemas.microsoft.com/office/powerpoint/2010/main" val="407743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This Week</a:t>
            </a:r>
            <a:endParaRPr lang="en-GB" dirty="0"/>
          </a:p>
        </p:txBody>
      </p:sp>
      <p:sp>
        <p:nvSpPr>
          <p:cNvPr id="8" name="Content Placeholder 7"/>
          <p:cNvSpPr>
            <a:spLocks noGrp="1"/>
          </p:cNvSpPr>
          <p:nvPr>
            <p:ph idx="1"/>
          </p:nvPr>
        </p:nvSpPr>
        <p:spPr>
          <a:xfrm>
            <a:off x="783771" y="2015732"/>
            <a:ext cx="10271083" cy="3450613"/>
          </a:xfrm>
        </p:spPr>
        <p:txBody>
          <a:bodyPr>
            <a:noAutofit/>
          </a:bodyPr>
          <a:lstStyle/>
          <a:p>
            <a:pPr marL="0" indent="0">
              <a:buNone/>
            </a:pPr>
            <a:r>
              <a:rPr lang="en-GB" sz="3200" dirty="0" smtClean="0"/>
              <a:t>We will look at </a:t>
            </a:r>
            <a:r>
              <a:rPr lang="en-GB" sz="3200" dirty="0" smtClean="0"/>
              <a:t>the theories of:</a:t>
            </a:r>
            <a:endParaRPr lang="en-GB" sz="3200" dirty="0" smtClean="0"/>
          </a:p>
          <a:p>
            <a:pPr marL="0" indent="0">
              <a:buNone/>
            </a:pPr>
            <a:endParaRPr lang="en-GB" sz="3200" dirty="0" smtClean="0"/>
          </a:p>
          <a:p>
            <a:pPr>
              <a:buFont typeface="Arial" charset="0"/>
              <a:buChar char="•"/>
            </a:pPr>
            <a:r>
              <a:rPr lang="en-GB" sz="3200" dirty="0" smtClean="0"/>
              <a:t>Hall and Hall</a:t>
            </a:r>
          </a:p>
          <a:p>
            <a:pPr>
              <a:buFont typeface="Arial" charset="0"/>
              <a:buChar char="•"/>
            </a:pPr>
            <a:r>
              <a:rPr lang="en-GB" sz="3200" dirty="0" smtClean="0"/>
              <a:t>Hofstede</a:t>
            </a:r>
            <a:endParaRPr lang="en-GB" sz="3200" dirty="0"/>
          </a:p>
        </p:txBody>
      </p:sp>
    </p:spTree>
    <p:extLst>
      <p:ext uri="{BB962C8B-B14F-4D97-AF65-F5344CB8AC3E}">
        <p14:creationId xmlns:p14="http://schemas.microsoft.com/office/powerpoint/2010/main" val="3005745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xmlns="" id="{809066B9-A091-4D59-939D-3CFE57F35432}"/>
              </a:ext>
            </a:extLst>
          </p:cNvPr>
          <p:cNvSpPr>
            <a:spLocks noGrp="1"/>
          </p:cNvSpPr>
          <p:nvPr>
            <p:ph type="title"/>
          </p:nvPr>
        </p:nvSpPr>
        <p:spPr/>
        <p:txBody>
          <a:bodyPr>
            <a:normAutofit fontScale="90000"/>
          </a:bodyPr>
          <a:lstStyle/>
          <a:p>
            <a:r>
              <a:rPr lang="en-GB" sz="4000" b="1" dirty="0"/>
              <a:t>Culture &amp; Organisational Efficiency</a:t>
            </a:r>
          </a:p>
        </p:txBody>
      </p:sp>
      <p:sp>
        <p:nvSpPr>
          <p:cNvPr id="9" name="TextBox 8">
            <a:extLst>
              <a:ext uri="{FF2B5EF4-FFF2-40B4-BE49-F238E27FC236}">
                <a16:creationId xmlns:a16="http://schemas.microsoft.com/office/drawing/2014/main" xmlns="" id="{80A43CFA-CAFC-41E2-B068-447E3A1624B0}"/>
              </a:ext>
            </a:extLst>
          </p:cNvPr>
          <p:cNvSpPr txBox="1"/>
          <p:nvPr/>
        </p:nvSpPr>
        <p:spPr>
          <a:xfrm>
            <a:off x="2089119" y="1902698"/>
            <a:ext cx="2080592" cy="954107"/>
          </a:xfrm>
          <a:prstGeom prst="rect">
            <a:avLst/>
          </a:prstGeom>
          <a:noFill/>
        </p:spPr>
        <p:txBody>
          <a:bodyPr wrap="square" rtlCol="0">
            <a:spAutoFit/>
          </a:bodyPr>
          <a:lstStyle/>
          <a:p>
            <a:r>
              <a:rPr lang="en-GB" sz="1400" b="1" dirty="0">
                <a:solidFill>
                  <a:srgbClr val="FF0000"/>
                </a:solidFill>
              </a:rPr>
              <a:t>Due Diligence </a:t>
            </a:r>
            <a:r>
              <a:rPr lang="en-GB" sz="1400" b="1" dirty="0"/>
              <a:t>– </a:t>
            </a:r>
            <a:r>
              <a:rPr lang="en-GB" sz="1400" dirty="0"/>
              <a:t>Are effective decisions being made to drive your organisation forward?</a:t>
            </a:r>
          </a:p>
        </p:txBody>
      </p:sp>
      <p:sp>
        <p:nvSpPr>
          <p:cNvPr id="10" name="TextBox 9">
            <a:extLst>
              <a:ext uri="{FF2B5EF4-FFF2-40B4-BE49-F238E27FC236}">
                <a16:creationId xmlns:a16="http://schemas.microsoft.com/office/drawing/2014/main" xmlns="" id="{98A635AA-0688-46AC-A5D9-7D785841129A}"/>
              </a:ext>
            </a:extLst>
          </p:cNvPr>
          <p:cNvSpPr txBox="1"/>
          <p:nvPr/>
        </p:nvSpPr>
        <p:spPr>
          <a:xfrm>
            <a:off x="7387013" y="1875677"/>
            <a:ext cx="2619490" cy="954107"/>
          </a:xfrm>
          <a:prstGeom prst="rect">
            <a:avLst/>
          </a:prstGeom>
          <a:noFill/>
        </p:spPr>
        <p:txBody>
          <a:bodyPr wrap="square" rtlCol="0">
            <a:spAutoFit/>
          </a:bodyPr>
          <a:lstStyle/>
          <a:p>
            <a:r>
              <a:rPr lang="en-GB" sz="1400" b="1" dirty="0">
                <a:solidFill>
                  <a:srgbClr val="FF0000"/>
                </a:solidFill>
              </a:rPr>
              <a:t>Structure/Communications </a:t>
            </a:r>
            <a:r>
              <a:rPr lang="en-GB" sz="1400" b="1" dirty="0"/>
              <a:t>-  </a:t>
            </a:r>
            <a:r>
              <a:rPr lang="en-GB" sz="1400" dirty="0"/>
              <a:t>Do your people have a clear understanding of the direction of the company?</a:t>
            </a:r>
          </a:p>
        </p:txBody>
      </p:sp>
      <p:sp>
        <p:nvSpPr>
          <p:cNvPr id="11" name="TextBox 10">
            <a:extLst>
              <a:ext uri="{FF2B5EF4-FFF2-40B4-BE49-F238E27FC236}">
                <a16:creationId xmlns:a16="http://schemas.microsoft.com/office/drawing/2014/main" xmlns="" id="{7ACA4D0C-43AE-4128-B800-D351D70F6C56}"/>
              </a:ext>
            </a:extLst>
          </p:cNvPr>
          <p:cNvSpPr txBox="1"/>
          <p:nvPr/>
        </p:nvSpPr>
        <p:spPr>
          <a:xfrm>
            <a:off x="3129415" y="2899021"/>
            <a:ext cx="498856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High Performance Organisational Culture Delivers </a:t>
            </a:r>
          </a:p>
          <a:p>
            <a:pPr algn="ctr"/>
            <a:r>
              <a:rPr lang="en-GB" sz="1600" b="1" dirty="0">
                <a:latin typeface="Arial" panose="020B0604020202020204" pitchFamily="34" charset="0"/>
                <a:cs typeface="Arial" panose="020B0604020202020204" pitchFamily="34" charset="0"/>
              </a:rPr>
              <a:t>World-Class Success </a:t>
            </a:r>
          </a:p>
        </p:txBody>
      </p:sp>
      <p:sp>
        <p:nvSpPr>
          <p:cNvPr id="12" name="TextBox 11">
            <a:extLst>
              <a:ext uri="{FF2B5EF4-FFF2-40B4-BE49-F238E27FC236}">
                <a16:creationId xmlns:a16="http://schemas.microsoft.com/office/drawing/2014/main" xmlns="" id="{9FE2A101-B1F6-4882-AFE6-6020E4AD69E9}"/>
              </a:ext>
            </a:extLst>
          </p:cNvPr>
          <p:cNvSpPr txBox="1"/>
          <p:nvPr/>
        </p:nvSpPr>
        <p:spPr>
          <a:xfrm>
            <a:off x="1378763" y="3704800"/>
            <a:ext cx="2304256" cy="1169551"/>
          </a:xfrm>
          <a:prstGeom prst="rect">
            <a:avLst/>
          </a:prstGeom>
          <a:noFill/>
        </p:spPr>
        <p:txBody>
          <a:bodyPr wrap="square" rtlCol="0">
            <a:spAutoFit/>
          </a:bodyPr>
          <a:lstStyle/>
          <a:p>
            <a:r>
              <a:rPr lang="en-GB" sz="1400" b="1" dirty="0">
                <a:solidFill>
                  <a:srgbClr val="FF0000"/>
                </a:solidFill>
              </a:rPr>
              <a:t>Execution/Accountability</a:t>
            </a:r>
            <a:r>
              <a:rPr lang="en-GB" sz="1400" dirty="0"/>
              <a:t> –  Do you coach and manage performance in an efficient and effective manner?</a:t>
            </a:r>
          </a:p>
          <a:p>
            <a:endParaRPr lang="en-GB" sz="1400" dirty="0"/>
          </a:p>
        </p:txBody>
      </p:sp>
      <p:sp>
        <p:nvSpPr>
          <p:cNvPr id="13" name="TextBox 12">
            <a:extLst>
              <a:ext uri="{FF2B5EF4-FFF2-40B4-BE49-F238E27FC236}">
                <a16:creationId xmlns:a16="http://schemas.microsoft.com/office/drawing/2014/main" xmlns="" id="{9D2A65A7-A226-4735-AE63-3E982C1D46FF}"/>
              </a:ext>
            </a:extLst>
          </p:cNvPr>
          <p:cNvSpPr txBox="1"/>
          <p:nvPr/>
        </p:nvSpPr>
        <p:spPr>
          <a:xfrm>
            <a:off x="7699876" y="3704800"/>
            <a:ext cx="2592288" cy="954107"/>
          </a:xfrm>
          <a:prstGeom prst="rect">
            <a:avLst/>
          </a:prstGeom>
          <a:noFill/>
        </p:spPr>
        <p:txBody>
          <a:bodyPr wrap="square" rtlCol="0">
            <a:spAutoFit/>
          </a:bodyPr>
          <a:lstStyle/>
          <a:p>
            <a:r>
              <a:rPr lang="en-GB" sz="1400" b="1" dirty="0">
                <a:solidFill>
                  <a:srgbClr val="FF0000"/>
                </a:solidFill>
              </a:rPr>
              <a:t>Productivity/Effective Processes </a:t>
            </a:r>
            <a:r>
              <a:rPr lang="en-GB" sz="1400" dirty="0"/>
              <a:t>–  Are you using your resources effectively?</a:t>
            </a:r>
          </a:p>
          <a:p>
            <a:endParaRPr lang="en-GB" sz="1400" dirty="0"/>
          </a:p>
        </p:txBody>
      </p:sp>
      <p:sp>
        <p:nvSpPr>
          <p:cNvPr id="14" name="TextBox 13">
            <a:extLst>
              <a:ext uri="{FF2B5EF4-FFF2-40B4-BE49-F238E27FC236}">
                <a16:creationId xmlns:a16="http://schemas.microsoft.com/office/drawing/2014/main" xmlns="" id="{D6BC2427-D289-4A06-9E30-7B9AE0433F0F}"/>
              </a:ext>
            </a:extLst>
          </p:cNvPr>
          <p:cNvSpPr txBox="1"/>
          <p:nvPr/>
        </p:nvSpPr>
        <p:spPr>
          <a:xfrm>
            <a:off x="4341737" y="4600933"/>
            <a:ext cx="2563924" cy="954107"/>
          </a:xfrm>
          <a:prstGeom prst="rect">
            <a:avLst/>
          </a:prstGeom>
          <a:noFill/>
        </p:spPr>
        <p:txBody>
          <a:bodyPr wrap="square" rtlCol="0">
            <a:spAutoFit/>
          </a:bodyPr>
          <a:lstStyle/>
          <a:p>
            <a:r>
              <a:rPr lang="en-GB" sz="1400" b="1" dirty="0">
                <a:solidFill>
                  <a:srgbClr val="FF0000"/>
                </a:solidFill>
              </a:rPr>
              <a:t>Engagement/Leadership</a:t>
            </a:r>
            <a:r>
              <a:rPr lang="en-GB" sz="1400" b="1" dirty="0"/>
              <a:t> </a:t>
            </a:r>
            <a:r>
              <a:rPr lang="en-GB" sz="1400" dirty="0"/>
              <a:t>–  Do your people ‘buy-in’ to the objectives of the organisation?</a:t>
            </a:r>
          </a:p>
          <a:p>
            <a:endParaRPr lang="en-GB" sz="1400" dirty="0"/>
          </a:p>
        </p:txBody>
      </p:sp>
      <p:sp>
        <p:nvSpPr>
          <p:cNvPr id="17" name="Oval 16">
            <a:extLst>
              <a:ext uri="{FF2B5EF4-FFF2-40B4-BE49-F238E27FC236}">
                <a16:creationId xmlns:a16="http://schemas.microsoft.com/office/drawing/2014/main" xmlns="" id="{A3AEA9AE-2C35-410D-B38D-09B2379C4B9C}"/>
              </a:ext>
            </a:extLst>
          </p:cNvPr>
          <p:cNvSpPr/>
          <p:nvPr/>
        </p:nvSpPr>
        <p:spPr>
          <a:xfrm>
            <a:off x="3463460" y="2194093"/>
            <a:ext cx="4320480" cy="2107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57845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Hall and hall – culture is communication</a:t>
            </a:r>
            <a:endParaRPr lang="en-GB" dirty="0"/>
          </a:p>
        </p:txBody>
      </p:sp>
      <p:sp>
        <p:nvSpPr>
          <p:cNvPr id="3" name="Content Placeholder 2"/>
          <p:cNvSpPr>
            <a:spLocks noGrp="1"/>
          </p:cNvSpPr>
          <p:nvPr>
            <p:ph idx="1"/>
          </p:nvPr>
        </p:nvSpPr>
        <p:spPr>
          <a:xfrm>
            <a:off x="1451579" y="2015732"/>
            <a:ext cx="9603275" cy="4199717"/>
          </a:xfrm>
        </p:spPr>
        <p:txBody>
          <a:bodyPr>
            <a:normAutofit/>
          </a:bodyPr>
          <a:lstStyle/>
          <a:p>
            <a:r>
              <a:rPr lang="en-GB" dirty="0" smtClean="0"/>
              <a:t>Hall’s theory looks at the role of culture and its affects upon communication. </a:t>
            </a:r>
          </a:p>
          <a:p>
            <a:r>
              <a:rPr lang="en-GB" dirty="0" smtClean="0"/>
              <a:t>Hall suggested that almost </a:t>
            </a:r>
            <a:r>
              <a:rPr lang="en-GB" dirty="0"/>
              <a:t>everything in life can be placed somewhere along the fast/slow message-speed spectrum. </a:t>
            </a:r>
            <a:endParaRPr lang="en-GB" dirty="0" smtClean="0"/>
          </a:p>
          <a:p>
            <a:r>
              <a:rPr lang="en-GB" dirty="0" smtClean="0"/>
              <a:t>Such </a:t>
            </a:r>
            <a:r>
              <a:rPr lang="en-GB" dirty="0"/>
              <a:t>things as diplomacy, research, writing books, and creating art are accomplished in the slow mode. Buddha, Confucius, Shakespeare, Goethe, and Rembrandt all produced messages that human beings are still deciphering hundreds of years after the fact. </a:t>
            </a:r>
            <a:endParaRPr lang="en-GB" dirty="0" smtClean="0"/>
          </a:p>
          <a:p>
            <a:r>
              <a:rPr lang="en-GB" dirty="0" smtClean="0"/>
              <a:t>Language </a:t>
            </a:r>
            <a:r>
              <a:rPr lang="en-GB" dirty="0"/>
              <a:t>is a very slow message; after 4,000 years, human beings are just </a:t>
            </a:r>
            <a:r>
              <a:rPr lang="en-GB" dirty="0" smtClean="0"/>
              <a:t>beginning </a:t>
            </a:r>
            <a:r>
              <a:rPr lang="en-GB" dirty="0"/>
              <a:t>to discover what language is all about. </a:t>
            </a:r>
          </a:p>
        </p:txBody>
      </p:sp>
    </p:spTree>
    <p:extLst>
      <p:ext uri="{BB962C8B-B14F-4D97-AF65-F5344CB8AC3E}">
        <p14:creationId xmlns:p14="http://schemas.microsoft.com/office/powerpoint/2010/main" val="58405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Hall – culture is communication</a:t>
            </a:r>
            <a:endParaRPr lang="en-GB" dirty="0"/>
          </a:p>
        </p:txBody>
      </p:sp>
      <p:sp>
        <p:nvSpPr>
          <p:cNvPr id="3" name="Content Placeholder 2"/>
          <p:cNvSpPr>
            <a:spLocks noGrp="1"/>
          </p:cNvSpPr>
          <p:nvPr>
            <p:ph idx="1"/>
          </p:nvPr>
        </p:nvSpPr>
        <p:spPr/>
        <p:txBody>
          <a:bodyPr/>
          <a:lstStyle/>
          <a:p>
            <a:r>
              <a:rPr lang="en-GB" dirty="0"/>
              <a:t>The same can be said of culture, which incorporates multiple styles of "</a:t>
            </a:r>
            <a:r>
              <a:rPr lang="en-GB" dirty="0" smtClean="0"/>
              <a:t>languages</a:t>
            </a:r>
            <a:r>
              <a:rPr lang="en-GB" dirty="0"/>
              <a:t>" that only release messages to those who are willing to spend the time to understand them. In essence </a:t>
            </a:r>
            <a:r>
              <a:rPr lang="en-GB" dirty="0" smtClean="0"/>
              <a:t>a person </a:t>
            </a:r>
            <a:r>
              <a:rPr lang="en-GB" dirty="0"/>
              <a:t>is </a:t>
            </a:r>
            <a:r>
              <a:rPr lang="en-GB" dirty="0" smtClean="0"/>
              <a:t>a slow </a:t>
            </a:r>
            <a:r>
              <a:rPr lang="en-GB" dirty="0"/>
              <a:t>message; it takes time to get </a:t>
            </a:r>
            <a:r>
              <a:rPr lang="en-GB" dirty="0" smtClean="0"/>
              <a:t>to know someone well.</a:t>
            </a:r>
          </a:p>
          <a:p>
            <a:r>
              <a:rPr lang="en-GB" dirty="0" smtClean="0"/>
              <a:t>According to Hall, the delivery of these ‘messages’ differs based on the geography or ‘culture’ of those both conveying and receiving the message.</a:t>
            </a:r>
          </a:p>
          <a:p>
            <a:endParaRPr lang="en-GB" dirty="0" smtClean="0"/>
          </a:p>
          <a:p>
            <a:endParaRPr lang="en-GB" dirty="0"/>
          </a:p>
        </p:txBody>
      </p:sp>
    </p:spTree>
    <p:extLst>
      <p:ext uri="{BB962C8B-B14F-4D97-AF65-F5344CB8AC3E}">
        <p14:creationId xmlns:p14="http://schemas.microsoft.com/office/powerpoint/2010/main" val="268859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Hall – how much information is enough?</a:t>
            </a:r>
            <a:endParaRPr lang="en-GB" dirty="0"/>
          </a:p>
        </p:txBody>
      </p:sp>
      <p:sp>
        <p:nvSpPr>
          <p:cNvPr id="3" name="Content Placeholder 2"/>
          <p:cNvSpPr>
            <a:spLocks noGrp="1"/>
          </p:cNvSpPr>
          <p:nvPr>
            <p:ph idx="1"/>
          </p:nvPr>
        </p:nvSpPr>
        <p:spPr/>
        <p:txBody>
          <a:bodyPr/>
          <a:lstStyle/>
          <a:p>
            <a:r>
              <a:rPr lang="en-GB" dirty="0" smtClean="0"/>
              <a:t>Hall’s theory looks at ‘Context’ and they suggests that context is the information that surrounds an event.  The elements that combine to give the event meaning are dependent upon the culture.  </a:t>
            </a:r>
          </a:p>
          <a:p>
            <a:r>
              <a:rPr lang="en-GB" dirty="0" smtClean="0"/>
              <a:t>Hall suggests that the cultures of the world can be compared on a scale from high to low context.</a:t>
            </a:r>
            <a:endParaRPr lang="en-GB" dirty="0"/>
          </a:p>
        </p:txBody>
      </p:sp>
    </p:spTree>
    <p:extLst>
      <p:ext uri="{BB962C8B-B14F-4D97-AF65-F5344CB8AC3E}">
        <p14:creationId xmlns:p14="http://schemas.microsoft.com/office/powerpoint/2010/main" val="9550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HIGH AND LOW CONTEXT </a:t>
            </a:r>
            <a:r>
              <a:rPr lang="en-GB" dirty="0" smtClean="0"/>
              <a:t>COMMUNICATION (</a:t>
            </a:r>
            <a:r>
              <a:rPr lang="en-GB" dirty="0" err="1" smtClean="0"/>
              <a:t>HAll</a:t>
            </a:r>
            <a:r>
              <a:rPr lang="en-GB" dirty="0" smtClean="0"/>
              <a:t>)</a:t>
            </a:r>
            <a:endParaRPr lang="en-GB" dirty="0"/>
          </a:p>
        </p:txBody>
      </p:sp>
      <p:sp>
        <p:nvSpPr>
          <p:cNvPr id="3" name="Content Placeholder 2"/>
          <p:cNvSpPr>
            <a:spLocks noGrp="1"/>
          </p:cNvSpPr>
          <p:nvPr>
            <p:ph idx="1"/>
          </p:nvPr>
        </p:nvSpPr>
        <p:spPr>
          <a:xfrm>
            <a:off x="495301" y="2015732"/>
            <a:ext cx="10559554" cy="3991368"/>
          </a:xfrm>
        </p:spPr>
        <p:txBody>
          <a:bodyPr>
            <a:normAutofit lnSpcReduction="10000"/>
          </a:bodyPr>
          <a:lstStyle/>
          <a:p>
            <a:pPr algn="just"/>
            <a:r>
              <a:rPr lang="en-GB" sz="2400" dirty="0"/>
              <a:t>In high context cultures, the context of communication conveys much of the meaning, much of the information is implicit. </a:t>
            </a:r>
            <a:r>
              <a:rPr lang="en-GB" sz="2400" b="1" i="1" dirty="0"/>
              <a:t>How</a:t>
            </a:r>
            <a:r>
              <a:rPr lang="en-GB" sz="2400" i="1" dirty="0"/>
              <a:t> </a:t>
            </a:r>
            <a:r>
              <a:rPr lang="en-GB" sz="2400" dirty="0"/>
              <a:t>something is said may be more important than </a:t>
            </a:r>
            <a:r>
              <a:rPr lang="en-GB" sz="2400" b="1" i="1" dirty="0"/>
              <a:t>what</a:t>
            </a:r>
            <a:r>
              <a:rPr lang="en-GB" sz="2400" dirty="0"/>
              <a:t> is being said. </a:t>
            </a:r>
            <a:r>
              <a:rPr lang="en-GB" sz="2400" dirty="0">
                <a:solidFill>
                  <a:srgbClr val="FF0000"/>
                </a:solidFill>
              </a:rPr>
              <a:t>Implicit: suggested though not directly expressed</a:t>
            </a:r>
          </a:p>
          <a:p>
            <a:pPr marL="0" indent="0" algn="just">
              <a:buNone/>
            </a:pPr>
            <a:endParaRPr lang="en-GB" sz="2400" dirty="0"/>
          </a:p>
          <a:p>
            <a:pPr algn="just"/>
            <a:r>
              <a:rPr lang="en-GB" sz="2400" dirty="0"/>
              <a:t>In low context cultures, “what is meant, is being said”. Communication is explicit, contextual factors are less important. Communications takes places explicitly on an individual basis between members of in-groups and out-groups. </a:t>
            </a:r>
            <a:r>
              <a:rPr lang="en-GB" sz="2400" dirty="0">
                <a:solidFill>
                  <a:srgbClr val="FF0000"/>
                </a:solidFill>
              </a:rPr>
              <a:t>Explicit: stated clearly and in detail, leaving no room for confusion or doubt</a:t>
            </a:r>
          </a:p>
          <a:p>
            <a:pPr algn="just"/>
            <a:endParaRPr lang="en-GB" sz="2400" dirty="0"/>
          </a:p>
          <a:p>
            <a:pPr algn="just"/>
            <a:endParaRPr lang="en-GB" dirty="0"/>
          </a:p>
        </p:txBody>
      </p:sp>
    </p:spTree>
    <p:extLst>
      <p:ext uri="{BB962C8B-B14F-4D97-AF65-F5344CB8AC3E}">
        <p14:creationId xmlns:p14="http://schemas.microsoft.com/office/powerpoint/2010/main" val="28791021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HIGH AND LOW CONTEXT COMMUNICATION</a:t>
            </a:r>
            <a:endParaRPr lang="en-GB" dirty="0"/>
          </a:p>
        </p:txBody>
      </p:sp>
      <p:sp>
        <p:nvSpPr>
          <p:cNvPr id="3" name="Content Placeholder 2"/>
          <p:cNvSpPr>
            <a:spLocks noGrp="1"/>
          </p:cNvSpPr>
          <p:nvPr>
            <p:ph idx="1"/>
          </p:nvPr>
        </p:nvSpPr>
        <p:spPr/>
        <p:txBody>
          <a:bodyPr>
            <a:normAutofit fontScale="25000" lnSpcReduction="20000"/>
          </a:bodyPr>
          <a:lstStyle/>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r>
              <a:rPr lang="en-GB" sz="1200" dirty="0"/>
              <a:t>         </a:t>
            </a:r>
            <a:endParaRPr lang="en-GB" sz="1200" dirty="0" smtClean="0"/>
          </a:p>
          <a:p>
            <a:pPr>
              <a:buNone/>
            </a:pPr>
            <a:endParaRPr lang="en-GB" sz="1200" dirty="0"/>
          </a:p>
          <a:p>
            <a:pPr>
              <a:buNone/>
            </a:pPr>
            <a:endParaRPr lang="en-GB" sz="1200" dirty="0" smtClean="0"/>
          </a:p>
          <a:p>
            <a:pPr>
              <a:buNone/>
            </a:pPr>
            <a:r>
              <a:rPr lang="en-GB" sz="1200" dirty="0" smtClean="0"/>
              <a:t> </a:t>
            </a:r>
            <a:r>
              <a:rPr lang="en-GB" sz="1200" dirty="0" err="1"/>
              <a:t>Katan</a:t>
            </a:r>
            <a:r>
              <a:rPr lang="en-GB" sz="1200" dirty="0"/>
              <a:t>, D. (1999) </a:t>
            </a:r>
            <a:r>
              <a:rPr lang="en-GB" sz="1200" i="1" dirty="0"/>
              <a:t>Translating Cultures: An Introduction for Translators, Interpreters, and Mediators</a:t>
            </a:r>
            <a:r>
              <a:rPr lang="en-GB" sz="1200" dirty="0"/>
              <a:t>. Manchester, St. Jerome Publishing </a:t>
            </a:r>
          </a:p>
        </p:txBody>
      </p:sp>
      <p:pic>
        <p:nvPicPr>
          <p:cNvPr id="4" name="Picture 3" descr="pistillo.gif"/>
          <p:cNvPicPr>
            <a:picLocks noChangeAspect="1"/>
          </p:cNvPicPr>
          <p:nvPr/>
        </p:nvPicPr>
        <p:blipFill>
          <a:blip r:embed="rId2" cstate="print"/>
          <a:stretch>
            <a:fillRect/>
          </a:stretch>
        </p:blipFill>
        <p:spPr>
          <a:xfrm>
            <a:off x="2589212" y="1802325"/>
            <a:ext cx="7380312" cy="3727452"/>
          </a:xfrm>
          <a:prstGeom prst="rect">
            <a:avLst/>
          </a:prstGeom>
        </p:spPr>
      </p:pic>
      <p:sp>
        <p:nvSpPr>
          <p:cNvPr id="5" name="TextBox 4"/>
          <p:cNvSpPr txBox="1"/>
          <p:nvPr/>
        </p:nvSpPr>
        <p:spPr>
          <a:xfrm>
            <a:off x="7368530" y="1320288"/>
            <a:ext cx="4721870" cy="369332"/>
          </a:xfrm>
          <a:prstGeom prst="rect">
            <a:avLst/>
          </a:prstGeom>
          <a:noFill/>
        </p:spPr>
        <p:txBody>
          <a:bodyPr wrap="none" rtlCol="0">
            <a:spAutoFit/>
          </a:bodyPr>
          <a:lstStyle/>
          <a:p>
            <a:r>
              <a:rPr lang="en-GB" dirty="0" smtClean="0"/>
              <a:t>Implicit: suggested though not directly expressed</a:t>
            </a:r>
            <a:endParaRPr lang="en-GB" dirty="0"/>
          </a:p>
        </p:txBody>
      </p:sp>
      <p:sp>
        <p:nvSpPr>
          <p:cNvPr id="6" name="TextBox 5"/>
          <p:cNvSpPr txBox="1"/>
          <p:nvPr/>
        </p:nvSpPr>
        <p:spPr>
          <a:xfrm>
            <a:off x="203200" y="5691755"/>
            <a:ext cx="7277505" cy="369332"/>
          </a:xfrm>
          <a:prstGeom prst="rect">
            <a:avLst/>
          </a:prstGeom>
          <a:noFill/>
        </p:spPr>
        <p:txBody>
          <a:bodyPr wrap="none" rtlCol="0">
            <a:spAutoFit/>
          </a:bodyPr>
          <a:lstStyle/>
          <a:p>
            <a:r>
              <a:rPr lang="en-GB" dirty="0" smtClean="0"/>
              <a:t>Explicit: stated clearly and in detail, leaving no room for confusion or doubt</a:t>
            </a:r>
            <a:endParaRPr lang="en-GB" dirty="0"/>
          </a:p>
        </p:txBody>
      </p:sp>
    </p:spTree>
    <p:extLst>
      <p:ext uri="{BB962C8B-B14F-4D97-AF65-F5344CB8AC3E}">
        <p14:creationId xmlns:p14="http://schemas.microsoft.com/office/powerpoint/2010/main" val="18667769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PRACTICAL IMPLICATIONS</a:t>
            </a:r>
            <a:endParaRPr lang="en-GB" dirty="0"/>
          </a:p>
        </p:txBody>
      </p:sp>
      <p:sp>
        <p:nvSpPr>
          <p:cNvPr id="5" name="Content Placeholder 4"/>
          <p:cNvSpPr>
            <a:spLocks noGrp="1"/>
          </p:cNvSpPr>
          <p:nvPr>
            <p:ph idx="1"/>
          </p:nvPr>
        </p:nvSpPr>
        <p:spPr>
          <a:xfrm>
            <a:off x="355601" y="2015732"/>
            <a:ext cx="10699254" cy="3877068"/>
          </a:xfrm>
        </p:spPr>
        <p:txBody>
          <a:bodyPr>
            <a:normAutofit fontScale="85000" lnSpcReduction="10000"/>
          </a:bodyPr>
          <a:lstStyle/>
          <a:p>
            <a:pPr algn="just">
              <a:spcBef>
                <a:spcPts val="600"/>
              </a:spcBef>
              <a:spcAft>
                <a:spcPts val="600"/>
              </a:spcAft>
            </a:pPr>
            <a:r>
              <a:rPr lang="en-GB" sz="2400" dirty="0"/>
              <a:t>Low-context managers often do not take the time that it needs to build the relationships that make communication in high context societies effective.</a:t>
            </a:r>
          </a:p>
          <a:p>
            <a:pPr algn="just">
              <a:spcBef>
                <a:spcPts val="600"/>
              </a:spcBef>
              <a:spcAft>
                <a:spcPts val="600"/>
              </a:spcAft>
            </a:pPr>
            <a:r>
              <a:rPr lang="en-GB" sz="2400" dirty="0"/>
              <a:t>Low-context managers’ need for explicit communication may appear rude, abrupt and lacking in trust. They may also miss the ‘real’ message because they are not able to read the contextual clues.</a:t>
            </a:r>
          </a:p>
          <a:p>
            <a:pPr algn="just">
              <a:spcBef>
                <a:spcPts val="600"/>
              </a:spcBef>
              <a:spcAft>
                <a:spcPts val="600"/>
              </a:spcAft>
            </a:pPr>
            <a:r>
              <a:rPr lang="en-GB" sz="2400" dirty="0"/>
              <a:t>High-context managers may find the lack of close knit groups and the unavailability of the easy flow of information within the groups difficult. Their low-context counterparts may see them as wanting to be ‘spoon-fed’, as very dependant on others.</a:t>
            </a:r>
          </a:p>
          <a:p>
            <a:pPr algn="just">
              <a:spcBef>
                <a:spcPts val="600"/>
              </a:spcBef>
              <a:spcAft>
                <a:spcPts val="600"/>
              </a:spcAft>
            </a:pPr>
            <a:r>
              <a:rPr lang="en-GB" sz="2400" dirty="0"/>
              <a:t>In many high context cultures, formal meetings are the end of a decision making process, not the place and time where the decision takes place.</a:t>
            </a:r>
          </a:p>
          <a:p>
            <a:endParaRPr lang="en-GB" dirty="0"/>
          </a:p>
        </p:txBody>
      </p:sp>
    </p:spTree>
    <p:extLst>
      <p:ext uri="{BB962C8B-B14F-4D97-AF65-F5344CB8AC3E}">
        <p14:creationId xmlns:p14="http://schemas.microsoft.com/office/powerpoint/2010/main" val="36755451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HOFSTEDE’S </a:t>
            </a:r>
            <a:r>
              <a:rPr lang="en-GB" dirty="0" smtClean="0"/>
              <a:t>STUDIES – Tutorial Preparation </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647700" y="1916833"/>
            <a:ext cx="9696772" cy="3447098"/>
          </a:xfrm>
          <a:prstGeom prst="rect">
            <a:avLst/>
          </a:prstGeom>
          <a:noFill/>
        </p:spPr>
        <p:txBody>
          <a:bodyPr wrap="square" rtlCol="0">
            <a:spAutoFit/>
          </a:bodyPr>
          <a:lstStyle/>
          <a:p>
            <a:pPr marL="265113" indent="-265113" algn="just">
              <a:spcBef>
                <a:spcPts val="600"/>
              </a:spcBef>
              <a:spcAft>
                <a:spcPts val="600"/>
              </a:spcAft>
              <a:buFont typeface="Arial" pitchFamily="34" charset="0"/>
              <a:buChar char="•"/>
            </a:pPr>
            <a:r>
              <a:rPr lang="en-GB" sz="2400" dirty="0"/>
              <a:t>Original research conducted in the 70s</a:t>
            </a:r>
          </a:p>
          <a:p>
            <a:pPr marL="265113" indent="-265113" algn="just">
              <a:spcBef>
                <a:spcPts val="600"/>
              </a:spcBef>
              <a:spcAft>
                <a:spcPts val="600"/>
              </a:spcAft>
              <a:buFont typeface="Arial" pitchFamily="34" charset="0"/>
              <a:buChar char="•"/>
            </a:pPr>
            <a:r>
              <a:rPr lang="en-GB" sz="2400" dirty="0"/>
              <a:t>IBM employees in 43 countries assessed on four cultural dimensions</a:t>
            </a:r>
          </a:p>
          <a:p>
            <a:pPr marL="265113" indent="-265113" algn="just">
              <a:spcBef>
                <a:spcPts val="600"/>
              </a:spcBef>
              <a:spcAft>
                <a:spcPts val="600"/>
              </a:spcAft>
              <a:buFont typeface="Arial" pitchFamily="34" charset="0"/>
              <a:buChar char="•"/>
            </a:pPr>
            <a:r>
              <a:rPr lang="en-GB" sz="2400" dirty="0"/>
              <a:t>Later on two additional dimensions and further countries added</a:t>
            </a:r>
          </a:p>
          <a:p>
            <a:pPr marL="265113" indent="-265113" algn="just">
              <a:spcBef>
                <a:spcPts val="600"/>
              </a:spcBef>
              <a:spcAft>
                <a:spcPts val="600"/>
              </a:spcAft>
              <a:buFont typeface="Arial" pitchFamily="34" charset="0"/>
              <a:buChar char="•"/>
            </a:pPr>
            <a:r>
              <a:rPr lang="en-GB" sz="2400" dirty="0"/>
              <a:t>Still the most widely quoted cultural research in the business/management literature</a:t>
            </a:r>
          </a:p>
          <a:p>
            <a:pPr marL="265113" indent="-265113" algn="just">
              <a:spcBef>
                <a:spcPts val="600"/>
              </a:spcBef>
              <a:spcAft>
                <a:spcPts val="600"/>
              </a:spcAft>
              <a:buFont typeface="Arial" pitchFamily="34" charset="0"/>
              <a:buChar char="•"/>
            </a:pPr>
            <a:r>
              <a:rPr lang="en-GB" sz="2400" dirty="0"/>
              <a:t>Subsequent research has identified similar concepts.</a:t>
            </a:r>
          </a:p>
          <a:p>
            <a:pPr marL="265113" indent="-265113" algn="just">
              <a:spcBef>
                <a:spcPts val="600"/>
              </a:spcBef>
              <a:spcAft>
                <a:spcPts val="600"/>
              </a:spcAft>
              <a:buFont typeface="Arial" pitchFamily="34" charset="0"/>
              <a:buChar char="•"/>
            </a:pPr>
            <a:r>
              <a:rPr lang="en-GB" sz="2400" dirty="0"/>
              <a:t>Useful for quick assessment of key cultural differences</a:t>
            </a:r>
          </a:p>
        </p:txBody>
      </p:sp>
    </p:spTree>
    <p:extLst>
      <p:ext uri="{BB962C8B-B14F-4D97-AF65-F5344CB8AC3E}">
        <p14:creationId xmlns:p14="http://schemas.microsoft.com/office/powerpoint/2010/main" val="41718870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ISSUES TO BE AWARE OF:</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493713" y="2015732"/>
            <a:ext cx="11201400" cy="3662541"/>
          </a:xfrm>
          <a:prstGeom prst="rect">
            <a:avLst/>
          </a:prstGeom>
          <a:noFill/>
        </p:spPr>
        <p:txBody>
          <a:bodyPr wrap="square" rtlCol="0">
            <a:spAutoFit/>
          </a:bodyPr>
          <a:lstStyle/>
          <a:p>
            <a:pPr marL="265113" indent="-265113">
              <a:spcBef>
                <a:spcPts val="600"/>
              </a:spcBef>
              <a:spcAft>
                <a:spcPts val="600"/>
              </a:spcAft>
              <a:buFont typeface="Arial" pitchFamily="34" charset="0"/>
              <a:buChar char="•"/>
            </a:pPr>
            <a:r>
              <a:rPr lang="en-GB" sz="2400" dirty="0" smtClean="0"/>
              <a:t>Original </a:t>
            </a:r>
            <a:r>
              <a:rPr lang="en-GB" sz="2400" dirty="0"/>
              <a:t>research now </a:t>
            </a:r>
            <a:r>
              <a:rPr lang="en-GB" sz="2400" dirty="0" smtClean="0"/>
              <a:t>over </a:t>
            </a:r>
            <a:r>
              <a:rPr lang="en-GB" sz="2400" dirty="0"/>
              <a:t>40 years  old – cultures change over time</a:t>
            </a:r>
          </a:p>
          <a:p>
            <a:pPr marL="265113" indent="-265113">
              <a:spcBef>
                <a:spcPts val="600"/>
              </a:spcBef>
              <a:spcAft>
                <a:spcPts val="600"/>
              </a:spcAft>
              <a:buFont typeface="Arial" pitchFamily="34" charset="0"/>
              <a:buChar char="•"/>
            </a:pPr>
            <a:r>
              <a:rPr lang="en-GB" sz="2400" dirty="0"/>
              <a:t>IBM employees not necessarily representative of a country’s general population</a:t>
            </a:r>
          </a:p>
          <a:p>
            <a:pPr marL="265113" indent="-265113">
              <a:spcBef>
                <a:spcPts val="600"/>
              </a:spcBef>
              <a:spcAft>
                <a:spcPts val="600"/>
              </a:spcAft>
              <a:buFont typeface="Arial" pitchFamily="34" charset="0"/>
              <a:buChar char="•"/>
            </a:pPr>
            <a:r>
              <a:rPr lang="en-GB" sz="2400" dirty="0"/>
              <a:t>Very small numbers in some countries, some countries not included at all. Some countries in the Middle East and Africa were grouped together due to lack of data – despite probable cultural differences. </a:t>
            </a:r>
          </a:p>
          <a:p>
            <a:pPr marL="265113" indent="-265113">
              <a:spcBef>
                <a:spcPts val="600"/>
              </a:spcBef>
              <a:spcAft>
                <a:spcPts val="600"/>
              </a:spcAft>
              <a:buFont typeface="Arial" pitchFamily="34" charset="0"/>
              <a:buChar char="•"/>
            </a:pPr>
            <a:r>
              <a:rPr lang="en-GB" sz="2400" dirty="0"/>
              <a:t>Values are relative</a:t>
            </a:r>
          </a:p>
          <a:p>
            <a:pPr marL="265113" indent="-265113">
              <a:spcBef>
                <a:spcPts val="600"/>
              </a:spcBef>
              <a:spcAft>
                <a:spcPts val="600"/>
              </a:spcAft>
              <a:buFont typeface="Arial" pitchFamily="34" charset="0"/>
              <a:buChar char="•"/>
            </a:pPr>
            <a:r>
              <a:rPr lang="en-GB" sz="2400" dirty="0"/>
              <a:t>Stereotyping must be avoided – people’s individual characteristics may vary considerable from their national average.</a:t>
            </a:r>
          </a:p>
        </p:txBody>
      </p:sp>
    </p:spTree>
    <p:extLst>
      <p:ext uri="{BB962C8B-B14F-4D97-AF65-F5344CB8AC3E}">
        <p14:creationId xmlns:p14="http://schemas.microsoft.com/office/powerpoint/2010/main" val="29107396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HOFSTEDE’S CRITERIA (</a:t>
            </a:r>
            <a:r>
              <a:rPr lang="en-GB" dirty="0" smtClean="0"/>
              <a:t>2010)</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584200" y="2015732"/>
            <a:ext cx="10083800" cy="4149572"/>
          </a:xfrm>
          <a:prstGeom prst="rect">
            <a:avLst/>
          </a:prstGeom>
        </p:spPr>
        <p:txBody>
          <a:bodyPr vert="horz" lIns="91440" tIns="45720" rIns="91440" bIns="45720" rtlCol="0">
            <a:normAutofit fontScale="62500" lnSpcReduction="20000"/>
          </a:bodyPr>
          <a:lstStyle/>
          <a:p>
            <a:pPr marL="342900" indent="-342900" defTabSz="914400">
              <a:lnSpc>
                <a:spcPct val="90000"/>
              </a:lnSpc>
              <a:spcBef>
                <a:spcPts val="600"/>
              </a:spcBef>
              <a:spcAft>
                <a:spcPts val="600"/>
              </a:spcAft>
              <a:buFont typeface="Arial" pitchFamily="34" charset="0"/>
              <a:buChar char="•"/>
              <a:defRPr/>
            </a:pPr>
            <a:r>
              <a:rPr lang="en-GB" sz="2800" dirty="0"/>
              <a:t>Individualism</a:t>
            </a:r>
          </a:p>
          <a:p>
            <a:pPr marL="742950" lvl="1" indent="-285750" defTabSz="914400">
              <a:lnSpc>
                <a:spcPct val="90000"/>
              </a:lnSpc>
              <a:spcBef>
                <a:spcPts val="600"/>
              </a:spcBef>
              <a:spcAft>
                <a:spcPts val="600"/>
              </a:spcAft>
              <a:buFont typeface="Arial" pitchFamily="34" charset="0"/>
              <a:buChar char="–"/>
              <a:defRPr/>
            </a:pPr>
            <a:r>
              <a:rPr lang="en-GB" sz="2400" dirty="0"/>
              <a:t>Affects the way people live together</a:t>
            </a:r>
          </a:p>
          <a:p>
            <a:pPr marL="342900" indent="-342900" defTabSz="914400">
              <a:lnSpc>
                <a:spcPct val="90000"/>
              </a:lnSpc>
              <a:spcBef>
                <a:spcPts val="600"/>
              </a:spcBef>
              <a:spcAft>
                <a:spcPts val="600"/>
              </a:spcAft>
              <a:buFont typeface="Arial" pitchFamily="34" charset="0"/>
              <a:buChar char="•"/>
              <a:defRPr/>
            </a:pPr>
            <a:r>
              <a:rPr lang="en-GB" sz="2800" dirty="0"/>
              <a:t>Power distance</a:t>
            </a:r>
          </a:p>
          <a:p>
            <a:pPr marL="742950" lvl="1" indent="-285750" defTabSz="914400">
              <a:lnSpc>
                <a:spcPct val="90000"/>
              </a:lnSpc>
              <a:spcBef>
                <a:spcPts val="600"/>
              </a:spcBef>
              <a:spcAft>
                <a:spcPts val="600"/>
              </a:spcAft>
              <a:buFont typeface="Arial" pitchFamily="34" charset="0"/>
              <a:buChar char="–"/>
              <a:defRPr/>
            </a:pPr>
            <a:r>
              <a:rPr lang="en-GB" sz="2400" dirty="0"/>
              <a:t>Dealing with human inequality</a:t>
            </a:r>
          </a:p>
          <a:p>
            <a:pPr marL="342900" indent="-342900" defTabSz="914400">
              <a:lnSpc>
                <a:spcPct val="90000"/>
              </a:lnSpc>
              <a:spcBef>
                <a:spcPts val="600"/>
              </a:spcBef>
              <a:spcAft>
                <a:spcPts val="600"/>
              </a:spcAft>
              <a:buFont typeface="Arial" pitchFamily="34" charset="0"/>
              <a:buChar char="•"/>
              <a:defRPr/>
            </a:pPr>
            <a:r>
              <a:rPr lang="en-GB" sz="2800" dirty="0"/>
              <a:t>Uncertainty avoidance</a:t>
            </a:r>
          </a:p>
          <a:p>
            <a:pPr marL="742950" lvl="1" indent="-285750" defTabSz="914400">
              <a:lnSpc>
                <a:spcPct val="90000"/>
              </a:lnSpc>
              <a:spcBef>
                <a:spcPts val="600"/>
              </a:spcBef>
              <a:spcAft>
                <a:spcPts val="600"/>
              </a:spcAft>
              <a:buFont typeface="Arial" pitchFamily="34" charset="0"/>
              <a:buChar char="–"/>
              <a:defRPr/>
            </a:pPr>
            <a:r>
              <a:rPr lang="en-GB" sz="2400" dirty="0"/>
              <a:t>Managing future uncertainty</a:t>
            </a:r>
          </a:p>
          <a:p>
            <a:pPr marL="342900" indent="-342900" defTabSz="914400">
              <a:lnSpc>
                <a:spcPct val="90000"/>
              </a:lnSpc>
              <a:spcBef>
                <a:spcPts val="600"/>
              </a:spcBef>
              <a:spcAft>
                <a:spcPts val="600"/>
              </a:spcAft>
              <a:buFont typeface="Arial" pitchFamily="34" charset="0"/>
              <a:buChar char="•"/>
              <a:defRPr/>
            </a:pPr>
            <a:r>
              <a:rPr lang="en-GB" sz="2800" dirty="0"/>
              <a:t>Masculinity</a:t>
            </a:r>
          </a:p>
          <a:p>
            <a:pPr marL="742950" lvl="1" indent="-285750" defTabSz="914400">
              <a:lnSpc>
                <a:spcPct val="90000"/>
              </a:lnSpc>
              <a:spcBef>
                <a:spcPts val="600"/>
              </a:spcBef>
              <a:spcAft>
                <a:spcPts val="600"/>
              </a:spcAft>
              <a:buFont typeface="Arial" pitchFamily="34" charset="0"/>
              <a:buChar char="–"/>
              <a:defRPr/>
            </a:pPr>
            <a:r>
              <a:rPr lang="en-GB" sz="2400" dirty="0"/>
              <a:t>Male / female traits</a:t>
            </a:r>
          </a:p>
          <a:p>
            <a:pPr marL="342900" indent="-342900" defTabSz="914400">
              <a:lnSpc>
                <a:spcPct val="90000"/>
              </a:lnSpc>
              <a:spcBef>
                <a:spcPts val="600"/>
              </a:spcBef>
              <a:spcAft>
                <a:spcPts val="600"/>
              </a:spcAft>
              <a:buFont typeface="Arial" pitchFamily="34" charset="0"/>
              <a:buChar char="•"/>
              <a:defRPr/>
            </a:pPr>
            <a:r>
              <a:rPr lang="en-GB" sz="2800" dirty="0"/>
              <a:t>Confucian dynamism/time orientation</a:t>
            </a:r>
          </a:p>
          <a:p>
            <a:pPr marL="742950" lvl="1" indent="-285750" defTabSz="914400">
              <a:lnSpc>
                <a:spcPct val="90000"/>
              </a:lnSpc>
              <a:spcBef>
                <a:spcPts val="600"/>
              </a:spcBef>
              <a:spcAft>
                <a:spcPts val="600"/>
              </a:spcAft>
              <a:buFont typeface="Arial" pitchFamily="34" charset="0"/>
              <a:buChar char="–"/>
              <a:defRPr/>
            </a:pPr>
            <a:r>
              <a:rPr lang="en-GB" sz="2400" dirty="0"/>
              <a:t>Universalistic or particularistic</a:t>
            </a:r>
          </a:p>
          <a:p>
            <a:pPr marL="342900" indent="-342900">
              <a:lnSpc>
                <a:spcPct val="90000"/>
              </a:lnSpc>
              <a:spcBef>
                <a:spcPts val="600"/>
              </a:spcBef>
              <a:spcAft>
                <a:spcPts val="600"/>
              </a:spcAft>
              <a:buFont typeface="Arial" pitchFamily="34" charset="0"/>
              <a:buChar char="•"/>
              <a:defRPr/>
            </a:pPr>
            <a:r>
              <a:rPr lang="en-GB" sz="2800" dirty="0"/>
              <a:t>Indulgence/self </a:t>
            </a:r>
            <a:r>
              <a:rPr lang="en-GB" sz="2800" dirty="0" err="1"/>
              <a:t>contraint</a:t>
            </a:r>
            <a:endParaRPr lang="en-GB" sz="2800" dirty="0"/>
          </a:p>
          <a:p>
            <a:pPr lvl="1">
              <a:lnSpc>
                <a:spcPct val="90000"/>
              </a:lnSpc>
              <a:spcBef>
                <a:spcPts val="600"/>
              </a:spcBef>
              <a:spcAft>
                <a:spcPts val="600"/>
              </a:spcAft>
              <a:defRPr/>
            </a:pPr>
            <a:r>
              <a:rPr lang="en-GB" sz="2800" dirty="0"/>
              <a:t>- </a:t>
            </a:r>
            <a:r>
              <a:rPr lang="en-GB" sz="2300" dirty="0"/>
              <a:t>Freedom to express/gratify needs</a:t>
            </a:r>
          </a:p>
          <a:p>
            <a:pPr marL="800100" lvl="1" indent="-342900">
              <a:lnSpc>
                <a:spcPct val="90000"/>
              </a:lnSpc>
              <a:spcBef>
                <a:spcPts val="600"/>
              </a:spcBef>
              <a:spcAft>
                <a:spcPts val="600"/>
              </a:spcAft>
              <a:buFont typeface="Arial" pitchFamily="34" charset="0"/>
              <a:buChar char="•"/>
              <a:defRPr/>
            </a:pPr>
            <a:endParaRPr lang="en-GB" sz="2800" dirty="0"/>
          </a:p>
          <a:p>
            <a:pPr marL="800100" lvl="1" indent="-342900">
              <a:lnSpc>
                <a:spcPct val="90000"/>
              </a:lnSpc>
              <a:spcBef>
                <a:spcPts val="600"/>
              </a:spcBef>
              <a:spcAft>
                <a:spcPts val="600"/>
              </a:spcAft>
              <a:buFont typeface="Arial" pitchFamily="34" charset="0"/>
              <a:buChar char="•"/>
              <a:defRPr/>
            </a:pPr>
            <a:endParaRPr lang="en-GB" sz="2800" dirty="0"/>
          </a:p>
          <a:p>
            <a:pPr marL="285750" indent="-285750">
              <a:lnSpc>
                <a:spcPct val="90000"/>
              </a:lnSpc>
              <a:spcBef>
                <a:spcPts val="600"/>
              </a:spcBef>
              <a:spcAft>
                <a:spcPts val="600"/>
              </a:spcAft>
              <a:buFont typeface="Arial" pitchFamily="34" charset="0"/>
              <a:buChar char="–"/>
              <a:defRPr/>
            </a:pPr>
            <a:endParaRPr lang="en-GB" sz="2400" dirty="0"/>
          </a:p>
        </p:txBody>
      </p:sp>
      <p:pic>
        <p:nvPicPr>
          <p:cNvPr id="5" name="Picture 7" descr="MPj04358830000[1]"/>
          <p:cNvPicPr>
            <a:picLocks noChangeAspect="1" noChangeArrowheads="1"/>
          </p:cNvPicPr>
          <p:nvPr/>
        </p:nvPicPr>
        <p:blipFill>
          <a:blip r:embed="rId2" cstate="print"/>
          <a:srcRect/>
          <a:stretch>
            <a:fillRect/>
          </a:stretch>
        </p:blipFill>
        <p:spPr bwMode="auto">
          <a:xfrm>
            <a:off x="8832850" y="1501776"/>
            <a:ext cx="1460500" cy="1033463"/>
          </a:xfrm>
          <a:prstGeom prst="rect">
            <a:avLst/>
          </a:prstGeom>
          <a:noFill/>
          <a:ln w="9525">
            <a:noFill/>
            <a:miter lim="800000"/>
            <a:headEnd/>
            <a:tailEnd/>
          </a:ln>
        </p:spPr>
      </p:pic>
      <p:pic>
        <p:nvPicPr>
          <p:cNvPr id="6" name="Picture 4" descr="MCj03188840000[1]"/>
          <p:cNvPicPr>
            <a:picLocks noChangeAspect="1" noChangeArrowheads="1"/>
          </p:cNvPicPr>
          <p:nvPr/>
        </p:nvPicPr>
        <p:blipFill>
          <a:blip r:embed="rId3" cstate="print"/>
          <a:srcRect/>
          <a:stretch>
            <a:fillRect/>
          </a:stretch>
        </p:blipFill>
        <p:spPr bwMode="auto">
          <a:xfrm>
            <a:off x="8832850" y="2916548"/>
            <a:ext cx="1239837" cy="1135063"/>
          </a:xfrm>
          <a:prstGeom prst="rect">
            <a:avLst/>
          </a:prstGeom>
          <a:noFill/>
          <a:ln w="9525">
            <a:noFill/>
            <a:miter lim="800000"/>
            <a:headEnd/>
            <a:tailEnd/>
          </a:ln>
        </p:spPr>
      </p:pic>
      <p:pic>
        <p:nvPicPr>
          <p:cNvPr id="7" name="Picture 5" descr="MCj03323000000[1]"/>
          <p:cNvPicPr>
            <a:picLocks noChangeAspect="1" noChangeArrowheads="1"/>
          </p:cNvPicPr>
          <p:nvPr/>
        </p:nvPicPr>
        <p:blipFill>
          <a:blip r:embed="rId4" cstate="print"/>
          <a:srcRect/>
          <a:stretch>
            <a:fillRect/>
          </a:stretch>
        </p:blipFill>
        <p:spPr bwMode="auto">
          <a:xfrm>
            <a:off x="9823028" y="4432920"/>
            <a:ext cx="774348" cy="872505"/>
          </a:xfrm>
          <a:prstGeom prst="rect">
            <a:avLst/>
          </a:prstGeom>
          <a:noFill/>
          <a:ln w="9525">
            <a:noFill/>
            <a:miter lim="800000"/>
            <a:headEnd/>
            <a:tailEnd/>
          </a:ln>
        </p:spPr>
      </p:pic>
      <p:pic>
        <p:nvPicPr>
          <p:cNvPr id="8" name="Picture 6" descr="MCj03322980000[1]"/>
          <p:cNvPicPr>
            <a:picLocks noChangeAspect="1" noChangeArrowheads="1"/>
          </p:cNvPicPr>
          <p:nvPr/>
        </p:nvPicPr>
        <p:blipFill>
          <a:blip r:embed="rId5" cstate="print"/>
          <a:srcRect/>
          <a:stretch>
            <a:fillRect/>
          </a:stretch>
        </p:blipFill>
        <p:spPr bwMode="auto">
          <a:xfrm>
            <a:off x="9118952" y="5024984"/>
            <a:ext cx="704076" cy="792758"/>
          </a:xfrm>
          <a:prstGeom prst="rect">
            <a:avLst/>
          </a:prstGeom>
          <a:noFill/>
          <a:ln w="9525">
            <a:noFill/>
            <a:miter lim="800000"/>
            <a:headEnd/>
            <a:tailEnd/>
          </a:ln>
        </p:spPr>
      </p:pic>
    </p:spTree>
    <p:extLst>
      <p:ext uri="{BB962C8B-B14F-4D97-AF65-F5344CB8AC3E}">
        <p14:creationId xmlns:p14="http://schemas.microsoft.com/office/powerpoint/2010/main" val="4336164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fontScale="85000" lnSpcReduction="20000"/>
          </a:bodyPr>
          <a:lstStyle/>
          <a:p>
            <a:r>
              <a:rPr lang="en-GB" sz="1600" dirty="0"/>
              <a:t>Hampden-Turner, C. and Trompenaars, F. (1993) T</a:t>
            </a:r>
            <a:r>
              <a:rPr lang="en-GB" sz="1600" i="1" dirty="0"/>
              <a:t>he seven cultures of capitalism values systems for creating wealth in the United States, Britain, Japan, Germany, France, Sweden and the Netherlands</a:t>
            </a:r>
            <a:r>
              <a:rPr lang="en-GB" sz="1600" dirty="0"/>
              <a:t> . New York. Doubleday </a:t>
            </a:r>
          </a:p>
          <a:p>
            <a:r>
              <a:rPr lang="en-GB" sz="1600" dirty="0"/>
              <a:t>Nagashina, N.  (1973) </a:t>
            </a:r>
            <a:r>
              <a:rPr lang="en-GB" sz="1600" i="1" dirty="0"/>
              <a:t>A Reversed World: Or is it? The Japanese way of communicating and their attitudes toward alien cultures</a:t>
            </a:r>
            <a:r>
              <a:rPr lang="en-GB" sz="1600" dirty="0"/>
              <a:t>. In Horton and Finnegan, R.  </a:t>
            </a:r>
            <a:r>
              <a:rPr lang="en-GB" sz="1600" i="1" dirty="0"/>
              <a:t>Modes of thought</a:t>
            </a:r>
            <a:r>
              <a:rPr lang="en-GB" sz="1600" dirty="0"/>
              <a:t>. London. Faber and Faber.</a:t>
            </a:r>
          </a:p>
          <a:p>
            <a:r>
              <a:rPr lang="en-GB" sz="1600" dirty="0"/>
              <a:t>Hoecklin, L.  (1994) </a:t>
            </a:r>
            <a:r>
              <a:rPr lang="en-GB" sz="1600" i="1" dirty="0"/>
              <a:t>Managing cultural differences: Strategies for competitive advantage</a:t>
            </a:r>
            <a:r>
              <a:rPr lang="en-GB" sz="1600" dirty="0"/>
              <a:t>. Wokingham. Addison Wesley Publishing Company.</a:t>
            </a:r>
          </a:p>
          <a:p>
            <a:r>
              <a:rPr lang="en-GB" sz="1600" dirty="0"/>
              <a:t>Hofstede, G. (2001) </a:t>
            </a:r>
            <a:r>
              <a:rPr lang="en-GB" sz="1600" i="1" dirty="0"/>
              <a:t>Cultures consequences</a:t>
            </a:r>
            <a:r>
              <a:rPr lang="en-GB" sz="1600" dirty="0"/>
              <a:t>, 2</a:t>
            </a:r>
            <a:r>
              <a:rPr lang="en-GB" sz="1600" baseline="30000" dirty="0"/>
              <a:t>nd</a:t>
            </a:r>
            <a:r>
              <a:rPr lang="en-GB" sz="1600" dirty="0"/>
              <a:t> edition. Thousand Oaks, CA. Sage.</a:t>
            </a:r>
          </a:p>
          <a:p>
            <a:r>
              <a:rPr lang="en-GB" sz="1600" dirty="0"/>
              <a:t>Schein, E. H. (1992) </a:t>
            </a:r>
            <a:r>
              <a:rPr lang="en-GB" sz="1600" i="1" dirty="0"/>
              <a:t>Organisational Culture and leadership</a:t>
            </a:r>
            <a:r>
              <a:rPr lang="en-GB" sz="1600" dirty="0"/>
              <a:t>. San Francisco. </a:t>
            </a:r>
            <a:r>
              <a:rPr lang="en-GB" sz="1600" dirty="0" err="1"/>
              <a:t>Jossey</a:t>
            </a:r>
            <a:r>
              <a:rPr lang="en-GB" sz="1600" dirty="0"/>
              <a:t> - Bass Publishers. </a:t>
            </a:r>
          </a:p>
          <a:p>
            <a:r>
              <a:rPr lang="en-GB" sz="1600" dirty="0" err="1"/>
              <a:t>Guirdham</a:t>
            </a:r>
            <a:r>
              <a:rPr lang="en-GB" sz="1600" dirty="0"/>
              <a:t>, M. (1999) </a:t>
            </a:r>
            <a:r>
              <a:rPr lang="en-GB" sz="1600" i="1" dirty="0"/>
              <a:t>Communicating across cultures. Basingstoke</a:t>
            </a:r>
            <a:r>
              <a:rPr lang="en-GB" sz="1600" dirty="0"/>
              <a:t>. MacMillan Press.</a:t>
            </a:r>
          </a:p>
          <a:p>
            <a:r>
              <a:rPr lang="en-GB" sz="1600" dirty="0"/>
              <a:t>Rayner, C. and Adam – Smith, D. (2009</a:t>
            </a:r>
            <a:r>
              <a:rPr lang="en-GB" sz="1600" i="1" dirty="0"/>
              <a:t>) Managing and leading people</a:t>
            </a:r>
            <a:r>
              <a:rPr lang="en-GB" sz="1600" dirty="0"/>
              <a:t>. 2</a:t>
            </a:r>
            <a:r>
              <a:rPr lang="en-GB" sz="1600" baseline="30000" dirty="0"/>
              <a:t>nd</a:t>
            </a:r>
            <a:r>
              <a:rPr lang="en-GB" sz="1600" dirty="0"/>
              <a:t> </a:t>
            </a:r>
            <a:r>
              <a:rPr lang="en-GB" sz="1600" dirty="0" err="1"/>
              <a:t>edn</a:t>
            </a:r>
            <a:r>
              <a:rPr lang="en-GB" sz="1600" dirty="0"/>
              <a:t>.  Trowbridge. CIPD.</a:t>
            </a:r>
          </a:p>
          <a:p>
            <a:r>
              <a:rPr lang="en-GB" sz="1600" dirty="0"/>
              <a:t>Kandola,, B. (2009) </a:t>
            </a:r>
            <a:r>
              <a:rPr lang="en-GB" sz="1600" i="1" dirty="0"/>
              <a:t>The value of difference: Eliminating bias in organisations. </a:t>
            </a:r>
            <a:r>
              <a:rPr lang="en-GB" sz="1600" dirty="0"/>
              <a:t>Oxford,. </a:t>
            </a:r>
            <a:r>
              <a:rPr lang="en-GB" sz="1600" dirty="0" err="1"/>
              <a:t>Pearn</a:t>
            </a:r>
            <a:r>
              <a:rPr lang="en-GB" sz="1600" dirty="0"/>
              <a:t> Kandola Publishing.</a:t>
            </a:r>
            <a:endParaRPr lang="en-GB" sz="1600" i="1" dirty="0"/>
          </a:p>
        </p:txBody>
      </p:sp>
    </p:spTree>
    <p:extLst>
      <p:ext uri="{BB962C8B-B14F-4D97-AF65-F5344CB8AC3E}">
        <p14:creationId xmlns:p14="http://schemas.microsoft.com/office/powerpoint/2010/main" val="2934003594"/>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assignment specification</Template>
  <TotalTime>282</TotalTime>
  <Words>1077</Words>
  <Application>Microsoft Office PowerPoint</Application>
  <PresentationFormat>Widescreen</PresentationFormat>
  <Paragraphs>105</Paragraphs>
  <Slides>14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MT</vt:lpstr>
      <vt:lpstr>Gallery</vt:lpstr>
      <vt:lpstr> Workplace Culture and its impact on Organisational Efficiency</vt:lpstr>
      <vt:lpstr>Last time</vt:lpstr>
      <vt:lpstr>This Week</vt:lpstr>
      <vt:lpstr>Culture &amp; Organisational Efficiency</vt:lpstr>
      <vt:lpstr>Hall and hall – culture is communication</vt:lpstr>
      <vt:lpstr>Hall – culture is communication</vt:lpstr>
      <vt:lpstr>Hall – how much information is enough?</vt:lpstr>
      <vt:lpstr>HIGH AND LOW CONTEXT COMMUNICATION (HAll)</vt:lpstr>
      <vt:lpstr>HIGH AND LOW CONTEXT COMMUNICATION</vt:lpstr>
      <vt:lpstr>PRACTICAL IMPLICATIONS</vt:lpstr>
      <vt:lpstr> HOFSTEDE’S STUDIES – Tutorial Preparation </vt:lpstr>
      <vt:lpstr>ISSUES TO BE AWARE OF:</vt:lpstr>
      <vt:lpstr> HOFSTEDE’S CRITERIA (2010)</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Marie Pitson</cp:lastModifiedBy>
  <cp:revision>28</cp:revision>
  <cp:lastPrinted>2019-10-18T07:42:51Z</cp:lastPrinted>
  <dcterms:created xsi:type="dcterms:W3CDTF">2019-01-07T12:29:45Z</dcterms:created>
  <dcterms:modified xsi:type="dcterms:W3CDTF">2019-10-18T14:57:19Z</dcterms:modified>
</cp:coreProperties>
</file>