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6" r:id="rId2"/>
    <p:sldId id="317" r:id="rId3"/>
    <p:sldId id="319" r:id="rId4"/>
    <p:sldId id="320" r:id="rId5"/>
    <p:sldId id="321" r:id="rId6"/>
    <p:sldId id="322" r:id="rId7"/>
    <p:sldId id="323" r:id="rId8"/>
    <p:sldId id="324" r:id="rId9"/>
    <p:sldId id="325" r:id="rId10"/>
    <p:sldId id="329" r:id="rId11"/>
    <p:sldId id="331" r:id="rId12"/>
    <p:sldId id="332" r:id="rId13"/>
    <p:sldId id="333" r:id="rId14"/>
    <p:sldId id="335" r:id="rId15"/>
    <p:sldId id="336" r:id="rId16"/>
    <p:sldId id="337" r:id="rId17"/>
    <p:sldId id="338" r:id="rId18"/>
    <p:sldId id="341" r:id="rId19"/>
    <p:sldId id="346" r:id="rId20"/>
    <p:sldId id="348" r:id="rId21"/>
    <p:sldId id="349" r:id="rId22"/>
    <p:sldId id="352" r:id="rId23"/>
    <p:sldId id="353" r:id="rId24"/>
    <p:sldId id="356" r:id="rId25"/>
    <p:sldId id="362" r:id="rId26"/>
    <p:sldId id="367" r:id="rId27"/>
    <p:sldId id="384" r:id="rId28"/>
    <p:sldId id="385" r:id="rId29"/>
    <p:sldId id="388" r:id="rId30"/>
    <p:sldId id="389" r:id="rId31"/>
    <p:sldId id="390" r:id="rId32"/>
    <p:sldId id="391" r:id="rId33"/>
    <p:sldId id="392" r:id="rId34"/>
    <p:sldId id="393" r:id="rId35"/>
    <p:sldId id="394" r:id="rId36"/>
    <p:sldId id="395" r:id="rId37"/>
    <p:sldId id="396" r:id="rId38"/>
    <p:sldId id="398" r:id="rId39"/>
    <p:sldId id="399" r:id="rId40"/>
    <p:sldId id="400" r:id="rId41"/>
    <p:sldId id="401" r:id="rId42"/>
    <p:sldId id="402" r:id="rId43"/>
    <p:sldId id="408" r:id="rId44"/>
    <p:sldId id="409" r:id="rId45"/>
    <p:sldId id="410" r:id="rId46"/>
    <p:sldId id="286" r:id="rId47"/>
    <p:sldId id="315"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583" autoAdjust="0"/>
  </p:normalViewPr>
  <p:slideViewPr>
    <p:cSldViewPr>
      <p:cViewPr varScale="1">
        <p:scale>
          <a:sx n="107" d="100"/>
          <a:sy n="107" d="100"/>
        </p:scale>
        <p:origin x="1734" y="13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065E3-F6A4-4752-A995-93A90F81F17D}" type="datetimeFigureOut">
              <a:rPr lang="en-GB" smtClean="0"/>
              <a:pPr/>
              <a:t>11/11/2018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evolution of Internet and web technologies together with the rapid increase of Internet connectivity defines the new business landscape. Web applications are integral component of online business.  Everyone connected to the Internet is using an endless variety of web applications for many different purposes including online shopping, email, chats and social networking.</a:t>
            </a:r>
          </a:p>
          <a:p>
            <a:endParaRPr lang="en-GB" dirty="0"/>
          </a:p>
          <a:p>
            <a:r>
              <a:rPr lang="en-GB" dirty="0"/>
              <a:t>Web applications are becoming vulnerable due to more sophisticated threats and attack vectors.</a:t>
            </a:r>
          </a:p>
          <a:p>
            <a:endParaRPr lang="en-GB" dirty="0"/>
          </a:p>
          <a:p>
            <a:r>
              <a:rPr lang="en-GB" dirty="0"/>
              <a:t>Web applications are software programs that run web browsers and act as the interface between users and web servers through web pages.</a:t>
            </a:r>
          </a:p>
        </p:txBody>
      </p:sp>
      <p:sp>
        <p:nvSpPr>
          <p:cNvPr id="4" name="Slide Number Placeholder 3"/>
          <p:cNvSpPr>
            <a:spLocks noGrp="1"/>
          </p:cNvSpPr>
          <p:nvPr>
            <p:ph type="sldNum" sz="quarter" idx="5"/>
          </p:nvPr>
        </p:nvSpPr>
        <p:spPr/>
        <p:txBody>
          <a:bodyPr/>
          <a:lstStyle/>
          <a:p>
            <a:fld id="{96CD1800-AE61-436B-BD56-69B6230B0B23}" type="slidenum">
              <a:rPr lang="en-GB" smtClean="0"/>
              <a:pPr/>
              <a:t>2</a:t>
            </a:fld>
            <a:endParaRPr lang="en-GB"/>
          </a:p>
        </p:txBody>
      </p:sp>
    </p:spTree>
    <p:extLst>
      <p:ext uri="{BB962C8B-B14F-4D97-AF65-F5344CB8AC3E}">
        <p14:creationId xmlns:p14="http://schemas.microsoft.com/office/powerpoint/2010/main" val="3454571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Lightweight Directory Access Protocol</a:t>
            </a:r>
            <a:endParaRPr lang="en-GB" dirty="0"/>
          </a:p>
          <a:p>
            <a:endParaRPr lang="en-GB" dirty="0"/>
          </a:p>
        </p:txBody>
      </p:sp>
      <p:sp>
        <p:nvSpPr>
          <p:cNvPr id="4" name="Slide Number Placeholder 3"/>
          <p:cNvSpPr>
            <a:spLocks noGrp="1"/>
          </p:cNvSpPr>
          <p:nvPr>
            <p:ph type="sldNum" sz="quarter" idx="5"/>
          </p:nvPr>
        </p:nvSpPr>
        <p:spPr/>
        <p:txBody>
          <a:bodyPr/>
          <a:lstStyle/>
          <a:p>
            <a:fld id="{96CD1800-AE61-436B-BD56-69B6230B0B23}" type="slidenum">
              <a:rPr lang="en-GB" smtClean="0"/>
              <a:pPr/>
              <a:t>14</a:t>
            </a:fld>
            <a:endParaRPr lang="en-GB"/>
          </a:p>
        </p:txBody>
      </p:sp>
    </p:spTree>
    <p:extLst>
      <p:ext uri="{BB962C8B-B14F-4D97-AF65-F5344CB8AC3E}">
        <p14:creationId xmlns:p14="http://schemas.microsoft.com/office/powerpoint/2010/main" val="855475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a:t>Dr. Carlene Campbell</a:t>
            </a:r>
          </a:p>
        </p:txBody>
      </p:sp>
    </p:spTree>
    <p:extLst>
      <p:ext uri="{BB962C8B-B14F-4D97-AF65-F5344CB8AC3E}">
        <p14:creationId xmlns:p14="http://schemas.microsoft.com/office/powerpoint/2010/main" val="3218587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11/11/2018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11/11/2018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11/11/2018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11/11/2018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11/11/2018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11/11/2018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aspen.eccouncil.org/" TargetMode="External"/><Relationship Id="rId2" Type="http://schemas.openxmlformats.org/officeDocument/2006/relationships/hyperlink" Target="http://ceh.vn/" TargetMode="External"/><Relationship Id="rId1" Type="http://schemas.openxmlformats.org/officeDocument/2006/relationships/slideLayout" Target="../slideLayouts/slideLayout2.xml"/><Relationship Id="rId4" Type="http://schemas.openxmlformats.org/officeDocument/2006/relationships/hyperlink" Target="http://www.symantec.com/security_response/publications/threatreport.j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9512" y="2130425"/>
            <a:ext cx="8784976" cy="1470025"/>
          </a:xfrm>
        </p:spPr>
        <p:txBody>
          <a:bodyPr>
            <a:normAutofit/>
          </a:bodyPr>
          <a:lstStyle/>
          <a:p>
            <a:r>
              <a:rPr lang="en-GB" dirty="0"/>
              <a:t>Network Security:</a:t>
            </a:r>
            <a:br>
              <a:rPr lang="en-GB" dirty="0"/>
            </a:br>
            <a:r>
              <a:rPr lang="en-GB" sz="3600" dirty="0"/>
              <a:t>Web Applications</a:t>
            </a:r>
            <a:endParaRPr lang="en-GB" dirty="0"/>
          </a:p>
        </p:txBody>
      </p:sp>
      <p:sp>
        <p:nvSpPr>
          <p:cNvPr id="3" name="Subtitle 2"/>
          <p:cNvSpPr>
            <a:spLocks noGrp="1"/>
          </p:cNvSpPr>
          <p:nvPr>
            <p:ph type="subTitle" idx="1"/>
          </p:nvPr>
        </p:nvSpPr>
        <p:spPr/>
        <p:txBody>
          <a:bodyPr/>
          <a:lstStyle/>
          <a:p>
            <a:r>
              <a:rPr lang="en-GB" dirty="0"/>
              <a:t>Lecture 7</a:t>
            </a:r>
          </a:p>
        </p:txBody>
      </p:sp>
    </p:spTree>
    <p:extLst>
      <p:ext uri="{BB962C8B-B14F-4D97-AF65-F5344CB8AC3E}">
        <p14:creationId xmlns:p14="http://schemas.microsoft.com/office/powerpoint/2010/main" val="3674709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676112"/>
            <a:ext cx="4724400" cy="3143704"/>
          </a:xfrm>
          <a:prstGeom prst="rect">
            <a:avLst/>
          </a:prstGeom>
        </p:spPr>
      </p:pic>
      <p:pic>
        <p:nvPicPr>
          <p:cNvPr id="6" name="Picture 5"/>
          <p:cNvPicPr>
            <a:picLocks noChangeAspect="1"/>
          </p:cNvPicPr>
          <p:nvPr/>
        </p:nvPicPr>
        <p:blipFill>
          <a:blip r:embed="rId4"/>
          <a:stretch>
            <a:fillRect/>
          </a:stretch>
        </p:blipFill>
        <p:spPr>
          <a:xfrm>
            <a:off x="4724400" y="2924944"/>
            <a:ext cx="4414015" cy="3267897"/>
          </a:xfrm>
          <a:prstGeom prst="rect">
            <a:avLst/>
          </a:prstGeom>
        </p:spPr>
      </p:pic>
      <p:sp>
        <p:nvSpPr>
          <p:cNvPr id="2" name="TextBox 1">
            <a:extLst>
              <a:ext uri="{FF2B5EF4-FFF2-40B4-BE49-F238E27FC236}">
                <a16:creationId xmlns:a16="http://schemas.microsoft.com/office/drawing/2014/main" id="{A1601F1A-6E0F-4057-8ABD-E253CDDA445B}"/>
              </a:ext>
            </a:extLst>
          </p:cNvPr>
          <p:cNvSpPr txBox="1"/>
          <p:nvPr/>
        </p:nvSpPr>
        <p:spPr>
          <a:xfrm>
            <a:off x="1259632" y="0"/>
            <a:ext cx="7056784" cy="646331"/>
          </a:xfrm>
          <a:prstGeom prst="rect">
            <a:avLst/>
          </a:prstGeom>
          <a:noFill/>
        </p:spPr>
        <p:txBody>
          <a:bodyPr wrap="square" rtlCol="0">
            <a:spAutoFit/>
          </a:bodyPr>
          <a:lstStyle/>
          <a:p>
            <a:pPr algn="ctr"/>
            <a:r>
              <a:rPr lang="en-GB" sz="3600" b="1" dirty="0"/>
              <a:t>Web application Attacks</a:t>
            </a:r>
          </a:p>
        </p:txBody>
      </p:sp>
    </p:spTree>
    <p:extLst>
      <p:ext uri="{BB962C8B-B14F-4D97-AF65-F5344CB8AC3E}">
        <p14:creationId xmlns:p14="http://schemas.microsoft.com/office/powerpoint/2010/main" val="2824140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6550"/>
          <a:stretch/>
        </p:blipFill>
        <p:spPr>
          <a:xfrm>
            <a:off x="605358" y="1183494"/>
            <a:ext cx="7639050" cy="4491012"/>
          </a:xfrm>
          <a:prstGeom prst="rect">
            <a:avLst/>
          </a:prstGeom>
        </p:spPr>
      </p:pic>
      <p:sp>
        <p:nvSpPr>
          <p:cNvPr id="2" name="TextBox 1">
            <a:extLst>
              <a:ext uri="{FF2B5EF4-FFF2-40B4-BE49-F238E27FC236}">
                <a16:creationId xmlns:a16="http://schemas.microsoft.com/office/drawing/2014/main" id="{18980848-CE93-4437-8651-F25804E3E65E}"/>
              </a:ext>
            </a:extLst>
          </p:cNvPr>
          <p:cNvSpPr txBox="1"/>
          <p:nvPr/>
        </p:nvSpPr>
        <p:spPr>
          <a:xfrm>
            <a:off x="1691680" y="44624"/>
            <a:ext cx="6552728" cy="523220"/>
          </a:xfrm>
          <a:prstGeom prst="rect">
            <a:avLst/>
          </a:prstGeom>
          <a:noFill/>
        </p:spPr>
        <p:txBody>
          <a:bodyPr wrap="square" rtlCol="0">
            <a:spAutoFit/>
          </a:bodyPr>
          <a:lstStyle/>
          <a:p>
            <a:r>
              <a:rPr lang="en-GB" sz="2800" b="1" dirty="0"/>
              <a:t>Introduction to Web Applications</a:t>
            </a:r>
          </a:p>
        </p:txBody>
      </p:sp>
    </p:spTree>
    <p:extLst>
      <p:ext uri="{BB962C8B-B14F-4D97-AF65-F5344CB8AC3E}">
        <p14:creationId xmlns:p14="http://schemas.microsoft.com/office/powerpoint/2010/main" val="2449468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20615"/>
          <a:stretch/>
        </p:blipFill>
        <p:spPr>
          <a:xfrm>
            <a:off x="539552" y="764704"/>
            <a:ext cx="8354394" cy="4680520"/>
          </a:xfrm>
          <a:prstGeom prst="rect">
            <a:avLst/>
          </a:prstGeom>
        </p:spPr>
      </p:pic>
      <p:sp>
        <p:nvSpPr>
          <p:cNvPr id="2" name="TextBox 1">
            <a:extLst>
              <a:ext uri="{FF2B5EF4-FFF2-40B4-BE49-F238E27FC236}">
                <a16:creationId xmlns:a16="http://schemas.microsoft.com/office/drawing/2014/main" id="{46442BA5-F766-414B-8FEA-8618F90D3148}"/>
              </a:ext>
            </a:extLst>
          </p:cNvPr>
          <p:cNvSpPr txBox="1"/>
          <p:nvPr/>
        </p:nvSpPr>
        <p:spPr>
          <a:xfrm>
            <a:off x="1259632" y="0"/>
            <a:ext cx="6408712" cy="584775"/>
          </a:xfrm>
          <a:prstGeom prst="rect">
            <a:avLst/>
          </a:prstGeom>
          <a:noFill/>
        </p:spPr>
        <p:txBody>
          <a:bodyPr wrap="square" rtlCol="0">
            <a:spAutoFit/>
          </a:bodyPr>
          <a:lstStyle/>
          <a:p>
            <a:r>
              <a:rPr lang="en-GB" sz="3200" b="1" dirty="0"/>
              <a:t>How Web Applications Work</a:t>
            </a:r>
          </a:p>
        </p:txBody>
      </p:sp>
    </p:spTree>
    <p:extLst>
      <p:ext uri="{BB962C8B-B14F-4D97-AF65-F5344CB8AC3E}">
        <p14:creationId xmlns:p14="http://schemas.microsoft.com/office/powerpoint/2010/main" val="1657916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5456"/>
          <a:stretch/>
        </p:blipFill>
        <p:spPr>
          <a:xfrm>
            <a:off x="611560" y="692696"/>
            <a:ext cx="7629525" cy="4582070"/>
          </a:xfrm>
          <a:prstGeom prst="rect">
            <a:avLst/>
          </a:prstGeom>
        </p:spPr>
      </p:pic>
      <p:sp>
        <p:nvSpPr>
          <p:cNvPr id="2" name="TextBox 1">
            <a:extLst>
              <a:ext uri="{FF2B5EF4-FFF2-40B4-BE49-F238E27FC236}">
                <a16:creationId xmlns:a16="http://schemas.microsoft.com/office/drawing/2014/main" id="{444279B9-6DA9-441D-AAFB-D938246EABC4}"/>
              </a:ext>
            </a:extLst>
          </p:cNvPr>
          <p:cNvSpPr txBox="1"/>
          <p:nvPr/>
        </p:nvSpPr>
        <p:spPr>
          <a:xfrm>
            <a:off x="1475656" y="0"/>
            <a:ext cx="6120680" cy="523220"/>
          </a:xfrm>
          <a:prstGeom prst="rect">
            <a:avLst/>
          </a:prstGeom>
          <a:noFill/>
        </p:spPr>
        <p:txBody>
          <a:bodyPr wrap="square" rtlCol="0">
            <a:spAutoFit/>
          </a:bodyPr>
          <a:lstStyle/>
          <a:p>
            <a:pPr algn="ctr"/>
            <a:r>
              <a:rPr lang="en-GB" sz="2800" b="1" dirty="0"/>
              <a:t>Web Application Architecture</a:t>
            </a:r>
          </a:p>
        </p:txBody>
      </p:sp>
    </p:spTree>
    <p:extLst>
      <p:ext uri="{BB962C8B-B14F-4D97-AF65-F5344CB8AC3E}">
        <p14:creationId xmlns:p14="http://schemas.microsoft.com/office/powerpoint/2010/main" val="4231390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8772"/>
          <a:stretch/>
        </p:blipFill>
        <p:spPr>
          <a:xfrm>
            <a:off x="395536" y="836712"/>
            <a:ext cx="8352928" cy="4915286"/>
          </a:xfrm>
          <a:prstGeom prst="rect">
            <a:avLst/>
          </a:prstGeom>
        </p:spPr>
      </p:pic>
      <p:sp>
        <p:nvSpPr>
          <p:cNvPr id="2" name="TextBox 1">
            <a:extLst>
              <a:ext uri="{FF2B5EF4-FFF2-40B4-BE49-F238E27FC236}">
                <a16:creationId xmlns:a16="http://schemas.microsoft.com/office/drawing/2014/main" id="{E18E33B9-F714-4176-897F-44ACCDB30C72}"/>
              </a:ext>
            </a:extLst>
          </p:cNvPr>
          <p:cNvSpPr txBox="1"/>
          <p:nvPr/>
        </p:nvSpPr>
        <p:spPr>
          <a:xfrm>
            <a:off x="2267744" y="44624"/>
            <a:ext cx="4968552" cy="646331"/>
          </a:xfrm>
          <a:prstGeom prst="rect">
            <a:avLst/>
          </a:prstGeom>
          <a:noFill/>
        </p:spPr>
        <p:txBody>
          <a:bodyPr wrap="square" rtlCol="0">
            <a:spAutoFit/>
          </a:bodyPr>
          <a:lstStyle/>
          <a:p>
            <a:r>
              <a:rPr lang="en-GB" sz="3600" b="1" dirty="0"/>
              <a:t>Web 2.0 Applications</a:t>
            </a:r>
          </a:p>
        </p:txBody>
      </p:sp>
    </p:spTree>
    <p:extLst>
      <p:ext uri="{BB962C8B-B14F-4D97-AF65-F5344CB8AC3E}">
        <p14:creationId xmlns:p14="http://schemas.microsoft.com/office/powerpoint/2010/main" val="3863383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9226"/>
          <a:stretch/>
        </p:blipFill>
        <p:spPr>
          <a:xfrm>
            <a:off x="323528" y="652622"/>
            <a:ext cx="8664384" cy="4936617"/>
          </a:xfrm>
          <a:prstGeom prst="rect">
            <a:avLst/>
          </a:prstGeom>
        </p:spPr>
      </p:pic>
      <p:sp>
        <p:nvSpPr>
          <p:cNvPr id="2" name="TextBox 1">
            <a:extLst>
              <a:ext uri="{FF2B5EF4-FFF2-40B4-BE49-F238E27FC236}">
                <a16:creationId xmlns:a16="http://schemas.microsoft.com/office/drawing/2014/main" id="{F4996470-11FA-4E45-B66A-5273CC6C60DB}"/>
              </a:ext>
            </a:extLst>
          </p:cNvPr>
          <p:cNvSpPr txBox="1"/>
          <p:nvPr/>
        </p:nvSpPr>
        <p:spPr>
          <a:xfrm>
            <a:off x="2555776" y="0"/>
            <a:ext cx="5328592" cy="646331"/>
          </a:xfrm>
          <a:prstGeom prst="rect">
            <a:avLst/>
          </a:prstGeom>
          <a:noFill/>
        </p:spPr>
        <p:txBody>
          <a:bodyPr wrap="square" rtlCol="0">
            <a:spAutoFit/>
          </a:bodyPr>
          <a:lstStyle/>
          <a:p>
            <a:r>
              <a:rPr lang="en-GB" sz="3600" b="1" dirty="0"/>
              <a:t>Vulnerability Stack</a:t>
            </a:r>
          </a:p>
        </p:txBody>
      </p:sp>
    </p:spTree>
    <p:extLst>
      <p:ext uri="{BB962C8B-B14F-4D97-AF65-F5344CB8AC3E}">
        <p14:creationId xmlns:p14="http://schemas.microsoft.com/office/powerpoint/2010/main" val="2677887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7302"/>
          <a:stretch/>
        </p:blipFill>
        <p:spPr>
          <a:xfrm>
            <a:off x="611560" y="836712"/>
            <a:ext cx="8104326" cy="4752528"/>
          </a:xfrm>
          <a:prstGeom prst="rect">
            <a:avLst/>
          </a:prstGeom>
        </p:spPr>
      </p:pic>
      <p:sp>
        <p:nvSpPr>
          <p:cNvPr id="4" name="Title 1">
            <a:extLst>
              <a:ext uri="{FF2B5EF4-FFF2-40B4-BE49-F238E27FC236}">
                <a16:creationId xmlns:a16="http://schemas.microsoft.com/office/drawing/2014/main" id="{4FA105C8-150C-49A9-8EA8-A0395FA982FA}"/>
              </a:ext>
            </a:extLst>
          </p:cNvPr>
          <p:cNvSpPr>
            <a:spLocks noGrp="1"/>
          </p:cNvSpPr>
          <p:nvPr>
            <p:ph type="title"/>
          </p:nvPr>
        </p:nvSpPr>
        <p:spPr>
          <a:xfrm>
            <a:off x="539552" y="0"/>
            <a:ext cx="8229600" cy="683096"/>
          </a:xfrm>
        </p:spPr>
        <p:txBody>
          <a:bodyPr>
            <a:normAutofit fontScale="90000"/>
          </a:bodyPr>
          <a:lstStyle/>
          <a:p>
            <a:r>
              <a:rPr lang="en-GB" dirty="0"/>
              <a:t>Web Application Threats</a:t>
            </a:r>
          </a:p>
        </p:txBody>
      </p:sp>
    </p:spTree>
    <p:extLst>
      <p:ext uri="{BB962C8B-B14F-4D97-AF65-F5344CB8AC3E}">
        <p14:creationId xmlns:p14="http://schemas.microsoft.com/office/powerpoint/2010/main" val="204976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5516"/>
          <a:stretch/>
        </p:blipFill>
        <p:spPr>
          <a:xfrm>
            <a:off x="683568" y="836712"/>
            <a:ext cx="8024909" cy="4824536"/>
          </a:xfrm>
          <a:prstGeom prst="rect">
            <a:avLst/>
          </a:prstGeom>
        </p:spPr>
      </p:pic>
      <p:sp>
        <p:nvSpPr>
          <p:cNvPr id="4" name="Title 1">
            <a:extLst>
              <a:ext uri="{FF2B5EF4-FFF2-40B4-BE49-F238E27FC236}">
                <a16:creationId xmlns:a16="http://schemas.microsoft.com/office/drawing/2014/main" id="{1B7BF06D-B460-48DD-9284-FF719FC014B3}"/>
              </a:ext>
            </a:extLst>
          </p:cNvPr>
          <p:cNvSpPr>
            <a:spLocks noGrp="1"/>
          </p:cNvSpPr>
          <p:nvPr>
            <p:ph type="title"/>
          </p:nvPr>
        </p:nvSpPr>
        <p:spPr>
          <a:xfrm>
            <a:off x="457199" y="0"/>
            <a:ext cx="8229600" cy="714375"/>
          </a:xfrm>
        </p:spPr>
        <p:txBody>
          <a:bodyPr>
            <a:normAutofit fontScale="90000"/>
          </a:bodyPr>
          <a:lstStyle/>
          <a:p>
            <a:r>
              <a:rPr lang="en-GB" dirty="0"/>
              <a:t>Web Application Threats</a:t>
            </a:r>
          </a:p>
        </p:txBody>
      </p:sp>
    </p:spTree>
    <p:extLst>
      <p:ext uri="{BB962C8B-B14F-4D97-AF65-F5344CB8AC3E}">
        <p14:creationId xmlns:p14="http://schemas.microsoft.com/office/powerpoint/2010/main" val="218712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6843"/>
          <a:stretch/>
        </p:blipFill>
        <p:spPr>
          <a:xfrm>
            <a:off x="457200" y="754188"/>
            <a:ext cx="8424546" cy="4979068"/>
          </a:xfrm>
          <a:prstGeom prst="rect">
            <a:avLst/>
          </a:prstGeom>
        </p:spPr>
      </p:pic>
      <p:sp>
        <p:nvSpPr>
          <p:cNvPr id="4" name="Title 1">
            <a:extLst>
              <a:ext uri="{FF2B5EF4-FFF2-40B4-BE49-F238E27FC236}">
                <a16:creationId xmlns:a16="http://schemas.microsoft.com/office/drawing/2014/main" id="{D839565E-B61D-474E-B200-91F0DCCC0887}"/>
              </a:ext>
            </a:extLst>
          </p:cNvPr>
          <p:cNvSpPr>
            <a:spLocks noGrp="1"/>
          </p:cNvSpPr>
          <p:nvPr>
            <p:ph type="title"/>
          </p:nvPr>
        </p:nvSpPr>
        <p:spPr>
          <a:xfrm>
            <a:off x="457200" y="0"/>
            <a:ext cx="8229600" cy="764704"/>
          </a:xfrm>
        </p:spPr>
        <p:txBody>
          <a:bodyPr/>
          <a:lstStyle/>
          <a:p>
            <a:r>
              <a:rPr lang="en-GB" dirty="0"/>
              <a:t>Security Misconfiguration</a:t>
            </a:r>
          </a:p>
        </p:txBody>
      </p:sp>
    </p:spTree>
    <p:extLst>
      <p:ext uri="{BB962C8B-B14F-4D97-AF65-F5344CB8AC3E}">
        <p14:creationId xmlns:p14="http://schemas.microsoft.com/office/powerpoint/2010/main" val="1166089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8057"/>
          <a:stretch/>
        </p:blipFill>
        <p:spPr>
          <a:xfrm>
            <a:off x="179512" y="836712"/>
            <a:ext cx="8663780" cy="5040560"/>
          </a:xfrm>
          <a:prstGeom prst="rect">
            <a:avLst/>
          </a:prstGeom>
        </p:spPr>
      </p:pic>
      <p:sp>
        <p:nvSpPr>
          <p:cNvPr id="4" name="Title 1">
            <a:extLst>
              <a:ext uri="{FF2B5EF4-FFF2-40B4-BE49-F238E27FC236}">
                <a16:creationId xmlns:a16="http://schemas.microsoft.com/office/drawing/2014/main" id="{2343207C-EFE4-41AB-BCDC-0BBB82B4FF86}"/>
              </a:ext>
            </a:extLst>
          </p:cNvPr>
          <p:cNvSpPr>
            <a:spLocks noGrp="1"/>
          </p:cNvSpPr>
          <p:nvPr>
            <p:ph type="title"/>
          </p:nvPr>
        </p:nvSpPr>
        <p:spPr>
          <a:xfrm>
            <a:off x="457200" y="34145"/>
            <a:ext cx="8229600" cy="802567"/>
          </a:xfrm>
        </p:spPr>
        <p:txBody>
          <a:bodyPr/>
          <a:lstStyle/>
          <a:p>
            <a:r>
              <a:rPr lang="en-GB" dirty="0"/>
              <a:t>SQL Injection Attacks</a:t>
            </a:r>
          </a:p>
        </p:txBody>
      </p:sp>
    </p:spTree>
    <p:extLst>
      <p:ext uri="{BB962C8B-B14F-4D97-AF65-F5344CB8AC3E}">
        <p14:creationId xmlns:p14="http://schemas.microsoft.com/office/powerpoint/2010/main" val="3569755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9006"/>
          <a:stretch/>
        </p:blipFill>
        <p:spPr>
          <a:xfrm>
            <a:off x="367311" y="836712"/>
            <a:ext cx="8409378" cy="4824536"/>
          </a:xfrm>
          <a:prstGeom prst="rect">
            <a:avLst/>
          </a:prstGeom>
        </p:spPr>
      </p:pic>
      <p:sp>
        <p:nvSpPr>
          <p:cNvPr id="4" name="Title 1">
            <a:extLst>
              <a:ext uri="{FF2B5EF4-FFF2-40B4-BE49-F238E27FC236}">
                <a16:creationId xmlns:a16="http://schemas.microsoft.com/office/drawing/2014/main" id="{8352ECEA-8939-46BC-ADC9-653406996725}"/>
              </a:ext>
            </a:extLst>
          </p:cNvPr>
          <p:cNvSpPr>
            <a:spLocks noGrp="1"/>
          </p:cNvSpPr>
          <p:nvPr>
            <p:ph type="title"/>
          </p:nvPr>
        </p:nvSpPr>
        <p:spPr>
          <a:xfrm>
            <a:off x="539552" y="0"/>
            <a:ext cx="8229600" cy="692696"/>
          </a:xfrm>
        </p:spPr>
        <p:txBody>
          <a:bodyPr>
            <a:normAutofit fontScale="90000"/>
          </a:bodyPr>
          <a:lstStyle/>
          <a:p>
            <a:r>
              <a:rPr lang="en-GB" dirty="0"/>
              <a:t>Command Injection Attacks</a:t>
            </a:r>
          </a:p>
        </p:txBody>
      </p:sp>
    </p:spTree>
    <p:extLst>
      <p:ext uri="{BB962C8B-B14F-4D97-AF65-F5344CB8AC3E}">
        <p14:creationId xmlns:p14="http://schemas.microsoft.com/office/powerpoint/2010/main" val="203673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5395"/>
          <a:stretch/>
        </p:blipFill>
        <p:spPr>
          <a:xfrm>
            <a:off x="683568" y="980728"/>
            <a:ext cx="7600950" cy="4577308"/>
          </a:xfrm>
          <a:prstGeom prst="rect">
            <a:avLst/>
          </a:prstGeom>
        </p:spPr>
      </p:pic>
      <p:sp>
        <p:nvSpPr>
          <p:cNvPr id="4" name="Title 1">
            <a:extLst>
              <a:ext uri="{FF2B5EF4-FFF2-40B4-BE49-F238E27FC236}">
                <a16:creationId xmlns:a16="http://schemas.microsoft.com/office/drawing/2014/main" id="{43E750AA-8C4D-4EAC-82D5-6ADBAC4F4A4F}"/>
              </a:ext>
            </a:extLst>
          </p:cNvPr>
          <p:cNvSpPr>
            <a:spLocks noGrp="1"/>
          </p:cNvSpPr>
          <p:nvPr>
            <p:ph type="title"/>
          </p:nvPr>
        </p:nvSpPr>
        <p:spPr>
          <a:xfrm>
            <a:off x="539552" y="0"/>
            <a:ext cx="8229600" cy="692696"/>
          </a:xfrm>
        </p:spPr>
        <p:txBody>
          <a:bodyPr>
            <a:normAutofit fontScale="90000"/>
          </a:bodyPr>
          <a:lstStyle/>
          <a:p>
            <a:r>
              <a:rPr lang="en-GB" dirty="0"/>
              <a:t>Command Injection Example</a:t>
            </a:r>
          </a:p>
        </p:txBody>
      </p:sp>
    </p:spTree>
    <p:extLst>
      <p:ext uri="{BB962C8B-B14F-4D97-AF65-F5344CB8AC3E}">
        <p14:creationId xmlns:p14="http://schemas.microsoft.com/office/powerpoint/2010/main" val="1652892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t="19388"/>
          <a:stretch/>
        </p:blipFill>
        <p:spPr>
          <a:xfrm>
            <a:off x="539552" y="980728"/>
            <a:ext cx="8345096" cy="4752528"/>
          </a:xfrm>
          <a:prstGeom prst="rect">
            <a:avLst/>
          </a:prstGeom>
        </p:spPr>
      </p:pic>
      <p:sp>
        <p:nvSpPr>
          <p:cNvPr id="4" name="Title 1">
            <a:extLst>
              <a:ext uri="{FF2B5EF4-FFF2-40B4-BE49-F238E27FC236}">
                <a16:creationId xmlns:a16="http://schemas.microsoft.com/office/drawing/2014/main" id="{861B82E0-59F1-4D04-8179-FEDEC001116C}"/>
              </a:ext>
            </a:extLst>
          </p:cNvPr>
          <p:cNvSpPr>
            <a:spLocks noGrp="1"/>
          </p:cNvSpPr>
          <p:nvPr>
            <p:ph type="title"/>
          </p:nvPr>
        </p:nvSpPr>
        <p:spPr>
          <a:xfrm>
            <a:off x="539552" y="0"/>
            <a:ext cx="8229600" cy="692696"/>
          </a:xfrm>
        </p:spPr>
        <p:txBody>
          <a:bodyPr>
            <a:normAutofit fontScale="90000"/>
          </a:bodyPr>
          <a:lstStyle/>
          <a:p>
            <a:r>
              <a:rPr lang="en-GB" dirty="0"/>
              <a:t>What is LDAP Injection?</a:t>
            </a:r>
          </a:p>
        </p:txBody>
      </p:sp>
    </p:spTree>
    <p:extLst>
      <p:ext uri="{BB962C8B-B14F-4D97-AF65-F5344CB8AC3E}">
        <p14:creationId xmlns:p14="http://schemas.microsoft.com/office/powerpoint/2010/main" val="344605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7944"/>
          <a:stretch/>
        </p:blipFill>
        <p:spPr>
          <a:xfrm>
            <a:off x="539552" y="836712"/>
            <a:ext cx="8310330" cy="4824536"/>
          </a:xfrm>
          <a:prstGeom prst="rect">
            <a:avLst/>
          </a:prstGeom>
        </p:spPr>
      </p:pic>
      <p:sp>
        <p:nvSpPr>
          <p:cNvPr id="4" name="Title 1">
            <a:extLst>
              <a:ext uri="{FF2B5EF4-FFF2-40B4-BE49-F238E27FC236}">
                <a16:creationId xmlns:a16="http://schemas.microsoft.com/office/drawing/2014/main" id="{363A0643-7F82-4C3E-94E7-B2C398D5FB59}"/>
              </a:ext>
            </a:extLst>
          </p:cNvPr>
          <p:cNvSpPr>
            <a:spLocks noGrp="1"/>
          </p:cNvSpPr>
          <p:nvPr>
            <p:ph type="title"/>
          </p:nvPr>
        </p:nvSpPr>
        <p:spPr>
          <a:xfrm>
            <a:off x="539552" y="0"/>
            <a:ext cx="8229600" cy="692696"/>
          </a:xfrm>
        </p:spPr>
        <p:txBody>
          <a:bodyPr>
            <a:normAutofit fontScale="90000"/>
          </a:bodyPr>
          <a:lstStyle/>
          <a:p>
            <a:r>
              <a:rPr lang="en-GB" dirty="0"/>
              <a:t>How LDAP Injection Works</a:t>
            </a:r>
          </a:p>
        </p:txBody>
      </p:sp>
    </p:spTree>
    <p:extLst>
      <p:ext uri="{BB962C8B-B14F-4D97-AF65-F5344CB8AC3E}">
        <p14:creationId xmlns:p14="http://schemas.microsoft.com/office/powerpoint/2010/main" val="13117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9424"/>
          <a:stretch/>
        </p:blipFill>
        <p:spPr>
          <a:xfrm>
            <a:off x="251520" y="836712"/>
            <a:ext cx="8784396" cy="4680520"/>
          </a:xfrm>
          <a:prstGeom prst="rect">
            <a:avLst/>
          </a:prstGeom>
        </p:spPr>
      </p:pic>
      <p:sp>
        <p:nvSpPr>
          <p:cNvPr id="4" name="Title 1">
            <a:extLst>
              <a:ext uri="{FF2B5EF4-FFF2-40B4-BE49-F238E27FC236}">
                <a16:creationId xmlns:a16="http://schemas.microsoft.com/office/drawing/2014/main" id="{847056A5-3759-4434-A847-4A1388FC6C10}"/>
              </a:ext>
            </a:extLst>
          </p:cNvPr>
          <p:cNvSpPr>
            <a:spLocks noGrp="1"/>
          </p:cNvSpPr>
          <p:nvPr>
            <p:ph type="title"/>
          </p:nvPr>
        </p:nvSpPr>
        <p:spPr>
          <a:xfrm>
            <a:off x="539552" y="0"/>
            <a:ext cx="8229600" cy="692696"/>
          </a:xfrm>
        </p:spPr>
        <p:txBody>
          <a:bodyPr>
            <a:noAutofit/>
          </a:bodyPr>
          <a:lstStyle/>
          <a:p>
            <a:r>
              <a:rPr lang="en-GB" sz="3600" dirty="0"/>
              <a:t>Hidden Field Manipulation Attack</a:t>
            </a:r>
          </a:p>
        </p:txBody>
      </p:sp>
    </p:spTree>
    <p:extLst>
      <p:ext uri="{BB962C8B-B14F-4D97-AF65-F5344CB8AC3E}">
        <p14:creationId xmlns:p14="http://schemas.microsoft.com/office/powerpoint/2010/main" val="73529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8113"/>
          <a:stretch/>
        </p:blipFill>
        <p:spPr>
          <a:xfrm>
            <a:off x="323528" y="764704"/>
            <a:ext cx="8541512" cy="4968552"/>
          </a:xfrm>
          <a:prstGeom prst="rect">
            <a:avLst/>
          </a:prstGeom>
        </p:spPr>
      </p:pic>
      <p:sp>
        <p:nvSpPr>
          <p:cNvPr id="4" name="Title 1">
            <a:extLst>
              <a:ext uri="{FF2B5EF4-FFF2-40B4-BE49-F238E27FC236}">
                <a16:creationId xmlns:a16="http://schemas.microsoft.com/office/drawing/2014/main" id="{5F10C207-8EA9-4914-A81C-E22FB4839745}"/>
              </a:ext>
            </a:extLst>
          </p:cNvPr>
          <p:cNvSpPr>
            <a:spLocks noGrp="1"/>
          </p:cNvSpPr>
          <p:nvPr>
            <p:ph type="title"/>
          </p:nvPr>
        </p:nvSpPr>
        <p:spPr>
          <a:xfrm>
            <a:off x="539552" y="0"/>
            <a:ext cx="8229600" cy="692696"/>
          </a:xfrm>
        </p:spPr>
        <p:txBody>
          <a:bodyPr>
            <a:noAutofit/>
          </a:bodyPr>
          <a:lstStyle/>
          <a:p>
            <a:r>
              <a:rPr lang="en-GB" sz="3600" dirty="0"/>
              <a:t>Cross-Site Scripting (XSS) Attacks</a:t>
            </a:r>
          </a:p>
        </p:txBody>
      </p:sp>
    </p:spTree>
    <p:extLst>
      <p:ext uri="{BB962C8B-B14F-4D97-AF65-F5344CB8AC3E}">
        <p14:creationId xmlns:p14="http://schemas.microsoft.com/office/powerpoint/2010/main" val="200147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8100" y="222250"/>
            <a:ext cx="4452938" cy="3117782"/>
          </a:xfrm>
          <a:prstGeom prst="rect">
            <a:avLst/>
          </a:prstGeom>
        </p:spPr>
      </p:pic>
      <p:pic>
        <p:nvPicPr>
          <p:cNvPr id="6" name="Picture 5"/>
          <p:cNvPicPr>
            <a:picLocks noChangeAspect="1"/>
          </p:cNvPicPr>
          <p:nvPr/>
        </p:nvPicPr>
        <p:blipFill>
          <a:blip r:embed="rId3"/>
          <a:stretch>
            <a:fillRect/>
          </a:stretch>
        </p:blipFill>
        <p:spPr>
          <a:xfrm>
            <a:off x="4491038" y="222250"/>
            <a:ext cx="4652962" cy="3117781"/>
          </a:xfrm>
          <a:prstGeom prst="rect">
            <a:avLst/>
          </a:prstGeom>
        </p:spPr>
      </p:pic>
      <p:pic>
        <p:nvPicPr>
          <p:cNvPr id="7" name="Picture 6"/>
          <p:cNvPicPr>
            <a:picLocks noChangeAspect="1"/>
          </p:cNvPicPr>
          <p:nvPr/>
        </p:nvPicPr>
        <p:blipFill>
          <a:blip r:embed="rId4"/>
          <a:stretch>
            <a:fillRect/>
          </a:stretch>
        </p:blipFill>
        <p:spPr>
          <a:xfrm>
            <a:off x="1981200" y="3438895"/>
            <a:ext cx="4610100" cy="3071442"/>
          </a:xfrm>
          <a:prstGeom prst="rect">
            <a:avLst/>
          </a:prstGeom>
        </p:spPr>
      </p:pic>
    </p:spTree>
    <p:extLst>
      <p:ext uri="{BB962C8B-B14F-4D97-AF65-F5344CB8AC3E}">
        <p14:creationId xmlns:p14="http://schemas.microsoft.com/office/powerpoint/2010/main" val="8503617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20458"/>
          <a:stretch/>
        </p:blipFill>
        <p:spPr>
          <a:xfrm>
            <a:off x="251519" y="953344"/>
            <a:ext cx="8667671" cy="4851920"/>
          </a:xfrm>
          <a:prstGeom prst="rect">
            <a:avLst/>
          </a:prstGeom>
        </p:spPr>
      </p:pic>
      <p:sp>
        <p:nvSpPr>
          <p:cNvPr id="4" name="Title 1">
            <a:extLst>
              <a:ext uri="{FF2B5EF4-FFF2-40B4-BE49-F238E27FC236}">
                <a16:creationId xmlns:a16="http://schemas.microsoft.com/office/drawing/2014/main" id="{722390AD-CDEC-4929-A2AF-550ECB00FFF4}"/>
              </a:ext>
            </a:extLst>
          </p:cNvPr>
          <p:cNvSpPr>
            <a:spLocks noGrp="1"/>
          </p:cNvSpPr>
          <p:nvPr>
            <p:ph type="title"/>
          </p:nvPr>
        </p:nvSpPr>
        <p:spPr>
          <a:xfrm>
            <a:off x="539552" y="-27384"/>
            <a:ext cx="8229600" cy="980728"/>
          </a:xfrm>
        </p:spPr>
        <p:txBody>
          <a:bodyPr>
            <a:noAutofit/>
          </a:bodyPr>
          <a:lstStyle/>
          <a:p>
            <a:r>
              <a:rPr lang="en-GB" sz="3200" dirty="0"/>
              <a:t>Web Application Denial-of-Service (DoS) Attack</a:t>
            </a:r>
          </a:p>
        </p:txBody>
      </p:sp>
    </p:spTree>
    <p:extLst>
      <p:ext uri="{BB962C8B-B14F-4D97-AF65-F5344CB8AC3E}">
        <p14:creationId xmlns:p14="http://schemas.microsoft.com/office/powerpoint/2010/main" val="90169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20719"/>
          <a:stretch/>
        </p:blipFill>
        <p:spPr>
          <a:xfrm>
            <a:off x="683568" y="836712"/>
            <a:ext cx="8059206" cy="4536504"/>
          </a:xfrm>
          <a:prstGeom prst="rect">
            <a:avLst/>
          </a:prstGeom>
        </p:spPr>
      </p:pic>
      <p:sp>
        <p:nvSpPr>
          <p:cNvPr id="4" name="Title 1">
            <a:extLst>
              <a:ext uri="{FF2B5EF4-FFF2-40B4-BE49-F238E27FC236}">
                <a16:creationId xmlns:a16="http://schemas.microsoft.com/office/drawing/2014/main" id="{0C7B565E-C80B-4E51-805F-8AA5CEFBB9D3}"/>
              </a:ext>
            </a:extLst>
          </p:cNvPr>
          <p:cNvSpPr>
            <a:spLocks noGrp="1"/>
          </p:cNvSpPr>
          <p:nvPr>
            <p:ph type="title"/>
          </p:nvPr>
        </p:nvSpPr>
        <p:spPr>
          <a:xfrm>
            <a:off x="539552" y="0"/>
            <a:ext cx="8229600" cy="692696"/>
          </a:xfrm>
        </p:spPr>
        <p:txBody>
          <a:bodyPr>
            <a:normAutofit fontScale="90000"/>
          </a:bodyPr>
          <a:lstStyle/>
          <a:p>
            <a:r>
              <a:rPr lang="en-GB" dirty="0"/>
              <a:t>Buffer Overflow Attacks</a:t>
            </a:r>
          </a:p>
        </p:txBody>
      </p:sp>
    </p:spTree>
    <p:extLst>
      <p:ext uri="{BB962C8B-B14F-4D97-AF65-F5344CB8AC3E}">
        <p14:creationId xmlns:p14="http://schemas.microsoft.com/office/powerpoint/2010/main" val="395004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6608"/>
          <a:stretch/>
        </p:blipFill>
        <p:spPr>
          <a:xfrm>
            <a:off x="467544" y="836712"/>
            <a:ext cx="8187447" cy="4824536"/>
          </a:xfrm>
          <a:prstGeom prst="rect">
            <a:avLst/>
          </a:prstGeom>
        </p:spPr>
      </p:pic>
      <p:sp>
        <p:nvSpPr>
          <p:cNvPr id="4" name="Title 1">
            <a:extLst>
              <a:ext uri="{FF2B5EF4-FFF2-40B4-BE49-F238E27FC236}">
                <a16:creationId xmlns:a16="http://schemas.microsoft.com/office/drawing/2014/main" id="{8990C2EA-7FF4-4F27-A699-0B71A7F46E5F}"/>
              </a:ext>
            </a:extLst>
          </p:cNvPr>
          <p:cNvSpPr>
            <a:spLocks noGrp="1"/>
          </p:cNvSpPr>
          <p:nvPr>
            <p:ph type="title"/>
          </p:nvPr>
        </p:nvSpPr>
        <p:spPr>
          <a:xfrm>
            <a:off x="539552" y="0"/>
            <a:ext cx="8229600" cy="692696"/>
          </a:xfrm>
        </p:spPr>
        <p:txBody>
          <a:bodyPr>
            <a:normAutofit fontScale="90000"/>
          </a:bodyPr>
          <a:lstStyle/>
          <a:p>
            <a:r>
              <a:rPr lang="en-GB" dirty="0"/>
              <a:t>Cookie/Session Poisoning</a:t>
            </a:r>
          </a:p>
        </p:txBody>
      </p:sp>
    </p:spTree>
    <p:extLst>
      <p:ext uri="{BB962C8B-B14F-4D97-AF65-F5344CB8AC3E}">
        <p14:creationId xmlns:p14="http://schemas.microsoft.com/office/powerpoint/2010/main" val="79050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6430"/>
          <a:stretch/>
        </p:blipFill>
        <p:spPr>
          <a:xfrm>
            <a:off x="323528" y="764704"/>
            <a:ext cx="8315326" cy="4896544"/>
          </a:xfrm>
          <a:prstGeom prst="rect">
            <a:avLst/>
          </a:prstGeom>
        </p:spPr>
      </p:pic>
      <p:sp>
        <p:nvSpPr>
          <p:cNvPr id="4" name="Title 1">
            <a:extLst>
              <a:ext uri="{FF2B5EF4-FFF2-40B4-BE49-F238E27FC236}">
                <a16:creationId xmlns:a16="http://schemas.microsoft.com/office/drawing/2014/main" id="{D7E49E2D-6706-4328-A069-7C84CDCBEEF1}"/>
              </a:ext>
            </a:extLst>
          </p:cNvPr>
          <p:cNvSpPr>
            <a:spLocks noGrp="1"/>
          </p:cNvSpPr>
          <p:nvPr>
            <p:ph type="title"/>
          </p:nvPr>
        </p:nvSpPr>
        <p:spPr>
          <a:xfrm>
            <a:off x="539552" y="0"/>
            <a:ext cx="8229600" cy="692696"/>
          </a:xfrm>
        </p:spPr>
        <p:txBody>
          <a:bodyPr>
            <a:normAutofit fontScale="90000"/>
          </a:bodyPr>
          <a:lstStyle/>
          <a:p>
            <a:r>
              <a:rPr lang="en-GB" dirty="0"/>
              <a:t>CAPTCHA Attacks</a:t>
            </a:r>
          </a:p>
        </p:txBody>
      </p:sp>
    </p:spTree>
    <p:extLst>
      <p:ext uri="{BB962C8B-B14F-4D97-AF65-F5344CB8AC3E}">
        <p14:creationId xmlns:p14="http://schemas.microsoft.com/office/powerpoint/2010/main" val="120991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99591" y="260648"/>
            <a:ext cx="7390175" cy="5472608"/>
          </a:xfrm>
          <a:prstGeom prst="rect">
            <a:avLst/>
          </a:prstGeom>
        </p:spPr>
      </p:pic>
    </p:spTree>
    <p:extLst>
      <p:ext uri="{BB962C8B-B14F-4D97-AF65-F5344CB8AC3E}">
        <p14:creationId xmlns:p14="http://schemas.microsoft.com/office/powerpoint/2010/main" val="108705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8568"/>
          <a:stretch/>
        </p:blipFill>
        <p:spPr>
          <a:xfrm>
            <a:off x="323528" y="908720"/>
            <a:ext cx="8352928" cy="4858530"/>
          </a:xfrm>
          <a:prstGeom prst="rect">
            <a:avLst/>
          </a:prstGeom>
        </p:spPr>
      </p:pic>
      <p:sp>
        <p:nvSpPr>
          <p:cNvPr id="4" name="Title 1">
            <a:extLst>
              <a:ext uri="{FF2B5EF4-FFF2-40B4-BE49-F238E27FC236}">
                <a16:creationId xmlns:a16="http://schemas.microsoft.com/office/drawing/2014/main" id="{34A972B0-AE4A-4D17-B85D-68D994C1D9F0}"/>
              </a:ext>
            </a:extLst>
          </p:cNvPr>
          <p:cNvSpPr>
            <a:spLocks noGrp="1"/>
          </p:cNvSpPr>
          <p:nvPr>
            <p:ph type="title"/>
          </p:nvPr>
        </p:nvSpPr>
        <p:spPr>
          <a:xfrm>
            <a:off x="539552" y="0"/>
            <a:ext cx="8229600" cy="692696"/>
          </a:xfrm>
        </p:spPr>
        <p:txBody>
          <a:bodyPr>
            <a:normAutofit fontScale="90000"/>
          </a:bodyPr>
          <a:lstStyle/>
          <a:p>
            <a:r>
              <a:rPr lang="en-GB" dirty="0"/>
              <a:t>Insecure Cryptographic Storage</a:t>
            </a:r>
          </a:p>
        </p:txBody>
      </p:sp>
    </p:spTree>
    <p:extLst>
      <p:ext uri="{BB962C8B-B14F-4D97-AF65-F5344CB8AC3E}">
        <p14:creationId xmlns:p14="http://schemas.microsoft.com/office/powerpoint/2010/main" val="1516528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t="18335"/>
          <a:stretch/>
        </p:blipFill>
        <p:spPr>
          <a:xfrm>
            <a:off x="552867" y="712116"/>
            <a:ext cx="8184166" cy="4805116"/>
          </a:xfrm>
          <a:prstGeom prst="rect">
            <a:avLst/>
          </a:prstGeom>
        </p:spPr>
      </p:pic>
      <p:sp>
        <p:nvSpPr>
          <p:cNvPr id="4" name="Title 1">
            <a:extLst>
              <a:ext uri="{FF2B5EF4-FFF2-40B4-BE49-F238E27FC236}">
                <a16:creationId xmlns:a16="http://schemas.microsoft.com/office/drawing/2014/main" id="{114DA40F-D1AB-4057-86BF-902117221565}"/>
              </a:ext>
            </a:extLst>
          </p:cNvPr>
          <p:cNvSpPr>
            <a:spLocks noGrp="1"/>
          </p:cNvSpPr>
          <p:nvPr>
            <p:ph type="title"/>
          </p:nvPr>
        </p:nvSpPr>
        <p:spPr>
          <a:xfrm>
            <a:off x="539552" y="0"/>
            <a:ext cx="8229600" cy="692696"/>
          </a:xfrm>
        </p:spPr>
        <p:txBody>
          <a:bodyPr>
            <a:normAutofit fontScale="90000"/>
          </a:bodyPr>
          <a:lstStyle/>
          <a:p>
            <a:r>
              <a:rPr lang="en-GB" dirty="0"/>
              <a:t>Web App Hacking Methodology</a:t>
            </a:r>
          </a:p>
        </p:txBody>
      </p:sp>
    </p:spTree>
    <p:extLst>
      <p:ext uri="{BB962C8B-B14F-4D97-AF65-F5344CB8AC3E}">
        <p14:creationId xmlns:p14="http://schemas.microsoft.com/office/powerpoint/2010/main" val="983253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6640" t="19813" r="7042" b="4063"/>
          <a:stretch/>
        </p:blipFill>
        <p:spPr>
          <a:xfrm>
            <a:off x="791580" y="1196752"/>
            <a:ext cx="7560839" cy="4818995"/>
          </a:xfrm>
          <a:prstGeom prst="rect">
            <a:avLst/>
          </a:prstGeom>
        </p:spPr>
      </p:pic>
      <p:pic>
        <p:nvPicPr>
          <p:cNvPr id="4" name="Picture 3">
            <a:extLst>
              <a:ext uri="{FF2B5EF4-FFF2-40B4-BE49-F238E27FC236}">
                <a16:creationId xmlns:a16="http://schemas.microsoft.com/office/drawing/2014/main" id="{29F84158-DD4B-4A32-9BDD-4CAA861A75EC}"/>
              </a:ext>
            </a:extLst>
          </p:cNvPr>
          <p:cNvPicPr>
            <a:picLocks noChangeAspect="1"/>
          </p:cNvPicPr>
          <p:nvPr/>
        </p:nvPicPr>
        <p:blipFill rotWithShape="1">
          <a:blip r:embed="rId2"/>
          <a:srcRect l="11109" r="16801" b="84125"/>
          <a:stretch/>
        </p:blipFill>
        <p:spPr>
          <a:xfrm>
            <a:off x="899592" y="188640"/>
            <a:ext cx="7272808" cy="870992"/>
          </a:xfrm>
          <a:prstGeom prst="rect">
            <a:avLst/>
          </a:prstGeom>
        </p:spPr>
      </p:pic>
    </p:spTree>
    <p:extLst>
      <p:ext uri="{BB962C8B-B14F-4D97-AF65-F5344CB8AC3E}">
        <p14:creationId xmlns:p14="http://schemas.microsoft.com/office/powerpoint/2010/main" val="287328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11560" y="260648"/>
            <a:ext cx="7572375" cy="5524500"/>
          </a:xfrm>
          <a:prstGeom prst="rect">
            <a:avLst/>
          </a:prstGeom>
        </p:spPr>
      </p:pic>
    </p:spTree>
    <p:extLst>
      <p:ext uri="{BB962C8B-B14F-4D97-AF65-F5344CB8AC3E}">
        <p14:creationId xmlns:p14="http://schemas.microsoft.com/office/powerpoint/2010/main" val="3785851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57237" y="0"/>
            <a:ext cx="7629525" cy="5495925"/>
          </a:xfrm>
          <a:prstGeom prst="rect">
            <a:avLst/>
          </a:prstGeom>
        </p:spPr>
      </p:pic>
    </p:spTree>
    <p:extLst>
      <p:ext uri="{BB962C8B-B14F-4D97-AF65-F5344CB8AC3E}">
        <p14:creationId xmlns:p14="http://schemas.microsoft.com/office/powerpoint/2010/main" val="2382306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03448" y="116632"/>
            <a:ext cx="7937104" cy="5760640"/>
          </a:xfrm>
          <a:prstGeom prst="rect">
            <a:avLst/>
          </a:prstGeom>
        </p:spPr>
      </p:pic>
    </p:spTree>
    <p:extLst>
      <p:ext uri="{BB962C8B-B14F-4D97-AF65-F5344CB8AC3E}">
        <p14:creationId xmlns:p14="http://schemas.microsoft.com/office/powerpoint/2010/main" val="2962359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83568" y="16054"/>
            <a:ext cx="7620000" cy="5429250"/>
          </a:xfrm>
          <a:prstGeom prst="rect">
            <a:avLst/>
          </a:prstGeom>
        </p:spPr>
      </p:pic>
    </p:spTree>
    <p:extLst>
      <p:ext uri="{BB962C8B-B14F-4D97-AF65-F5344CB8AC3E}">
        <p14:creationId xmlns:p14="http://schemas.microsoft.com/office/powerpoint/2010/main" val="1731901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2000" y="44624"/>
            <a:ext cx="7620000" cy="5372100"/>
          </a:xfrm>
          <a:prstGeom prst="rect">
            <a:avLst/>
          </a:prstGeom>
        </p:spPr>
      </p:pic>
    </p:spTree>
    <p:extLst>
      <p:ext uri="{BB962C8B-B14F-4D97-AF65-F5344CB8AC3E}">
        <p14:creationId xmlns:p14="http://schemas.microsoft.com/office/powerpoint/2010/main" val="357196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11560" y="116632"/>
            <a:ext cx="7620000" cy="5448300"/>
          </a:xfrm>
          <a:prstGeom prst="rect">
            <a:avLst/>
          </a:prstGeom>
        </p:spPr>
      </p:pic>
    </p:spTree>
    <p:extLst>
      <p:ext uri="{BB962C8B-B14F-4D97-AF65-F5344CB8AC3E}">
        <p14:creationId xmlns:p14="http://schemas.microsoft.com/office/powerpoint/2010/main" val="2909032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2000" y="260648"/>
            <a:ext cx="7620000" cy="5467350"/>
          </a:xfrm>
          <a:prstGeom prst="rect">
            <a:avLst/>
          </a:prstGeom>
        </p:spPr>
      </p:pic>
    </p:spTree>
    <p:extLst>
      <p:ext uri="{BB962C8B-B14F-4D97-AF65-F5344CB8AC3E}">
        <p14:creationId xmlns:p14="http://schemas.microsoft.com/office/powerpoint/2010/main" val="416259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39552" y="116632"/>
            <a:ext cx="7629525" cy="5524500"/>
          </a:xfrm>
          <a:prstGeom prst="rect">
            <a:avLst/>
          </a:prstGeom>
        </p:spPr>
      </p:pic>
    </p:spTree>
    <p:extLst>
      <p:ext uri="{BB962C8B-B14F-4D97-AF65-F5344CB8AC3E}">
        <p14:creationId xmlns:p14="http://schemas.microsoft.com/office/powerpoint/2010/main" val="3351097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39552" y="188640"/>
            <a:ext cx="7629525" cy="5400675"/>
          </a:xfrm>
          <a:prstGeom prst="rect">
            <a:avLst/>
          </a:prstGeom>
        </p:spPr>
      </p:pic>
    </p:spTree>
    <p:extLst>
      <p:ext uri="{BB962C8B-B14F-4D97-AF65-F5344CB8AC3E}">
        <p14:creationId xmlns:p14="http://schemas.microsoft.com/office/powerpoint/2010/main" val="2180180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11560" y="188640"/>
            <a:ext cx="7648575" cy="5467350"/>
          </a:xfrm>
          <a:prstGeom prst="rect">
            <a:avLst/>
          </a:prstGeom>
        </p:spPr>
      </p:pic>
    </p:spTree>
    <p:extLst>
      <p:ext uri="{BB962C8B-B14F-4D97-AF65-F5344CB8AC3E}">
        <p14:creationId xmlns:p14="http://schemas.microsoft.com/office/powerpoint/2010/main" val="3984415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83568" y="188640"/>
            <a:ext cx="7600950" cy="5486400"/>
          </a:xfrm>
          <a:prstGeom prst="rect">
            <a:avLst/>
          </a:prstGeom>
        </p:spPr>
      </p:pic>
    </p:spTree>
    <p:extLst>
      <p:ext uri="{BB962C8B-B14F-4D97-AF65-F5344CB8AC3E}">
        <p14:creationId xmlns:p14="http://schemas.microsoft.com/office/powerpoint/2010/main" val="1776968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2000" y="260648"/>
            <a:ext cx="7620000" cy="5524500"/>
          </a:xfrm>
          <a:prstGeom prst="rect">
            <a:avLst/>
          </a:prstGeom>
        </p:spPr>
      </p:pic>
    </p:spTree>
    <p:extLst>
      <p:ext uri="{BB962C8B-B14F-4D97-AF65-F5344CB8AC3E}">
        <p14:creationId xmlns:p14="http://schemas.microsoft.com/office/powerpoint/2010/main" val="2745613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67544" y="188640"/>
            <a:ext cx="7610475" cy="5448300"/>
          </a:xfrm>
          <a:prstGeom prst="rect">
            <a:avLst/>
          </a:prstGeom>
        </p:spPr>
      </p:pic>
    </p:spTree>
    <p:extLst>
      <p:ext uri="{BB962C8B-B14F-4D97-AF65-F5344CB8AC3E}">
        <p14:creationId xmlns:p14="http://schemas.microsoft.com/office/powerpoint/2010/main" val="344811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83568" y="116632"/>
            <a:ext cx="7591425" cy="5467350"/>
          </a:xfrm>
          <a:prstGeom prst="rect">
            <a:avLst/>
          </a:prstGeom>
        </p:spPr>
      </p:pic>
    </p:spTree>
    <p:extLst>
      <p:ext uri="{BB962C8B-B14F-4D97-AF65-F5344CB8AC3E}">
        <p14:creationId xmlns:p14="http://schemas.microsoft.com/office/powerpoint/2010/main" val="120473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762000" y="260648"/>
            <a:ext cx="7620000" cy="5514975"/>
          </a:xfrm>
          <a:prstGeom prst="rect">
            <a:avLst/>
          </a:prstGeom>
        </p:spPr>
      </p:pic>
    </p:spTree>
    <p:extLst>
      <p:ext uri="{BB962C8B-B14F-4D97-AF65-F5344CB8AC3E}">
        <p14:creationId xmlns:p14="http://schemas.microsoft.com/office/powerpoint/2010/main" val="287882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39552" y="260648"/>
            <a:ext cx="7629525" cy="5467350"/>
          </a:xfrm>
          <a:prstGeom prst="rect">
            <a:avLst/>
          </a:prstGeom>
        </p:spPr>
      </p:pic>
    </p:spTree>
    <p:extLst>
      <p:ext uri="{BB962C8B-B14F-4D97-AF65-F5344CB8AC3E}">
        <p14:creationId xmlns:p14="http://schemas.microsoft.com/office/powerpoint/2010/main" val="259563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5167" y="0"/>
            <a:ext cx="5267325" cy="3152775"/>
          </a:xfrm>
          <a:prstGeom prst="rect">
            <a:avLst/>
          </a:prstGeom>
        </p:spPr>
      </p:pic>
      <p:pic>
        <p:nvPicPr>
          <p:cNvPr id="6" name="Picture 5"/>
          <p:cNvPicPr>
            <a:picLocks noChangeAspect="1"/>
          </p:cNvPicPr>
          <p:nvPr/>
        </p:nvPicPr>
        <p:blipFill>
          <a:blip r:embed="rId3"/>
          <a:stretch>
            <a:fillRect/>
          </a:stretch>
        </p:blipFill>
        <p:spPr>
          <a:xfrm>
            <a:off x="4301532" y="2996952"/>
            <a:ext cx="4876800" cy="3254273"/>
          </a:xfrm>
          <a:prstGeom prst="rect">
            <a:avLst/>
          </a:prstGeom>
        </p:spPr>
      </p:pic>
    </p:spTree>
    <p:extLst>
      <p:ext uri="{BB962C8B-B14F-4D97-AF65-F5344CB8AC3E}">
        <p14:creationId xmlns:p14="http://schemas.microsoft.com/office/powerpoint/2010/main" val="37441821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7504" y="0"/>
            <a:ext cx="4695825" cy="3181350"/>
          </a:xfrm>
          <a:prstGeom prst="rect">
            <a:avLst/>
          </a:prstGeom>
        </p:spPr>
      </p:pic>
      <p:pic>
        <p:nvPicPr>
          <p:cNvPr id="6" name="Picture 5"/>
          <p:cNvPicPr>
            <a:picLocks noChangeAspect="1"/>
          </p:cNvPicPr>
          <p:nvPr/>
        </p:nvPicPr>
        <p:blipFill>
          <a:blip r:embed="rId3"/>
          <a:stretch>
            <a:fillRect/>
          </a:stretch>
        </p:blipFill>
        <p:spPr>
          <a:xfrm>
            <a:off x="4305839" y="3181350"/>
            <a:ext cx="4845893" cy="3127970"/>
          </a:xfrm>
          <a:prstGeom prst="rect">
            <a:avLst/>
          </a:prstGeom>
        </p:spPr>
      </p:pic>
    </p:spTree>
    <p:extLst>
      <p:ext uri="{BB962C8B-B14F-4D97-AF65-F5344CB8AC3E}">
        <p14:creationId xmlns:p14="http://schemas.microsoft.com/office/powerpoint/2010/main" val="30752682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67544" y="116632"/>
            <a:ext cx="8037673" cy="5832648"/>
          </a:xfrm>
          <a:prstGeom prst="rect">
            <a:avLst/>
          </a:prstGeom>
        </p:spPr>
      </p:pic>
    </p:spTree>
    <p:extLst>
      <p:ext uri="{BB962C8B-B14F-4D97-AF65-F5344CB8AC3E}">
        <p14:creationId xmlns:p14="http://schemas.microsoft.com/office/powerpoint/2010/main" val="41323864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a:t>Questions</a:t>
            </a:r>
            <a:endParaRPr lang="en-GB" sz="2000" dirty="0"/>
          </a:p>
        </p:txBody>
      </p:sp>
    </p:spTree>
    <p:extLst>
      <p:ext uri="{BB962C8B-B14F-4D97-AF65-F5344CB8AC3E}">
        <p14:creationId xmlns:p14="http://schemas.microsoft.com/office/powerpoint/2010/main" val="6755566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539552" y="1556792"/>
            <a:ext cx="8229600" cy="4525963"/>
          </a:xfrm>
        </p:spPr>
        <p:txBody>
          <a:bodyPr>
            <a:normAutofit/>
          </a:bodyPr>
          <a:lstStyle/>
          <a:p>
            <a:r>
              <a:rPr lang="en-GB" dirty="0"/>
              <a:t>M. T Simpson, K. </a:t>
            </a:r>
            <a:r>
              <a:rPr lang="en-GB" dirty="0" err="1"/>
              <a:t>Backman</a:t>
            </a:r>
            <a:r>
              <a:rPr lang="en-GB" dirty="0"/>
              <a:t>, J. Corley, Hands-On </a:t>
            </a:r>
            <a:r>
              <a:rPr lang="en-GB" dirty="0" err="1"/>
              <a:t>Wthical</a:t>
            </a:r>
            <a:r>
              <a:rPr lang="en-GB" dirty="0"/>
              <a:t> Hacking and Network Defence, </a:t>
            </a:r>
            <a:r>
              <a:rPr lang="en-GB" dirty="0" err="1"/>
              <a:t>Cengage</a:t>
            </a:r>
            <a:r>
              <a:rPr lang="en-GB" dirty="0"/>
              <a:t> Learning, 2</a:t>
            </a:r>
            <a:r>
              <a:rPr lang="en-GB" baseline="30000" dirty="0"/>
              <a:t>nd</a:t>
            </a:r>
            <a:r>
              <a:rPr lang="en-GB" dirty="0"/>
              <a:t> </a:t>
            </a:r>
            <a:r>
              <a:rPr lang="en-GB" dirty="0" err="1"/>
              <a:t>ed</a:t>
            </a:r>
            <a:r>
              <a:rPr lang="en-GB" dirty="0"/>
              <a:t> 2011.</a:t>
            </a:r>
          </a:p>
          <a:p>
            <a:r>
              <a:rPr lang="en-GB" dirty="0">
                <a:hlinkClick r:id="rId2"/>
              </a:rPr>
              <a:t>http://ceh.vn/</a:t>
            </a:r>
            <a:endParaRPr lang="en-GB" dirty="0"/>
          </a:p>
          <a:p>
            <a:r>
              <a:rPr lang="en-GB" dirty="0">
                <a:hlinkClick r:id="rId3"/>
              </a:rPr>
              <a:t>https://aspen.eccouncil.org/</a:t>
            </a:r>
            <a:endParaRPr lang="en-GB" dirty="0"/>
          </a:p>
          <a:p>
            <a:r>
              <a:rPr lang="en-GB" dirty="0">
                <a:hlinkClick r:id="rId4"/>
              </a:rPr>
              <a:t>http://www.symantec.com/security_response/publications/threatreport.jsp</a:t>
            </a:r>
            <a:endParaRPr lang="en-GB" dirty="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2025</TotalTime>
  <Words>240</Words>
  <Application>Microsoft Office PowerPoint</Application>
  <PresentationFormat>On-screen Show (4:3)</PresentationFormat>
  <Paragraphs>38</Paragraphs>
  <Slides>47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Lucida Sans Unicode</vt:lpstr>
      <vt:lpstr>Office Theme</vt:lpstr>
      <vt:lpstr>Network Security: Web Applications</vt:lpstr>
      <vt:lpstr>PowerPoint Presentation</vt:lpstr>
      <vt:lpstr>PowerPoint Presentation</vt:lpstr>
      <vt:lpstr>PowerPoint Presentation</vt:lpstr>
      <vt:lpstr>PowerPoint Presentation</vt:lpstr>
      <vt:lpstr>PowerPoint Presentation</vt:lpstr>
      <vt:lpstr>PowerPoint Presentation</vt:lpstr>
      <vt:lpstr>Web Application Threats</vt:lpstr>
      <vt:lpstr>Web Application Threats</vt:lpstr>
      <vt:lpstr>Security Misconfiguration</vt:lpstr>
      <vt:lpstr>SQL Injection Attacks</vt:lpstr>
      <vt:lpstr>Command Injection Attacks</vt:lpstr>
      <vt:lpstr>Command Injection Example</vt:lpstr>
      <vt:lpstr>What is LDAP Injection?</vt:lpstr>
      <vt:lpstr>How LDAP Injection Works</vt:lpstr>
      <vt:lpstr>Hidden Field Manipulation Attack</vt:lpstr>
      <vt:lpstr>Cross-Site Scripting (XSS) Attacks</vt:lpstr>
      <vt:lpstr>PowerPoint Presentation</vt:lpstr>
      <vt:lpstr>Web Application Denial-of-Service (DoS) Attack</vt:lpstr>
      <vt:lpstr>Buffer Overflow Attacks</vt:lpstr>
      <vt:lpstr>Cookie/Session Poisoning</vt:lpstr>
      <vt:lpstr>CAPTCHA Attacks</vt:lpstr>
      <vt:lpstr>PowerPoint Presentation</vt:lpstr>
      <vt:lpstr>Insecure Cryptographic Storage</vt:lpstr>
      <vt:lpstr>Web App Hacking Methodology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108</cp:revision>
  <dcterms:created xsi:type="dcterms:W3CDTF">2013-10-01T08:59:03Z</dcterms:created>
  <dcterms:modified xsi:type="dcterms:W3CDTF">2018-11-11T17:05:25Z</dcterms:modified>
</cp:coreProperties>
</file>