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2.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6"/>
  </p:notesMasterIdLst>
  <p:sldIdLst>
    <p:sldId id="256" r:id="rId2"/>
    <p:sldId id="646" r:id="rId3"/>
    <p:sldId id="676" r:id="rId4"/>
    <p:sldId id="675" r:id="rId5"/>
    <p:sldId id="677" r:id="rId6"/>
    <p:sldId id="257" r:id="rId7"/>
    <p:sldId id="678" r:id="rId8"/>
    <p:sldId id="650" r:id="rId9"/>
    <p:sldId id="647" r:id="rId10"/>
    <p:sldId id="649" r:id="rId11"/>
    <p:sldId id="648" r:id="rId12"/>
    <p:sldId id="667" r:id="rId13"/>
    <p:sldId id="651" r:id="rId14"/>
    <p:sldId id="666" r:id="rId15"/>
    <p:sldId id="652" r:id="rId16"/>
    <p:sldId id="673" r:id="rId17"/>
    <p:sldId id="672" r:id="rId18"/>
    <p:sldId id="671" r:id="rId19"/>
    <p:sldId id="670" r:id="rId20"/>
    <p:sldId id="669" r:id="rId21"/>
    <p:sldId id="674" r:id="rId22"/>
    <p:sldId id="668" r:id="rId23"/>
    <p:sldId id="653" r:id="rId24"/>
    <p:sldId id="654" r:id="rId25"/>
    <p:sldId id="258" r:id="rId26"/>
    <p:sldId id="259" r:id="rId27"/>
    <p:sldId id="260" r:id="rId28"/>
    <p:sldId id="265" r:id="rId29"/>
    <p:sldId id="261" r:id="rId30"/>
    <p:sldId id="269" r:id="rId31"/>
    <p:sldId id="266" r:id="rId32"/>
    <p:sldId id="263" r:id="rId33"/>
    <p:sldId id="267" r:id="rId34"/>
    <p:sldId id="264" r:id="rId35"/>
    <p:sldId id="270" r:id="rId36"/>
    <p:sldId id="271" r:id="rId37"/>
    <p:sldId id="272" r:id="rId38"/>
    <p:sldId id="273" r:id="rId39"/>
    <p:sldId id="274" r:id="rId40"/>
    <p:sldId id="283" r:id="rId41"/>
    <p:sldId id="275" r:id="rId42"/>
    <p:sldId id="276" r:id="rId43"/>
    <p:sldId id="262" r:id="rId44"/>
    <p:sldId id="268" r:id="rId45"/>
    <p:sldId id="277" r:id="rId46"/>
    <p:sldId id="278" r:id="rId47"/>
    <p:sldId id="281" r:id="rId48"/>
    <p:sldId id="280" r:id="rId49"/>
    <p:sldId id="279" r:id="rId50"/>
    <p:sldId id="285" r:id="rId51"/>
    <p:sldId id="284" r:id="rId52"/>
    <p:sldId id="286" r:id="rId53"/>
    <p:sldId id="282" r:id="rId54"/>
    <p:sldId id="287"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8356" autoAdjust="0"/>
  </p:normalViewPr>
  <p:slideViewPr>
    <p:cSldViewPr snapToGrid="0">
      <p:cViewPr varScale="1">
        <p:scale>
          <a:sx n="40" d="100"/>
          <a:sy n="40" d="100"/>
        </p:scale>
        <p:origin x="1404"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6B69D4-2CB9-49E4-B5F8-F3DCC20CA4ED}" type="doc">
      <dgm:prSet loTypeId="urn:microsoft.com/office/officeart/2005/8/layout/process1" loCatId="process" qsTypeId="urn:microsoft.com/office/officeart/2005/8/quickstyle/simple2" qsCatId="simple" csTypeId="urn:microsoft.com/office/officeart/2005/8/colors/colorful1" csCatId="colorful" phldr="1"/>
      <dgm:spPr/>
      <dgm:t>
        <a:bodyPr/>
        <a:lstStyle/>
        <a:p>
          <a:endParaRPr lang="en-US"/>
        </a:p>
      </dgm:t>
    </dgm:pt>
    <dgm:pt modelId="{808063DD-37F7-4513-9F37-D0067ECC73B7}">
      <dgm:prSet custT="1"/>
      <dgm:spPr/>
      <dgm:t>
        <a:bodyPr/>
        <a:lstStyle/>
        <a:p>
          <a:r>
            <a:rPr lang="en-GB" sz="2000" dirty="0"/>
            <a:t>The custody sergeant will then run through a list of questions with the suspect to ascertain their…..</a:t>
          </a:r>
          <a:endParaRPr lang="en-US" sz="2000" dirty="0"/>
        </a:p>
      </dgm:t>
    </dgm:pt>
    <dgm:pt modelId="{420AEA9A-B000-4003-B7D8-B51A2B0D9674}" type="parTrans" cxnId="{EBB17EAB-A5AA-4492-A9B0-02BD16EFFA16}">
      <dgm:prSet/>
      <dgm:spPr/>
      <dgm:t>
        <a:bodyPr/>
        <a:lstStyle/>
        <a:p>
          <a:endParaRPr lang="en-US"/>
        </a:p>
      </dgm:t>
    </dgm:pt>
    <dgm:pt modelId="{B7104329-CA7D-4A3F-891C-FBDD9E9BF1B3}" type="sibTrans" cxnId="{EBB17EAB-A5AA-4492-A9B0-02BD16EFFA16}">
      <dgm:prSet/>
      <dgm:spPr/>
      <dgm:t>
        <a:bodyPr/>
        <a:lstStyle/>
        <a:p>
          <a:endParaRPr lang="en-US"/>
        </a:p>
      </dgm:t>
    </dgm:pt>
    <dgm:pt modelId="{A67B7676-48BF-4CD4-B4AD-4A2F7D28EA5A}">
      <dgm:prSet custT="1"/>
      <dgm:spPr/>
      <dgm:t>
        <a:bodyPr/>
        <a:lstStyle/>
        <a:p>
          <a:r>
            <a:rPr lang="en-GB" sz="2000" dirty="0"/>
            <a:t>Name</a:t>
          </a:r>
          <a:endParaRPr lang="en-US" sz="2000" dirty="0"/>
        </a:p>
      </dgm:t>
    </dgm:pt>
    <dgm:pt modelId="{1506181A-036C-4C5E-952E-E280D91F0DA0}" type="parTrans" cxnId="{14901A00-A857-4E40-AF3A-5BE9D8D91EC2}">
      <dgm:prSet/>
      <dgm:spPr/>
      <dgm:t>
        <a:bodyPr/>
        <a:lstStyle/>
        <a:p>
          <a:endParaRPr lang="en-US"/>
        </a:p>
      </dgm:t>
    </dgm:pt>
    <dgm:pt modelId="{0EB48975-A56B-4CA0-AD24-15795772F972}" type="sibTrans" cxnId="{14901A00-A857-4E40-AF3A-5BE9D8D91EC2}">
      <dgm:prSet/>
      <dgm:spPr/>
      <dgm:t>
        <a:bodyPr/>
        <a:lstStyle/>
        <a:p>
          <a:endParaRPr lang="en-US"/>
        </a:p>
      </dgm:t>
    </dgm:pt>
    <dgm:pt modelId="{B8B8486D-F0E3-4BA0-98C5-AABD5BC767D1}">
      <dgm:prSet custT="1"/>
      <dgm:spPr/>
      <dgm:t>
        <a:bodyPr/>
        <a:lstStyle/>
        <a:p>
          <a:r>
            <a:rPr lang="en-GB" sz="2000" dirty="0"/>
            <a:t>Date of birth</a:t>
          </a:r>
          <a:endParaRPr lang="en-US" sz="2000" dirty="0"/>
        </a:p>
      </dgm:t>
    </dgm:pt>
    <dgm:pt modelId="{B739F9E5-1948-4829-A5F7-EAC9D5134A5B}" type="parTrans" cxnId="{0236664E-D378-4495-9A57-42C2BB4D9DD6}">
      <dgm:prSet/>
      <dgm:spPr/>
      <dgm:t>
        <a:bodyPr/>
        <a:lstStyle/>
        <a:p>
          <a:endParaRPr lang="en-US"/>
        </a:p>
      </dgm:t>
    </dgm:pt>
    <dgm:pt modelId="{1E24AE17-68A2-4BA1-99D7-3F5D5FE02E5D}" type="sibTrans" cxnId="{0236664E-D378-4495-9A57-42C2BB4D9DD6}">
      <dgm:prSet/>
      <dgm:spPr/>
      <dgm:t>
        <a:bodyPr/>
        <a:lstStyle/>
        <a:p>
          <a:endParaRPr lang="en-US"/>
        </a:p>
      </dgm:t>
    </dgm:pt>
    <dgm:pt modelId="{026ED5CA-4C75-4521-8BF7-3661967BF940}">
      <dgm:prSet custT="1"/>
      <dgm:spPr/>
      <dgm:t>
        <a:bodyPr/>
        <a:lstStyle/>
        <a:p>
          <a:r>
            <a:rPr lang="en-GB" sz="2000" dirty="0"/>
            <a:t>Place of birth and </a:t>
          </a:r>
          <a:endParaRPr lang="en-US" sz="2000" dirty="0"/>
        </a:p>
      </dgm:t>
    </dgm:pt>
    <dgm:pt modelId="{9DB51134-7C10-4CFA-B316-E164455ED892}" type="parTrans" cxnId="{59999F09-EBA0-450D-B7B5-FD4574169C2A}">
      <dgm:prSet/>
      <dgm:spPr/>
      <dgm:t>
        <a:bodyPr/>
        <a:lstStyle/>
        <a:p>
          <a:endParaRPr lang="en-US"/>
        </a:p>
      </dgm:t>
    </dgm:pt>
    <dgm:pt modelId="{ED72E641-C589-436B-A6A1-6DA0EFF88EC8}" type="sibTrans" cxnId="{59999F09-EBA0-450D-B7B5-FD4574169C2A}">
      <dgm:prSet/>
      <dgm:spPr/>
      <dgm:t>
        <a:bodyPr/>
        <a:lstStyle/>
        <a:p>
          <a:endParaRPr lang="en-US"/>
        </a:p>
      </dgm:t>
    </dgm:pt>
    <dgm:pt modelId="{833B0776-31ED-41B0-BD2B-B3EEC5F35530}">
      <dgm:prSet custT="1"/>
      <dgm:spPr/>
      <dgm:t>
        <a:bodyPr/>
        <a:lstStyle/>
        <a:p>
          <a:r>
            <a:rPr lang="en-GB" sz="2000" dirty="0"/>
            <a:t>Address</a:t>
          </a:r>
          <a:endParaRPr lang="en-US" sz="2000" dirty="0"/>
        </a:p>
      </dgm:t>
    </dgm:pt>
    <dgm:pt modelId="{57B34B8A-4DA3-4238-82A0-4FF1D8D81D91}" type="parTrans" cxnId="{0C565BF0-E15E-4058-B65E-F38DEF00F450}">
      <dgm:prSet/>
      <dgm:spPr/>
      <dgm:t>
        <a:bodyPr/>
        <a:lstStyle/>
        <a:p>
          <a:endParaRPr lang="en-US"/>
        </a:p>
      </dgm:t>
    </dgm:pt>
    <dgm:pt modelId="{94095816-CF8F-4FE3-87B4-D8D43DE1351B}" type="sibTrans" cxnId="{0C565BF0-E15E-4058-B65E-F38DEF00F450}">
      <dgm:prSet/>
      <dgm:spPr/>
      <dgm:t>
        <a:bodyPr/>
        <a:lstStyle/>
        <a:p>
          <a:endParaRPr lang="en-US"/>
        </a:p>
      </dgm:t>
    </dgm:pt>
    <dgm:pt modelId="{CFC724C8-11CE-4D37-81BA-DF8DC2DDFF4E}" type="pres">
      <dgm:prSet presAssocID="{DA6B69D4-2CB9-49E4-B5F8-F3DCC20CA4ED}" presName="Name0" presStyleCnt="0">
        <dgm:presLayoutVars>
          <dgm:dir/>
          <dgm:resizeHandles val="exact"/>
        </dgm:presLayoutVars>
      </dgm:prSet>
      <dgm:spPr/>
    </dgm:pt>
    <dgm:pt modelId="{1B5A24F1-166F-499F-A58B-30686BB88FA5}" type="pres">
      <dgm:prSet presAssocID="{808063DD-37F7-4513-9F37-D0067ECC73B7}" presName="node" presStyleLbl="node1" presStyleIdx="0" presStyleCnt="5">
        <dgm:presLayoutVars>
          <dgm:bulletEnabled val="1"/>
        </dgm:presLayoutVars>
      </dgm:prSet>
      <dgm:spPr/>
    </dgm:pt>
    <dgm:pt modelId="{0A36BA03-8F5F-4168-B71A-729156D89424}" type="pres">
      <dgm:prSet presAssocID="{B7104329-CA7D-4A3F-891C-FBDD9E9BF1B3}" presName="sibTrans" presStyleLbl="sibTrans2D1" presStyleIdx="0" presStyleCnt="4"/>
      <dgm:spPr/>
    </dgm:pt>
    <dgm:pt modelId="{0E98A069-6767-47A2-B942-B729FA655AB1}" type="pres">
      <dgm:prSet presAssocID="{B7104329-CA7D-4A3F-891C-FBDD9E9BF1B3}" presName="connectorText" presStyleLbl="sibTrans2D1" presStyleIdx="0" presStyleCnt="4"/>
      <dgm:spPr/>
    </dgm:pt>
    <dgm:pt modelId="{4F753A3E-5082-4187-854A-5BEFAC879024}" type="pres">
      <dgm:prSet presAssocID="{A67B7676-48BF-4CD4-B4AD-4A2F7D28EA5A}" presName="node" presStyleLbl="node1" presStyleIdx="1" presStyleCnt="5">
        <dgm:presLayoutVars>
          <dgm:bulletEnabled val="1"/>
        </dgm:presLayoutVars>
      </dgm:prSet>
      <dgm:spPr/>
    </dgm:pt>
    <dgm:pt modelId="{F87486C9-3EDD-4DB0-9C22-3BA480AA3446}" type="pres">
      <dgm:prSet presAssocID="{0EB48975-A56B-4CA0-AD24-15795772F972}" presName="sibTrans" presStyleLbl="sibTrans2D1" presStyleIdx="1" presStyleCnt="4"/>
      <dgm:spPr/>
    </dgm:pt>
    <dgm:pt modelId="{86A3F52C-09F7-44F9-B34E-E5CA86AFFBBF}" type="pres">
      <dgm:prSet presAssocID="{0EB48975-A56B-4CA0-AD24-15795772F972}" presName="connectorText" presStyleLbl="sibTrans2D1" presStyleIdx="1" presStyleCnt="4"/>
      <dgm:spPr/>
    </dgm:pt>
    <dgm:pt modelId="{D6737C7A-4F3D-4298-8AF5-161DDE7BCE5E}" type="pres">
      <dgm:prSet presAssocID="{B8B8486D-F0E3-4BA0-98C5-AABD5BC767D1}" presName="node" presStyleLbl="node1" presStyleIdx="2" presStyleCnt="5">
        <dgm:presLayoutVars>
          <dgm:bulletEnabled val="1"/>
        </dgm:presLayoutVars>
      </dgm:prSet>
      <dgm:spPr/>
    </dgm:pt>
    <dgm:pt modelId="{8D36E710-CCC3-4231-A0BE-589A07402F0E}" type="pres">
      <dgm:prSet presAssocID="{1E24AE17-68A2-4BA1-99D7-3F5D5FE02E5D}" presName="sibTrans" presStyleLbl="sibTrans2D1" presStyleIdx="2" presStyleCnt="4"/>
      <dgm:spPr/>
    </dgm:pt>
    <dgm:pt modelId="{19C9385B-93ED-485F-A296-94E0875FC152}" type="pres">
      <dgm:prSet presAssocID="{1E24AE17-68A2-4BA1-99D7-3F5D5FE02E5D}" presName="connectorText" presStyleLbl="sibTrans2D1" presStyleIdx="2" presStyleCnt="4"/>
      <dgm:spPr/>
    </dgm:pt>
    <dgm:pt modelId="{91C574D8-5EF2-4F91-B099-D1E18FA52582}" type="pres">
      <dgm:prSet presAssocID="{026ED5CA-4C75-4521-8BF7-3661967BF940}" presName="node" presStyleLbl="node1" presStyleIdx="3" presStyleCnt="5">
        <dgm:presLayoutVars>
          <dgm:bulletEnabled val="1"/>
        </dgm:presLayoutVars>
      </dgm:prSet>
      <dgm:spPr/>
    </dgm:pt>
    <dgm:pt modelId="{F87CFFBC-3404-4C2E-BE30-A115E775CEDF}" type="pres">
      <dgm:prSet presAssocID="{ED72E641-C589-436B-A6A1-6DA0EFF88EC8}" presName="sibTrans" presStyleLbl="sibTrans2D1" presStyleIdx="3" presStyleCnt="4"/>
      <dgm:spPr/>
    </dgm:pt>
    <dgm:pt modelId="{CBB1CF0C-2377-4098-9B5B-941953B74C77}" type="pres">
      <dgm:prSet presAssocID="{ED72E641-C589-436B-A6A1-6DA0EFF88EC8}" presName="connectorText" presStyleLbl="sibTrans2D1" presStyleIdx="3" presStyleCnt="4"/>
      <dgm:spPr/>
    </dgm:pt>
    <dgm:pt modelId="{391C8124-EE0C-4573-9311-EC0D72BE6F90}" type="pres">
      <dgm:prSet presAssocID="{833B0776-31ED-41B0-BD2B-B3EEC5F35530}" presName="node" presStyleLbl="node1" presStyleIdx="4" presStyleCnt="5">
        <dgm:presLayoutVars>
          <dgm:bulletEnabled val="1"/>
        </dgm:presLayoutVars>
      </dgm:prSet>
      <dgm:spPr/>
    </dgm:pt>
  </dgm:ptLst>
  <dgm:cxnLst>
    <dgm:cxn modelId="{14901A00-A857-4E40-AF3A-5BE9D8D91EC2}" srcId="{DA6B69D4-2CB9-49E4-B5F8-F3DCC20CA4ED}" destId="{A67B7676-48BF-4CD4-B4AD-4A2F7D28EA5A}" srcOrd="1" destOrd="0" parTransId="{1506181A-036C-4C5E-952E-E280D91F0DA0}" sibTransId="{0EB48975-A56B-4CA0-AD24-15795772F972}"/>
    <dgm:cxn modelId="{0F686E04-9348-49C7-B4C2-6F9B3A8910B7}" type="presOf" srcId="{026ED5CA-4C75-4521-8BF7-3661967BF940}" destId="{91C574D8-5EF2-4F91-B099-D1E18FA52582}" srcOrd="0" destOrd="0" presId="urn:microsoft.com/office/officeart/2005/8/layout/process1"/>
    <dgm:cxn modelId="{59999F09-EBA0-450D-B7B5-FD4574169C2A}" srcId="{DA6B69D4-2CB9-49E4-B5F8-F3DCC20CA4ED}" destId="{026ED5CA-4C75-4521-8BF7-3661967BF940}" srcOrd="3" destOrd="0" parTransId="{9DB51134-7C10-4CFA-B316-E164455ED892}" sibTransId="{ED72E641-C589-436B-A6A1-6DA0EFF88EC8}"/>
    <dgm:cxn modelId="{D7DF4B16-A3C7-4834-96B1-A9473D5DE337}" type="presOf" srcId="{ED72E641-C589-436B-A6A1-6DA0EFF88EC8}" destId="{F87CFFBC-3404-4C2E-BE30-A115E775CEDF}" srcOrd="0" destOrd="0" presId="urn:microsoft.com/office/officeart/2005/8/layout/process1"/>
    <dgm:cxn modelId="{F6FED126-FD52-460F-A2C9-2F7134FA1450}" type="presOf" srcId="{1E24AE17-68A2-4BA1-99D7-3F5D5FE02E5D}" destId="{19C9385B-93ED-485F-A296-94E0875FC152}" srcOrd="1" destOrd="0" presId="urn:microsoft.com/office/officeart/2005/8/layout/process1"/>
    <dgm:cxn modelId="{F02A1830-13D2-4CE4-A026-0D7B4A803387}" type="presOf" srcId="{808063DD-37F7-4513-9F37-D0067ECC73B7}" destId="{1B5A24F1-166F-499F-A58B-30686BB88FA5}" srcOrd="0" destOrd="0" presId="urn:microsoft.com/office/officeart/2005/8/layout/process1"/>
    <dgm:cxn modelId="{16AC1738-8247-40AD-B84A-AE40C435A019}" type="presOf" srcId="{0EB48975-A56B-4CA0-AD24-15795772F972}" destId="{86A3F52C-09F7-44F9-B34E-E5CA86AFFBBF}" srcOrd="1" destOrd="0" presId="urn:microsoft.com/office/officeart/2005/8/layout/process1"/>
    <dgm:cxn modelId="{04EBB948-5874-42A2-B4CE-7327E66B0B2F}" type="presOf" srcId="{B8B8486D-F0E3-4BA0-98C5-AABD5BC767D1}" destId="{D6737C7A-4F3D-4298-8AF5-161DDE7BCE5E}" srcOrd="0" destOrd="0" presId="urn:microsoft.com/office/officeart/2005/8/layout/process1"/>
    <dgm:cxn modelId="{95E35D6A-35BF-459B-BA93-EB6DE5C149A3}" type="presOf" srcId="{B7104329-CA7D-4A3F-891C-FBDD9E9BF1B3}" destId="{0A36BA03-8F5F-4168-B71A-729156D89424}" srcOrd="0" destOrd="0" presId="urn:microsoft.com/office/officeart/2005/8/layout/process1"/>
    <dgm:cxn modelId="{0236664E-D378-4495-9A57-42C2BB4D9DD6}" srcId="{DA6B69D4-2CB9-49E4-B5F8-F3DCC20CA4ED}" destId="{B8B8486D-F0E3-4BA0-98C5-AABD5BC767D1}" srcOrd="2" destOrd="0" parTransId="{B739F9E5-1948-4829-A5F7-EAC9D5134A5B}" sibTransId="{1E24AE17-68A2-4BA1-99D7-3F5D5FE02E5D}"/>
    <dgm:cxn modelId="{B804C054-9A0E-4CE9-A1CE-3D48B6B4C7BC}" type="presOf" srcId="{DA6B69D4-2CB9-49E4-B5F8-F3DCC20CA4ED}" destId="{CFC724C8-11CE-4D37-81BA-DF8DC2DDFF4E}" srcOrd="0" destOrd="0" presId="urn:microsoft.com/office/officeart/2005/8/layout/process1"/>
    <dgm:cxn modelId="{CA2F3B97-9EBF-4DA7-A0EB-9A327C13551E}" type="presOf" srcId="{ED72E641-C589-436B-A6A1-6DA0EFF88EC8}" destId="{CBB1CF0C-2377-4098-9B5B-941953B74C77}" srcOrd="1" destOrd="0" presId="urn:microsoft.com/office/officeart/2005/8/layout/process1"/>
    <dgm:cxn modelId="{B1BA1F9B-C67E-4E5A-87A3-B79A4E6A4933}" type="presOf" srcId="{1E24AE17-68A2-4BA1-99D7-3F5D5FE02E5D}" destId="{8D36E710-CCC3-4231-A0BE-589A07402F0E}" srcOrd="0" destOrd="0" presId="urn:microsoft.com/office/officeart/2005/8/layout/process1"/>
    <dgm:cxn modelId="{EBB17EAB-A5AA-4492-A9B0-02BD16EFFA16}" srcId="{DA6B69D4-2CB9-49E4-B5F8-F3DCC20CA4ED}" destId="{808063DD-37F7-4513-9F37-D0067ECC73B7}" srcOrd="0" destOrd="0" parTransId="{420AEA9A-B000-4003-B7D8-B51A2B0D9674}" sibTransId="{B7104329-CA7D-4A3F-891C-FBDD9E9BF1B3}"/>
    <dgm:cxn modelId="{BCF686B5-0F8B-4115-AA85-821EFB62CA22}" type="presOf" srcId="{833B0776-31ED-41B0-BD2B-B3EEC5F35530}" destId="{391C8124-EE0C-4573-9311-EC0D72BE6F90}" srcOrd="0" destOrd="0" presId="urn:microsoft.com/office/officeart/2005/8/layout/process1"/>
    <dgm:cxn modelId="{5429CFCA-1FB0-4249-AB30-4A1A482CEC88}" type="presOf" srcId="{0EB48975-A56B-4CA0-AD24-15795772F972}" destId="{F87486C9-3EDD-4DB0-9C22-3BA480AA3446}" srcOrd="0" destOrd="0" presId="urn:microsoft.com/office/officeart/2005/8/layout/process1"/>
    <dgm:cxn modelId="{108070D2-0C49-4887-BDE0-902538EB1E5D}" type="presOf" srcId="{A67B7676-48BF-4CD4-B4AD-4A2F7D28EA5A}" destId="{4F753A3E-5082-4187-854A-5BEFAC879024}" srcOrd="0" destOrd="0" presId="urn:microsoft.com/office/officeart/2005/8/layout/process1"/>
    <dgm:cxn modelId="{0C565BF0-E15E-4058-B65E-F38DEF00F450}" srcId="{DA6B69D4-2CB9-49E4-B5F8-F3DCC20CA4ED}" destId="{833B0776-31ED-41B0-BD2B-B3EEC5F35530}" srcOrd="4" destOrd="0" parTransId="{57B34B8A-4DA3-4238-82A0-4FF1D8D81D91}" sibTransId="{94095816-CF8F-4FE3-87B4-D8D43DE1351B}"/>
    <dgm:cxn modelId="{BD05CBF5-DD72-4632-B60A-797FC5C7CD05}" type="presOf" srcId="{B7104329-CA7D-4A3F-891C-FBDD9E9BF1B3}" destId="{0E98A069-6767-47A2-B942-B729FA655AB1}" srcOrd="1" destOrd="0" presId="urn:microsoft.com/office/officeart/2005/8/layout/process1"/>
    <dgm:cxn modelId="{63E54BA1-9511-4FF2-8521-47DC9D64E32B}" type="presParOf" srcId="{CFC724C8-11CE-4D37-81BA-DF8DC2DDFF4E}" destId="{1B5A24F1-166F-499F-A58B-30686BB88FA5}" srcOrd="0" destOrd="0" presId="urn:microsoft.com/office/officeart/2005/8/layout/process1"/>
    <dgm:cxn modelId="{F2E18077-FDA4-4C12-BE9F-B4CA8885801B}" type="presParOf" srcId="{CFC724C8-11CE-4D37-81BA-DF8DC2DDFF4E}" destId="{0A36BA03-8F5F-4168-B71A-729156D89424}" srcOrd="1" destOrd="0" presId="urn:microsoft.com/office/officeart/2005/8/layout/process1"/>
    <dgm:cxn modelId="{55ABCFEF-4117-4C25-9C87-90000CEB93F0}" type="presParOf" srcId="{0A36BA03-8F5F-4168-B71A-729156D89424}" destId="{0E98A069-6767-47A2-B942-B729FA655AB1}" srcOrd="0" destOrd="0" presId="urn:microsoft.com/office/officeart/2005/8/layout/process1"/>
    <dgm:cxn modelId="{0A0981BA-F10C-4945-B150-5B48A84E0AD5}" type="presParOf" srcId="{CFC724C8-11CE-4D37-81BA-DF8DC2DDFF4E}" destId="{4F753A3E-5082-4187-854A-5BEFAC879024}" srcOrd="2" destOrd="0" presId="urn:microsoft.com/office/officeart/2005/8/layout/process1"/>
    <dgm:cxn modelId="{CEF50879-985E-4ED2-BCEC-FB7377365CA7}" type="presParOf" srcId="{CFC724C8-11CE-4D37-81BA-DF8DC2DDFF4E}" destId="{F87486C9-3EDD-4DB0-9C22-3BA480AA3446}" srcOrd="3" destOrd="0" presId="urn:microsoft.com/office/officeart/2005/8/layout/process1"/>
    <dgm:cxn modelId="{C2FF73B6-0763-4A40-9520-851BB8DD8723}" type="presParOf" srcId="{F87486C9-3EDD-4DB0-9C22-3BA480AA3446}" destId="{86A3F52C-09F7-44F9-B34E-E5CA86AFFBBF}" srcOrd="0" destOrd="0" presId="urn:microsoft.com/office/officeart/2005/8/layout/process1"/>
    <dgm:cxn modelId="{6AF17A82-9EFC-4575-831E-0765DCFE97A3}" type="presParOf" srcId="{CFC724C8-11CE-4D37-81BA-DF8DC2DDFF4E}" destId="{D6737C7A-4F3D-4298-8AF5-161DDE7BCE5E}" srcOrd="4" destOrd="0" presId="urn:microsoft.com/office/officeart/2005/8/layout/process1"/>
    <dgm:cxn modelId="{B28F0DE8-8FB2-41CE-BF7A-67B048372906}" type="presParOf" srcId="{CFC724C8-11CE-4D37-81BA-DF8DC2DDFF4E}" destId="{8D36E710-CCC3-4231-A0BE-589A07402F0E}" srcOrd="5" destOrd="0" presId="urn:microsoft.com/office/officeart/2005/8/layout/process1"/>
    <dgm:cxn modelId="{246C6593-ED8A-4C9B-B325-ACF175D930D1}" type="presParOf" srcId="{8D36E710-CCC3-4231-A0BE-589A07402F0E}" destId="{19C9385B-93ED-485F-A296-94E0875FC152}" srcOrd="0" destOrd="0" presId="urn:microsoft.com/office/officeart/2005/8/layout/process1"/>
    <dgm:cxn modelId="{82500C45-E520-491D-A30A-34F6FF6A7318}" type="presParOf" srcId="{CFC724C8-11CE-4D37-81BA-DF8DC2DDFF4E}" destId="{91C574D8-5EF2-4F91-B099-D1E18FA52582}" srcOrd="6" destOrd="0" presId="urn:microsoft.com/office/officeart/2005/8/layout/process1"/>
    <dgm:cxn modelId="{8E1464E6-4F67-4F4D-B171-D14BF7D9AB2F}" type="presParOf" srcId="{CFC724C8-11CE-4D37-81BA-DF8DC2DDFF4E}" destId="{F87CFFBC-3404-4C2E-BE30-A115E775CEDF}" srcOrd="7" destOrd="0" presId="urn:microsoft.com/office/officeart/2005/8/layout/process1"/>
    <dgm:cxn modelId="{8296FAED-EC4D-42CB-BF52-57B24E3BC3B6}" type="presParOf" srcId="{F87CFFBC-3404-4C2E-BE30-A115E775CEDF}" destId="{CBB1CF0C-2377-4098-9B5B-941953B74C77}" srcOrd="0" destOrd="0" presId="urn:microsoft.com/office/officeart/2005/8/layout/process1"/>
    <dgm:cxn modelId="{C42A099D-A04F-46C9-AC98-EFFB69987FA5}" type="presParOf" srcId="{CFC724C8-11CE-4D37-81BA-DF8DC2DDFF4E}" destId="{391C8124-EE0C-4573-9311-EC0D72BE6F90}"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5A24F1-166F-499F-A58B-30686BB88FA5}">
      <dsp:nvSpPr>
        <dsp:cNvPr id="0" name=""/>
        <dsp:cNvSpPr/>
      </dsp:nvSpPr>
      <dsp:spPr>
        <a:xfrm>
          <a:off x="5283" y="1118499"/>
          <a:ext cx="1637853" cy="3628541"/>
        </a:xfrm>
        <a:prstGeom prst="roundRect">
          <a:avLst>
            <a:gd name="adj" fmla="val 10000"/>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custody sergeant will then run through a list of questions with the suspect to ascertain their…..</a:t>
          </a:r>
          <a:endParaRPr lang="en-US" sz="2000" kern="1200" dirty="0"/>
        </a:p>
      </dsp:txBody>
      <dsp:txXfrm>
        <a:off x="53254" y="1166470"/>
        <a:ext cx="1541911" cy="3532599"/>
      </dsp:txXfrm>
    </dsp:sp>
    <dsp:sp modelId="{0A36BA03-8F5F-4168-B71A-729156D89424}">
      <dsp:nvSpPr>
        <dsp:cNvPr id="0" name=""/>
        <dsp:cNvSpPr/>
      </dsp:nvSpPr>
      <dsp:spPr>
        <a:xfrm>
          <a:off x="1806922" y="2729676"/>
          <a:ext cx="347224" cy="4061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1806922" y="2810913"/>
        <a:ext cx="243057" cy="243713"/>
      </dsp:txXfrm>
    </dsp:sp>
    <dsp:sp modelId="{4F753A3E-5082-4187-854A-5BEFAC879024}">
      <dsp:nvSpPr>
        <dsp:cNvPr id="0" name=""/>
        <dsp:cNvSpPr/>
      </dsp:nvSpPr>
      <dsp:spPr>
        <a:xfrm>
          <a:off x="2298278" y="1118499"/>
          <a:ext cx="1637853" cy="3628541"/>
        </a:xfrm>
        <a:prstGeom prst="roundRect">
          <a:avLst>
            <a:gd name="adj" fmla="val 10000"/>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Name</a:t>
          </a:r>
          <a:endParaRPr lang="en-US" sz="2000" kern="1200" dirty="0"/>
        </a:p>
      </dsp:txBody>
      <dsp:txXfrm>
        <a:off x="2346249" y="1166470"/>
        <a:ext cx="1541911" cy="3532599"/>
      </dsp:txXfrm>
    </dsp:sp>
    <dsp:sp modelId="{F87486C9-3EDD-4DB0-9C22-3BA480AA3446}">
      <dsp:nvSpPr>
        <dsp:cNvPr id="0" name=""/>
        <dsp:cNvSpPr/>
      </dsp:nvSpPr>
      <dsp:spPr>
        <a:xfrm>
          <a:off x="4099916" y="2729676"/>
          <a:ext cx="347224" cy="40618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4099916" y="2810913"/>
        <a:ext cx="243057" cy="243713"/>
      </dsp:txXfrm>
    </dsp:sp>
    <dsp:sp modelId="{D6737C7A-4F3D-4298-8AF5-161DDE7BCE5E}">
      <dsp:nvSpPr>
        <dsp:cNvPr id="0" name=""/>
        <dsp:cNvSpPr/>
      </dsp:nvSpPr>
      <dsp:spPr>
        <a:xfrm>
          <a:off x="4591272" y="1118499"/>
          <a:ext cx="1637853" cy="3628541"/>
        </a:xfrm>
        <a:prstGeom prst="roundRect">
          <a:avLst>
            <a:gd name="adj" fmla="val 10000"/>
          </a:avLst>
        </a:prstGeom>
        <a:solidFill>
          <a:schemeClr val="accent4">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Date of birth</a:t>
          </a:r>
          <a:endParaRPr lang="en-US" sz="2000" kern="1200" dirty="0"/>
        </a:p>
      </dsp:txBody>
      <dsp:txXfrm>
        <a:off x="4639243" y="1166470"/>
        <a:ext cx="1541911" cy="3532599"/>
      </dsp:txXfrm>
    </dsp:sp>
    <dsp:sp modelId="{8D36E710-CCC3-4231-A0BE-589A07402F0E}">
      <dsp:nvSpPr>
        <dsp:cNvPr id="0" name=""/>
        <dsp:cNvSpPr/>
      </dsp:nvSpPr>
      <dsp:spPr>
        <a:xfrm>
          <a:off x="6392911" y="2729676"/>
          <a:ext cx="347224" cy="40618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6392911" y="2810913"/>
        <a:ext cx="243057" cy="243713"/>
      </dsp:txXfrm>
    </dsp:sp>
    <dsp:sp modelId="{91C574D8-5EF2-4F91-B099-D1E18FA52582}">
      <dsp:nvSpPr>
        <dsp:cNvPr id="0" name=""/>
        <dsp:cNvSpPr/>
      </dsp:nvSpPr>
      <dsp:spPr>
        <a:xfrm>
          <a:off x="6884267" y="1118499"/>
          <a:ext cx="1637853" cy="3628541"/>
        </a:xfrm>
        <a:prstGeom prst="roundRect">
          <a:avLst>
            <a:gd name="adj" fmla="val 10000"/>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Place of birth and </a:t>
          </a:r>
          <a:endParaRPr lang="en-US" sz="2000" kern="1200" dirty="0"/>
        </a:p>
      </dsp:txBody>
      <dsp:txXfrm>
        <a:off x="6932238" y="1166470"/>
        <a:ext cx="1541911" cy="3532599"/>
      </dsp:txXfrm>
    </dsp:sp>
    <dsp:sp modelId="{F87CFFBC-3404-4C2E-BE30-A115E775CEDF}">
      <dsp:nvSpPr>
        <dsp:cNvPr id="0" name=""/>
        <dsp:cNvSpPr/>
      </dsp:nvSpPr>
      <dsp:spPr>
        <a:xfrm>
          <a:off x="8685906" y="2729676"/>
          <a:ext cx="347224" cy="40618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685906" y="2810913"/>
        <a:ext cx="243057" cy="243713"/>
      </dsp:txXfrm>
    </dsp:sp>
    <dsp:sp modelId="{391C8124-EE0C-4573-9311-EC0D72BE6F90}">
      <dsp:nvSpPr>
        <dsp:cNvPr id="0" name=""/>
        <dsp:cNvSpPr/>
      </dsp:nvSpPr>
      <dsp:spPr>
        <a:xfrm>
          <a:off x="9177262" y="1118499"/>
          <a:ext cx="1637853" cy="3628541"/>
        </a:xfrm>
        <a:prstGeom prst="roundRect">
          <a:avLst>
            <a:gd name="adj" fmla="val 10000"/>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Address</a:t>
          </a:r>
          <a:endParaRPr lang="en-US" sz="2000" kern="1200" dirty="0"/>
        </a:p>
      </dsp:txBody>
      <dsp:txXfrm>
        <a:off x="9225233" y="1166470"/>
        <a:ext cx="1541911" cy="353259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01B17F-5C1F-440E-92A5-9F2993AAD742}"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C2A8C3-D041-455F-B55E-6119E9BF015F}" type="slidenum">
              <a:rPr lang="en-GB" smtClean="0"/>
              <a:t>‹#›</a:t>
            </a:fld>
            <a:endParaRPr lang="en-GB"/>
          </a:p>
        </p:txBody>
      </p:sp>
    </p:spTree>
    <p:extLst>
      <p:ext uri="{BB962C8B-B14F-4D97-AF65-F5344CB8AC3E}">
        <p14:creationId xmlns:p14="http://schemas.microsoft.com/office/powerpoint/2010/main" val="2554048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5252C-0CA5-1122-AF1F-5EF41025B3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69EFEF-B263-7814-61DB-DFFCA3E9D8C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0109669-238A-57A4-2521-B6C56D558C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B0EEE0-752F-7A7B-7EBB-2874AF3D2915}"/>
              </a:ext>
            </a:extLst>
          </p:cNvPr>
          <p:cNvSpPr>
            <a:spLocks noGrp="1"/>
          </p:cNvSpPr>
          <p:nvPr>
            <p:ph type="sldNum" sz="quarter" idx="5"/>
          </p:nvPr>
        </p:nvSpPr>
        <p:spPr/>
        <p:txBody>
          <a:bodyPr/>
          <a:lstStyle/>
          <a:p>
            <a:fld id="{59C2A8C3-D041-455F-B55E-6119E9BF015F}" type="slidenum">
              <a:rPr lang="en-GB" smtClean="0"/>
              <a:t>2</a:t>
            </a:fld>
            <a:endParaRPr lang="en-GB"/>
          </a:p>
        </p:txBody>
      </p:sp>
    </p:spTree>
    <p:extLst>
      <p:ext uri="{BB962C8B-B14F-4D97-AF65-F5344CB8AC3E}">
        <p14:creationId xmlns:p14="http://schemas.microsoft.com/office/powerpoint/2010/main" val="2771711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11288-97C8-F20E-85D3-4A113DC62F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0EC030-45EF-4F63-2ED9-8B909A10000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74CEB99-2ED6-0556-9AFB-83043B694CD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0F9F7E-C3B3-A6F5-B461-E8AC8E5F2FBE}"/>
              </a:ext>
            </a:extLst>
          </p:cNvPr>
          <p:cNvSpPr>
            <a:spLocks noGrp="1"/>
          </p:cNvSpPr>
          <p:nvPr>
            <p:ph type="sldNum" sz="quarter" idx="5"/>
          </p:nvPr>
        </p:nvSpPr>
        <p:spPr/>
        <p:txBody>
          <a:bodyPr/>
          <a:lstStyle/>
          <a:p>
            <a:fld id="{59C2A8C3-D041-455F-B55E-6119E9BF015F}" type="slidenum">
              <a:rPr lang="en-GB" smtClean="0"/>
              <a:t>4</a:t>
            </a:fld>
            <a:endParaRPr lang="en-GB"/>
          </a:p>
        </p:txBody>
      </p:sp>
    </p:spTree>
    <p:extLst>
      <p:ext uri="{BB962C8B-B14F-4D97-AF65-F5344CB8AC3E}">
        <p14:creationId xmlns:p14="http://schemas.microsoft.com/office/powerpoint/2010/main" val="22925195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C2A8C3-D041-455F-B55E-6119E9BF015F}" type="slidenum">
              <a:rPr lang="en-GB" smtClean="0"/>
              <a:t>6</a:t>
            </a:fld>
            <a:endParaRPr lang="en-GB"/>
          </a:p>
        </p:txBody>
      </p:sp>
    </p:spTree>
    <p:extLst>
      <p:ext uri="{BB962C8B-B14F-4D97-AF65-F5344CB8AC3E}">
        <p14:creationId xmlns:p14="http://schemas.microsoft.com/office/powerpoint/2010/main" val="1976600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92350-5BA2-F82D-F19A-F97A3D4561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D1A505-2F10-B62C-DF8A-B0A1211C6BB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23EDBBC-CB0C-6D4A-53E5-9CF9724E13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683C6A-C09F-A485-4E41-1DFF6A8D9E68}"/>
              </a:ext>
            </a:extLst>
          </p:cNvPr>
          <p:cNvSpPr>
            <a:spLocks noGrp="1"/>
          </p:cNvSpPr>
          <p:nvPr>
            <p:ph type="sldNum" sz="quarter" idx="5"/>
          </p:nvPr>
        </p:nvSpPr>
        <p:spPr/>
        <p:txBody>
          <a:bodyPr/>
          <a:lstStyle/>
          <a:p>
            <a:fld id="{59C2A8C3-D041-455F-B55E-6119E9BF015F}" type="slidenum">
              <a:rPr lang="en-GB" smtClean="0"/>
              <a:t>8</a:t>
            </a:fld>
            <a:endParaRPr lang="en-GB"/>
          </a:p>
        </p:txBody>
      </p:sp>
    </p:spTree>
    <p:extLst>
      <p:ext uri="{BB962C8B-B14F-4D97-AF65-F5344CB8AC3E}">
        <p14:creationId xmlns:p14="http://schemas.microsoft.com/office/powerpoint/2010/main" val="3050488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590B1A-7F50-F0F2-41D2-29E9AD0AF6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EA956A-6B16-B3B7-276C-4891D84CE50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0BA82ED-B457-4721-2622-8DCD9617B41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E009E3-A7DC-4425-2FDE-5046AFB27FEC}"/>
              </a:ext>
            </a:extLst>
          </p:cNvPr>
          <p:cNvSpPr>
            <a:spLocks noGrp="1"/>
          </p:cNvSpPr>
          <p:nvPr>
            <p:ph type="sldNum" sz="quarter" idx="5"/>
          </p:nvPr>
        </p:nvSpPr>
        <p:spPr/>
        <p:txBody>
          <a:bodyPr/>
          <a:lstStyle/>
          <a:p>
            <a:fld id="{59C2A8C3-D041-455F-B55E-6119E9BF015F}" type="slidenum">
              <a:rPr lang="en-GB" smtClean="0"/>
              <a:t>9</a:t>
            </a:fld>
            <a:endParaRPr lang="en-GB"/>
          </a:p>
        </p:txBody>
      </p:sp>
    </p:spTree>
    <p:extLst>
      <p:ext uri="{BB962C8B-B14F-4D97-AF65-F5344CB8AC3E}">
        <p14:creationId xmlns:p14="http://schemas.microsoft.com/office/powerpoint/2010/main" val="3246228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A3FC6-DC28-0F1E-C7BD-0D794E01A3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EE9582-6C10-2681-FA64-3F986C6ECFA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2E82C36-6F3B-158F-159F-5E55620A16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E92671-BCD2-F635-6F60-6156F262B724}"/>
              </a:ext>
            </a:extLst>
          </p:cNvPr>
          <p:cNvSpPr>
            <a:spLocks noGrp="1"/>
          </p:cNvSpPr>
          <p:nvPr>
            <p:ph type="sldNum" sz="quarter" idx="5"/>
          </p:nvPr>
        </p:nvSpPr>
        <p:spPr/>
        <p:txBody>
          <a:bodyPr/>
          <a:lstStyle/>
          <a:p>
            <a:fld id="{59C2A8C3-D041-455F-B55E-6119E9BF015F}" type="slidenum">
              <a:rPr lang="en-GB" smtClean="0"/>
              <a:t>10</a:t>
            </a:fld>
            <a:endParaRPr lang="en-GB"/>
          </a:p>
        </p:txBody>
      </p:sp>
    </p:spTree>
    <p:extLst>
      <p:ext uri="{BB962C8B-B14F-4D97-AF65-F5344CB8AC3E}">
        <p14:creationId xmlns:p14="http://schemas.microsoft.com/office/powerpoint/2010/main" val="1152555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49641-27AD-AD4D-7EAC-63299C251C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5F4D90-50BB-D81F-513C-C9F73C370E2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687DB12-6297-D9CC-ED38-13E212601D9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1E4B71-06B2-F1CD-1FFA-3591C66600B4}"/>
              </a:ext>
            </a:extLst>
          </p:cNvPr>
          <p:cNvSpPr>
            <a:spLocks noGrp="1"/>
          </p:cNvSpPr>
          <p:nvPr>
            <p:ph type="sldNum" sz="quarter" idx="5"/>
          </p:nvPr>
        </p:nvSpPr>
        <p:spPr/>
        <p:txBody>
          <a:bodyPr/>
          <a:lstStyle/>
          <a:p>
            <a:fld id="{59C2A8C3-D041-455F-B55E-6119E9BF015F}" type="slidenum">
              <a:rPr lang="en-GB" smtClean="0"/>
              <a:t>11</a:t>
            </a:fld>
            <a:endParaRPr lang="en-GB"/>
          </a:p>
        </p:txBody>
      </p:sp>
    </p:spTree>
    <p:extLst>
      <p:ext uri="{BB962C8B-B14F-4D97-AF65-F5344CB8AC3E}">
        <p14:creationId xmlns:p14="http://schemas.microsoft.com/office/powerpoint/2010/main" val="33298696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81A6D-7159-480F-C322-6087093EC9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5A1EAA-90F6-62B1-BFC0-692ED1DBC10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5D0B80C-B42D-E4E8-CF78-5734692BD0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C50CB6-01D3-5092-6B74-787416CE74E2}"/>
              </a:ext>
            </a:extLst>
          </p:cNvPr>
          <p:cNvSpPr>
            <a:spLocks noGrp="1"/>
          </p:cNvSpPr>
          <p:nvPr>
            <p:ph type="sldNum" sz="quarter" idx="5"/>
          </p:nvPr>
        </p:nvSpPr>
        <p:spPr/>
        <p:txBody>
          <a:bodyPr/>
          <a:lstStyle/>
          <a:p>
            <a:fld id="{59C2A8C3-D041-455F-B55E-6119E9BF015F}" type="slidenum">
              <a:rPr lang="en-GB" smtClean="0"/>
              <a:t>12</a:t>
            </a:fld>
            <a:endParaRPr lang="en-GB"/>
          </a:p>
        </p:txBody>
      </p:sp>
    </p:spTree>
    <p:extLst>
      <p:ext uri="{BB962C8B-B14F-4D97-AF65-F5344CB8AC3E}">
        <p14:creationId xmlns:p14="http://schemas.microsoft.com/office/powerpoint/2010/main" val="2200257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C315A-9B8B-168B-F7D1-D80F253CD2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62586F-6400-6777-C978-2A2F9788C70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F9D2F19-BD62-9890-2695-CDFD43BA70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F172DF-E6CE-AD3F-0AF7-1AA782F26E21}"/>
              </a:ext>
            </a:extLst>
          </p:cNvPr>
          <p:cNvSpPr>
            <a:spLocks noGrp="1"/>
          </p:cNvSpPr>
          <p:nvPr>
            <p:ph type="sldNum" sz="quarter" idx="5"/>
          </p:nvPr>
        </p:nvSpPr>
        <p:spPr/>
        <p:txBody>
          <a:bodyPr/>
          <a:lstStyle/>
          <a:p>
            <a:fld id="{59C2A8C3-D041-455F-B55E-6119E9BF015F}" type="slidenum">
              <a:rPr lang="en-GB" smtClean="0"/>
              <a:t>13</a:t>
            </a:fld>
            <a:endParaRPr lang="en-GB"/>
          </a:p>
        </p:txBody>
      </p:sp>
    </p:spTree>
    <p:extLst>
      <p:ext uri="{BB962C8B-B14F-4D97-AF65-F5344CB8AC3E}">
        <p14:creationId xmlns:p14="http://schemas.microsoft.com/office/powerpoint/2010/main" val="38971456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9DAA3-CF88-B96D-B798-54D833133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D2821A-857C-F92B-9148-8009CD2AD5A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55AE261-F17E-04DF-ED9D-C62CCBB58F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3CE9001-1E5F-ADE2-2189-11DDC3282DDD}"/>
              </a:ext>
            </a:extLst>
          </p:cNvPr>
          <p:cNvSpPr>
            <a:spLocks noGrp="1"/>
          </p:cNvSpPr>
          <p:nvPr>
            <p:ph type="sldNum" sz="quarter" idx="5"/>
          </p:nvPr>
        </p:nvSpPr>
        <p:spPr/>
        <p:txBody>
          <a:bodyPr/>
          <a:lstStyle/>
          <a:p>
            <a:fld id="{59C2A8C3-D041-455F-B55E-6119E9BF015F}" type="slidenum">
              <a:rPr lang="en-GB" smtClean="0"/>
              <a:t>14</a:t>
            </a:fld>
            <a:endParaRPr lang="en-GB"/>
          </a:p>
        </p:txBody>
      </p:sp>
    </p:spTree>
    <p:extLst>
      <p:ext uri="{BB962C8B-B14F-4D97-AF65-F5344CB8AC3E}">
        <p14:creationId xmlns:p14="http://schemas.microsoft.com/office/powerpoint/2010/main" val="2948973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606F10-7D22-8FD4-9B4E-5D93265F6F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16EA01-EE67-4EBE-0E06-5DE35D0B668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C28564E-C827-0364-076D-937D71FA87D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63D6612-6847-C375-9D93-D1DFDEE2D390}"/>
              </a:ext>
            </a:extLst>
          </p:cNvPr>
          <p:cNvSpPr>
            <a:spLocks noGrp="1"/>
          </p:cNvSpPr>
          <p:nvPr>
            <p:ph type="sldNum" sz="quarter" idx="5"/>
          </p:nvPr>
        </p:nvSpPr>
        <p:spPr/>
        <p:txBody>
          <a:bodyPr/>
          <a:lstStyle/>
          <a:p>
            <a:fld id="{59C2A8C3-D041-455F-B55E-6119E9BF015F}" type="slidenum">
              <a:rPr lang="en-GB" smtClean="0"/>
              <a:t>15</a:t>
            </a:fld>
            <a:endParaRPr lang="en-GB"/>
          </a:p>
        </p:txBody>
      </p:sp>
    </p:spTree>
    <p:extLst>
      <p:ext uri="{BB962C8B-B14F-4D97-AF65-F5344CB8AC3E}">
        <p14:creationId xmlns:p14="http://schemas.microsoft.com/office/powerpoint/2010/main" val="1951742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8F9846-3B73-1B3A-423B-80497ACC49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459427-D2CC-0D2D-30FE-A5FD5E0B6B0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80A588D-BF5C-F329-5517-2C45278D78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AA06F0-1677-CC6A-7F42-BE3C6E1E18E9}"/>
              </a:ext>
            </a:extLst>
          </p:cNvPr>
          <p:cNvSpPr>
            <a:spLocks noGrp="1"/>
          </p:cNvSpPr>
          <p:nvPr>
            <p:ph type="sldNum" sz="quarter" idx="5"/>
          </p:nvPr>
        </p:nvSpPr>
        <p:spPr/>
        <p:txBody>
          <a:bodyPr/>
          <a:lstStyle/>
          <a:p>
            <a:fld id="{59C2A8C3-D041-455F-B55E-6119E9BF015F}" type="slidenum">
              <a:rPr lang="en-GB" smtClean="0"/>
              <a:t>16</a:t>
            </a:fld>
            <a:endParaRPr lang="en-GB"/>
          </a:p>
        </p:txBody>
      </p:sp>
    </p:spTree>
    <p:extLst>
      <p:ext uri="{BB962C8B-B14F-4D97-AF65-F5344CB8AC3E}">
        <p14:creationId xmlns:p14="http://schemas.microsoft.com/office/powerpoint/2010/main" val="681144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16EAA-E4B5-D7B2-D7A6-1C4651D5C6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FF9F3D-E762-5C81-7FE0-3FBF0D324E8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EB024FE-AF85-BE28-AD95-6ABA99DD7AF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54F1D4-482F-F7E1-B2FD-A7EAA90DEA8F}"/>
              </a:ext>
            </a:extLst>
          </p:cNvPr>
          <p:cNvSpPr>
            <a:spLocks noGrp="1"/>
          </p:cNvSpPr>
          <p:nvPr>
            <p:ph type="sldNum" sz="quarter" idx="5"/>
          </p:nvPr>
        </p:nvSpPr>
        <p:spPr/>
        <p:txBody>
          <a:bodyPr/>
          <a:lstStyle/>
          <a:p>
            <a:fld id="{59C2A8C3-D041-455F-B55E-6119E9BF015F}" type="slidenum">
              <a:rPr lang="en-GB" smtClean="0"/>
              <a:t>17</a:t>
            </a:fld>
            <a:endParaRPr lang="en-GB"/>
          </a:p>
        </p:txBody>
      </p:sp>
    </p:spTree>
    <p:extLst>
      <p:ext uri="{BB962C8B-B14F-4D97-AF65-F5344CB8AC3E}">
        <p14:creationId xmlns:p14="http://schemas.microsoft.com/office/powerpoint/2010/main" val="288703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8B5F1-0104-E193-F195-FA704EBC7A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47BFD6-5F52-8C5E-7563-EBBD4E96FBF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C4FB666-E3E3-A96A-90A9-4B09B5D42D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60335B-62D2-9DD5-1706-8BABFF8284C7}"/>
              </a:ext>
            </a:extLst>
          </p:cNvPr>
          <p:cNvSpPr>
            <a:spLocks noGrp="1"/>
          </p:cNvSpPr>
          <p:nvPr>
            <p:ph type="sldNum" sz="quarter" idx="5"/>
          </p:nvPr>
        </p:nvSpPr>
        <p:spPr/>
        <p:txBody>
          <a:bodyPr/>
          <a:lstStyle/>
          <a:p>
            <a:fld id="{59C2A8C3-D041-455F-B55E-6119E9BF015F}" type="slidenum">
              <a:rPr lang="en-GB" smtClean="0"/>
              <a:t>18</a:t>
            </a:fld>
            <a:endParaRPr lang="en-GB"/>
          </a:p>
        </p:txBody>
      </p:sp>
    </p:spTree>
    <p:extLst>
      <p:ext uri="{BB962C8B-B14F-4D97-AF65-F5344CB8AC3E}">
        <p14:creationId xmlns:p14="http://schemas.microsoft.com/office/powerpoint/2010/main" val="30782642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0D826-8067-1CB1-0D96-692774C5B5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5C998F-0E5D-3A78-54FA-EBE23843843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CC83FCF-2984-1FC1-4B23-B4957E0F76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23AB03-5D44-3341-F820-1BE6998EAF3F}"/>
              </a:ext>
            </a:extLst>
          </p:cNvPr>
          <p:cNvSpPr>
            <a:spLocks noGrp="1"/>
          </p:cNvSpPr>
          <p:nvPr>
            <p:ph type="sldNum" sz="quarter" idx="5"/>
          </p:nvPr>
        </p:nvSpPr>
        <p:spPr/>
        <p:txBody>
          <a:bodyPr/>
          <a:lstStyle/>
          <a:p>
            <a:fld id="{59C2A8C3-D041-455F-B55E-6119E9BF015F}" type="slidenum">
              <a:rPr lang="en-GB" smtClean="0"/>
              <a:t>19</a:t>
            </a:fld>
            <a:endParaRPr lang="en-GB"/>
          </a:p>
        </p:txBody>
      </p:sp>
    </p:spTree>
    <p:extLst>
      <p:ext uri="{BB962C8B-B14F-4D97-AF65-F5344CB8AC3E}">
        <p14:creationId xmlns:p14="http://schemas.microsoft.com/office/powerpoint/2010/main" val="30628369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5A0DF-1EDE-9ECB-D67D-3288B95820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221F98-8810-7CC4-8C7B-92A498FE57A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7123023-FDDC-D793-2C0F-E5468568F4F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7C7117-55A4-3C41-C2D3-45FC04E9E1FE}"/>
              </a:ext>
            </a:extLst>
          </p:cNvPr>
          <p:cNvSpPr>
            <a:spLocks noGrp="1"/>
          </p:cNvSpPr>
          <p:nvPr>
            <p:ph type="sldNum" sz="quarter" idx="5"/>
          </p:nvPr>
        </p:nvSpPr>
        <p:spPr/>
        <p:txBody>
          <a:bodyPr/>
          <a:lstStyle/>
          <a:p>
            <a:fld id="{59C2A8C3-D041-455F-B55E-6119E9BF015F}" type="slidenum">
              <a:rPr lang="en-GB" smtClean="0"/>
              <a:t>20</a:t>
            </a:fld>
            <a:endParaRPr lang="en-GB"/>
          </a:p>
        </p:txBody>
      </p:sp>
    </p:spTree>
    <p:extLst>
      <p:ext uri="{BB962C8B-B14F-4D97-AF65-F5344CB8AC3E}">
        <p14:creationId xmlns:p14="http://schemas.microsoft.com/office/powerpoint/2010/main" val="29392621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684FC-6ED9-A24B-094E-D416794AE0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1D9405-17A3-D190-17C8-813888959C2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ECD7494-0483-9363-A9D3-653A52CBA6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A4ED1B6-DE63-1F8D-DE82-9680A5D89B29}"/>
              </a:ext>
            </a:extLst>
          </p:cNvPr>
          <p:cNvSpPr>
            <a:spLocks noGrp="1"/>
          </p:cNvSpPr>
          <p:nvPr>
            <p:ph type="sldNum" sz="quarter" idx="5"/>
          </p:nvPr>
        </p:nvSpPr>
        <p:spPr/>
        <p:txBody>
          <a:bodyPr/>
          <a:lstStyle/>
          <a:p>
            <a:fld id="{59C2A8C3-D041-455F-B55E-6119E9BF015F}" type="slidenum">
              <a:rPr lang="en-GB" smtClean="0"/>
              <a:t>21</a:t>
            </a:fld>
            <a:endParaRPr lang="en-GB"/>
          </a:p>
        </p:txBody>
      </p:sp>
    </p:spTree>
    <p:extLst>
      <p:ext uri="{BB962C8B-B14F-4D97-AF65-F5344CB8AC3E}">
        <p14:creationId xmlns:p14="http://schemas.microsoft.com/office/powerpoint/2010/main" val="23798886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E4F44-66E8-2130-9BC0-F6725B2723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522D2D-D2E1-FAB2-6F6A-5F893FB4B19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89B5EEE-42F9-630A-7DC6-FFD1536416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99BEB34-1FC6-F875-8818-DAB39ADFD451}"/>
              </a:ext>
            </a:extLst>
          </p:cNvPr>
          <p:cNvSpPr>
            <a:spLocks noGrp="1"/>
          </p:cNvSpPr>
          <p:nvPr>
            <p:ph type="sldNum" sz="quarter" idx="5"/>
          </p:nvPr>
        </p:nvSpPr>
        <p:spPr/>
        <p:txBody>
          <a:bodyPr/>
          <a:lstStyle/>
          <a:p>
            <a:fld id="{59C2A8C3-D041-455F-B55E-6119E9BF015F}" type="slidenum">
              <a:rPr lang="en-GB" smtClean="0"/>
              <a:t>22</a:t>
            </a:fld>
            <a:endParaRPr lang="en-GB"/>
          </a:p>
        </p:txBody>
      </p:sp>
    </p:spTree>
    <p:extLst>
      <p:ext uri="{BB962C8B-B14F-4D97-AF65-F5344CB8AC3E}">
        <p14:creationId xmlns:p14="http://schemas.microsoft.com/office/powerpoint/2010/main" val="40432224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6A023-7C5E-0261-25AE-920D50C869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417390-3509-2DDF-6611-5694884538C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4563F59-A817-24AD-33A6-2CF5D42EC6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8A03191-5552-688B-78FB-3FBF7CD030E5}"/>
              </a:ext>
            </a:extLst>
          </p:cNvPr>
          <p:cNvSpPr>
            <a:spLocks noGrp="1"/>
          </p:cNvSpPr>
          <p:nvPr>
            <p:ph type="sldNum" sz="quarter" idx="5"/>
          </p:nvPr>
        </p:nvSpPr>
        <p:spPr/>
        <p:txBody>
          <a:bodyPr/>
          <a:lstStyle/>
          <a:p>
            <a:fld id="{59C2A8C3-D041-455F-B55E-6119E9BF015F}" type="slidenum">
              <a:rPr lang="en-GB" smtClean="0"/>
              <a:t>23</a:t>
            </a:fld>
            <a:endParaRPr lang="en-GB"/>
          </a:p>
        </p:txBody>
      </p:sp>
    </p:spTree>
    <p:extLst>
      <p:ext uri="{BB962C8B-B14F-4D97-AF65-F5344CB8AC3E}">
        <p14:creationId xmlns:p14="http://schemas.microsoft.com/office/powerpoint/2010/main" val="19477185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FA1861-9844-16F2-54F7-B1BD4B3A5E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5FF2B5-E238-DAEA-EA3A-D88EE3513B3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8609A5D-668D-FE52-3D8F-8CBB944FD0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D973B2-A7F6-4B98-BF9B-2B18932FDB80}"/>
              </a:ext>
            </a:extLst>
          </p:cNvPr>
          <p:cNvSpPr>
            <a:spLocks noGrp="1"/>
          </p:cNvSpPr>
          <p:nvPr>
            <p:ph type="sldNum" sz="quarter" idx="5"/>
          </p:nvPr>
        </p:nvSpPr>
        <p:spPr/>
        <p:txBody>
          <a:bodyPr/>
          <a:lstStyle/>
          <a:p>
            <a:fld id="{59C2A8C3-D041-455F-B55E-6119E9BF015F}" type="slidenum">
              <a:rPr lang="en-GB" smtClean="0"/>
              <a:t>24</a:t>
            </a:fld>
            <a:endParaRPr lang="en-GB"/>
          </a:p>
        </p:txBody>
      </p:sp>
    </p:spTree>
    <p:extLst>
      <p:ext uri="{BB962C8B-B14F-4D97-AF65-F5344CB8AC3E}">
        <p14:creationId xmlns:p14="http://schemas.microsoft.com/office/powerpoint/2010/main" val="198579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2242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980344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52583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A33872-72DB-4404-9D5A-5CED567AC155}"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416428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A33872-72DB-4404-9D5A-5CED567AC155}" type="datetimeFigureOut">
              <a:rPr lang="en-GB" smtClean="0"/>
              <a:t>09/02/2026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497569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A33872-72DB-4404-9D5A-5CED567AC155}" type="datetimeFigureOut">
              <a:rPr lang="en-GB" smtClean="0"/>
              <a:t>09/02/2026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128941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A33872-72DB-4404-9D5A-5CED567AC155}" type="datetimeFigureOut">
              <a:rPr lang="en-GB" smtClean="0"/>
              <a:t>09/02/2026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228700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A33872-72DB-4404-9D5A-5CED567AC155}"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725979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A33872-72DB-4404-9D5A-5CED567AC155}"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508973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3A33872-72DB-4404-9D5A-5CED567AC155}" type="datetimeFigureOut">
              <a:rPr lang="en-GB" smtClean="0"/>
              <a:t>09/02/2026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609861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25760638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7223127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3885650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971109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733878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118576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A33872-72DB-4404-9D5A-5CED567AC155}"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4187B3-CBB4-4BA7-B6C8-3F6F73E8BD58}" type="slidenum">
              <a:rPr lang="en-GB" smtClean="0"/>
              <a:t>‹#›</a:t>
            </a:fld>
            <a:endParaRPr lang="en-GB"/>
          </a:p>
        </p:txBody>
      </p:sp>
    </p:spTree>
    <p:extLst>
      <p:ext uri="{BB962C8B-B14F-4D97-AF65-F5344CB8AC3E}">
        <p14:creationId xmlns:p14="http://schemas.microsoft.com/office/powerpoint/2010/main" val="3486268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3A33872-72DB-4404-9D5A-5CED567AC155}" type="datetimeFigureOut">
              <a:rPr lang="en-GB" smtClean="0"/>
              <a:t>09/02/2026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B4187B3-CBB4-4BA7-B6C8-3F6F73E8BD58}" type="slidenum">
              <a:rPr lang="en-GB" smtClean="0"/>
              <a:t>‹#›</a:t>
            </a:fld>
            <a:endParaRPr lang="en-GB"/>
          </a:p>
        </p:txBody>
      </p:sp>
    </p:spTree>
    <p:extLst>
      <p:ext uri="{BB962C8B-B14F-4D97-AF65-F5344CB8AC3E}">
        <p14:creationId xmlns:p14="http://schemas.microsoft.com/office/powerpoint/2010/main" val="6259315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government/publications/pace-code-c-2019/pace-code-c-2019-accessible#:~:text=1.0%20The%20powers%20and%20procedures" TargetMode="External"/><Relationship Id="rId2" Type="http://schemas.openxmlformats.org/officeDocument/2006/relationships/hyperlink" Target="https://www.gov.uk/government/publications/pace-code-c-2019/pace-code-c-2019-accessible#bookmark4" TargetMode="Externa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iHtW6bNoFWc?feature=oembed"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google.com/search?q=national+appropriate+adult+youth+advice+video+at+police+station+you+tube#fpstate=ive&amp;vld=cid:a2de43b1,vid:TfIMbvEGv24,st:0" TargetMode="External"/><Relationship Id="rId2" Type="http://schemas.openxmlformats.org/officeDocument/2006/relationships/slideLayout" Target="../slideLayouts/slideLayout2.xml"/><Relationship Id="rId1" Type="http://schemas.openxmlformats.org/officeDocument/2006/relationships/video" Target="https://www.youtube.com/embed/lYC6DVPPOWg?feature=oembed" TargetMode="External"/><Relationship Id="rId5" Type="http://schemas.openxmlformats.org/officeDocument/2006/relationships/image" Target="../media/image18.jpeg"/><Relationship Id="rId4" Type="http://schemas.openxmlformats.org/officeDocument/2006/relationships/hyperlink" Target="https://www.appropriateadult.org.uk/information/what-is-an-appropriate-adult#why"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93EF1D-F4AE-494D-AE8A-08870D174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E067F-374E-027D-7702-10D3E82D9072}"/>
              </a:ext>
            </a:extLst>
          </p:cNvPr>
          <p:cNvSpPr>
            <a:spLocks noGrp="1"/>
          </p:cNvSpPr>
          <p:nvPr>
            <p:ph type="ctrTitle"/>
          </p:nvPr>
        </p:nvSpPr>
        <p:spPr>
          <a:xfrm>
            <a:off x="684212" y="685799"/>
            <a:ext cx="6965285" cy="2971801"/>
          </a:xfrm>
        </p:spPr>
        <p:txBody>
          <a:bodyPr>
            <a:normAutofit/>
          </a:bodyPr>
          <a:lstStyle/>
          <a:p>
            <a:r>
              <a:rPr lang="en-GB" dirty="0"/>
              <a:t>Custody procedures</a:t>
            </a:r>
          </a:p>
        </p:txBody>
      </p:sp>
      <p:sp>
        <p:nvSpPr>
          <p:cNvPr id="3" name="Subtitle 2">
            <a:extLst>
              <a:ext uri="{FF2B5EF4-FFF2-40B4-BE49-F238E27FC236}">
                <a16:creationId xmlns:a16="http://schemas.microsoft.com/office/drawing/2014/main" id="{0E04DFC4-E3B7-E293-3E46-0AE3CAB9F411}"/>
              </a:ext>
            </a:extLst>
          </p:cNvPr>
          <p:cNvSpPr>
            <a:spLocks noGrp="1"/>
          </p:cNvSpPr>
          <p:nvPr>
            <p:ph type="subTitle" idx="1"/>
          </p:nvPr>
        </p:nvSpPr>
        <p:spPr>
          <a:xfrm>
            <a:off x="684212" y="3843867"/>
            <a:ext cx="6400800" cy="1947333"/>
          </a:xfrm>
        </p:spPr>
        <p:txBody>
          <a:bodyPr>
            <a:normAutofit/>
          </a:bodyPr>
          <a:lstStyle/>
          <a:p>
            <a:r>
              <a:rPr lang="en-GB" sz="2400" dirty="0"/>
              <a:t>Code C PACE 1984</a:t>
            </a:r>
          </a:p>
          <a:p>
            <a:endParaRPr lang="en-GB" sz="2400" dirty="0"/>
          </a:p>
          <a:p>
            <a:r>
              <a:rPr lang="en-GB" sz="2400" dirty="0"/>
              <a:t>Wynne Jones</a:t>
            </a:r>
          </a:p>
        </p:txBody>
      </p:sp>
      <p:pic>
        <p:nvPicPr>
          <p:cNvPr id="5" name="Picture 4">
            <a:extLst>
              <a:ext uri="{FF2B5EF4-FFF2-40B4-BE49-F238E27FC236}">
                <a16:creationId xmlns:a16="http://schemas.microsoft.com/office/drawing/2014/main" id="{5F08A5CC-12AF-5607-5B27-3E02D9057151}"/>
              </a:ext>
            </a:extLst>
          </p:cNvPr>
          <p:cNvPicPr>
            <a:picLocks noChangeAspect="1"/>
          </p:cNvPicPr>
          <p:nvPr/>
        </p:nvPicPr>
        <p:blipFill>
          <a:blip r:embed="rId2"/>
          <a:srcRect l="18584" r="19044" b="-2"/>
          <a:stretch>
            <a:fillRect/>
          </a:stretch>
        </p:blipFill>
        <p:spPr>
          <a:xfrm>
            <a:off x="7649497" y="1100794"/>
            <a:ext cx="3993091" cy="4368546"/>
          </a:xfrm>
          <a:custGeom>
            <a:avLst/>
            <a:gdLst/>
            <a:ahLst/>
            <a:cxnLst/>
            <a:rect l="l" t="t" r="r" b="b"/>
            <a:pathLst>
              <a:path w="3152439" h="3448851">
                <a:moveTo>
                  <a:pt x="409034" y="0"/>
                </a:moveTo>
                <a:lnTo>
                  <a:pt x="3152439" y="0"/>
                </a:lnTo>
                <a:lnTo>
                  <a:pt x="3152439" y="3032147"/>
                </a:lnTo>
                <a:lnTo>
                  <a:pt x="2735735" y="3448851"/>
                </a:lnTo>
                <a:lnTo>
                  <a:pt x="0" y="3448851"/>
                </a:lnTo>
                <a:lnTo>
                  <a:pt x="0" y="40903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22" name="Group 21">
            <a:extLst>
              <a:ext uri="{FF2B5EF4-FFF2-40B4-BE49-F238E27FC236}">
                <a16:creationId xmlns:a16="http://schemas.microsoft.com/office/drawing/2014/main" id="{E1AF5C47-949C-4BE5-8A35-8A382D70FF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3" name="Straight Connector 22">
              <a:extLst>
                <a:ext uri="{FF2B5EF4-FFF2-40B4-BE49-F238E27FC236}">
                  <a16:creationId xmlns:a16="http://schemas.microsoft.com/office/drawing/2014/main" id="{22D32D74-E8B9-4DF1-9094-520D0DCDF4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5CA1C7EF-D3CC-4B83-B8EC-A1805A0CC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0F0F8C5-5386-4E18-A995-BDD09946B2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341FB1F-424F-4F5A-BE8E-5D85973089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981B8EC3-3842-48EE-B89D-F2CDEE7477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134881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601AF606-F279-D990-E691-A3B146A9BD09}"/>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DF58714-988F-31F9-FE46-88163308F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409A9B-1BDB-B380-CF5E-3E71A1DE924E}"/>
              </a:ext>
            </a:extLst>
          </p:cNvPr>
          <p:cNvSpPr>
            <a:spLocks noGrp="1"/>
          </p:cNvSpPr>
          <p:nvPr>
            <p:ph type="ctrTitle"/>
          </p:nvPr>
        </p:nvSpPr>
        <p:spPr>
          <a:xfrm>
            <a:off x="684213" y="685799"/>
            <a:ext cx="4781147" cy="4892676"/>
          </a:xfrm>
        </p:spPr>
        <p:txBody>
          <a:bodyPr anchor="ctr">
            <a:normAutofit/>
          </a:bodyPr>
          <a:lstStyle/>
          <a:p>
            <a:pPr>
              <a:lnSpc>
                <a:spcPct val="90000"/>
              </a:lnSpc>
            </a:pPr>
            <a:r>
              <a:rPr lang="en-GB" sz="4000" dirty="0"/>
              <a:t>You have arrested a suspect having decided that the arrest is necessary under Code G of PACE 1984</a:t>
            </a:r>
          </a:p>
        </p:txBody>
      </p:sp>
      <p:sp>
        <p:nvSpPr>
          <p:cNvPr id="22" name="Rectangle 21">
            <a:extLst>
              <a:ext uri="{FF2B5EF4-FFF2-40B4-BE49-F238E27FC236}">
                <a16:creationId xmlns:a16="http://schemas.microsoft.com/office/drawing/2014/main" id="{8ADE6C9B-5725-8446-DB38-DD7CF07B5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481BDC6-1D80-DBC0-1E81-6750763CD0DC}"/>
              </a:ext>
            </a:extLst>
          </p:cNvPr>
          <p:cNvPicPr>
            <a:picLocks noChangeAspect="1"/>
          </p:cNvPicPr>
          <p:nvPr/>
        </p:nvPicPr>
        <p:blipFill>
          <a:blip r:embed="rId3"/>
          <a:stretch>
            <a:fillRect/>
          </a:stretch>
        </p:blipFill>
        <p:spPr>
          <a:xfrm>
            <a:off x="6479075" y="649255"/>
            <a:ext cx="4829122" cy="4929220"/>
          </a:xfrm>
          <a:prstGeom prst="rect">
            <a:avLst/>
          </a:prstGeom>
        </p:spPr>
      </p:pic>
    </p:spTree>
    <p:extLst>
      <p:ext uri="{BB962C8B-B14F-4D97-AF65-F5344CB8AC3E}">
        <p14:creationId xmlns:p14="http://schemas.microsoft.com/office/powerpoint/2010/main" val="329824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00FCA9-316D-29ED-EF66-1E2A3B72845E}"/>
              </a:ext>
            </a:extLst>
          </p:cNvPr>
          <p:cNvSpPr>
            <a:spLocks noGrp="1"/>
          </p:cNvSpPr>
          <p:nvPr>
            <p:ph idx="1"/>
          </p:nvPr>
        </p:nvSpPr>
        <p:spPr>
          <a:xfrm>
            <a:off x="684211" y="685800"/>
            <a:ext cx="11058610" cy="5450305"/>
          </a:xfrm>
        </p:spPr>
        <p:txBody>
          <a:bodyPr>
            <a:normAutofit/>
          </a:bodyPr>
          <a:lstStyle/>
          <a:p>
            <a:pPr marL="0" indent="0" algn="ctr">
              <a:buNone/>
            </a:pPr>
            <a:r>
              <a:rPr lang="en-GB" sz="3200" dirty="0">
                <a:solidFill>
                  <a:schemeClr val="tx1"/>
                </a:solidFill>
                <a:latin typeface="Aptos" panose="020B0004020202020204" pitchFamily="34" charset="0"/>
              </a:rPr>
              <a:t>What are the reasons for Arrest under Section 24?</a:t>
            </a:r>
          </a:p>
        </p:txBody>
      </p:sp>
    </p:spTree>
    <p:extLst>
      <p:ext uri="{BB962C8B-B14F-4D97-AF65-F5344CB8AC3E}">
        <p14:creationId xmlns:p14="http://schemas.microsoft.com/office/powerpoint/2010/main" val="3619780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06831F3F-0274-B35B-F6A0-B69174A5B3FD}"/>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08DC9EB-37E1-DD00-F3B9-F51822FBB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EC942D9-2E31-EEFD-4057-11B19AAA9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7D0F560-7BD9-72E6-E78B-DB669FEF74DE}"/>
              </a:ext>
            </a:extLst>
          </p:cNvPr>
          <p:cNvSpPr>
            <a:spLocks noGrp="1"/>
          </p:cNvSpPr>
          <p:nvPr>
            <p:ph type="ctrTitle"/>
          </p:nvPr>
        </p:nvSpPr>
        <p:spPr>
          <a:xfrm>
            <a:off x="440864" y="1034715"/>
            <a:ext cx="5463597" cy="5823285"/>
          </a:xfrm>
        </p:spPr>
        <p:txBody>
          <a:bodyPr>
            <a:noAutofit/>
          </a:bodyPr>
          <a:lstStyle/>
          <a:p>
            <a:pPr>
              <a:lnSpc>
                <a:spcPct val="150000"/>
              </a:lnSpc>
            </a:pPr>
            <a:r>
              <a:rPr lang="en-GB" sz="2400" dirty="0">
                <a:solidFill>
                  <a:srgbClr val="FF0000"/>
                </a:solidFill>
                <a:latin typeface="Aptos" panose="020B0004020202020204" pitchFamily="34" charset="0"/>
              </a:rPr>
              <a:t>I</a:t>
            </a:r>
            <a:r>
              <a:rPr lang="en-GB" sz="2400" dirty="0">
                <a:solidFill>
                  <a:srgbClr val="3E444A"/>
                </a:solidFill>
                <a:latin typeface="Aptos" panose="020B0004020202020204" pitchFamily="34" charset="0"/>
              </a:rPr>
              <a:t>nvestigation </a:t>
            </a:r>
            <a:br>
              <a:rPr lang="en-GB" sz="2400" dirty="0">
                <a:solidFill>
                  <a:srgbClr val="3E444A"/>
                </a:solidFill>
                <a:latin typeface="Aptos" panose="020B0004020202020204" pitchFamily="34" charset="0"/>
              </a:rPr>
            </a:br>
            <a:r>
              <a:rPr lang="en-GB" sz="2400" dirty="0">
                <a:solidFill>
                  <a:srgbClr val="FF0000"/>
                </a:solidFill>
                <a:latin typeface="Aptos" panose="020B0004020202020204" pitchFamily="34" charset="0"/>
              </a:rPr>
              <a:t>D</a:t>
            </a:r>
            <a:r>
              <a:rPr lang="en-GB" sz="2400" dirty="0">
                <a:solidFill>
                  <a:srgbClr val="3E444A"/>
                </a:solidFill>
                <a:latin typeface="Aptos" panose="020B0004020202020204" pitchFamily="34" charset="0"/>
              </a:rPr>
              <a:t>isappearance of the suspect</a:t>
            </a:r>
            <a:br>
              <a:rPr lang="en-GB" sz="2400" dirty="0">
                <a:solidFill>
                  <a:srgbClr val="3E444A"/>
                </a:solidFill>
                <a:latin typeface="Aptos" panose="020B0004020202020204" pitchFamily="34" charset="0"/>
              </a:rPr>
            </a:br>
            <a:r>
              <a:rPr lang="en-GB" sz="2400" dirty="0">
                <a:solidFill>
                  <a:srgbClr val="FF0000"/>
                </a:solidFill>
                <a:latin typeface="Aptos" panose="020B0004020202020204" pitchFamily="34" charset="0"/>
              </a:rPr>
              <a:t>C</a:t>
            </a:r>
            <a:r>
              <a:rPr lang="en-GB" sz="2400" dirty="0">
                <a:solidFill>
                  <a:srgbClr val="3E444A"/>
                </a:solidFill>
                <a:latin typeface="Aptos" panose="020B0004020202020204" pitchFamily="34" charset="0"/>
              </a:rPr>
              <a:t>hild or vulnerable person (their protection)</a:t>
            </a:r>
            <a:br>
              <a:rPr lang="en-GB" sz="2400" dirty="0">
                <a:solidFill>
                  <a:srgbClr val="3E444A"/>
                </a:solidFill>
                <a:latin typeface="Aptos" panose="020B0004020202020204" pitchFamily="34" charset="0"/>
              </a:rPr>
            </a:br>
            <a:r>
              <a:rPr lang="en-GB" sz="2400" dirty="0">
                <a:solidFill>
                  <a:srgbClr val="FF0000"/>
                </a:solidFill>
                <a:latin typeface="Aptos" panose="020B0004020202020204" pitchFamily="34" charset="0"/>
              </a:rPr>
              <a:t>O</a:t>
            </a:r>
            <a:r>
              <a:rPr lang="en-GB" sz="2400" dirty="0">
                <a:solidFill>
                  <a:srgbClr val="3E444A"/>
                </a:solidFill>
                <a:latin typeface="Aptos" panose="020B0004020202020204" pitchFamily="34" charset="0"/>
              </a:rPr>
              <a:t>bstruction of the highway</a:t>
            </a:r>
            <a:br>
              <a:rPr lang="en-GB" sz="2400" dirty="0">
                <a:solidFill>
                  <a:srgbClr val="3E444A"/>
                </a:solidFill>
                <a:latin typeface="Aptos" panose="020B0004020202020204" pitchFamily="34" charset="0"/>
              </a:rPr>
            </a:br>
            <a:r>
              <a:rPr lang="en-GB" sz="2400" dirty="0">
                <a:solidFill>
                  <a:srgbClr val="FF0000"/>
                </a:solidFill>
                <a:latin typeface="Aptos" panose="020B0004020202020204" pitchFamily="34" charset="0"/>
              </a:rPr>
              <a:t>P</a:t>
            </a:r>
            <a:r>
              <a:rPr lang="en-GB" sz="2400" dirty="0">
                <a:solidFill>
                  <a:srgbClr val="3E444A"/>
                </a:solidFill>
                <a:latin typeface="Aptos" panose="020B0004020202020204" pitchFamily="34" charset="0"/>
              </a:rPr>
              <a:t>hysical Injury</a:t>
            </a:r>
            <a:br>
              <a:rPr lang="en-GB" sz="2400" dirty="0">
                <a:solidFill>
                  <a:srgbClr val="3E444A"/>
                </a:solidFill>
                <a:latin typeface="Aptos" panose="020B0004020202020204" pitchFamily="34" charset="0"/>
              </a:rPr>
            </a:br>
            <a:r>
              <a:rPr lang="en-GB" sz="2400" dirty="0">
                <a:solidFill>
                  <a:srgbClr val="FF0000"/>
                </a:solidFill>
                <a:latin typeface="Aptos" panose="020B0004020202020204" pitchFamily="34" charset="0"/>
              </a:rPr>
              <a:t>P</a:t>
            </a:r>
            <a:r>
              <a:rPr lang="en-GB" sz="2400" dirty="0">
                <a:solidFill>
                  <a:srgbClr val="3E444A"/>
                </a:solidFill>
                <a:latin typeface="Aptos" panose="020B0004020202020204" pitchFamily="34" charset="0"/>
              </a:rPr>
              <a:t>ublic Decency</a:t>
            </a:r>
            <a:br>
              <a:rPr lang="en-GB" sz="2400" dirty="0">
                <a:solidFill>
                  <a:srgbClr val="3E444A"/>
                </a:solidFill>
                <a:latin typeface="Aptos" panose="020B0004020202020204" pitchFamily="34" charset="0"/>
              </a:rPr>
            </a:br>
            <a:r>
              <a:rPr lang="en-GB" sz="2400" dirty="0">
                <a:solidFill>
                  <a:srgbClr val="FF0000"/>
                </a:solidFill>
                <a:latin typeface="Aptos" panose="020B0004020202020204" pitchFamily="34" charset="0"/>
              </a:rPr>
              <a:t>L</a:t>
            </a:r>
            <a:r>
              <a:rPr lang="en-GB" sz="2400" dirty="0">
                <a:solidFill>
                  <a:srgbClr val="3E444A"/>
                </a:solidFill>
                <a:latin typeface="Aptos" panose="020B0004020202020204" pitchFamily="34" charset="0"/>
              </a:rPr>
              <a:t>oss or damage to property or evidence</a:t>
            </a:r>
            <a:br>
              <a:rPr lang="en-GB" sz="2400" dirty="0">
                <a:solidFill>
                  <a:srgbClr val="3E444A"/>
                </a:solidFill>
                <a:latin typeface="Aptos" panose="020B0004020202020204" pitchFamily="34" charset="0"/>
              </a:rPr>
            </a:br>
            <a:r>
              <a:rPr lang="en-GB" sz="2400" dirty="0">
                <a:solidFill>
                  <a:srgbClr val="FF0000"/>
                </a:solidFill>
                <a:latin typeface="Aptos" panose="020B0004020202020204" pitchFamily="34" charset="0"/>
              </a:rPr>
              <a:t>A</a:t>
            </a:r>
            <a:r>
              <a:rPr lang="en-GB" sz="2400" dirty="0">
                <a:solidFill>
                  <a:srgbClr val="3E444A"/>
                </a:solidFill>
                <a:latin typeface="Aptos" panose="020B0004020202020204" pitchFamily="34" charset="0"/>
              </a:rPr>
              <a:t>ddress (to ascertain)</a:t>
            </a:r>
            <a:br>
              <a:rPr lang="en-GB" sz="2400" dirty="0">
                <a:solidFill>
                  <a:srgbClr val="3E444A"/>
                </a:solidFill>
                <a:latin typeface="Aptos" panose="020B0004020202020204" pitchFamily="34" charset="0"/>
              </a:rPr>
            </a:br>
            <a:r>
              <a:rPr lang="en-GB" sz="2400" dirty="0">
                <a:solidFill>
                  <a:srgbClr val="FF0000"/>
                </a:solidFill>
                <a:latin typeface="Aptos" panose="020B0004020202020204" pitchFamily="34" charset="0"/>
              </a:rPr>
              <a:t>N</a:t>
            </a:r>
            <a:r>
              <a:rPr lang="en-GB" sz="2400" dirty="0">
                <a:solidFill>
                  <a:srgbClr val="3E444A"/>
                </a:solidFill>
                <a:latin typeface="Aptos" panose="020B0004020202020204" pitchFamily="34" charset="0"/>
              </a:rPr>
              <a:t>ame (to ascertain)</a:t>
            </a:r>
            <a:br>
              <a:rPr lang="en-GB" sz="2000" dirty="0">
                <a:solidFill>
                  <a:srgbClr val="3E444A"/>
                </a:solidFill>
                <a:latin typeface="Aptos" panose="020B0004020202020204" pitchFamily="34" charset="0"/>
              </a:rPr>
            </a:br>
            <a:endParaRPr lang="en-GB" sz="2000" dirty="0"/>
          </a:p>
        </p:txBody>
      </p:sp>
      <p:pic>
        <p:nvPicPr>
          <p:cNvPr id="6" name="Picture 5">
            <a:extLst>
              <a:ext uri="{FF2B5EF4-FFF2-40B4-BE49-F238E27FC236}">
                <a16:creationId xmlns:a16="http://schemas.microsoft.com/office/drawing/2014/main" id="{BAE8E9E1-EDE2-B488-A287-0500678DF0F3}"/>
              </a:ext>
            </a:extLst>
          </p:cNvPr>
          <p:cNvPicPr>
            <a:picLocks noChangeAspect="1"/>
          </p:cNvPicPr>
          <p:nvPr>
            <p:custDataLst>
              <p:tags r:id="rId1"/>
            </p:custDataLst>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6345325" y="692150"/>
            <a:ext cx="5517812" cy="5929428"/>
          </a:xfrm>
          <a:prstGeom prst="rect">
            <a:avLst/>
          </a:prstGeom>
          <a:effectLst>
            <a:softEdge rad="635000"/>
          </a:effectLst>
        </p:spPr>
      </p:pic>
    </p:spTree>
    <p:extLst>
      <p:ext uri="{BB962C8B-B14F-4D97-AF65-F5344CB8AC3E}">
        <p14:creationId xmlns:p14="http://schemas.microsoft.com/office/powerpoint/2010/main" val="4289929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723F75-69C7-CBF9-24B3-BA865C5DFC6F}"/>
              </a:ext>
            </a:extLst>
          </p:cNvPr>
          <p:cNvSpPr>
            <a:spLocks noGrp="1"/>
          </p:cNvSpPr>
          <p:nvPr>
            <p:ph idx="1"/>
          </p:nvPr>
        </p:nvSpPr>
        <p:spPr>
          <a:xfrm>
            <a:off x="684211" y="685800"/>
            <a:ext cx="10673599" cy="3615267"/>
          </a:xfrm>
        </p:spPr>
        <p:txBody>
          <a:bodyPr/>
          <a:lstStyle/>
          <a:p>
            <a:pPr marL="0" indent="0" algn="ctr">
              <a:buNone/>
            </a:pPr>
            <a:r>
              <a:rPr lang="en-GB" sz="3200" dirty="0">
                <a:solidFill>
                  <a:schemeClr val="tx1"/>
                </a:solidFill>
                <a:latin typeface="Aptos" panose="020B0004020202020204" pitchFamily="34" charset="0"/>
              </a:rPr>
              <a:t>What must you do on arrest </a:t>
            </a:r>
            <a:r>
              <a:rPr lang="en-GB" sz="3200" dirty="0">
                <a:solidFill>
                  <a:schemeClr val="tx1"/>
                </a:solidFill>
              </a:rPr>
              <a:t>?</a:t>
            </a:r>
          </a:p>
        </p:txBody>
      </p:sp>
    </p:spTree>
    <p:extLst>
      <p:ext uri="{BB962C8B-B14F-4D97-AF65-F5344CB8AC3E}">
        <p14:creationId xmlns:p14="http://schemas.microsoft.com/office/powerpoint/2010/main" val="1358252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B88142C-D3C4-43DC-A844-A7D9ECB0F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63FCA-8DCB-267F-D88B-C00403EEAC98}"/>
              </a:ext>
            </a:extLst>
          </p:cNvPr>
          <p:cNvSpPr>
            <a:spLocks noGrp="1"/>
          </p:cNvSpPr>
          <p:nvPr>
            <p:ph type="ctrTitle"/>
          </p:nvPr>
        </p:nvSpPr>
        <p:spPr>
          <a:xfrm>
            <a:off x="657426" y="1605775"/>
            <a:ext cx="4781147" cy="4396446"/>
          </a:xfrm>
        </p:spPr>
        <p:txBody>
          <a:bodyPr anchor="ctr">
            <a:normAutofit fontScale="90000"/>
          </a:bodyPr>
          <a:lstStyle/>
          <a:p>
            <a:pPr lvl="0" defTabSz="685800">
              <a:lnSpc>
                <a:spcPct val="150000"/>
              </a:lnSpc>
              <a:spcBef>
                <a:spcPts val="750"/>
              </a:spcBef>
            </a:pPr>
            <a:r>
              <a:rPr lang="en-US" sz="4900" cap="none" dirty="0">
                <a:ln>
                  <a:noFill/>
                </a:ln>
                <a:latin typeface="Aptos" panose="020B0004020202020204" pitchFamily="34" charset="0"/>
                <a:ea typeface="+mn-ea"/>
                <a:cs typeface="+mn-cs"/>
              </a:rPr>
              <a:t>The </a:t>
            </a:r>
            <a:r>
              <a:rPr lang="en-US" sz="4900" b="1" i="1" u="sng" cap="none" dirty="0">
                <a:ln>
                  <a:noFill/>
                </a:ln>
                <a:latin typeface="Aptos" panose="020B0004020202020204" pitchFamily="34" charset="0"/>
                <a:ea typeface="+mn-ea"/>
                <a:cs typeface="+mn-cs"/>
              </a:rPr>
              <a:t>‘When’ </a:t>
            </a:r>
            <a:r>
              <a:rPr lang="en-US" sz="4900" cap="none" dirty="0">
                <a:ln>
                  <a:noFill/>
                </a:ln>
                <a:latin typeface="Aptos" panose="020B0004020202020204" pitchFamily="34" charset="0"/>
                <a:ea typeface="+mn-ea"/>
                <a:cs typeface="+mn-cs"/>
              </a:rPr>
              <a:t>Caution…</a:t>
            </a:r>
            <a:br>
              <a:rPr lang="en-US" sz="4900" cap="none" dirty="0">
                <a:ln>
                  <a:noFill/>
                </a:ln>
                <a:latin typeface="Aptos" panose="020B0004020202020204" pitchFamily="34" charset="0"/>
                <a:ea typeface="+mn-ea"/>
                <a:cs typeface="+mn-cs"/>
              </a:rPr>
            </a:br>
            <a:br>
              <a:rPr lang="en-US" sz="2800" cap="none" dirty="0">
                <a:ln>
                  <a:noFill/>
                </a:ln>
                <a:latin typeface="Aptos" panose="020B0004020202020204" pitchFamily="34" charset="0"/>
                <a:ea typeface="+mn-ea"/>
                <a:cs typeface="+mn-cs"/>
              </a:rPr>
            </a:br>
            <a:r>
              <a:rPr lang="en-GB" sz="2700" i="1" cap="none" dirty="0">
                <a:ln>
                  <a:noFill/>
                </a:ln>
                <a:latin typeface="Aptos" panose="020B0004020202020204" pitchFamily="34" charset="0"/>
                <a:ea typeface="+mn-ea"/>
                <a:cs typeface="+mn-cs"/>
              </a:rPr>
              <a:t>“You do not have to say anything. But it may harm your defence if you do not mention </a:t>
            </a:r>
            <a:r>
              <a:rPr lang="en-GB" sz="2700" b="1" i="1" cap="none" dirty="0">
                <a:ln>
                  <a:noFill/>
                </a:ln>
                <a:latin typeface="Aptos" panose="020B0004020202020204" pitchFamily="34" charset="0"/>
                <a:ea typeface="+mn-ea"/>
                <a:cs typeface="+mn-cs"/>
              </a:rPr>
              <a:t>when questioned </a:t>
            </a:r>
            <a:r>
              <a:rPr lang="en-GB" sz="2700" i="1" cap="none" dirty="0">
                <a:ln>
                  <a:noFill/>
                </a:ln>
                <a:latin typeface="Aptos" panose="020B0004020202020204" pitchFamily="34" charset="0"/>
                <a:ea typeface="+mn-ea"/>
                <a:cs typeface="+mn-cs"/>
              </a:rPr>
              <a:t>something which you later rely on in court. Anything you do say may be given in evidence.”</a:t>
            </a:r>
            <a:br>
              <a:rPr lang="en-US" sz="2700" i="1" cap="none" dirty="0">
                <a:ln>
                  <a:noFill/>
                </a:ln>
                <a:latin typeface="Aptos" panose="020B0004020202020204" pitchFamily="34" charset="0"/>
                <a:ea typeface="+mn-ea"/>
                <a:cs typeface="+mn-cs"/>
              </a:rPr>
            </a:b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416DC9EF-092A-4FEF-8A40-0E509CA79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769D6DF-B6C7-5A3C-B5B2-017E55738412}"/>
              </a:ext>
            </a:extLst>
          </p:cNvPr>
          <p:cNvPicPr>
            <a:picLocks noChangeAspect="1"/>
          </p:cNvPicPr>
          <p:nvPr/>
        </p:nvPicPr>
        <p:blipFill>
          <a:blip r:embed="rId3"/>
          <a:stretch>
            <a:fillRect/>
          </a:stretch>
        </p:blipFill>
        <p:spPr>
          <a:xfrm>
            <a:off x="6479075" y="649255"/>
            <a:ext cx="4829122" cy="4929220"/>
          </a:xfrm>
          <a:prstGeom prst="rect">
            <a:avLst/>
          </a:prstGeom>
        </p:spPr>
      </p:pic>
    </p:spTree>
    <p:extLst>
      <p:ext uri="{BB962C8B-B14F-4D97-AF65-F5344CB8AC3E}">
        <p14:creationId xmlns:p14="http://schemas.microsoft.com/office/powerpoint/2010/main" val="147582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952D79-2E9A-6962-E81E-85D8F68579F1}"/>
              </a:ext>
            </a:extLst>
          </p:cNvPr>
          <p:cNvSpPr>
            <a:spLocks noGrp="1"/>
          </p:cNvSpPr>
          <p:nvPr>
            <p:ph idx="1"/>
          </p:nvPr>
        </p:nvSpPr>
        <p:spPr>
          <a:xfrm>
            <a:off x="684211" y="685800"/>
            <a:ext cx="10817977" cy="3615267"/>
          </a:xfrm>
        </p:spPr>
        <p:txBody>
          <a:bodyPr/>
          <a:lstStyle/>
          <a:p>
            <a:pPr marL="0" indent="0" algn="ctr">
              <a:buNone/>
            </a:pPr>
            <a:r>
              <a:rPr lang="en-GB" dirty="0"/>
              <a:t> </a:t>
            </a:r>
            <a:r>
              <a:rPr lang="en-GB" sz="3200" dirty="0">
                <a:solidFill>
                  <a:schemeClr val="tx1"/>
                </a:solidFill>
              </a:rPr>
              <a:t>Considerations when dealing prisoners</a:t>
            </a:r>
          </a:p>
        </p:txBody>
      </p:sp>
    </p:spTree>
    <p:extLst>
      <p:ext uri="{BB962C8B-B14F-4D97-AF65-F5344CB8AC3E}">
        <p14:creationId xmlns:p14="http://schemas.microsoft.com/office/powerpoint/2010/main" val="2158697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DC708803-178A-AEF6-FD48-6BAF2BED2459}"/>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C044FAE-425F-3AFE-09D8-68D4841F1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81727-DE61-DDB6-9331-0BE6F79FCB88}"/>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68A88209-C7C5-3746-FFB9-1FB09A8404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graphicFrame>
        <p:nvGraphicFramePr>
          <p:cNvPr id="3" name="Table 3">
            <a:extLst>
              <a:ext uri="{FF2B5EF4-FFF2-40B4-BE49-F238E27FC236}">
                <a16:creationId xmlns:a16="http://schemas.microsoft.com/office/drawing/2014/main" id="{FE9C72C6-D238-BD13-DE4E-E8F8535A3C5B}"/>
              </a:ext>
            </a:extLst>
          </p:cNvPr>
          <p:cNvGraphicFramePr>
            <a:graphicFrameLocks noGrp="1"/>
          </p:cNvGraphicFramePr>
          <p:nvPr>
            <p:extLst>
              <p:ext uri="{D42A27DB-BD31-4B8C-83A1-F6EECF244321}">
                <p14:modId xmlns:p14="http://schemas.microsoft.com/office/powerpoint/2010/main" val="330938931"/>
              </p:ext>
            </p:extLst>
          </p:nvPr>
        </p:nvGraphicFramePr>
        <p:xfrm>
          <a:off x="334537" y="356839"/>
          <a:ext cx="11508058" cy="6016597"/>
        </p:xfrm>
        <a:graphic>
          <a:graphicData uri="http://schemas.openxmlformats.org/drawingml/2006/table">
            <a:tbl>
              <a:tblPr firstRow="1" bandRow="1"/>
              <a:tblGrid>
                <a:gridCol w="2212676">
                  <a:extLst>
                    <a:ext uri="{9D8B030D-6E8A-4147-A177-3AD203B41FA5}">
                      <a16:colId xmlns:a16="http://schemas.microsoft.com/office/drawing/2014/main" val="2299314756"/>
                    </a:ext>
                  </a:extLst>
                </a:gridCol>
                <a:gridCol w="9295382">
                  <a:extLst>
                    <a:ext uri="{9D8B030D-6E8A-4147-A177-3AD203B41FA5}">
                      <a16:colId xmlns:a16="http://schemas.microsoft.com/office/drawing/2014/main" val="3098617369"/>
                    </a:ext>
                  </a:extLst>
                </a:gridCol>
              </a:tblGrid>
              <a:tr h="1682499">
                <a:tc>
                  <a:txBody>
                    <a:bodyPr/>
                    <a:lstStyle>
                      <a:lvl1pPr marL="0" algn="l" defTabSz="457200" rtl="0" eaLnBrk="1" latinLnBrk="0" hangingPunct="1">
                        <a:defRPr sz="1800" b="1" kern="1200">
                          <a:solidFill>
                            <a:schemeClr val="dk1"/>
                          </a:solidFill>
                          <a:latin typeface="Calibri" panose="020F0502020204030204"/>
                        </a:defRPr>
                      </a:lvl1pPr>
                      <a:lvl2pPr marL="457200" algn="l" defTabSz="457200" rtl="0" eaLnBrk="1" latinLnBrk="0" hangingPunct="1">
                        <a:defRPr sz="1800" b="1" kern="1200">
                          <a:solidFill>
                            <a:schemeClr val="dk1"/>
                          </a:solidFill>
                          <a:latin typeface="Calibri" panose="020F0502020204030204"/>
                        </a:defRPr>
                      </a:lvl2pPr>
                      <a:lvl3pPr marL="914400" algn="l" defTabSz="457200" rtl="0" eaLnBrk="1" latinLnBrk="0" hangingPunct="1">
                        <a:defRPr sz="1800" b="1" kern="1200">
                          <a:solidFill>
                            <a:schemeClr val="dk1"/>
                          </a:solidFill>
                          <a:latin typeface="Calibri" panose="020F0502020204030204"/>
                        </a:defRPr>
                      </a:lvl3pPr>
                      <a:lvl4pPr marL="1371600" algn="l" defTabSz="457200" rtl="0" eaLnBrk="1" latinLnBrk="0" hangingPunct="1">
                        <a:defRPr sz="1800" b="1" kern="1200">
                          <a:solidFill>
                            <a:schemeClr val="dk1"/>
                          </a:solidFill>
                          <a:latin typeface="Calibri" panose="020F0502020204030204"/>
                        </a:defRPr>
                      </a:lvl4pPr>
                      <a:lvl5pPr marL="1828800" algn="l" defTabSz="457200" rtl="0" eaLnBrk="1" latinLnBrk="0" hangingPunct="1">
                        <a:defRPr sz="1800" b="1" kern="1200">
                          <a:solidFill>
                            <a:schemeClr val="dk1"/>
                          </a:solidFill>
                          <a:latin typeface="Calibri" panose="020F0502020204030204"/>
                        </a:defRPr>
                      </a:lvl5pPr>
                      <a:lvl6pPr marL="2286000" algn="l" defTabSz="457200" rtl="0" eaLnBrk="1" latinLnBrk="0" hangingPunct="1">
                        <a:defRPr sz="1800" b="1" kern="1200">
                          <a:solidFill>
                            <a:schemeClr val="dk1"/>
                          </a:solidFill>
                          <a:latin typeface="Calibri" panose="020F0502020204030204"/>
                        </a:defRPr>
                      </a:lvl6pPr>
                      <a:lvl7pPr marL="2743200" algn="l" defTabSz="457200" rtl="0" eaLnBrk="1" latinLnBrk="0" hangingPunct="1">
                        <a:defRPr sz="1800" b="1" kern="1200">
                          <a:solidFill>
                            <a:schemeClr val="dk1"/>
                          </a:solidFill>
                          <a:latin typeface="Calibri" panose="020F0502020204030204"/>
                        </a:defRPr>
                      </a:lvl7pPr>
                      <a:lvl8pPr marL="3200400" algn="l" defTabSz="457200" rtl="0" eaLnBrk="1" latinLnBrk="0" hangingPunct="1">
                        <a:defRPr sz="1800" b="1" kern="1200">
                          <a:solidFill>
                            <a:schemeClr val="dk1"/>
                          </a:solidFill>
                          <a:latin typeface="Calibri" panose="020F0502020204030204"/>
                        </a:defRPr>
                      </a:lvl8pPr>
                      <a:lvl9pPr marL="3657600" algn="l" defTabSz="457200" rtl="0" eaLnBrk="1" latinLnBrk="0" hangingPunct="1">
                        <a:defRPr sz="1800" b="1" kern="1200">
                          <a:solidFill>
                            <a:schemeClr val="dk1"/>
                          </a:solidFill>
                          <a:latin typeface="Calibri" panose="020F0502020204030204"/>
                        </a:defRPr>
                      </a:lvl9pPr>
                    </a:lstStyle>
                    <a:p>
                      <a:r>
                        <a:rPr lang="en-US" sz="1800" b="0" dirty="0">
                          <a:solidFill>
                            <a:srgbClr val="FF0000"/>
                          </a:solidFill>
                        </a:rPr>
                        <a:t>S</a:t>
                      </a:r>
                      <a:r>
                        <a:rPr lang="en-US" sz="1800" b="0" dirty="0"/>
                        <a:t>earch</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tc>
                  <a:txBody>
                    <a:bodyPr/>
                    <a:lstStyle>
                      <a:lvl1pPr marL="0" algn="l" defTabSz="457200" rtl="0" eaLnBrk="1" latinLnBrk="0" hangingPunct="1">
                        <a:defRPr sz="1800" b="1" kern="1200">
                          <a:solidFill>
                            <a:schemeClr val="dk1"/>
                          </a:solidFill>
                          <a:latin typeface="Calibri" panose="020F0502020204030204"/>
                        </a:defRPr>
                      </a:lvl1pPr>
                      <a:lvl2pPr marL="457200" algn="l" defTabSz="457200" rtl="0" eaLnBrk="1" latinLnBrk="0" hangingPunct="1">
                        <a:defRPr sz="1800" b="1" kern="1200">
                          <a:solidFill>
                            <a:schemeClr val="dk1"/>
                          </a:solidFill>
                          <a:latin typeface="Calibri" panose="020F0502020204030204"/>
                        </a:defRPr>
                      </a:lvl2pPr>
                      <a:lvl3pPr marL="914400" algn="l" defTabSz="457200" rtl="0" eaLnBrk="1" latinLnBrk="0" hangingPunct="1">
                        <a:defRPr sz="1800" b="1" kern="1200">
                          <a:solidFill>
                            <a:schemeClr val="dk1"/>
                          </a:solidFill>
                          <a:latin typeface="Calibri" panose="020F0502020204030204"/>
                        </a:defRPr>
                      </a:lvl3pPr>
                      <a:lvl4pPr marL="1371600" algn="l" defTabSz="457200" rtl="0" eaLnBrk="1" latinLnBrk="0" hangingPunct="1">
                        <a:defRPr sz="1800" b="1" kern="1200">
                          <a:solidFill>
                            <a:schemeClr val="dk1"/>
                          </a:solidFill>
                          <a:latin typeface="Calibri" panose="020F0502020204030204"/>
                        </a:defRPr>
                      </a:lvl4pPr>
                      <a:lvl5pPr marL="1828800" algn="l" defTabSz="457200" rtl="0" eaLnBrk="1" latinLnBrk="0" hangingPunct="1">
                        <a:defRPr sz="1800" b="1" kern="1200">
                          <a:solidFill>
                            <a:schemeClr val="dk1"/>
                          </a:solidFill>
                          <a:latin typeface="Calibri" panose="020F0502020204030204"/>
                        </a:defRPr>
                      </a:lvl5pPr>
                      <a:lvl6pPr marL="2286000" algn="l" defTabSz="457200" rtl="0" eaLnBrk="1" latinLnBrk="0" hangingPunct="1">
                        <a:defRPr sz="1800" b="1" kern="1200">
                          <a:solidFill>
                            <a:schemeClr val="dk1"/>
                          </a:solidFill>
                          <a:latin typeface="Calibri" panose="020F0502020204030204"/>
                        </a:defRPr>
                      </a:lvl6pPr>
                      <a:lvl7pPr marL="2743200" algn="l" defTabSz="457200" rtl="0" eaLnBrk="1" latinLnBrk="0" hangingPunct="1">
                        <a:defRPr sz="1800" b="1" kern="1200">
                          <a:solidFill>
                            <a:schemeClr val="dk1"/>
                          </a:solidFill>
                          <a:latin typeface="Calibri" panose="020F0502020204030204"/>
                        </a:defRPr>
                      </a:lvl7pPr>
                      <a:lvl8pPr marL="3200400" algn="l" defTabSz="457200" rtl="0" eaLnBrk="1" latinLnBrk="0" hangingPunct="1">
                        <a:defRPr sz="1800" b="1" kern="1200">
                          <a:solidFill>
                            <a:schemeClr val="dk1"/>
                          </a:solidFill>
                          <a:latin typeface="Calibri" panose="020F0502020204030204"/>
                        </a:defRPr>
                      </a:lvl8pPr>
                      <a:lvl9pPr marL="3657600" algn="l" defTabSz="457200" rtl="0" eaLnBrk="1" latinLnBrk="0" hangingPunct="1">
                        <a:defRPr sz="1800" b="1"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extLst>
                  <a:ext uri="{0D108BD9-81ED-4DB2-BD59-A6C34878D82A}">
                    <a16:rowId xmlns:a16="http://schemas.microsoft.com/office/drawing/2014/main" val="1666754307"/>
                  </a:ext>
                </a:extLst>
              </a:tr>
              <a:tr h="450967">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C</a:t>
                      </a:r>
                      <a:r>
                        <a:rPr lang="en-US" sz="1800" b="0" dirty="0"/>
                        <a:t>hecks</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extLst>
                  <a:ext uri="{0D108BD9-81ED-4DB2-BD59-A6C34878D82A}">
                    <a16:rowId xmlns:a16="http://schemas.microsoft.com/office/drawing/2014/main" val="3913829472"/>
                  </a:ext>
                </a:extLst>
              </a:tr>
              <a:tr h="1574129">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R</a:t>
                      </a:r>
                      <a:r>
                        <a:rPr lang="en-US" sz="1800" b="0" dirty="0"/>
                        <a:t>isk assessment </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extLst>
                  <a:ext uri="{0D108BD9-81ED-4DB2-BD59-A6C34878D82A}">
                    <a16:rowId xmlns:a16="http://schemas.microsoft.com/office/drawing/2014/main" val="1293672352"/>
                  </a:ext>
                </a:extLst>
              </a:tr>
              <a:tr h="450967">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E</a:t>
                      </a:r>
                      <a:r>
                        <a:rPr lang="en-US" sz="1800" b="0" dirty="0"/>
                        <a:t>scort </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extLst>
                  <a:ext uri="{0D108BD9-81ED-4DB2-BD59-A6C34878D82A}">
                    <a16:rowId xmlns:a16="http://schemas.microsoft.com/office/drawing/2014/main" val="1751450238"/>
                  </a:ext>
                </a:extLst>
              </a:tr>
              <a:tr h="1386935">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E</a:t>
                      </a:r>
                      <a:r>
                        <a:rPr lang="en-US" sz="1800" b="0" dirty="0"/>
                        <a:t>stablish</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20000"/>
                      </a:srgbClr>
                    </a:solidFill>
                  </a:tcPr>
                </a:tc>
                <a:extLst>
                  <a:ext uri="{0D108BD9-81ED-4DB2-BD59-A6C34878D82A}">
                    <a16:rowId xmlns:a16="http://schemas.microsoft.com/office/drawing/2014/main" val="2007350054"/>
                  </a:ext>
                </a:extLst>
              </a:tr>
              <a:tr h="471100">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US" sz="1800" b="0" dirty="0">
                          <a:solidFill>
                            <a:srgbClr val="FF0000"/>
                          </a:solidFill>
                        </a:rPr>
                        <a:t>N</a:t>
                      </a:r>
                      <a:r>
                        <a:rPr lang="en-US" sz="1800" b="0" dirty="0"/>
                        <a:t>ote </a:t>
                      </a:r>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lnL w="12700" cmpd="sng">
                      <a:solidFill>
                        <a:srgbClr val="ED7D31"/>
                      </a:solidFill>
                    </a:lnL>
                    <a:lnR w="12700" cmpd="sng">
                      <a:solidFill>
                        <a:srgbClr val="ED7D31"/>
                      </a:solidFill>
                    </a:lnR>
                    <a:lnT w="12700" cmpd="sng">
                      <a:solidFill>
                        <a:srgbClr val="ED7D31"/>
                      </a:solidFill>
                    </a:lnT>
                    <a:lnB w="12700" cmpd="sng">
                      <a:solidFill>
                        <a:srgbClr val="ED7D31"/>
                      </a:solidFill>
                    </a:lnB>
                    <a:lnTlToBr w="12700" cmpd="sng">
                      <a:noFill/>
                      <a:prstDash val="solid"/>
                    </a:lnTlToBr>
                    <a:lnBlToTr w="12700" cmpd="sng">
                      <a:noFill/>
                      <a:prstDash val="solid"/>
                    </a:lnBlToTr>
                    <a:solidFill>
                      <a:srgbClr val="ED7D31">
                        <a:tint val="40000"/>
                      </a:srgbClr>
                    </a:solidFill>
                  </a:tcPr>
                </a:tc>
                <a:extLst>
                  <a:ext uri="{0D108BD9-81ED-4DB2-BD59-A6C34878D82A}">
                    <a16:rowId xmlns:a16="http://schemas.microsoft.com/office/drawing/2014/main" val="1081853319"/>
                  </a:ext>
                </a:extLst>
              </a:tr>
            </a:tbl>
          </a:graphicData>
        </a:graphic>
      </p:graphicFrame>
    </p:spTree>
    <p:extLst>
      <p:ext uri="{BB962C8B-B14F-4D97-AF65-F5344CB8AC3E}">
        <p14:creationId xmlns:p14="http://schemas.microsoft.com/office/powerpoint/2010/main" val="76956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D9B5D748-0490-EE58-856D-2047528DEEBA}"/>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0D750BE-BDB0-7916-006F-E6F328D12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6CE58-021A-AB5F-D119-81E0B77FA726}"/>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9363FEC6-3B47-5BC1-4443-59A5164A9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015841D-E960-F122-CA7C-C49359A07661}"/>
              </a:ext>
            </a:extLst>
          </p:cNvPr>
          <p:cNvSpPr txBox="1"/>
          <p:nvPr/>
        </p:nvSpPr>
        <p:spPr>
          <a:xfrm>
            <a:off x="657426" y="1048215"/>
            <a:ext cx="2312841" cy="2800767"/>
          </a:xfrm>
          <a:prstGeom prst="rect">
            <a:avLst/>
          </a:prstGeom>
          <a:noFill/>
        </p:spPr>
        <p:txBody>
          <a:bodyPr wrap="square" rtlCol="0">
            <a:spAutoFit/>
          </a:bodyPr>
          <a:lstStyle/>
          <a:p>
            <a:r>
              <a:rPr lang="en-GB" sz="4400" dirty="0"/>
              <a:t>Section 32 (1) PACE 1984</a:t>
            </a:r>
          </a:p>
        </p:txBody>
      </p:sp>
      <p:pic>
        <p:nvPicPr>
          <p:cNvPr id="5" name="Picture 4">
            <a:extLst>
              <a:ext uri="{FF2B5EF4-FFF2-40B4-BE49-F238E27FC236}">
                <a16:creationId xmlns:a16="http://schemas.microsoft.com/office/drawing/2014/main" id="{6BD9E0CC-7824-93BD-86B2-3151FE4AAE8A}"/>
              </a:ext>
            </a:extLst>
          </p:cNvPr>
          <p:cNvPicPr>
            <a:picLocks noChangeAspect="1"/>
          </p:cNvPicPr>
          <p:nvPr/>
        </p:nvPicPr>
        <p:blipFill>
          <a:blip r:embed="rId3"/>
          <a:stretch>
            <a:fillRect/>
          </a:stretch>
        </p:blipFill>
        <p:spPr>
          <a:xfrm>
            <a:off x="3257462" y="433137"/>
            <a:ext cx="8740764" cy="5799221"/>
          </a:xfrm>
          <a:prstGeom prst="rect">
            <a:avLst/>
          </a:prstGeom>
        </p:spPr>
      </p:pic>
      <p:pic>
        <p:nvPicPr>
          <p:cNvPr id="6" name="Picture 5">
            <a:extLst>
              <a:ext uri="{FF2B5EF4-FFF2-40B4-BE49-F238E27FC236}">
                <a16:creationId xmlns:a16="http://schemas.microsoft.com/office/drawing/2014/main" id="{FADBD8BA-9D40-5A78-657B-2F26AE1AF4F6}"/>
              </a:ext>
            </a:extLst>
          </p:cNvPr>
          <p:cNvPicPr>
            <a:picLocks noChangeAspect="1"/>
          </p:cNvPicPr>
          <p:nvPr/>
        </p:nvPicPr>
        <p:blipFill>
          <a:blip r:embed="rId4"/>
          <a:stretch>
            <a:fillRect/>
          </a:stretch>
        </p:blipFill>
        <p:spPr>
          <a:xfrm>
            <a:off x="3710799" y="1132960"/>
            <a:ext cx="2170364" cy="1219306"/>
          </a:xfrm>
          <a:prstGeom prst="rect">
            <a:avLst/>
          </a:prstGeom>
        </p:spPr>
      </p:pic>
      <p:pic>
        <p:nvPicPr>
          <p:cNvPr id="7" name="Picture 6">
            <a:extLst>
              <a:ext uri="{FF2B5EF4-FFF2-40B4-BE49-F238E27FC236}">
                <a16:creationId xmlns:a16="http://schemas.microsoft.com/office/drawing/2014/main" id="{7A003766-9AC8-9760-60A5-35850B3682C7}"/>
              </a:ext>
            </a:extLst>
          </p:cNvPr>
          <p:cNvPicPr>
            <a:picLocks noChangeAspect="1"/>
          </p:cNvPicPr>
          <p:nvPr/>
        </p:nvPicPr>
        <p:blipFill>
          <a:blip r:embed="rId5"/>
          <a:stretch>
            <a:fillRect/>
          </a:stretch>
        </p:blipFill>
        <p:spPr>
          <a:xfrm>
            <a:off x="6454639" y="1132960"/>
            <a:ext cx="2078916" cy="1219306"/>
          </a:xfrm>
          <a:prstGeom prst="rect">
            <a:avLst/>
          </a:prstGeom>
        </p:spPr>
      </p:pic>
      <p:pic>
        <p:nvPicPr>
          <p:cNvPr id="8" name="Picture 7">
            <a:extLst>
              <a:ext uri="{FF2B5EF4-FFF2-40B4-BE49-F238E27FC236}">
                <a16:creationId xmlns:a16="http://schemas.microsoft.com/office/drawing/2014/main" id="{52C5EED2-CE7C-E477-7993-FB41E9956557}"/>
              </a:ext>
            </a:extLst>
          </p:cNvPr>
          <p:cNvPicPr>
            <a:picLocks noChangeAspect="1"/>
          </p:cNvPicPr>
          <p:nvPr/>
        </p:nvPicPr>
        <p:blipFill>
          <a:blip r:embed="rId6"/>
          <a:stretch>
            <a:fillRect/>
          </a:stretch>
        </p:blipFill>
        <p:spPr>
          <a:xfrm>
            <a:off x="9523108" y="1132960"/>
            <a:ext cx="2267909" cy="1219306"/>
          </a:xfrm>
          <a:prstGeom prst="rect">
            <a:avLst/>
          </a:prstGeom>
        </p:spPr>
      </p:pic>
    </p:spTree>
    <p:extLst>
      <p:ext uri="{BB962C8B-B14F-4D97-AF65-F5344CB8AC3E}">
        <p14:creationId xmlns:p14="http://schemas.microsoft.com/office/powerpoint/2010/main" val="2722432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183D5C93-5FB7-18A2-AAF3-0C9715E27161}"/>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A46B5EF-6B67-7762-65B6-C5A05F54F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B90E3-B0AD-8169-7339-E2F280E124B6}"/>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52574272-432F-9037-337F-8560D2BE9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A4E41E5-2003-C580-0846-4F594F83D080}"/>
              </a:ext>
            </a:extLst>
          </p:cNvPr>
          <p:cNvPicPr>
            <a:picLocks noChangeAspect="1"/>
          </p:cNvPicPr>
          <p:nvPr/>
        </p:nvPicPr>
        <p:blipFill>
          <a:blip r:embed="rId3"/>
          <a:stretch>
            <a:fillRect/>
          </a:stretch>
        </p:blipFill>
        <p:spPr>
          <a:xfrm>
            <a:off x="1039441" y="1490120"/>
            <a:ext cx="3480073" cy="4627756"/>
          </a:xfrm>
          <a:prstGeom prst="rect">
            <a:avLst/>
          </a:prstGeom>
        </p:spPr>
      </p:pic>
      <p:sp>
        <p:nvSpPr>
          <p:cNvPr id="5" name="TextBox 4">
            <a:extLst>
              <a:ext uri="{FF2B5EF4-FFF2-40B4-BE49-F238E27FC236}">
                <a16:creationId xmlns:a16="http://schemas.microsoft.com/office/drawing/2014/main" id="{D74FE0EA-5C39-FF14-0176-7E42C8203C96}"/>
              </a:ext>
            </a:extLst>
          </p:cNvPr>
          <p:cNvSpPr txBox="1"/>
          <p:nvPr/>
        </p:nvSpPr>
        <p:spPr>
          <a:xfrm>
            <a:off x="6110868" y="195775"/>
            <a:ext cx="6096000" cy="6354047"/>
          </a:xfrm>
          <a:prstGeom prst="rect">
            <a:avLst/>
          </a:prstGeom>
          <a:noFill/>
        </p:spPr>
        <p:txBody>
          <a:bodyPr wrap="square">
            <a:spAutoFit/>
          </a:bodyPr>
          <a:lstStyle/>
          <a:p>
            <a:pPr marL="0" marR="0" lvl="0" indent="-228600" algn="l" defTabSz="914400" rtl="0" eaLnBrk="1" fontAlgn="auto" latinLnBrk="0" hangingPunct="1">
              <a:lnSpc>
                <a:spcPct val="150000"/>
              </a:lnSpc>
              <a:spcBef>
                <a:spcPct val="5000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effectLst/>
                <a:uLnTx/>
                <a:uFillTx/>
                <a:latin typeface="Calibri" panose="020F0502020204030204"/>
                <a:ea typeface="+mn-ea"/>
                <a:cs typeface="+mn-cs"/>
              </a:rPr>
              <a:t>Before a detained person is placed in a vehicle it should be searched in their presence. </a:t>
            </a:r>
          </a:p>
          <a:p>
            <a:pPr marL="0" marR="0" lvl="0" indent="-228600" algn="l" defTabSz="914400" rtl="0" eaLnBrk="1" fontAlgn="auto" latinLnBrk="0" hangingPunct="1">
              <a:lnSpc>
                <a:spcPct val="150000"/>
              </a:lnSpc>
              <a:spcBef>
                <a:spcPct val="5000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effectLst/>
                <a:uLnTx/>
                <a:uFillTx/>
                <a:latin typeface="Calibri" panose="020F0502020204030204"/>
                <a:ea typeface="+mn-ea"/>
                <a:cs typeface="+mn-cs"/>
              </a:rPr>
              <a:t>All equipment should be removed from the area in vehicle that prisoner will be placed.</a:t>
            </a:r>
          </a:p>
          <a:p>
            <a:pPr marL="0" marR="0" lvl="0" indent="-228600" algn="l" defTabSz="914400" rtl="0" eaLnBrk="1" fontAlgn="auto" latinLnBrk="0" hangingPunct="1">
              <a:lnSpc>
                <a:spcPct val="150000"/>
              </a:lnSpc>
              <a:spcBef>
                <a:spcPct val="5000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effectLst/>
                <a:uLnTx/>
                <a:uFillTx/>
                <a:latin typeface="Calibri" panose="020F0502020204030204"/>
                <a:ea typeface="+mn-ea"/>
                <a:cs typeface="+mn-cs"/>
              </a:rPr>
              <a:t>Child locks should be activated.</a:t>
            </a:r>
          </a:p>
          <a:p>
            <a:pPr marL="0" marR="0" lvl="0" indent="-228600" algn="l" defTabSz="914400" rtl="0" eaLnBrk="1" fontAlgn="auto" latinLnBrk="0" hangingPunct="1">
              <a:lnSpc>
                <a:spcPct val="150000"/>
              </a:lnSpc>
              <a:spcBef>
                <a:spcPct val="5000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effectLst/>
                <a:uLnTx/>
                <a:uFillTx/>
                <a:latin typeface="Calibri" panose="020F0502020204030204"/>
                <a:ea typeface="+mn-ea"/>
                <a:cs typeface="+mn-cs"/>
              </a:rPr>
              <a:t>On arrival at the station, the vehicle should be searched again in their presence.</a:t>
            </a:r>
          </a:p>
          <a:p>
            <a:pPr marL="0" marR="0" lvl="0" indent="-228600" algn="l" defTabSz="914400" rtl="0" eaLnBrk="1" fontAlgn="auto" latinLnBrk="0" hangingPunct="1">
              <a:lnSpc>
                <a:spcPct val="150000"/>
              </a:lnSpc>
              <a:spcBef>
                <a:spcPct val="5000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effectLst/>
                <a:uLnTx/>
                <a:uFillTx/>
                <a:latin typeface="Calibri" panose="020F0502020204030204"/>
                <a:ea typeface="+mn-ea"/>
                <a:cs typeface="+mn-cs"/>
              </a:rPr>
              <a:t>Arrested persons must never be handcuffed to a vehicle or fixed object. </a:t>
            </a:r>
          </a:p>
          <a:p>
            <a:pPr marL="0" marR="0" lvl="0" indent="-228600" algn="l" defTabSz="914400" rtl="0" eaLnBrk="1" fontAlgn="auto" latinLnBrk="0" hangingPunct="1">
              <a:lnSpc>
                <a:spcPct val="150000"/>
              </a:lnSpc>
              <a:spcBef>
                <a:spcPct val="50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A prisoner should be sat behind the front passenger seat with escorting officer sat next to them behind the  driver.  </a:t>
            </a:r>
          </a:p>
        </p:txBody>
      </p:sp>
      <p:sp>
        <p:nvSpPr>
          <p:cNvPr id="7" name="TextBox 6">
            <a:extLst>
              <a:ext uri="{FF2B5EF4-FFF2-40B4-BE49-F238E27FC236}">
                <a16:creationId xmlns:a16="http://schemas.microsoft.com/office/drawing/2014/main" id="{48FC7009-3521-6E6B-3DFF-C81218B05C0E}"/>
              </a:ext>
            </a:extLst>
          </p:cNvPr>
          <p:cNvSpPr txBox="1"/>
          <p:nvPr/>
        </p:nvSpPr>
        <p:spPr>
          <a:xfrm>
            <a:off x="319667" y="195775"/>
            <a:ext cx="6110868" cy="1283428"/>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450"/>
              </a:spcAft>
              <a:buClrTx/>
              <a:buSzTx/>
              <a:buFontTx/>
              <a:buNone/>
              <a:tabLst/>
              <a:defRPr/>
            </a:pPr>
            <a:r>
              <a:rPr kumimoji="0" lang="en-US" sz="4300" b="1" i="0" u="none" strike="noStrike" kern="1200" cap="none" spc="0" normalizeH="0" baseline="0" noProof="0" dirty="0">
                <a:ln>
                  <a:noFill/>
                </a:ln>
                <a:effectLst/>
                <a:uLnTx/>
                <a:uFillTx/>
                <a:latin typeface="Calibri Light" panose="020F0302020204030204"/>
                <a:ea typeface="+mn-ea"/>
                <a:cs typeface="+mn-cs"/>
              </a:rPr>
              <a:t>Transporting a detained person to custody…</a:t>
            </a:r>
          </a:p>
        </p:txBody>
      </p:sp>
    </p:spTree>
    <p:extLst>
      <p:ext uri="{BB962C8B-B14F-4D97-AF65-F5344CB8AC3E}">
        <p14:creationId xmlns:p14="http://schemas.microsoft.com/office/powerpoint/2010/main" val="428353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DED7ED1E-9F5C-2687-CC21-655E1B99427B}"/>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73446BE-490E-EF71-46E9-929F044C8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795968-3FA9-F944-C6EC-DAFAF61D0D3B}"/>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A5EDD68F-6544-3900-F41A-13F8165C0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29F94BF-4E9E-D436-37E7-58A6FD2222C7}"/>
              </a:ext>
            </a:extLst>
          </p:cNvPr>
          <p:cNvPicPr>
            <a:picLocks noChangeAspect="1"/>
          </p:cNvPicPr>
          <p:nvPr/>
        </p:nvPicPr>
        <p:blipFill>
          <a:blip r:embed="rId3"/>
          <a:stretch>
            <a:fillRect/>
          </a:stretch>
        </p:blipFill>
        <p:spPr>
          <a:xfrm>
            <a:off x="7561950" y="1319601"/>
            <a:ext cx="3164098" cy="4218798"/>
          </a:xfrm>
          <a:prstGeom prst="rect">
            <a:avLst/>
          </a:prstGeom>
        </p:spPr>
      </p:pic>
      <p:sp>
        <p:nvSpPr>
          <p:cNvPr id="10" name="TextBox 9">
            <a:extLst>
              <a:ext uri="{FF2B5EF4-FFF2-40B4-BE49-F238E27FC236}">
                <a16:creationId xmlns:a16="http://schemas.microsoft.com/office/drawing/2014/main" id="{77C87481-D96D-52B3-6FB0-8F04744B5141}"/>
              </a:ext>
            </a:extLst>
          </p:cNvPr>
          <p:cNvSpPr txBox="1"/>
          <p:nvPr/>
        </p:nvSpPr>
        <p:spPr>
          <a:xfrm>
            <a:off x="289931" y="207711"/>
            <a:ext cx="5806067" cy="6040693"/>
          </a:xfrm>
          <a:prstGeom prst="rect">
            <a:avLst/>
          </a:prstGeom>
          <a:noFill/>
        </p:spPr>
        <p:txBody>
          <a:bodyPr wrap="square">
            <a:spAutoFit/>
          </a:bodyPr>
          <a:lstStyle/>
          <a:p>
            <a:pPr marL="0" marR="0" lvl="1" indent="0" algn="l" defTabSz="457200" rtl="0" eaLnBrk="1" fontAlgn="auto" latinLnBrk="0" hangingPunct="1">
              <a:lnSpc>
                <a:spcPct val="150000"/>
              </a:lnSpc>
              <a:spcBef>
                <a:spcPts val="0"/>
              </a:spcBef>
              <a:spcAft>
                <a:spcPts val="0"/>
              </a:spcAft>
              <a:buClrTx/>
              <a:buSzTx/>
              <a:buFontTx/>
              <a:buNone/>
              <a:tabLst/>
              <a:defRPr/>
            </a:pPr>
            <a:r>
              <a:rPr kumimoji="0" lang="en-US" altLang="en-US" sz="4400" b="0" i="0" u="none" strike="noStrike" kern="1200" cap="none" spc="0" normalizeH="0" baseline="0" noProof="0" dirty="0">
                <a:ln>
                  <a:noFill/>
                </a:ln>
                <a:effectLst/>
                <a:uLnTx/>
                <a:uFillTx/>
                <a:latin typeface="Aptos" panose="020B0004020202020204" pitchFamily="34" charset="0"/>
              </a:rPr>
              <a:t>Detention</a:t>
            </a:r>
          </a:p>
          <a:p>
            <a:pPr marL="0" marR="0" lvl="1" indent="0" algn="l" defTabSz="457200" rtl="0" eaLnBrk="1" fontAlgn="auto" latinLnBrk="0" hangingPunct="1">
              <a:lnSpc>
                <a:spcPct val="150000"/>
              </a:lnSpc>
              <a:spcBef>
                <a:spcPts val="0"/>
              </a:spcBef>
              <a:spcAft>
                <a:spcPts val="0"/>
              </a:spcAft>
              <a:buClrTx/>
              <a:buSzTx/>
              <a:buFontTx/>
              <a:buNone/>
              <a:tabLst/>
              <a:defRPr/>
            </a:pPr>
            <a:endParaRPr lang="en-US" altLang="en-US" sz="2400" dirty="0">
              <a:latin typeface="Aptos" panose="020B0004020202020204" pitchFamily="34" charset="0"/>
            </a:endParaRPr>
          </a:p>
          <a:p>
            <a:pPr marL="0" marR="0" lvl="1" indent="0" algn="l" defTabSz="457200" rtl="0" eaLnBrk="1" fontAlgn="auto" latinLnBrk="0" hangingPunct="1">
              <a:lnSpc>
                <a:spcPct val="150000"/>
              </a:lnSpc>
              <a:spcBef>
                <a:spcPts val="0"/>
              </a:spcBef>
              <a:spcAft>
                <a:spcPts val="0"/>
              </a:spcAft>
              <a:buClrTx/>
              <a:buSzTx/>
              <a:buFontTx/>
              <a:buNone/>
              <a:tabLst/>
              <a:defRPr/>
            </a:pPr>
            <a:r>
              <a:rPr kumimoji="0" lang="en-US" altLang="en-US" sz="2400" b="0" i="0" u="none" strike="noStrike" kern="1200" cap="none" spc="0" normalizeH="0" baseline="0" noProof="0" dirty="0">
                <a:ln>
                  <a:noFill/>
                </a:ln>
                <a:effectLst/>
                <a:uLnTx/>
                <a:uFillTx/>
                <a:latin typeface="Aptos" panose="020B0004020202020204" pitchFamily="34" charset="0"/>
              </a:rPr>
              <a:t>A person is in detention when he or she:</a:t>
            </a:r>
          </a:p>
          <a:p>
            <a:pPr marL="102394" marR="0" lvl="1" indent="-22860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Aptos" panose="020B0004020202020204" pitchFamily="34" charset="0"/>
            </a:endParaRPr>
          </a:p>
          <a:p>
            <a:pPr marL="477440" marR="0" lvl="1" indent="-22860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Aptos" panose="020B0004020202020204" pitchFamily="34" charset="0"/>
              </a:rPr>
              <a:t>has been arrested for an offence and brought to custody, or</a:t>
            </a:r>
          </a:p>
          <a:p>
            <a:pPr marL="477440" marR="0" lvl="1" indent="-22860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Aptos" panose="020B0004020202020204" pitchFamily="34" charset="0"/>
              </a:rPr>
              <a:t>has voluntarily attended a police station and is subsequently arrested and is detained there or elsewhere in the charge of a constable.</a:t>
            </a:r>
          </a:p>
        </p:txBody>
      </p:sp>
    </p:spTree>
    <p:extLst>
      <p:ext uri="{BB962C8B-B14F-4D97-AF65-F5344CB8AC3E}">
        <p14:creationId xmlns:p14="http://schemas.microsoft.com/office/powerpoint/2010/main" val="2034030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EF084134-A759-8CA0-9512-02B6C227F592}"/>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DB6A8DB-1934-1712-79F6-616393018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CCCDD-E3B8-8CBA-DB4D-FFF179417940}"/>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CDB95A88-4FF7-919D-4402-FD4EB4679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5DF23A1-9F4B-89A2-28A0-56AFACCCB0E2}"/>
              </a:ext>
            </a:extLst>
          </p:cNvPr>
          <p:cNvSpPr txBox="1"/>
          <p:nvPr/>
        </p:nvSpPr>
        <p:spPr>
          <a:xfrm>
            <a:off x="178420" y="267630"/>
            <a:ext cx="5642517" cy="5874493"/>
          </a:xfrm>
          <a:prstGeom prst="rect">
            <a:avLst/>
          </a:prstGeom>
          <a:noFill/>
        </p:spPr>
        <p:txBody>
          <a:bodyPr wrap="square">
            <a:spAutoFit/>
          </a:bodyPr>
          <a:lstStyle/>
          <a:p>
            <a:pPr marR="0" lvl="0" algn="l" defTabSz="914400" rtl="0" eaLnBrk="1" fontAlgn="auto" latinLnBrk="0" hangingPunct="1">
              <a:lnSpc>
                <a:spcPct val="150000"/>
              </a:lnSpc>
              <a:spcBef>
                <a:spcPct val="20000"/>
              </a:spcBef>
              <a:spcAft>
                <a:spcPts val="0"/>
              </a:spcAft>
              <a:buClr>
                <a:srgbClr val="F0A22E"/>
              </a:buClr>
              <a:buSzPct val="70000"/>
              <a:tabLst/>
              <a:defRPr/>
            </a:pPr>
            <a:r>
              <a:rPr kumimoji="0" lang="en-GB" sz="2400" i="0" u="none" strike="noStrike" kern="1200" cap="none" spc="0" normalizeH="0" baseline="0" noProof="0">
                <a:ln>
                  <a:noFill/>
                </a:ln>
                <a:effectLst/>
                <a:uLnTx/>
                <a:uFillTx/>
                <a:latin typeface="Aptos" panose="020B0004020202020204" pitchFamily="34" charset="0"/>
              </a:rPr>
              <a:t>Edmond Locard worked as a medical examiner during the First World War. </a:t>
            </a:r>
          </a:p>
          <a:p>
            <a:pPr marL="342900" marR="0" lvl="0" indent="-342900" algn="l" defTabSz="914400" rtl="0" eaLnBrk="1" fontAlgn="auto" latinLnBrk="0" hangingPunct="1">
              <a:lnSpc>
                <a:spcPct val="150000"/>
              </a:lnSpc>
              <a:spcBef>
                <a:spcPct val="20000"/>
              </a:spcBef>
              <a:spcAft>
                <a:spcPts val="0"/>
              </a:spcAft>
              <a:buClr>
                <a:srgbClr val="F0A22E"/>
              </a:buClr>
              <a:buSzPct val="70000"/>
              <a:buFont typeface="Wingdings 2" panose="05020102010507070707" pitchFamily="18" charset="2"/>
              <a:buNone/>
              <a:tabLst/>
              <a:defRPr/>
            </a:pPr>
            <a:endParaRPr kumimoji="0" lang="en-GB" sz="2400" i="0" u="none" strike="noStrike" kern="1200" cap="none" spc="0" normalizeH="0" baseline="0" noProof="0">
              <a:ln>
                <a:noFill/>
              </a:ln>
              <a:effectLst/>
              <a:uLnTx/>
              <a:uFillTx/>
              <a:latin typeface="Aptos" panose="020B0004020202020204" pitchFamily="34" charset="0"/>
            </a:endParaRPr>
          </a:p>
          <a:p>
            <a:pPr marR="0" lvl="0" algn="l" defTabSz="914400" rtl="0" eaLnBrk="1" fontAlgn="auto" latinLnBrk="0" hangingPunct="1">
              <a:lnSpc>
                <a:spcPct val="150000"/>
              </a:lnSpc>
              <a:spcBef>
                <a:spcPct val="20000"/>
              </a:spcBef>
              <a:spcAft>
                <a:spcPts val="0"/>
              </a:spcAft>
              <a:buClr>
                <a:srgbClr val="F0A22E"/>
              </a:buClr>
              <a:buSzPct val="70000"/>
              <a:tabLst/>
              <a:defRPr/>
            </a:pPr>
            <a:r>
              <a:rPr kumimoji="0" lang="en-GB" sz="2400" i="0" u="none" strike="noStrike" kern="1200" cap="none" spc="0" normalizeH="0" baseline="0" noProof="0">
                <a:ln>
                  <a:noFill/>
                </a:ln>
                <a:effectLst/>
                <a:uLnTx/>
                <a:uFillTx/>
                <a:latin typeface="Aptos" panose="020B0004020202020204" pitchFamily="34" charset="0"/>
              </a:rPr>
              <a:t>He was able to identify causes and locations of death by looking at stains or dirt left on soldier's uniforms.</a:t>
            </a:r>
          </a:p>
          <a:p>
            <a:pPr marL="342900" marR="0" lvl="0" indent="-342900" algn="l" defTabSz="914400" rtl="0" eaLnBrk="1" fontAlgn="auto" latinLnBrk="0" hangingPunct="1">
              <a:lnSpc>
                <a:spcPct val="150000"/>
              </a:lnSpc>
              <a:spcBef>
                <a:spcPct val="20000"/>
              </a:spcBef>
              <a:spcAft>
                <a:spcPts val="0"/>
              </a:spcAft>
              <a:buClr>
                <a:srgbClr val="F0A22E"/>
              </a:buClr>
              <a:buSzPct val="70000"/>
              <a:buFont typeface="Wingdings 2"/>
              <a:buChar char=""/>
              <a:tabLst/>
              <a:defRPr/>
            </a:pPr>
            <a:endParaRPr kumimoji="0" lang="en-GB" sz="2400" i="0" u="none" strike="noStrike" kern="1200" cap="none" spc="0" normalizeH="0" baseline="0" noProof="0">
              <a:ln>
                <a:noFill/>
              </a:ln>
              <a:effectLst/>
              <a:uLnTx/>
              <a:uFillTx/>
              <a:latin typeface="Aptos" panose="020B0004020202020204" pitchFamily="34" charset="0"/>
            </a:endParaRPr>
          </a:p>
          <a:p>
            <a:pPr marR="0" lvl="0" algn="l" defTabSz="914400" rtl="0" eaLnBrk="1" fontAlgn="auto" latinLnBrk="0" hangingPunct="1">
              <a:lnSpc>
                <a:spcPct val="150000"/>
              </a:lnSpc>
              <a:spcBef>
                <a:spcPct val="20000"/>
              </a:spcBef>
              <a:spcAft>
                <a:spcPts val="0"/>
              </a:spcAft>
              <a:buClr>
                <a:srgbClr val="F0A22E"/>
              </a:buClr>
              <a:buSzPct val="70000"/>
              <a:tabLst/>
              <a:defRPr/>
            </a:pPr>
            <a:r>
              <a:rPr kumimoji="0" lang="en-GB" sz="2400" i="0" u="none" strike="noStrike" kern="1200" cap="none" spc="0" normalizeH="0" baseline="0" noProof="0">
                <a:ln>
                  <a:noFill/>
                </a:ln>
                <a:effectLst/>
                <a:uLnTx/>
                <a:uFillTx/>
                <a:latin typeface="Aptos" panose="020B0004020202020204" pitchFamily="34" charset="0"/>
              </a:rPr>
              <a:t>He was to become one of the most important figures in the history of forensic science.</a:t>
            </a:r>
            <a:endParaRPr kumimoji="0" lang="en-GB" sz="2400" i="0" u="none" strike="noStrike" kern="1200" cap="none" spc="0" normalizeH="0" baseline="0" noProof="0" dirty="0">
              <a:ln>
                <a:noFill/>
              </a:ln>
              <a:effectLst/>
              <a:uLnTx/>
              <a:uFillTx/>
              <a:latin typeface="Aptos" panose="020B0004020202020204" pitchFamily="34" charset="0"/>
            </a:endParaRPr>
          </a:p>
        </p:txBody>
      </p:sp>
      <p:pic>
        <p:nvPicPr>
          <p:cNvPr id="5" name="Picture 4">
            <a:extLst>
              <a:ext uri="{FF2B5EF4-FFF2-40B4-BE49-F238E27FC236}">
                <a16:creationId xmlns:a16="http://schemas.microsoft.com/office/drawing/2014/main" id="{C5CB9160-27BA-39D2-B500-BDC97E4D4E73}"/>
              </a:ext>
            </a:extLst>
          </p:cNvPr>
          <p:cNvPicPr>
            <a:picLocks noChangeAspect="1"/>
          </p:cNvPicPr>
          <p:nvPr/>
        </p:nvPicPr>
        <p:blipFill>
          <a:blip r:embed="rId3"/>
          <a:stretch>
            <a:fillRect/>
          </a:stretch>
        </p:blipFill>
        <p:spPr>
          <a:xfrm>
            <a:off x="7092177" y="1433265"/>
            <a:ext cx="3972326" cy="3991470"/>
          </a:xfrm>
          <a:prstGeom prst="rect">
            <a:avLst/>
          </a:prstGeom>
        </p:spPr>
      </p:pic>
    </p:spTree>
    <p:extLst>
      <p:ext uri="{BB962C8B-B14F-4D97-AF65-F5344CB8AC3E}">
        <p14:creationId xmlns:p14="http://schemas.microsoft.com/office/powerpoint/2010/main" val="251799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31BE60EC-D230-DBB6-CBC3-522B42834E8C}"/>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A271D5A-CA83-B084-EFB8-056044FB6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8EA87-29BF-5FEF-6C6D-313058C5FD0A}"/>
              </a:ext>
            </a:extLst>
          </p:cNvPr>
          <p:cNvSpPr>
            <a:spLocks noGrp="1"/>
          </p:cNvSpPr>
          <p:nvPr>
            <p:ph type="ctrTitle"/>
          </p:nvPr>
        </p:nvSpPr>
        <p:spPr>
          <a:xfrm>
            <a:off x="635124" y="1230777"/>
            <a:ext cx="4781147" cy="4396446"/>
          </a:xfrm>
        </p:spPr>
        <p:txBody>
          <a:bodyPr anchor="ctr">
            <a:normAutofit/>
          </a:bodyPr>
          <a:lstStyle/>
          <a:p>
            <a:pPr marL="342900" lvl="0" indent="-342900" algn="ctr" defTabSz="914400" eaLnBrk="0" fontAlgn="base" hangingPunct="0">
              <a:spcBef>
                <a:spcPct val="20000"/>
              </a:spcBef>
              <a:spcAft>
                <a:spcPct val="0"/>
              </a:spcAft>
              <a:buClr>
                <a:srgbClr val="F0A22E"/>
              </a:buClr>
              <a:buSzPct val="70000"/>
            </a:pPr>
            <a:br>
              <a:rPr lang="en-US" sz="2800" cap="none" dirty="0">
                <a:ln>
                  <a:noFill/>
                </a:ln>
                <a:latin typeface="Aptos" panose="020B0004020202020204" pitchFamily="34" charset="0"/>
                <a:ea typeface="+mn-ea"/>
                <a:cs typeface="+mn-cs"/>
              </a:rPr>
            </a:br>
            <a:r>
              <a:rPr lang="en-GB" altLang="en-US" sz="2700" cap="none" dirty="0">
                <a:ln>
                  <a:noFill/>
                </a:ln>
                <a:latin typeface="Aptos" panose="020B0004020202020204" pitchFamily="34" charset="0"/>
                <a:ea typeface="+mn-ea"/>
                <a:cs typeface="+mn-cs"/>
              </a:rPr>
              <a:t>This principle has serious implications for</a:t>
            </a:r>
            <a:br>
              <a:rPr lang="en-GB" altLang="en-US" sz="2700" cap="none" dirty="0">
                <a:ln>
                  <a:noFill/>
                </a:ln>
                <a:latin typeface="Aptos" panose="020B0004020202020204" pitchFamily="34" charset="0"/>
                <a:ea typeface="+mn-ea"/>
                <a:cs typeface="+mn-cs"/>
              </a:rPr>
            </a:br>
            <a:r>
              <a:rPr lang="en-GB" altLang="en-US" sz="2700" cap="none" dirty="0">
                <a:ln>
                  <a:noFill/>
                </a:ln>
                <a:latin typeface="Aptos" panose="020B0004020202020204" pitchFamily="34" charset="0"/>
                <a:ea typeface="+mn-ea"/>
                <a:cs typeface="+mn-cs"/>
              </a:rPr>
              <a:t>criminal investigation if there is an accidental exchange of material such as fibres from clothing, </a:t>
            </a:r>
            <a:r>
              <a:rPr lang="en-GB" altLang="en-US" sz="2700" cap="none" dirty="0" err="1">
                <a:ln>
                  <a:noFill/>
                </a:ln>
                <a:latin typeface="Aptos" panose="020B0004020202020204" pitchFamily="34" charset="0"/>
                <a:ea typeface="+mn-ea"/>
                <a:cs typeface="+mn-cs"/>
              </a:rPr>
              <a:t>dna</a:t>
            </a:r>
            <a:r>
              <a:rPr lang="en-GB" altLang="en-US" sz="2700" cap="none" dirty="0">
                <a:ln>
                  <a:noFill/>
                </a:ln>
                <a:latin typeface="Aptos" panose="020B0004020202020204" pitchFamily="34" charset="0"/>
                <a:ea typeface="+mn-ea"/>
                <a:cs typeface="+mn-cs"/>
              </a:rPr>
              <a:t> material (e.g. hair, saliva etc)</a:t>
            </a:r>
            <a:br>
              <a:rPr lang="en-GB" altLang="en-US" sz="2700" cap="none" dirty="0">
                <a:ln>
                  <a:noFill/>
                </a:ln>
                <a:latin typeface="Aptos" panose="020B0004020202020204" pitchFamily="34" charset="0"/>
                <a:ea typeface="+mn-ea"/>
                <a:cs typeface="+mn-cs"/>
              </a:rPr>
            </a:br>
            <a:endParaRPr lang="en-GB" sz="2700" dirty="0">
              <a:latin typeface="Aptos" panose="020B0004020202020204" pitchFamily="34" charset="0"/>
            </a:endParaRPr>
          </a:p>
        </p:txBody>
      </p:sp>
      <p:sp>
        <p:nvSpPr>
          <p:cNvPr id="22" name="Rectangle 21">
            <a:extLst>
              <a:ext uri="{FF2B5EF4-FFF2-40B4-BE49-F238E27FC236}">
                <a16:creationId xmlns:a16="http://schemas.microsoft.com/office/drawing/2014/main" id="{3F01D4E7-32DF-8632-B317-9A88DEB33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CE9AB9-0068-9EE9-C443-CEE9C9D1C76B}"/>
              </a:ext>
            </a:extLst>
          </p:cNvPr>
          <p:cNvSpPr txBox="1"/>
          <p:nvPr/>
        </p:nvSpPr>
        <p:spPr>
          <a:xfrm>
            <a:off x="6671650" y="606689"/>
            <a:ext cx="4505093" cy="5644622"/>
          </a:xfrm>
          <a:prstGeom prst="rect">
            <a:avLst/>
          </a:prstGeom>
          <a:noFill/>
        </p:spPr>
        <p:txBody>
          <a:bodyPr wrap="square">
            <a:spAutoFit/>
          </a:bodyPr>
          <a:lstStyle/>
          <a:p>
            <a:pPr marL="342900" marR="0" lvl="0" indent="-342900" algn="ctr" defTabSz="914400" rtl="0" eaLnBrk="1" fontAlgn="base" latinLnBrk="0" hangingPunct="1">
              <a:lnSpc>
                <a:spcPct val="100000"/>
              </a:lnSpc>
              <a:spcBef>
                <a:spcPct val="20000"/>
              </a:spcBef>
              <a:spcAft>
                <a:spcPct val="0"/>
              </a:spcAft>
              <a:buClr>
                <a:srgbClr val="F0A22E"/>
              </a:buClr>
              <a:buSzPct val="70000"/>
              <a:buFont typeface="Wingdings 2" panose="05020102010507070707" pitchFamily="18" charset="2"/>
              <a:buNone/>
              <a:tabLst/>
              <a:defRPr/>
            </a:pPr>
            <a:r>
              <a:rPr kumimoji="0" lang="en-GB" altLang="en-US" sz="4400" b="1" i="0" u="none" strike="noStrike" kern="1200" cap="none" spc="0" normalizeH="0" baseline="0" noProof="0" dirty="0">
                <a:ln>
                  <a:noFill/>
                </a:ln>
                <a:effectLst/>
                <a:uLnTx/>
                <a:uFillTx/>
                <a:latin typeface="Aptos" panose="020B0004020202020204" pitchFamily="34" charset="0"/>
              </a:rPr>
              <a:t>Locard’s Exchange Principle</a:t>
            </a:r>
          </a:p>
          <a:p>
            <a:pPr marL="342900" marR="0" lvl="0" indent="-342900" algn="ctr" defTabSz="914400" rtl="0" eaLnBrk="1" fontAlgn="base" latinLnBrk="0" hangingPunct="1">
              <a:lnSpc>
                <a:spcPct val="100000"/>
              </a:lnSpc>
              <a:spcBef>
                <a:spcPct val="20000"/>
              </a:spcBef>
              <a:spcAft>
                <a:spcPct val="0"/>
              </a:spcAft>
              <a:buClr>
                <a:srgbClr val="F0A22E"/>
              </a:buClr>
              <a:buSzPct val="70000"/>
              <a:buFont typeface="Wingdings 2" panose="05020102010507070707" pitchFamily="18" charset="2"/>
              <a:buNone/>
              <a:tabLst/>
              <a:defRPr/>
            </a:pPr>
            <a:br>
              <a:rPr kumimoji="0" lang="en-GB" altLang="en-US" sz="4400" b="1" i="0" u="none" strike="noStrike" kern="1200" cap="none" spc="0" normalizeH="0" baseline="0" noProof="0" dirty="0">
                <a:ln>
                  <a:noFill/>
                </a:ln>
                <a:effectLst/>
                <a:uLnTx/>
                <a:uFillTx/>
                <a:latin typeface="Aptos" panose="020B0004020202020204" pitchFamily="34" charset="0"/>
              </a:rPr>
            </a:br>
            <a:r>
              <a:rPr kumimoji="0" lang="en-GB" altLang="en-US" sz="4400" b="1" i="0" u="none" strike="noStrike" kern="1200" cap="none" spc="0" normalizeH="0" baseline="0" noProof="0" dirty="0">
                <a:ln>
                  <a:noFill/>
                </a:ln>
                <a:effectLst/>
                <a:uLnTx/>
                <a:uFillTx/>
                <a:latin typeface="Aptos" panose="020B0004020202020204" pitchFamily="34" charset="0"/>
              </a:rPr>
              <a:t>“With contact between two items there will be exchange”</a:t>
            </a:r>
          </a:p>
        </p:txBody>
      </p:sp>
    </p:spTree>
    <p:extLst>
      <p:ext uri="{BB962C8B-B14F-4D97-AF65-F5344CB8AC3E}">
        <p14:creationId xmlns:p14="http://schemas.microsoft.com/office/powerpoint/2010/main" val="164654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ABBA4C90-4EA0-888D-B849-3B67EC7D8430}"/>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3FFA83E-05B6-5ED1-E2CE-41A2345C2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F34F6-493B-B5F9-33DC-F00C9761EA9C}"/>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53B5611C-490B-C882-477E-9ABDC8445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FD027D0-495A-8F07-EE99-F5B47A10D8AE}"/>
              </a:ext>
            </a:extLst>
          </p:cNvPr>
          <p:cNvPicPr>
            <a:picLocks noChangeAspect="1"/>
          </p:cNvPicPr>
          <p:nvPr/>
        </p:nvPicPr>
        <p:blipFill>
          <a:blip r:embed="rId3"/>
          <a:stretch>
            <a:fillRect/>
          </a:stretch>
        </p:blipFill>
        <p:spPr>
          <a:xfrm>
            <a:off x="1524254" y="0"/>
            <a:ext cx="9143492" cy="6858000"/>
          </a:xfrm>
          <a:prstGeom prst="rect">
            <a:avLst/>
          </a:prstGeom>
        </p:spPr>
      </p:pic>
    </p:spTree>
    <p:extLst>
      <p:ext uri="{BB962C8B-B14F-4D97-AF65-F5344CB8AC3E}">
        <p14:creationId xmlns:p14="http://schemas.microsoft.com/office/powerpoint/2010/main" val="977451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E3AF0AAD-BB2E-2D02-182E-4D735A824E4C}"/>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9864BFE-4CA1-836D-C035-B91ECA028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FF8AE-F1DA-0CD9-52F1-A51AAEDF7E6C}"/>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C341BFAA-89DA-EB6A-D7BD-5184586CC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DB4E79D-4B56-8837-AB5A-6F7E37E7C9D7}"/>
              </a:ext>
            </a:extLst>
          </p:cNvPr>
          <p:cNvPicPr>
            <a:picLocks noChangeAspect="1"/>
          </p:cNvPicPr>
          <p:nvPr/>
        </p:nvPicPr>
        <p:blipFill>
          <a:blip r:embed="rId3"/>
          <a:stretch>
            <a:fillRect/>
          </a:stretch>
        </p:blipFill>
        <p:spPr>
          <a:xfrm>
            <a:off x="1524254" y="0"/>
            <a:ext cx="9143492" cy="6858000"/>
          </a:xfrm>
          <a:prstGeom prst="rect">
            <a:avLst/>
          </a:prstGeom>
        </p:spPr>
      </p:pic>
    </p:spTree>
    <p:extLst>
      <p:ext uri="{BB962C8B-B14F-4D97-AF65-F5344CB8AC3E}">
        <p14:creationId xmlns:p14="http://schemas.microsoft.com/office/powerpoint/2010/main" val="390539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5082C64E-35D6-5FCD-CCE4-F780A573D276}"/>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E5CBBE2-F7BF-9251-05AA-1C699B6B6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A43E4-A435-2C50-CD92-FC63AB85AC24}"/>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0034AD49-2E11-D87C-633B-DF1AD1988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F1EED34-BEC7-1581-90F4-24F90F994B54}"/>
              </a:ext>
            </a:extLst>
          </p:cNvPr>
          <p:cNvSpPr txBox="1"/>
          <p:nvPr/>
        </p:nvSpPr>
        <p:spPr>
          <a:xfrm>
            <a:off x="6556917" y="748266"/>
            <a:ext cx="4977655" cy="5361468"/>
          </a:xfrm>
          <a:prstGeom prst="rect">
            <a:avLst/>
          </a:prstGeom>
          <a:noFill/>
        </p:spPr>
        <p:txBody>
          <a:bodyPr wrap="square">
            <a:spAutoFit/>
          </a:bodyPr>
          <a:lstStyle/>
          <a:p>
            <a:pPr marR="0" lvl="0" algn="l" defTabSz="914400" rtl="0" eaLnBrk="1" fontAlgn="base" latinLnBrk="0" hangingPunct="1">
              <a:lnSpc>
                <a:spcPct val="100000"/>
              </a:lnSpc>
              <a:spcBef>
                <a:spcPct val="20000"/>
              </a:spcBef>
              <a:spcAft>
                <a:spcPct val="0"/>
              </a:spcAft>
              <a:buClr>
                <a:srgbClr val="F0A22E"/>
              </a:buClr>
              <a:buSzPct val="70000"/>
              <a:tabLst/>
              <a:defRPr/>
            </a:pPr>
            <a:r>
              <a:rPr kumimoji="0" lang="en-GB" altLang="en-US" sz="4000" i="0" u="none" strike="noStrike" kern="1200" cap="none" spc="0" normalizeH="0" baseline="0" noProof="0" dirty="0">
                <a:ln>
                  <a:noFill/>
                </a:ln>
                <a:effectLst/>
                <a:uLnTx/>
                <a:uFillTx/>
                <a:latin typeface="Aptos" panose="020B0004020202020204" pitchFamily="34" charset="0"/>
              </a:rPr>
              <a:t>Barrier Clothing to be worn.</a:t>
            </a:r>
          </a:p>
          <a:p>
            <a:pPr marR="0" lvl="0" algn="l" defTabSz="914400" rtl="0" eaLnBrk="1" fontAlgn="base" latinLnBrk="0" hangingPunct="1">
              <a:lnSpc>
                <a:spcPct val="100000"/>
              </a:lnSpc>
              <a:spcBef>
                <a:spcPct val="20000"/>
              </a:spcBef>
              <a:spcAft>
                <a:spcPct val="0"/>
              </a:spcAft>
              <a:buClr>
                <a:srgbClr val="F0A22E"/>
              </a:buClr>
              <a:buSzPct val="70000"/>
              <a:tabLst/>
              <a:defRPr/>
            </a:pPr>
            <a:r>
              <a:rPr kumimoji="0" lang="en-GB" altLang="en-US" sz="4000" i="0" u="none" strike="noStrike" kern="1200" cap="none" spc="0" normalizeH="0" baseline="0" noProof="0" dirty="0">
                <a:ln>
                  <a:noFill/>
                </a:ln>
                <a:effectLst/>
                <a:uLnTx/>
                <a:uFillTx/>
                <a:latin typeface="Aptos" panose="020B0004020202020204" pitchFamily="34" charset="0"/>
              </a:rPr>
              <a:t>Wear facemasks.</a:t>
            </a:r>
          </a:p>
          <a:p>
            <a:pPr marR="0" lvl="0" algn="l" defTabSz="914400" rtl="0" eaLnBrk="1" fontAlgn="base" latinLnBrk="0" hangingPunct="1">
              <a:lnSpc>
                <a:spcPct val="100000"/>
              </a:lnSpc>
              <a:spcBef>
                <a:spcPct val="20000"/>
              </a:spcBef>
              <a:spcAft>
                <a:spcPct val="0"/>
              </a:spcAft>
              <a:buClr>
                <a:srgbClr val="F0A22E"/>
              </a:buClr>
              <a:buSzPct val="70000"/>
              <a:tabLst/>
              <a:defRPr/>
            </a:pPr>
            <a:r>
              <a:rPr kumimoji="0" lang="en-GB" altLang="en-US" sz="4000" i="0" u="none" strike="noStrike" kern="1200" cap="none" spc="0" normalizeH="0" baseline="0" noProof="0" dirty="0">
                <a:ln>
                  <a:noFill/>
                </a:ln>
                <a:effectLst/>
                <a:uLnTx/>
                <a:uFillTx/>
                <a:latin typeface="Aptos" panose="020B0004020202020204" pitchFamily="34" charset="0"/>
              </a:rPr>
              <a:t>Wear disposable gloves (double layer).</a:t>
            </a:r>
          </a:p>
          <a:p>
            <a:pPr marR="0" lvl="0" algn="l" defTabSz="914400" rtl="0" eaLnBrk="1" fontAlgn="base" latinLnBrk="0" hangingPunct="1">
              <a:lnSpc>
                <a:spcPct val="100000"/>
              </a:lnSpc>
              <a:spcBef>
                <a:spcPct val="20000"/>
              </a:spcBef>
              <a:spcAft>
                <a:spcPct val="0"/>
              </a:spcAft>
              <a:buClr>
                <a:srgbClr val="F0A22E"/>
              </a:buClr>
              <a:buSzPct val="70000"/>
              <a:tabLst/>
              <a:defRPr/>
            </a:pPr>
            <a:r>
              <a:rPr kumimoji="0" lang="en-GB" altLang="en-US" sz="4000" i="0" u="none" strike="noStrike" kern="1200" cap="none" spc="0" normalizeH="0" baseline="0" noProof="0" dirty="0">
                <a:ln>
                  <a:noFill/>
                </a:ln>
                <a:effectLst/>
                <a:uLnTx/>
                <a:uFillTx/>
                <a:latin typeface="Aptos" panose="020B0004020202020204" pitchFamily="34" charset="0"/>
              </a:rPr>
              <a:t>Clean equipment after each use.</a:t>
            </a:r>
          </a:p>
          <a:p>
            <a:pPr marL="342900" marR="0" lvl="0" indent="-342900" algn="l" defTabSz="914400" rtl="0" eaLnBrk="1" fontAlgn="base" latinLnBrk="0" hangingPunct="1">
              <a:lnSpc>
                <a:spcPct val="100000"/>
              </a:lnSpc>
              <a:spcBef>
                <a:spcPct val="20000"/>
              </a:spcBef>
              <a:spcAft>
                <a:spcPct val="0"/>
              </a:spcAft>
              <a:buClr>
                <a:srgbClr val="F0A22E"/>
              </a:buClr>
              <a:buSzPct val="70000"/>
              <a:buFont typeface="Wingdings 2" panose="05020102010507070707" pitchFamily="18" charset="2"/>
              <a:buChar char=""/>
              <a:tabLst/>
              <a:defRPr/>
            </a:pPr>
            <a:endParaRPr kumimoji="0" lang="en-GB" altLang="en-US" sz="3200" b="0" i="0" u="none" strike="noStrike" kern="1200" cap="none" spc="0" normalizeH="0" baseline="0" noProof="0" dirty="0">
              <a:ln>
                <a:noFill/>
              </a:ln>
              <a:solidFill>
                <a:srgbClr val="4E3B30"/>
              </a:solidFill>
              <a:effectLst/>
              <a:uLnTx/>
              <a:uFillTx/>
              <a:latin typeface="Franklin Gothic Book"/>
              <a:ea typeface="+mn-ea"/>
              <a:cs typeface="+mn-cs"/>
            </a:endParaRPr>
          </a:p>
        </p:txBody>
      </p:sp>
      <p:sp>
        <p:nvSpPr>
          <p:cNvPr id="6" name="TextBox 5">
            <a:extLst>
              <a:ext uri="{FF2B5EF4-FFF2-40B4-BE49-F238E27FC236}">
                <a16:creationId xmlns:a16="http://schemas.microsoft.com/office/drawing/2014/main" id="{87616D4F-474C-CE89-CDD2-5C9FAB9B1E02}"/>
              </a:ext>
            </a:extLst>
          </p:cNvPr>
          <p:cNvSpPr txBox="1"/>
          <p:nvPr/>
        </p:nvSpPr>
        <p:spPr>
          <a:xfrm>
            <a:off x="657426" y="2705725"/>
            <a:ext cx="4316018" cy="1446550"/>
          </a:xfrm>
          <a:prstGeom prst="rect">
            <a:avLst/>
          </a:prstGeom>
          <a:noFill/>
        </p:spPr>
        <p:txBody>
          <a:bodyPr wrap="square">
            <a:spAutoFit/>
          </a:bodyPr>
          <a:lstStyle/>
          <a:p>
            <a:r>
              <a:rPr kumimoji="0" lang="en-GB" sz="4400" b="0" i="0" u="none" strike="noStrike" kern="1200" cap="all" spc="0" normalizeH="0" baseline="0" noProof="0" dirty="0">
                <a:ln>
                  <a:noFill/>
                </a:ln>
                <a:effectLst>
                  <a:reflection blurRad="12700" stA="48000" endA="300" endPos="55000" dir="5400000" sy="-90000" algn="bl" rotWithShape="0"/>
                </a:effectLst>
                <a:uLnTx/>
                <a:uFillTx/>
                <a:latin typeface="Franklin Gothic Medium"/>
                <a:ea typeface="+mj-ea"/>
                <a:cs typeface="+mj-cs"/>
              </a:rPr>
              <a:t>Avoiding Contamination</a:t>
            </a:r>
            <a:endParaRPr lang="en-GB" sz="4400" dirty="0"/>
          </a:p>
        </p:txBody>
      </p:sp>
    </p:spTree>
    <p:extLst>
      <p:ext uri="{BB962C8B-B14F-4D97-AF65-F5344CB8AC3E}">
        <p14:creationId xmlns:p14="http://schemas.microsoft.com/office/powerpoint/2010/main" val="926949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4C13049C-1B7B-ED75-D30A-2BBD492A7C4E}"/>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CE0BC28-2614-E390-FDFD-A6C451957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DC9E4-53B3-D4EA-A360-25D025771800}"/>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38851F04-7E39-0175-4AA0-A2D81DDBE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62DB26F-E458-FFA7-6F9A-90F391F47DD1}"/>
              </a:ext>
            </a:extLst>
          </p:cNvPr>
          <p:cNvSpPr txBox="1"/>
          <p:nvPr/>
        </p:nvSpPr>
        <p:spPr>
          <a:xfrm>
            <a:off x="289932" y="245327"/>
            <a:ext cx="11708779" cy="6236772"/>
          </a:xfrm>
          <a:prstGeom prst="rect">
            <a:avLst/>
          </a:prstGeom>
          <a:noFill/>
        </p:spPr>
        <p:txBody>
          <a:bodyPr wrap="square">
            <a:sp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4400" b="1" i="0" u="sng" strike="noStrike" kern="1200" cap="none" spc="0" normalizeH="0" baseline="0" noProof="0" dirty="0">
                <a:ln>
                  <a:noFill/>
                </a:ln>
                <a:effectLst/>
                <a:uLnTx/>
                <a:uFillTx/>
                <a:latin typeface="Calibri" panose="020F0502020204030204"/>
                <a:ea typeface="+mn-ea"/>
                <a:cs typeface="+mn-cs"/>
              </a:rPr>
              <a:t>QUIZ</a:t>
            </a:r>
            <a:br>
              <a:rPr kumimoji="0" lang="en-US" sz="2400" b="1" i="0" u="sng" strike="noStrike" kern="1200" cap="none" spc="0" normalizeH="0" baseline="0" noProof="0" dirty="0">
                <a:ln>
                  <a:noFill/>
                </a:ln>
                <a:effectLst/>
                <a:uLnTx/>
                <a:uFillTx/>
                <a:latin typeface="Calibri" panose="020F0502020204030204"/>
                <a:ea typeface="+mn-ea"/>
                <a:cs typeface="+mn-cs"/>
              </a:rPr>
            </a:br>
            <a:br>
              <a:rPr kumimoji="0" lang="en-US" sz="2400" b="1" i="0" u="sng" strike="noStrike" kern="1200" cap="none" spc="0" normalizeH="0" baseline="0" noProof="0" dirty="0">
                <a:ln>
                  <a:noFill/>
                </a:ln>
                <a:effectLst/>
                <a:uLnTx/>
                <a:uFillTx/>
                <a:latin typeface="Calibri" panose="020F0502020204030204"/>
                <a:ea typeface="+mn-ea"/>
                <a:cs typeface="+mn-cs"/>
              </a:rPr>
            </a:br>
            <a:endParaRPr kumimoji="0" lang="en-US" sz="1600" b="1" i="0" u="sng" strike="noStrike" kern="1200" cap="none" spc="0" normalizeH="0" baseline="0" noProof="0" dirty="0">
              <a:ln>
                <a:noFill/>
              </a:ln>
              <a:effectLst/>
              <a:uLnTx/>
              <a:uFillTx/>
              <a:latin typeface="Calibri" panose="020F0502020204030204"/>
              <a:ea typeface="+mn-ea"/>
              <a:cs typeface="+mn-cs"/>
            </a:endParaRPr>
          </a:p>
          <a:p>
            <a:pPr marL="22860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effectLst/>
                <a:uLnTx/>
                <a:uFillTx/>
                <a:latin typeface="Calibri" panose="020F0502020204030204"/>
                <a:ea typeface="+mn-ea"/>
                <a:cs typeface="+mn-cs"/>
              </a:rPr>
              <a:t>What evidence do you think may need to be transported with a detained person?</a:t>
            </a:r>
          </a:p>
          <a:p>
            <a:pPr marL="22860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effectLst/>
                <a:uLnTx/>
                <a:uFillTx/>
                <a:latin typeface="Calibri" panose="020F0502020204030204"/>
                <a:ea typeface="+mn-ea"/>
                <a:cs typeface="+mn-cs"/>
              </a:rPr>
              <a:t>What personal property might need to be transported with a detained person?</a:t>
            </a:r>
          </a:p>
          <a:p>
            <a:pPr marL="22860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effectLst/>
                <a:uLnTx/>
                <a:uFillTx/>
                <a:latin typeface="Calibri" panose="020F0502020204030204"/>
                <a:ea typeface="+mn-ea"/>
                <a:cs typeface="+mn-cs"/>
              </a:rPr>
              <a:t>Can you think of any examples of how evidence might get lost during the escort of a prisoner?</a:t>
            </a:r>
          </a:p>
          <a:p>
            <a:pPr marL="22860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effectLst/>
                <a:uLnTx/>
                <a:uFillTx/>
                <a:latin typeface="Calibri" panose="020F0502020204030204"/>
                <a:ea typeface="+mn-ea"/>
                <a:cs typeface="+mn-cs"/>
              </a:rPr>
              <a:t>Can you think of any examples of how evidence can be contaminated during the escort of a prisoner? Same vehicle as victim was conveyed in.</a:t>
            </a:r>
          </a:p>
          <a:p>
            <a:pPr marL="22860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effectLst/>
                <a:uLnTx/>
                <a:uFillTx/>
                <a:latin typeface="Calibri" panose="020F0502020204030204"/>
                <a:ea typeface="+mn-ea"/>
                <a:cs typeface="+mn-cs"/>
              </a:rPr>
              <a:t>How might you prevent the loss, damage, destruction or contamination of evidence during the escort of your prisoner? </a:t>
            </a:r>
          </a:p>
        </p:txBody>
      </p:sp>
    </p:spTree>
    <p:extLst>
      <p:ext uri="{BB962C8B-B14F-4D97-AF65-F5344CB8AC3E}">
        <p14:creationId xmlns:p14="http://schemas.microsoft.com/office/powerpoint/2010/main" val="29612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3143A5B1-97D2-94D1-CE51-D40CEAC150A0}"/>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489B7CC-C587-18B8-6B13-249BBA1C8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C61FE-ADD5-3F2A-3F1D-EBF706FA3371}"/>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EDA19CE8-2514-F477-A724-2587D643E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EFEEC60-F1A4-7E52-EA53-3B59502482F1}"/>
              </a:ext>
            </a:extLst>
          </p:cNvPr>
          <p:cNvSpPr txBox="1"/>
          <p:nvPr/>
        </p:nvSpPr>
        <p:spPr>
          <a:xfrm>
            <a:off x="-343582" y="294647"/>
            <a:ext cx="6110868" cy="1311128"/>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400" b="1" i="0" u="none" strike="noStrike" kern="1200" cap="none" spc="0" normalizeH="0" baseline="0" noProof="0" dirty="0">
                <a:ln>
                  <a:noFill/>
                </a:ln>
                <a:effectLst/>
                <a:uLnTx/>
                <a:uFillTx/>
                <a:latin typeface="Aptos" panose="020B0004020202020204" pitchFamily="34" charset="0"/>
              </a:rPr>
              <a:t>Prisoners of the Opposite Sex</a:t>
            </a:r>
          </a:p>
        </p:txBody>
      </p:sp>
      <p:sp>
        <p:nvSpPr>
          <p:cNvPr id="6" name="TextBox 5">
            <a:extLst>
              <a:ext uri="{FF2B5EF4-FFF2-40B4-BE49-F238E27FC236}">
                <a16:creationId xmlns:a16="http://schemas.microsoft.com/office/drawing/2014/main" id="{3BC5C752-A3D9-D0F6-22E7-E66B5033895B}"/>
              </a:ext>
            </a:extLst>
          </p:cNvPr>
          <p:cNvSpPr txBox="1"/>
          <p:nvPr/>
        </p:nvSpPr>
        <p:spPr>
          <a:xfrm>
            <a:off x="330328" y="2307924"/>
            <a:ext cx="5108245" cy="3391698"/>
          </a:xfrm>
          <a:prstGeom prst="rect">
            <a:avLst/>
          </a:prstGeom>
          <a:noFill/>
        </p:spPr>
        <p:txBody>
          <a:bodyPr wrap="square">
            <a:spAutoFit/>
          </a:bodyPr>
          <a:lstStyle/>
          <a:p>
            <a:pPr marL="0" marR="0" lvl="0" indent="-2286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Aptos" panose="020B0004020202020204" pitchFamily="34" charset="0"/>
              </a:rPr>
              <a:t>Female prisoners must be accompanied by a female police officer if one is available. </a:t>
            </a:r>
          </a:p>
          <a:p>
            <a:pPr marL="0" marR="0" lvl="0" indent="-2286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Aptos" panose="020B0004020202020204" pitchFamily="34" charset="0"/>
            </a:endParaRPr>
          </a:p>
          <a:p>
            <a:pPr marL="0" marR="0" lvl="0" indent="-2286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Aptos" panose="020B0004020202020204" pitchFamily="34" charset="0"/>
              </a:rPr>
              <a:t>If not available, at least two male officers must act as escort.</a:t>
            </a:r>
          </a:p>
          <a:p>
            <a:pPr marL="0" marR="0" lvl="0" indent="-2286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effectLst/>
              <a:uLnTx/>
              <a:uFillTx/>
              <a:latin typeface="Aptos" panose="020B0004020202020204" pitchFamily="34" charset="0"/>
            </a:endParaRPr>
          </a:p>
          <a:p>
            <a:pPr marL="0" marR="0" lvl="0" indent="-228600" algn="l" defTabSz="914400" rtl="0" eaLnBrk="1" fontAlgn="auto" latinLnBrk="0" hangingPunct="1">
              <a:lnSpc>
                <a:spcPct val="90000"/>
              </a:lnSpc>
              <a:spcBef>
                <a:spcPct val="0"/>
              </a:spcBef>
              <a:spcAft>
                <a:spcPts val="60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effectLst/>
                <a:uLnTx/>
                <a:uFillTx/>
                <a:latin typeface="Aptos" panose="020B0004020202020204" pitchFamily="34" charset="0"/>
              </a:rPr>
              <a:t>The same course of action applies to male prisoners and female officers</a:t>
            </a:r>
          </a:p>
        </p:txBody>
      </p:sp>
      <p:pic>
        <p:nvPicPr>
          <p:cNvPr id="7" name="Picture 6">
            <a:extLst>
              <a:ext uri="{FF2B5EF4-FFF2-40B4-BE49-F238E27FC236}">
                <a16:creationId xmlns:a16="http://schemas.microsoft.com/office/drawing/2014/main" id="{9FE1B074-5877-2692-7847-AD86633BF20C}"/>
              </a:ext>
            </a:extLst>
          </p:cNvPr>
          <p:cNvPicPr>
            <a:picLocks noChangeAspect="1"/>
          </p:cNvPicPr>
          <p:nvPr/>
        </p:nvPicPr>
        <p:blipFill>
          <a:blip r:embed="rId3"/>
          <a:stretch>
            <a:fillRect/>
          </a:stretch>
        </p:blipFill>
        <p:spPr>
          <a:xfrm>
            <a:off x="6586378" y="548056"/>
            <a:ext cx="4639458" cy="5151566"/>
          </a:xfrm>
          <a:prstGeom prst="rect">
            <a:avLst/>
          </a:prstGeom>
        </p:spPr>
      </p:pic>
    </p:spTree>
    <p:extLst>
      <p:ext uri="{BB962C8B-B14F-4D97-AF65-F5344CB8AC3E}">
        <p14:creationId xmlns:p14="http://schemas.microsoft.com/office/powerpoint/2010/main" val="2679387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2BA3348E-1A83-7175-2148-734FAF25B996}"/>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10F5D4E-F4EF-D6DC-A02E-A894815A9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7C7A2-89EC-2B09-9B98-80F6AF2ABF20}"/>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20364FDE-32E8-FCD3-580A-C144573B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Rectangle 5"/>
          <p:cNvSpPr txBox="1">
            <a:spLocks noChangeArrowheads="1"/>
          </p:cNvSpPr>
          <p:nvPr>
            <p:custDataLst>
              <p:tags r:id="rId1"/>
            </p:custDataLst>
          </p:nvPr>
        </p:nvSpPr>
        <p:spPr bwMode="auto">
          <a:xfrm>
            <a:off x="578580" y="749996"/>
            <a:ext cx="10955994" cy="439644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defTabSz="914400" eaLnBrk="1" hangingPunct="1">
              <a:lnSpc>
                <a:spcPct val="90000"/>
              </a:lnSpc>
              <a:spcBef>
                <a:spcPts val="0"/>
              </a:spcBef>
              <a:spcAft>
                <a:spcPts val="2700"/>
              </a:spcAft>
              <a:defRPr/>
            </a:pPr>
            <a:r>
              <a:rPr lang="en-US" altLang="en-US" sz="2400" dirty="0">
                <a:solidFill>
                  <a:schemeClr val="tx1"/>
                </a:solidFill>
                <a:latin typeface="Aptos" panose="020B0004020202020204" pitchFamily="34" charset="0"/>
              </a:rPr>
              <a:t>Section 136 Mental Health Act 1983 states:</a:t>
            </a:r>
          </a:p>
          <a:p>
            <a:pPr defTabSz="914400" eaLnBrk="1" hangingPunct="1">
              <a:lnSpc>
                <a:spcPct val="150000"/>
              </a:lnSpc>
              <a:spcBef>
                <a:spcPts val="0"/>
              </a:spcBef>
              <a:spcAft>
                <a:spcPts val="2700"/>
              </a:spcAft>
              <a:defRPr/>
            </a:pPr>
            <a:r>
              <a:rPr lang="en-US" sz="2400" dirty="0">
                <a:solidFill>
                  <a:schemeClr val="tx1"/>
                </a:solidFill>
                <a:latin typeface="Aptos" panose="020B0004020202020204" pitchFamily="34" charset="0"/>
              </a:rPr>
              <a:t>‘If a police officer finds a person in a public place who appears to be suffering from mental disorder and to be in immediate need of care or control, the police officer may, if they think it necessary to do so in the interests of that person or for the protection of other persons, remove that person to a place of safety’…</a:t>
            </a:r>
            <a:endParaRPr lang="en-US" altLang="en-US" sz="2400" dirty="0">
              <a:solidFill>
                <a:schemeClr val="tx1"/>
              </a:solidFill>
              <a:latin typeface="Aptos" panose="020B0004020202020204" pitchFamily="34" charset="0"/>
            </a:endParaRPr>
          </a:p>
        </p:txBody>
      </p:sp>
    </p:spTree>
    <p:extLst>
      <p:ext uri="{BB962C8B-B14F-4D97-AF65-F5344CB8AC3E}">
        <p14:creationId xmlns:p14="http://schemas.microsoft.com/office/powerpoint/2010/main" val="2349594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7367F974-571D-0734-7B16-727EA9AB8629}"/>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B3DDE3A-2403-31AC-0F8B-12A06676D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9A30E-D98E-9D61-870D-2B59815EE41F}"/>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000219DD-2F00-0EFB-2213-3244EEA4F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D6FD3C9-85A7-954C-4D4F-60FC5319837D}"/>
              </a:ext>
            </a:extLst>
          </p:cNvPr>
          <p:cNvSpPr txBox="1"/>
          <p:nvPr/>
        </p:nvSpPr>
        <p:spPr>
          <a:xfrm>
            <a:off x="657426" y="855779"/>
            <a:ext cx="11329639" cy="4426148"/>
          </a:xfrm>
          <a:prstGeom prst="rect">
            <a:avLst/>
          </a:prstGeom>
          <a:noFill/>
        </p:spPr>
        <p:txBody>
          <a:bodyPr wrap="square">
            <a:spAutoFit/>
          </a:bodyPr>
          <a:lstStyle/>
          <a:p>
            <a:pPr marL="0" marR="0" lvl="0" indent="0" algn="ctr" defTabSz="914400" rtl="0" eaLnBrk="1" fontAlgn="auto" latinLnBrk="0" hangingPunct="1">
              <a:lnSpc>
                <a:spcPct val="90000"/>
              </a:lnSpc>
              <a:spcBef>
                <a:spcPct val="0"/>
              </a:spcBef>
              <a:spcAft>
                <a:spcPts val="450"/>
              </a:spcAft>
              <a:buClrTx/>
              <a:buSzTx/>
              <a:buFontTx/>
              <a:buNone/>
              <a:tabLst/>
              <a:defRPr/>
            </a:pPr>
            <a:r>
              <a:rPr kumimoji="0" lang="en-US" sz="4400" b="0" i="0" u="sng" strike="noStrike" kern="1200" cap="none" spc="0" normalizeH="0" baseline="0" noProof="0" dirty="0">
                <a:ln>
                  <a:noFill/>
                </a:ln>
                <a:effectLst/>
                <a:uLnTx/>
                <a:uFillTx/>
                <a:latin typeface="Aptos" panose="020B0004020202020204" pitchFamily="34" charset="0"/>
              </a:rPr>
              <a:t>Research Task</a:t>
            </a:r>
            <a:br>
              <a:rPr kumimoji="0" lang="en-US" sz="4400" b="0" i="0" u="sng" strike="noStrike" kern="1200" cap="none" spc="0" normalizeH="0" baseline="0" noProof="0" dirty="0">
                <a:ln>
                  <a:noFill/>
                </a:ln>
                <a:effectLst/>
                <a:uLnTx/>
                <a:uFillTx/>
                <a:latin typeface="Aptos" panose="020B0004020202020204" pitchFamily="34" charset="0"/>
              </a:rPr>
            </a:br>
            <a:r>
              <a:rPr kumimoji="0" lang="en-US" sz="4400" b="0" i="0" u="sng" strike="noStrike" kern="1200" cap="none" spc="0" normalizeH="0" baseline="0" noProof="0" dirty="0">
                <a:ln>
                  <a:noFill/>
                </a:ln>
                <a:effectLst/>
                <a:uLnTx/>
                <a:uFillTx/>
                <a:latin typeface="Aptos" panose="020B0004020202020204" pitchFamily="34" charset="0"/>
              </a:rPr>
              <a:t> </a:t>
            </a:r>
            <a:br>
              <a:rPr kumimoji="0" lang="en-US" sz="4400" b="0" i="0" u="none" strike="noStrike" kern="1200" cap="none" spc="0" normalizeH="0" baseline="0" noProof="0" dirty="0">
                <a:ln>
                  <a:noFill/>
                </a:ln>
                <a:effectLst/>
                <a:uLnTx/>
                <a:uFillTx/>
                <a:latin typeface="Aptos" panose="020B0004020202020204" pitchFamily="34" charset="0"/>
              </a:rPr>
            </a:br>
            <a:br>
              <a:rPr kumimoji="0" lang="en-US" sz="4400" b="0" i="0" u="none" strike="noStrike" kern="1200" cap="none" spc="0" normalizeH="0" baseline="0" noProof="0" dirty="0">
                <a:ln>
                  <a:noFill/>
                </a:ln>
                <a:effectLst/>
                <a:uLnTx/>
                <a:uFillTx/>
                <a:latin typeface="Aptos" panose="020B0004020202020204" pitchFamily="34" charset="0"/>
              </a:rPr>
            </a:br>
            <a:r>
              <a:rPr kumimoji="0" lang="en-US" sz="4400" b="0" i="0" u="none" strike="noStrike" kern="1200" cap="none" spc="0" normalizeH="0" baseline="0" noProof="0" dirty="0">
                <a:ln>
                  <a:noFill/>
                </a:ln>
                <a:effectLst/>
                <a:uLnTx/>
                <a:uFillTx/>
                <a:latin typeface="Aptos" panose="020B0004020202020204" pitchFamily="34" charset="0"/>
              </a:rPr>
              <a:t>1. How many hours can someone be detained in custody in England and Wales? </a:t>
            </a:r>
          </a:p>
          <a:p>
            <a:pPr marL="0" marR="0" lvl="0" indent="0" algn="ctr" defTabSz="914400" rtl="0" eaLnBrk="1" fontAlgn="auto" latinLnBrk="0" hangingPunct="1">
              <a:lnSpc>
                <a:spcPct val="90000"/>
              </a:lnSpc>
              <a:spcBef>
                <a:spcPct val="0"/>
              </a:spcBef>
              <a:spcAft>
                <a:spcPts val="450"/>
              </a:spcAft>
              <a:buClrTx/>
              <a:buSzTx/>
              <a:buFontTx/>
              <a:buNone/>
              <a:tabLst/>
              <a:defRPr/>
            </a:pPr>
            <a:r>
              <a:rPr kumimoji="0" lang="en-US" sz="4400" b="0" i="0" u="none" strike="noStrike" kern="1200" cap="none" spc="0" normalizeH="0" baseline="0" noProof="0" dirty="0">
                <a:ln>
                  <a:noFill/>
                </a:ln>
                <a:effectLst/>
                <a:uLnTx/>
                <a:uFillTx/>
                <a:latin typeface="Aptos" panose="020B0004020202020204" pitchFamily="34" charset="0"/>
              </a:rPr>
              <a:t>2. Does the period of detention differ for each incident?</a:t>
            </a:r>
          </a:p>
        </p:txBody>
      </p:sp>
    </p:spTree>
    <p:extLst>
      <p:ext uri="{BB962C8B-B14F-4D97-AF65-F5344CB8AC3E}">
        <p14:creationId xmlns:p14="http://schemas.microsoft.com/office/powerpoint/2010/main" val="87115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53AEE1CB-B1E9-30B6-0A92-96BD495816FB}"/>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BDFA2BB-A2B4-5B80-C003-CA2D703A9B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B5032AF-9886-9488-D9D0-C7C7BD227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422AED-00A7-B7E6-0674-9D6B9A4AB9D8}"/>
              </a:ext>
            </a:extLst>
          </p:cNvPr>
          <p:cNvSpPr txBox="1"/>
          <p:nvPr/>
        </p:nvSpPr>
        <p:spPr>
          <a:xfrm>
            <a:off x="657426" y="86338"/>
            <a:ext cx="7783551"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effectLst/>
                <a:uLnTx/>
                <a:uFillTx/>
                <a:latin typeface="Calibri" panose="020F0502020204030204"/>
                <a:ea typeface="+mn-ea"/>
                <a:cs typeface="+mn-cs"/>
              </a:rPr>
              <a:t>The Custody Clock explained….</a:t>
            </a:r>
          </a:p>
        </p:txBody>
      </p:sp>
      <p:sp>
        <p:nvSpPr>
          <p:cNvPr id="6" name="TextBox 5">
            <a:extLst>
              <a:ext uri="{FF2B5EF4-FFF2-40B4-BE49-F238E27FC236}">
                <a16:creationId xmlns:a16="http://schemas.microsoft.com/office/drawing/2014/main" id="{2E312BA6-A6EF-B8B0-4A7F-40B154E9AEE4}"/>
              </a:ext>
            </a:extLst>
          </p:cNvPr>
          <p:cNvSpPr txBox="1"/>
          <p:nvPr/>
        </p:nvSpPr>
        <p:spPr>
          <a:xfrm>
            <a:off x="657426" y="1888132"/>
            <a:ext cx="10627608" cy="1107996"/>
          </a:xfrm>
          <a:prstGeom prst="rect">
            <a:avLst/>
          </a:prstGeom>
          <a:noFill/>
        </p:spPr>
        <p:txBody>
          <a:bodyPr wrap="square">
            <a:spAutoFit/>
          </a:bodyPr>
          <a:lstStyle/>
          <a:p>
            <a:pPr marL="0" marR="0" lvl="0" indent="0" algn="l" defTabSz="914400" rtl="0" eaLnBrk="0" fontAlgn="base" latinLnBrk="0" hangingPunct="0">
              <a:lnSpc>
                <a:spcPct val="100000"/>
              </a:lnSpc>
              <a:spcBef>
                <a:spcPts val="395"/>
              </a:spcBef>
              <a:spcAft>
                <a:spcPts val="0"/>
              </a:spcAft>
              <a:buClrTx/>
              <a:buSzTx/>
              <a:buFontTx/>
              <a:buNone/>
              <a:tabLst/>
              <a:defRPr/>
            </a:pPr>
            <a:r>
              <a:rPr kumimoji="0" lang="en-GB" sz="2400" b="0" i="0" u="none" strike="noStrike" kern="1200" cap="none" spc="0" normalizeH="0" baseline="0" noProof="0" dirty="0">
                <a:ln>
                  <a:noFill/>
                </a:ln>
                <a:effectLst/>
                <a:uLnTx/>
                <a:uFillTx/>
                <a:latin typeface="Aptos" panose="020B0004020202020204" pitchFamily="34" charset="0"/>
                <a:ea typeface="Times New Roman" panose="02020603050405020304" pitchFamily="18" charset="0"/>
              </a:rPr>
              <a:t>The maximum period of detention </a:t>
            </a:r>
            <a:r>
              <a:rPr kumimoji="0" lang="en-GB" sz="2400" b="1" i="0" u="none" strike="noStrike" kern="1200" cap="none" spc="0" normalizeH="0" baseline="0" noProof="0" dirty="0">
                <a:ln>
                  <a:noFill/>
                </a:ln>
                <a:effectLst/>
                <a:uLnTx/>
                <a:uFillTx/>
                <a:latin typeface="Aptos" panose="020B0004020202020204" pitchFamily="34" charset="0"/>
                <a:ea typeface="Times New Roman" panose="02020603050405020304" pitchFamily="18" charset="0"/>
              </a:rPr>
              <a:t>without charge </a:t>
            </a:r>
            <a:r>
              <a:rPr kumimoji="0" lang="en-GB" sz="2400" b="0" i="0" u="none" strike="noStrike" kern="1200" cap="none" spc="0" normalizeH="0" baseline="0" noProof="0" dirty="0">
                <a:ln>
                  <a:noFill/>
                </a:ln>
                <a:effectLst/>
                <a:uLnTx/>
                <a:uFillTx/>
                <a:latin typeface="Aptos" panose="020B0004020202020204" pitchFamily="34" charset="0"/>
                <a:ea typeface="Times New Roman" panose="02020603050405020304" pitchFamily="18" charset="0"/>
              </a:rPr>
              <a:t> is generally </a:t>
            </a:r>
            <a:r>
              <a:rPr kumimoji="0" lang="en-GB" sz="2400" b="1" i="0" u="none" strike="noStrike" kern="1200" cap="none" spc="0" normalizeH="0" baseline="0" noProof="0" dirty="0">
                <a:ln>
                  <a:noFill/>
                </a:ln>
                <a:effectLst/>
                <a:uLnTx/>
                <a:uFillTx/>
                <a:latin typeface="Aptos" panose="020B0004020202020204" pitchFamily="34" charset="0"/>
                <a:ea typeface="Times New Roman" panose="02020603050405020304" pitchFamily="18" charset="0"/>
              </a:rPr>
              <a:t>24 hours from the relevant time</a:t>
            </a:r>
            <a:r>
              <a:rPr kumimoji="0" lang="en-GB" sz="2400" b="0" i="0" u="none" strike="noStrike" kern="1200" cap="none" spc="0" normalizeH="0" baseline="0" noProof="0" dirty="0">
                <a:ln>
                  <a:noFill/>
                </a:ln>
                <a:effectLst/>
                <a:uLnTx/>
                <a:uFillTx/>
                <a:latin typeface="Aptos" panose="020B0004020202020204" pitchFamily="34" charset="0"/>
                <a:ea typeface="Times New Roman" panose="02020603050405020304" pitchFamily="18" charset="0"/>
              </a:rPr>
              <a:t>. </a:t>
            </a:r>
            <a:b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br>
            <a:endPar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sp>
        <p:nvSpPr>
          <p:cNvPr id="8" name="TextBox 7">
            <a:extLst>
              <a:ext uri="{FF2B5EF4-FFF2-40B4-BE49-F238E27FC236}">
                <a16:creationId xmlns:a16="http://schemas.microsoft.com/office/drawing/2014/main" id="{456C1C47-055B-DAA1-A6B1-3919E2E4A706}"/>
              </a:ext>
            </a:extLst>
          </p:cNvPr>
          <p:cNvSpPr txBox="1"/>
          <p:nvPr/>
        </p:nvSpPr>
        <p:spPr>
          <a:xfrm>
            <a:off x="657426" y="3429000"/>
            <a:ext cx="10605305" cy="1200329"/>
          </a:xfrm>
          <a:prstGeom prst="rect">
            <a:avLst/>
          </a:prstGeom>
          <a:noFill/>
        </p:spPr>
        <p:txBody>
          <a:bodyPr wrap="square">
            <a:spAutoFit/>
          </a:bodyPr>
          <a:lstStyle/>
          <a:p>
            <a:pPr marL="0" marR="0" lvl="0" indent="0" algn="l" defTabSz="914400" rtl="0" eaLnBrk="0" fontAlgn="base" latinLnBrk="0" hangingPunct="0">
              <a:lnSpc>
                <a:spcPct val="100000"/>
              </a:lnSpc>
              <a:spcBef>
                <a:spcPts val="395"/>
              </a:spcBef>
              <a:spcAft>
                <a:spcPts val="0"/>
              </a:spcAft>
              <a:buClrTx/>
              <a:buSzTx/>
              <a:buFontTx/>
              <a:buNone/>
              <a:tabLst/>
              <a:defRPr/>
            </a:pPr>
            <a:r>
              <a:rPr kumimoji="0" lang="en-GB" sz="2400" b="0" i="0" u="none" strike="noStrike" kern="1200" cap="none" spc="0" normalizeH="0" baseline="0" noProof="0" dirty="0">
                <a:ln>
                  <a:noFill/>
                </a:ln>
                <a:effectLst/>
                <a:uLnTx/>
                <a:uFillTx/>
                <a:latin typeface="Aptos" panose="020B0004020202020204" pitchFamily="34" charset="0"/>
                <a:ea typeface="Times New Roman" panose="02020603050405020304" pitchFamily="18" charset="0"/>
              </a:rPr>
              <a:t>The period of detention without charge may be </a:t>
            </a:r>
            <a:r>
              <a:rPr kumimoji="0" lang="en-GB" sz="2400" b="1" i="0" u="none" strike="noStrike" kern="1200" cap="none" spc="0" normalizeH="0" baseline="0" noProof="0" dirty="0">
                <a:ln>
                  <a:noFill/>
                </a:ln>
                <a:effectLst/>
                <a:uLnTx/>
                <a:uFillTx/>
                <a:latin typeface="Aptos" panose="020B0004020202020204" pitchFamily="34" charset="0"/>
                <a:ea typeface="Times New Roman" panose="02020603050405020304" pitchFamily="18" charset="0"/>
              </a:rPr>
              <a:t>extended for up to a period of 36 hours from the relevant time.</a:t>
            </a:r>
            <a:r>
              <a:rPr kumimoji="0" lang="en-GB" sz="2400" b="0" i="0" u="none" strike="noStrike" kern="1200" cap="none" spc="0" normalizeH="0" baseline="0" noProof="0" dirty="0">
                <a:ln>
                  <a:noFill/>
                </a:ln>
                <a:effectLst/>
                <a:uLnTx/>
                <a:uFillTx/>
                <a:latin typeface="Aptos" panose="020B0004020202020204" pitchFamily="34" charset="0"/>
                <a:ea typeface="Times New Roman" panose="02020603050405020304" pitchFamily="18" charset="0"/>
              </a:rPr>
              <a:t> The extension can only be granted if the requirements of </a:t>
            </a:r>
            <a:r>
              <a:rPr kumimoji="0" lang="en-GB" sz="2400" b="1" i="0" u="none" strike="noStrike" kern="1200" cap="none" spc="0" normalizeH="0" baseline="0" noProof="0" dirty="0">
                <a:ln>
                  <a:noFill/>
                </a:ln>
                <a:effectLst/>
                <a:uLnTx/>
                <a:uFillTx/>
                <a:latin typeface="Aptos" panose="020B00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PACE 1984</a:t>
            </a:r>
            <a:r>
              <a:rPr kumimoji="0" lang="en-GB" sz="2400" b="0" i="0" u="none" strike="noStrike" kern="1200" cap="none" spc="0" normalizeH="0" baseline="0" noProof="0" dirty="0">
                <a:ln>
                  <a:noFill/>
                </a:ln>
                <a:effectLst/>
                <a:uLnTx/>
                <a:uFillTx/>
                <a:latin typeface="Aptos" panose="020B0004020202020204" pitchFamily="34" charset="0"/>
                <a:ea typeface="Times New Roman" panose="02020603050405020304" pitchFamily="18" charset="0"/>
              </a:rPr>
              <a:t> are satisfied. </a:t>
            </a:r>
          </a:p>
        </p:txBody>
      </p:sp>
      <p:pic>
        <p:nvPicPr>
          <p:cNvPr id="7" name="Picture 6">
            <a:extLst>
              <a:ext uri="{FF2B5EF4-FFF2-40B4-BE49-F238E27FC236}">
                <a16:creationId xmlns:a16="http://schemas.microsoft.com/office/drawing/2014/main" id="{91BF8409-69FB-FBAC-936C-359DD56A1D1E}"/>
              </a:ext>
            </a:extLst>
          </p:cNvPr>
          <p:cNvPicPr>
            <a:picLocks noChangeAspect="1"/>
          </p:cNvPicPr>
          <p:nvPr/>
        </p:nvPicPr>
        <p:blipFill>
          <a:blip r:embed="rId4"/>
          <a:stretch>
            <a:fillRect/>
          </a:stretch>
        </p:blipFill>
        <p:spPr>
          <a:xfrm>
            <a:off x="9143999" y="4307551"/>
            <a:ext cx="2462997" cy="2078916"/>
          </a:xfrm>
          <a:prstGeom prst="rect">
            <a:avLst/>
          </a:prstGeom>
        </p:spPr>
      </p:pic>
    </p:spTree>
    <p:extLst>
      <p:ext uri="{BB962C8B-B14F-4D97-AF65-F5344CB8AC3E}">
        <p14:creationId xmlns:p14="http://schemas.microsoft.com/office/powerpoint/2010/main" val="3746521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FE6081CA-0C6F-1F60-A2C9-1E3C231E9718}"/>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D16C4-D0A9-FB0D-0C9A-9F2F02BA8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2CC64-AC8D-5F15-400C-B1B0A204F101}"/>
              </a:ext>
            </a:extLst>
          </p:cNvPr>
          <p:cNvSpPr>
            <a:spLocks noGrp="1"/>
          </p:cNvSpPr>
          <p:nvPr>
            <p:ph type="ctrTitle"/>
          </p:nvPr>
        </p:nvSpPr>
        <p:spPr>
          <a:xfrm>
            <a:off x="612820" y="2653770"/>
            <a:ext cx="5118906" cy="775230"/>
          </a:xfrm>
        </p:spPr>
        <p:txBody>
          <a:bodyPr anchor="ctr">
            <a:noAutofit/>
          </a:bodyPr>
          <a:lstStyle/>
          <a:p>
            <a:pPr lvl="0" defTabSz="914400" eaLnBrk="0" fontAlgn="base" hangingPunct="0">
              <a:lnSpc>
                <a:spcPct val="150000"/>
              </a:lnSpc>
              <a:spcBef>
                <a:spcPts val="395"/>
              </a:spcBef>
            </a:pPr>
            <a:r>
              <a:rPr lang="en-GB" sz="2400" cap="none" dirty="0">
                <a:ln>
                  <a:noFill/>
                </a:ln>
                <a:latin typeface="Calibri" panose="020F0502020204030204" pitchFamily="34" charset="0"/>
                <a:ea typeface="Times New Roman" panose="02020603050405020304" pitchFamily="18" charset="0"/>
                <a:cs typeface="+mn-cs"/>
              </a:rPr>
              <a:t>Detention </a:t>
            </a:r>
            <a:r>
              <a:rPr lang="en-GB" sz="2400" b="1" cap="none" dirty="0">
                <a:ln>
                  <a:noFill/>
                </a:ln>
                <a:latin typeface="Calibri" panose="020F0502020204030204" pitchFamily="34" charset="0"/>
                <a:ea typeface="Times New Roman" panose="02020603050405020304" pitchFamily="18" charset="0"/>
                <a:cs typeface="+mn-cs"/>
              </a:rPr>
              <a:t>beyond 36 hours </a:t>
            </a:r>
            <a:r>
              <a:rPr lang="en-GB" sz="2400" cap="none" dirty="0">
                <a:ln>
                  <a:noFill/>
                </a:ln>
                <a:latin typeface="Calibri" panose="020F0502020204030204" pitchFamily="34" charset="0"/>
                <a:ea typeface="Times New Roman" panose="02020603050405020304" pitchFamily="18" charset="0"/>
                <a:cs typeface="+mn-cs"/>
              </a:rPr>
              <a:t>is only permitted under </a:t>
            </a:r>
            <a:r>
              <a:rPr lang="en-GB" sz="2400" b="1" cap="none" dirty="0">
                <a:ln>
                  <a:noFill/>
                </a:ln>
                <a:latin typeface="Calibri" panose="020F0502020204030204" pitchFamily="34" charset="0"/>
                <a:ea typeface="Times New Roman" panose="02020603050405020304" pitchFamily="18" charset="0"/>
                <a:cs typeface="+mn-cs"/>
                <a:hlinkClick r:id="rId3">
                  <a:extLst>
                    <a:ext uri="{A12FA001-AC4F-418D-AE19-62706E023703}">
                      <ahyp:hlinkClr xmlns:ahyp="http://schemas.microsoft.com/office/drawing/2018/hyperlinkcolor" val="tx"/>
                    </a:ext>
                  </a:extLst>
                </a:hlinkClick>
              </a:rPr>
              <a:t>PACE 1984</a:t>
            </a:r>
            <a:r>
              <a:rPr lang="en-GB" sz="2400" cap="none" dirty="0">
                <a:ln>
                  <a:noFill/>
                </a:ln>
                <a:latin typeface="Calibri" panose="020F0502020204030204" pitchFamily="34" charset="0"/>
                <a:ea typeface="Times New Roman" panose="02020603050405020304" pitchFamily="18" charset="0"/>
                <a:cs typeface="+mn-cs"/>
              </a:rPr>
              <a:t> where a magistrates' court issues </a:t>
            </a:r>
            <a:r>
              <a:rPr lang="en-GB" sz="2400" b="1" cap="none" dirty="0">
                <a:ln>
                  <a:noFill/>
                </a:ln>
                <a:latin typeface="Calibri" panose="020F0502020204030204" pitchFamily="34" charset="0"/>
                <a:ea typeface="Times New Roman" panose="02020603050405020304" pitchFamily="18" charset="0"/>
                <a:cs typeface="+mn-cs"/>
              </a:rPr>
              <a:t>a warrant of further detention</a:t>
            </a:r>
            <a:r>
              <a:rPr lang="en-GB" sz="2400" cap="none" dirty="0">
                <a:ln>
                  <a:noFill/>
                </a:ln>
                <a:latin typeface="Calibri" panose="020F0502020204030204" pitchFamily="34" charset="0"/>
                <a:ea typeface="Times New Roman" panose="02020603050405020304" pitchFamily="18" charset="0"/>
                <a:cs typeface="+mn-cs"/>
              </a:rPr>
              <a:t>. </a:t>
            </a:r>
            <a:endParaRPr lang="en-GB" sz="2400" cap="none" dirty="0">
              <a:ln>
                <a:noFill/>
              </a:ln>
              <a:latin typeface="Times New Roman" panose="02020603050405020304" pitchFamily="18" charset="0"/>
              <a:ea typeface="Times New Roman" panose="02020603050405020304" pitchFamily="18" charset="0"/>
              <a:cs typeface="+mn-cs"/>
            </a:endParaRPr>
          </a:p>
        </p:txBody>
      </p:sp>
      <p:sp>
        <p:nvSpPr>
          <p:cNvPr id="22" name="Rectangle 21">
            <a:extLst>
              <a:ext uri="{FF2B5EF4-FFF2-40B4-BE49-F238E27FC236}">
                <a16:creationId xmlns:a16="http://schemas.microsoft.com/office/drawing/2014/main" id="{54C58C1C-C8F1-5A04-41E1-3186560C8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982DB29-835C-D32F-B0F5-080A90A6B94D}"/>
              </a:ext>
            </a:extLst>
          </p:cNvPr>
          <p:cNvSpPr txBox="1"/>
          <p:nvPr/>
        </p:nvSpPr>
        <p:spPr>
          <a:xfrm>
            <a:off x="657426" y="86338"/>
            <a:ext cx="7783551"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effectLst/>
                <a:uLnTx/>
                <a:uFillTx/>
                <a:latin typeface="Calibri" panose="020F0502020204030204"/>
                <a:ea typeface="+mn-ea"/>
                <a:cs typeface="+mn-cs"/>
              </a:rPr>
              <a:t>The Custody Clock explained….</a:t>
            </a:r>
          </a:p>
        </p:txBody>
      </p:sp>
      <p:sp>
        <p:nvSpPr>
          <p:cNvPr id="10" name="TextBox 9">
            <a:extLst>
              <a:ext uri="{FF2B5EF4-FFF2-40B4-BE49-F238E27FC236}">
                <a16:creationId xmlns:a16="http://schemas.microsoft.com/office/drawing/2014/main" id="{CA3A3FB7-5FFD-8DE2-12A4-7857844592C5}"/>
              </a:ext>
            </a:extLst>
          </p:cNvPr>
          <p:cNvSpPr txBox="1"/>
          <p:nvPr/>
        </p:nvSpPr>
        <p:spPr>
          <a:xfrm>
            <a:off x="6824545" y="2090172"/>
            <a:ext cx="4638907" cy="3911135"/>
          </a:xfrm>
          <a:prstGeom prst="rect">
            <a:avLst/>
          </a:prstGeom>
          <a:noFill/>
        </p:spPr>
        <p:txBody>
          <a:bodyPr wrap="square">
            <a:spAutoFit/>
          </a:bodyPr>
          <a:lstStyle/>
          <a:p>
            <a:pPr marL="0" marR="0" lvl="0" indent="0" algn="l" defTabSz="914400" rtl="0" eaLnBrk="0" fontAlgn="base" latinLnBrk="0" hangingPunct="0">
              <a:lnSpc>
                <a:spcPct val="150000"/>
              </a:lnSpc>
              <a:spcBef>
                <a:spcPts val="395"/>
              </a:spcBef>
              <a:spcAft>
                <a:spcPts val="0"/>
              </a:spcAft>
              <a:buClrTx/>
              <a:buSzTx/>
              <a:buFontTx/>
              <a:buNone/>
              <a:tabLst/>
              <a:defRPr/>
            </a:pPr>
            <a:r>
              <a:rPr kumimoji="0" lang="en-GB" sz="2400" b="0" i="0" u="none" strike="noStrike" kern="1200" cap="none" spc="0" normalizeH="0" baseline="0" noProof="0" dirty="0">
                <a:ln>
                  <a:noFill/>
                </a:ln>
                <a:effectLst/>
                <a:uLnTx/>
                <a:uFillTx/>
                <a:latin typeface="Calibri" panose="020F0502020204030204" pitchFamily="34" charset="0"/>
                <a:ea typeface="Times New Roman" panose="02020603050405020304" pitchFamily="18" charset="0"/>
                <a:cs typeface="+mn-cs"/>
              </a:rPr>
              <a:t>If the court grants the application, the warrant can be issued up to a maximum of </a:t>
            </a:r>
            <a:r>
              <a:rPr kumimoji="0" lang="en-GB" sz="2400" b="1" i="0" u="none" strike="noStrike" kern="1200" cap="none" spc="0" normalizeH="0" baseline="0" noProof="0" dirty="0">
                <a:ln>
                  <a:noFill/>
                </a:ln>
                <a:effectLst/>
                <a:uLnTx/>
                <a:uFillTx/>
                <a:latin typeface="Calibri" panose="020F0502020204030204" pitchFamily="34" charset="0"/>
                <a:ea typeface="Times New Roman" panose="02020603050405020304" pitchFamily="18" charset="0"/>
                <a:cs typeface="+mn-cs"/>
              </a:rPr>
              <a:t>36 hours</a:t>
            </a:r>
            <a:r>
              <a:rPr kumimoji="0" lang="en-GB" sz="2400" b="0" i="0" u="none" strike="noStrike" kern="1200" cap="none" spc="0" normalizeH="0" baseline="0" noProof="0" dirty="0">
                <a:ln>
                  <a:noFill/>
                </a:ln>
                <a:effectLst/>
                <a:uLnTx/>
                <a:uFillTx/>
                <a:latin typeface="Calibri" panose="020F0502020204030204" pitchFamily="34" charset="0"/>
                <a:ea typeface="Times New Roman" panose="02020603050405020304" pitchFamily="18" charset="0"/>
                <a:cs typeface="+mn-cs"/>
              </a:rPr>
              <a:t>. </a:t>
            </a:r>
            <a:r>
              <a:rPr kumimoji="0" lang="en-GB" sz="2400" b="1" i="0" u="none" strike="noStrike" kern="1200" cap="none" spc="0" normalizeH="0" baseline="0" noProof="0" dirty="0">
                <a:ln>
                  <a:noFill/>
                </a:ln>
                <a:effectLst/>
                <a:uLnTx/>
                <a:uFillTx/>
                <a:latin typeface="Calibri" panose="020F0502020204030204" pitchFamily="34" charset="0"/>
                <a:ea typeface="Times New Roman" panose="02020603050405020304" pitchFamily="18" charset="0"/>
                <a:cs typeface="+mn-cs"/>
              </a:rPr>
              <a:t>However, this is subject to an overall maximum period of detention without charge of 96 hours from the relevant time.</a:t>
            </a:r>
            <a:endParaRPr kumimoji="0" lang="en-GB" sz="2400" b="0" i="0" u="none" strike="noStrike" kern="1200" cap="none" spc="0" normalizeH="0" baseline="0" noProof="0" dirty="0">
              <a:ln>
                <a:noFill/>
              </a:ln>
              <a:effectLst/>
              <a:uLnTx/>
              <a:uFillTx/>
              <a:latin typeface="Times New Roman" panose="02020603050405020304" pitchFamily="18" charset="0"/>
              <a:ea typeface="Times New Roman" panose="02020603050405020304" pitchFamily="18" charset="0"/>
              <a:cs typeface="+mn-cs"/>
            </a:endParaRPr>
          </a:p>
        </p:txBody>
      </p:sp>
    </p:spTree>
    <p:extLst>
      <p:ext uri="{BB962C8B-B14F-4D97-AF65-F5344CB8AC3E}">
        <p14:creationId xmlns:p14="http://schemas.microsoft.com/office/powerpoint/2010/main" val="4005555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53CE856D-9D45-0642-DCF5-DB01A369213B}"/>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72C6D28-78A8-CE36-1EED-FFD904CD1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E5D88-67A8-D526-7210-8B6F3AF5750E}"/>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A88A9B93-2379-E122-39F1-4D93B6867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50B5A02-C46B-C81B-BFFE-498C9F3C442A}"/>
              </a:ext>
            </a:extLst>
          </p:cNvPr>
          <p:cNvSpPr txBox="1"/>
          <p:nvPr/>
        </p:nvSpPr>
        <p:spPr>
          <a:xfrm>
            <a:off x="1510431" y="340230"/>
            <a:ext cx="7856284"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i="0" u="none" strike="noStrike" kern="1200" cap="none" spc="0" normalizeH="0" baseline="0" noProof="0" dirty="0">
                <a:ln>
                  <a:noFill/>
                </a:ln>
                <a:effectLst/>
                <a:uLnTx/>
                <a:uFillTx/>
                <a:latin typeface="Aptos" panose="020B0004020202020204" pitchFamily="34" charset="0"/>
              </a:rPr>
              <a:t>Searches of Detained Persons</a:t>
            </a:r>
          </a:p>
        </p:txBody>
      </p:sp>
      <p:sp>
        <p:nvSpPr>
          <p:cNvPr id="6" name="TextBox 5">
            <a:extLst>
              <a:ext uri="{FF2B5EF4-FFF2-40B4-BE49-F238E27FC236}">
                <a16:creationId xmlns:a16="http://schemas.microsoft.com/office/drawing/2014/main" id="{F3405113-C3C5-D512-FFE3-6C812326BDC4}"/>
              </a:ext>
            </a:extLst>
          </p:cNvPr>
          <p:cNvSpPr txBox="1"/>
          <p:nvPr/>
        </p:nvSpPr>
        <p:spPr>
          <a:xfrm>
            <a:off x="3721285" y="1449901"/>
            <a:ext cx="7178782" cy="444737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2250"/>
              </a:spcAft>
              <a:buClrTx/>
              <a:buSzTx/>
              <a:buFontTx/>
              <a:buNone/>
              <a:tabLst/>
              <a:defRPr/>
            </a:pPr>
            <a:r>
              <a:rPr kumimoji="0" lang="en-GB" sz="2400" b="0"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Any property may be seized if              </a:t>
            </a:r>
          </a:p>
          <a:p>
            <a:pPr marL="0" marR="0" lvl="0" indent="0" algn="l" defTabSz="914400" rtl="0" eaLnBrk="1" fontAlgn="auto" latinLnBrk="0" hangingPunct="1">
              <a:lnSpc>
                <a:spcPct val="100000"/>
              </a:lnSpc>
              <a:spcBef>
                <a:spcPts val="0"/>
              </a:spcBef>
              <a:spcAft>
                <a:spcPts val="2250"/>
              </a:spcAft>
              <a:buClrTx/>
              <a:buSzTx/>
              <a:buFontTx/>
              <a:buNone/>
              <a:tabLst/>
              <a:defRPr/>
            </a:pPr>
            <a:r>
              <a:rPr kumimoji="0" lang="en-GB" sz="2400" b="0"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it is believed it may be used to;</a:t>
            </a:r>
          </a:p>
          <a:p>
            <a:pPr marL="0" marR="0" lvl="0" indent="0" algn="l" defTabSz="914400" rtl="0" eaLnBrk="1" fontAlgn="auto" latinLnBrk="0" hangingPunct="1">
              <a:lnSpc>
                <a:spcPct val="100000"/>
              </a:lnSpc>
              <a:spcBef>
                <a:spcPts val="0"/>
              </a:spcBef>
              <a:spcAft>
                <a:spcPts val="2250"/>
              </a:spcAft>
              <a:buClrTx/>
              <a:buSzTx/>
              <a:buFontTx/>
              <a:buNone/>
              <a:tabLst/>
              <a:defRPr/>
            </a:pPr>
            <a:r>
              <a:rPr kumimoji="0" lang="en-GB" sz="2400" b="0"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Cause physical injury</a:t>
            </a:r>
          </a:p>
          <a:p>
            <a:pPr marL="0" marR="0" lvl="0" indent="0" algn="l" defTabSz="914400" rtl="0" eaLnBrk="1" fontAlgn="auto" latinLnBrk="0" hangingPunct="1">
              <a:lnSpc>
                <a:spcPct val="100000"/>
              </a:lnSpc>
              <a:spcBef>
                <a:spcPts val="0"/>
              </a:spcBef>
              <a:spcAft>
                <a:spcPts val="2250"/>
              </a:spcAft>
              <a:buClrTx/>
              <a:buSzTx/>
              <a:buFontTx/>
              <a:buNone/>
              <a:tabLst/>
              <a:defRPr/>
            </a:pPr>
            <a:r>
              <a:rPr kumimoji="0" lang="en-GB" sz="2400" b="0"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Damage property</a:t>
            </a:r>
          </a:p>
          <a:p>
            <a:pPr marL="0" marR="0" lvl="0" indent="0" algn="l" defTabSz="914400" rtl="0" eaLnBrk="1" fontAlgn="auto" latinLnBrk="0" hangingPunct="1">
              <a:lnSpc>
                <a:spcPct val="100000"/>
              </a:lnSpc>
              <a:spcBef>
                <a:spcPts val="0"/>
              </a:spcBef>
              <a:spcAft>
                <a:spcPts val="2250"/>
              </a:spcAft>
              <a:buClrTx/>
              <a:buSzTx/>
              <a:buFontTx/>
              <a:buNone/>
              <a:tabLst/>
              <a:defRPr/>
            </a:pPr>
            <a:r>
              <a:rPr kumimoji="0" lang="en-GB" sz="2400" b="0"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Interfere with evidence</a:t>
            </a:r>
          </a:p>
          <a:p>
            <a:pPr marL="0" marR="0" lvl="0" indent="0" algn="l" defTabSz="914400" rtl="0" eaLnBrk="1" fontAlgn="auto" latinLnBrk="0" hangingPunct="1">
              <a:lnSpc>
                <a:spcPct val="100000"/>
              </a:lnSpc>
              <a:spcBef>
                <a:spcPts val="0"/>
              </a:spcBef>
              <a:spcAft>
                <a:spcPts val="2250"/>
              </a:spcAft>
              <a:buClrTx/>
              <a:buSzTx/>
              <a:buFontTx/>
              <a:buNone/>
              <a:tabLst/>
              <a:defRPr/>
            </a:pPr>
            <a:r>
              <a:rPr kumimoji="0" lang="en-GB" sz="2400" b="0"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Assist escape</a:t>
            </a:r>
          </a:p>
          <a:p>
            <a:pPr marL="0" marR="0" lvl="0" indent="0" algn="l" defTabSz="914400" rtl="0" eaLnBrk="1" fontAlgn="auto" latinLnBrk="0" hangingPunct="1">
              <a:lnSpc>
                <a:spcPct val="100000"/>
              </a:lnSpc>
              <a:spcBef>
                <a:spcPts val="0"/>
              </a:spcBef>
              <a:spcAft>
                <a:spcPts val="2250"/>
              </a:spcAft>
              <a:buClrTx/>
              <a:buSzTx/>
              <a:buFontTx/>
              <a:buNone/>
              <a:tabLst/>
              <a:defRPr/>
            </a:pPr>
            <a:r>
              <a:rPr kumimoji="0" lang="en-GB" sz="2400" b="0"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Evidence relating to an offence</a:t>
            </a:r>
          </a:p>
        </p:txBody>
      </p:sp>
    </p:spTree>
    <p:extLst>
      <p:ext uri="{BB962C8B-B14F-4D97-AF65-F5344CB8AC3E}">
        <p14:creationId xmlns:p14="http://schemas.microsoft.com/office/powerpoint/2010/main" val="348412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B0CA5A3B-A8F2-AFC7-9464-E6C338E3F0CA}"/>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E1B8D5E-515A-1312-5FC5-A5A986024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60D39-40C9-CB7F-0A9B-C7C26941D599}"/>
              </a:ext>
            </a:extLst>
          </p:cNvPr>
          <p:cNvSpPr>
            <a:spLocks noGrp="1"/>
          </p:cNvSpPr>
          <p:nvPr>
            <p:ph type="ctrTitle"/>
          </p:nvPr>
        </p:nvSpPr>
        <p:spPr>
          <a:xfrm>
            <a:off x="657426" y="1605775"/>
            <a:ext cx="4781147" cy="4396446"/>
          </a:xfrm>
        </p:spPr>
        <p:txBody>
          <a:bodyPr anchor="ctr">
            <a:normAutofit/>
          </a:bodyPr>
          <a:lstStyle/>
          <a:p>
            <a:pPr lvl="0" defTabSz="685800">
              <a:lnSpc>
                <a:spcPct val="150000"/>
              </a:lnSpc>
              <a:spcBef>
                <a:spcPts val="750"/>
              </a:spcBef>
            </a:pPr>
            <a:br>
              <a:rPr lang="en-US" sz="2800" cap="none" dirty="0">
                <a:ln>
                  <a:noFill/>
                </a:ln>
                <a:latin typeface="Aptos" panose="020B0004020202020204" pitchFamily="34" charset="0"/>
                <a:ea typeface="+mn-ea"/>
                <a:cs typeface="+mn-cs"/>
              </a:rPr>
            </a:br>
            <a:endParaRPr lang="en-GB" sz="4000" dirty="0">
              <a:latin typeface="Aptos" panose="020B0004020202020204" pitchFamily="34" charset="0"/>
            </a:endParaRPr>
          </a:p>
        </p:txBody>
      </p:sp>
      <p:sp>
        <p:nvSpPr>
          <p:cNvPr id="22" name="Rectangle 21">
            <a:extLst>
              <a:ext uri="{FF2B5EF4-FFF2-40B4-BE49-F238E27FC236}">
                <a16:creationId xmlns:a16="http://schemas.microsoft.com/office/drawing/2014/main" id="{4E837447-829F-54A2-4F67-515C06951D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5448895-E2A2-5AB0-9FDB-6607C0E6185E}"/>
              </a:ext>
            </a:extLst>
          </p:cNvPr>
          <p:cNvPicPr>
            <a:picLocks noChangeAspect="1"/>
          </p:cNvPicPr>
          <p:nvPr/>
        </p:nvPicPr>
        <p:blipFill>
          <a:blip r:embed="rId3"/>
          <a:stretch>
            <a:fillRect/>
          </a:stretch>
        </p:blipFill>
        <p:spPr>
          <a:xfrm>
            <a:off x="7107758" y="798348"/>
            <a:ext cx="4072481" cy="5261304"/>
          </a:xfrm>
          <a:prstGeom prst="rect">
            <a:avLst/>
          </a:prstGeom>
        </p:spPr>
      </p:pic>
      <p:sp>
        <p:nvSpPr>
          <p:cNvPr id="5" name="TextBox 4">
            <a:extLst>
              <a:ext uri="{FF2B5EF4-FFF2-40B4-BE49-F238E27FC236}">
                <a16:creationId xmlns:a16="http://schemas.microsoft.com/office/drawing/2014/main" id="{FCAAB574-9568-A3AB-215A-291686288AD1}"/>
              </a:ext>
            </a:extLst>
          </p:cNvPr>
          <p:cNvSpPr txBox="1"/>
          <p:nvPr/>
        </p:nvSpPr>
        <p:spPr>
          <a:xfrm>
            <a:off x="491011" y="2190970"/>
            <a:ext cx="4593227" cy="3917034"/>
          </a:xfrm>
          <a:prstGeom prst="rect">
            <a:avLst/>
          </a:prstGeom>
          <a:noFill/>
        </p:spPr>
        <p:txBody>
          <a:bodyPr wrap="square">
            <a:spAutoFit/>
          </a:bodyPr>
          <a:lstStyle/>
          <a:p>
            <a:pPr marL="0" marR="0" lvl="0" indent="-228600" algn="l" defTabSz="4572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effectLst/>
                <a:uLnTx/>
                <a:uFillTx/>
                <a:latin typeface="Aptos" panose="020B0004020202020204" pitchFamily="34" charset="0"/>
              </a:rPr>
              <a:t>Strip searches involve removal of more than the outer clothing</a:t>
            </a:r>
          </a:p>
          <a:p>
            <a:pPr marL="0" marR="0" lvl="0" indent="-228600" algn="l" defTabSz="457200" rtl="0" eaLnBrk="1" fontAlgn="auto" latinLnBrk="0" hangingPunct="1">
              <a:lnSpc>
                <a:spcPct val="150000"/>
              </a:lnSpc>
              <a:spcBef>
                <a:spcPts val="0"/>
              </a:spcBef>
              <a:spcAft>
                <a:spcPts val="0"/>
              </a:spcAft>
              <a:buClrTx/>
              <a:buSzTx/>
              <a:buFontTx/>
              <a:buNone/>
              <a:tabLst/>
              <a:defRPr/>
            </a:pPr>
            <a:endParaRPr kumimoji="0" lang="en-US" sz="2400" b="0" i="0" u="none" strike="noStrike" kern="1200" cap="none" spc="0" normalizeH="0" baseline="0" noProof="0" dirty="0">
              <a:ln>
                <a:noFill/>
              </a:ln>
              <a:effectLst/>
              <a:uLnTx/>
              <a:uFillTx/>
              <a:latin typeface="Aptos" panose="020B0004020202020204" pitchFamily="34" charset="0"/>
            </a:endParaRPr>
          </a:p>
          <a:p>
            <a:pPr marL="0" marR="0" lvl="0" indent="-228600" algn="l" defTabSz="4572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0" normalizeH="0" baseline="0" noProof="0" dirty="0">
                <a:ln>
                  <a:noFill/>
                </a:ln>
                <a:effectLst/>
                <a:uLnTx/>
                <a:uFillTx/>
                <a:latin typeface="Aptos" panose="020B0004020202020204" pitchFamily="34" charset="0"/>
              </a:rPr>
              <a:t>Intimate searches consist of a physical examination of a person’s body orifices other than the mouth </a:t>
            </a:r>
          </a:p>
        </p:txBody>
      </p:sp>
      <p:sp>
        <p:nvSpPr>
          <p:cNvPr id="7" name="TextBox 6">
            <a:extLst>
              <a:ext uri="{FF2B5EF4-FFF2-40B4-BE49-F238E27FC236}">
                <a16:creationId xmlns:a16="http://schemas.microsoft.com/office/drawing/2014/main" id="{BCDF6FB9-326A-CFD3-7413-0FCFC3E3A019}"/>
              </a:ext>
            </a:extLst>
          </p:cNvPr>
          <p:cNvSpPr txBox="1"/>
          <p:nvPr/>
        </p:nvSpPr>
        <p:spPr>
          <a:xfrm>
            <a:off x="657426" y="749996"/>
            <a:ext cx="5438571" cy="1315040"/>
          </a:xfrm>
          <a:prstGeom prst="rect">
            <a:avLst/>
          </a:prstGeom>
          <a:noFill/>
        </p:spPr>
        <p:txBody>
          <a:bodyPr wrap="square">
            <a:spAutoFit/>
          </a:bodyPr>
          <a:lstStyle/>
          <a:p>
            <a:pPr marL="0" marR="0" lvl="0" indent="0" algn="l" defTabSz="914400" rtl="0" eaLnBrk="1" fontAlgn="auto" latinLnBrk="0" hangingPunct="1">
              <a:lnSpc>
                <a:spcPct val="90000"/>
              </a:lnSpc>
              <a:spcBef>
                <a:spcPct val="0"/>
              </a:spcBef>
              <a:spcAft>
                <a:spcPts val="450"/>
              </a:spcAft>
              <a:buClrTx/>
              <a:buSzTx/>
              <a:buFontTx/>
              <a:buNone/>
              <a:tabLst/>
              <a:defRPr/>
            </a:pPr>
            <a:r>
              <a:rPr kumimoji="0" lang="en-US" sz="4400" i="0" u="none" strike="noStrike" kern="1200" cap="none" spc="0" normalizeH="0" baseline="0" noProof="0" dirty="0">
                <a:ln>
                  <a:noFill/>
                </a:ln>
                <a:effectLst/>
                <a:uLnTx/>
                <a:uFillTx/>
                <a:latin typeface="Aptos" panose="020B0004020202020204" pitchFamily="34" charset="0"/>
              </a:rPr>
              <a:t>Strip and Intimate Searches</a:t>
            </a:r>
          </a:p>
        </p:txBody>
      </p:sp>
    </p:spTree>
    <p:extLst>
      <p:ext uri="{BB962C8B-B14F-4D97-AF65-F5344CB8AC3E}">
        <p14:creationId xmlns:p14="http://schemas.microsoft.com/office/powerpoint/2010/main" val="1261711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43E17-825E-CDB3-44A2-D56859E48415}"/>
              </a:ext>
            </a:extLst>
          </p:cNvPr>
          <p:cNvSpPr>
            <a:spLocks noGrp="1"/>
          </p:cNvSpPr>
          <p:nvPr>
            <p:ph type="title"/>
          </p:nvPr>
        </p:nvSpPr>
        <p:spPr>
          <a:xfrm>
            <a:off x="640290" y="685800"/>
            <a:ext cx="4818656" cy="4603749"/>
          </a:xfrm>
        </p:spPr>
        <p:txBody>
          <a:bodyPr>
            <a:normAutofit/>
          </a:bodyPr>
          <a:lstStyle/>
          <a:p>
            <a:r>
              <a:rPr lang="en-GB" sz="5200" dirty="0"/>
              <a:t>On arrival at the custody suite…</a:t>
            </a:r>
          </a:p>
        </p:txBody>
      </p:sp>
      <p:sp>
        <p:nvSpPr>
          <p:cNvPr id="22" name="Rectangle 21">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1DAE68-5642-19AD-7318-D4082B3EBE22}"/>
              </a:ext>
            </a:extLst>
          </p:cNvPr>
          <p:cNvSpPr>
            <a:spLocks noGrp="1"/>
          </p:cNvSpPr>
          <p:nvPr>
            <p:ph idx="1"/>
          </p:nvPr>
        </p:nvSpPr>
        <p:spPr>
          <a:xfrm>
            <a:off x="6266984" y="1127125"/>
            <a:ext cx="5925016" cy="4603750"/>
          </a:xfrm>
        </p:spPr>
        <p:txBody>
          <a:bodyPr>
            <a:noAutofit/>
          </a:bodyPr>
          <a:lstStyle/>
          <a:p>
            <a:r>
              <a:rPr lang="en-GB" sz="2400" dirty="0">
                <a:solidFill>
                  <a:schemeClr val="tx1"/>
                </a:solidFill>
              </a:rPr>
              <a:t>The custody sergeant will ask you for some information.</a:t>
            </a:r>
          </a:p>
          <a:p>
            <a:endParaRPr lang="en-GB" sz="2400" dirty="0">
              <a:solidFill>
                <a:schemeClr val="tx1"/>
              </a:solidFill>
            </a:endParaRPr>
          </a:p>
          <a:p>
            <a:r>
              <a:rPr lang="en-GB" sz="2400" dirty="0">
                <a:solidFill>
                  <a:schemeClr val="tx1"/>
                </a:solidFill>
              </a:rPr>
              <a:t>This will be your grounds for arrest (what offence do you suspect the suspect has, was or was about to commit).</a:t>
            </a:r>
          </a:p>
          <a:p>
            <a:r>
              <a:rPr lang="en-GB" sz="2400" dirty="0">
                <a:solidFill>
                  <a:schemeClr val="tx1"/>
                </a:solidFill>
              </a:rPr>
              <a:t>Why do you believe the arrest was necessary?</a:t>
            </a:r>
          </a:p>
          <a:p>
            <a:r>
              <a:rPr lang="en-GB" sz="2400" dirty="0">
                <a:solidFill>
                  <a:schemeClr val="tx1"/>
                </a:solidFill>
              </a:rPr>
              <a:t>Details of any significant statements </a:t>
            </a:r>
          </a:p>
          <a:p>
            <a:r>
              <a:rPr lang="en-GB" sz="2400" dirty="0">
                <a:solidFill>
                  <a:schemeClr val="tx1"/>
                </a:solidFill>
              </a:rPr>
              <a:t>Reply after caution</a:t>
            </a:r>
          </a:p>
        </p:txBody>
      </p:sp>
    </p:spTree>
    <p:extLst>
      <p:ext uri="{BB962C8B-B14F-4D97-AF65-F5344CB8AC3E}">
        <p14:creationId xmlns:p14="http://schemas.microsoft.com/office/powerpoint/2010/main" val="6747641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aphicFrame>
        <p:nvGraphicFramePr>
          <p:cNvPr id="19" name="Content Placeholder 2">
            <a:extLst>
              <a:ext uri="{FF2B5EF4-FFF2-40B4-BE49-F238E27FC236}">
                <a16:creationId xmlns:a16="http://schemas.microsoft.com/office/drawing/2014/main" id="{A6050607-EBDA-2A3B-624B-80772F4DD101}"/>
              </a:ext>
            </a:extLst>
          </p:cNvPr>
          <p:cNvGraphicFramePr>
            <a:graphicFrameLocks noGrp="1"/>
          </p:cNvGraphicFramePr>
          <p:nvPr>
            <p:ph idx="1"/>
            <p:extLst>
              <p:ext uri="{D42A27DB-BD31-4B8C-83A1-F6EECF244321}">
                <p14:modId xmlns:p14="http://schemas.microsoft.com/office/powerpoint/2010/main" val="3997959668"/>
              </p:ext>
            </p:extLst>
          </p:nvPr>
        </p:nvGraphicFramePr>
        <p:xfrm>
          <a:off x="684212" y="245327"/>
          <a:ext cx="10820399" cy="58655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4058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4E5D790-EF7E-4E52-B208-793079B49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2" name="Snip Diagonal Corner Rectangle 6">
            <a:extLst>
              <a:ext uri="{FF2B5EF4-FFF2-40B4-BE49-F238E27FC236}">
                <a16:creationId xmlns:a16="http://schemas.microsoft.com/office/drawing/2014/main" id="{479F3ED9-A242-463F-84AE-C4B05016B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30ED844-96A9-D638-78F9-90D8E62DC009}"/>
              </a:ext>
            </a:extLst>
          </p:cNvPr>
          <p:cNvSpPr>
            <a:spLocks noGrp="1"/>
          </p:cNvSpPr>
          <p:nvPr>
            <p:ph idx="1"/>
          </p:nvPr>
        </p:nvSpPr>
        <p:spPr>
          <a:xfrm>
            <a:off x="1663927" y="891082"/>
            <a:ext cx="8534400" cy="3615267"/>
          </a:xfrm>
        </p:spPr>
        <p:txBody>
          <a:bodyPr>
            <a:normAutofit/>
          </a:bodyPr>
          <a:lstStyle/>
          <a:p>
            <a:pPr marL="0" indent="0">
              <a:lnSpc>
                <a:spcPct val="150000"/>
              </a:lnSpc>
              <a:buNone/>
            </a:pPr>
            <a:r>
              <a:rPr lang="en-GB" sz="2400" dirty="0">
                <a:solidFill>
                  <a:schemeClr val="tx1"/>
                </a:solidFill>
              </a:rPr>
              <a:t>They will then ensure that the arrested person  understands the reason for arrest and when recording any significant statements or caution replies ask the arrested person to confirm or deny these and record them on the custody record.</a:t>
            </a:r>
          </a:p>
          <a:p>
            <a:endParaRPr lang="en-GB" dirty="0"/>
          </a:p>
        </p:txBody>
      </p:sp>
    </p:spTree>
    <p:extLst>
      <p:ext uri="{BB962C8B-B14F-4D97-AF65-F5344CB8AC3E}">
        <p14:creationId xmlns:p14="http://schemas.microsoft.com/office/powerpoint/2010/main" val="30789760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4E5D790-EF7E-4E52-B208-793079B49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2" name="Snip Diagonal Corner Rectangle 6">
            <a:extLst>
              <a:ext uri="{FF2B5EF4-FFF2-40B4-BE49-F238E27FC236}">
                <a16:creationId xmlns:a16="http://schemas.microsoft.com/office/drawing/2014/main" id="{479F3ED9-A242-463F-84AE-C4B05016B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BE6383E-E1C2-8750-0C18-E82A38A4C958}"/>
              </a:ext>
            </a:extLst>
          </p:cNvPr>
          <p:cNvSpPr>
            <a:spLocks noGrp="1"/>
          </p:cNvSpPr>
          <p:nvPr>
            <p:ph idx="1"/>
          </p:nvPr>
        </p:nvSpPr>
        <p:spPr>
          <a:xfrm>
            <a:off x="1159727" y="401444"/>
            <a:ext cx="9835375" cy="5843239"/>
          </a:xfrm>
        </p:spPr>
        <p:txBody>
          <a:bodyPr>
            <a:normAutofit fontScale="77500" lnSpcReduction="20000"/>
          </a:bodyPr>
          <a:lstStyle/>
          <a:p>
            <a:pPr>
              <a:lnSpc>
                <a:spcPct val="160000"/>
              </a:lnSpc>
            </a:pPr>
            <a:r>
              <a:rPr lang="en-GB" sz="3100" dirty="0">
                <a:solidFill>
                  <a:schemeClr val="tx1"/>
                </a:solidFill>
              </a:rPr>
              <a:t>The custody sergeant will then conduct a risk assessment, </a:t>
            </a:r>
          </a:p>
          <a:p>
            <a:pPr>
              <a:lnSpc>
                <a:spcPct val="160000"/>
              </a:lnSpc>
            </a:pPr>
            <a:r>
              <a:rPr lang="en-GB" sz="3100" dirty="0">
                <a:solidFill>
                  <a:schemeClr val="tx1"/>
                </a:solidFill>
              </a:rPr>
              <a:t>This will include whether the person has been in custody previously, </a:t>
            </a:r>
          </a:p>
          <a:p>
            <a:pPr>
              <a:lnSpc>
                <a:spcPct val="160000"/>
              </a:lnSpc>
            </a:pPr>
            <a:r>
              <a:rPr lang="en-GB" sz="3100" dirty="0">
                <a:solidFill>
                  <a:schemeClr val="tx1"/>
                </a:solidFill>
              </a:rPr>
              <a:t>Health including mental health issues</a:t>
            </a:r>
          </a:p>
          <a:p>
            <a:pPr>
              <a:lnSpc>
                <a:spcPct val="160000"/>
              </a:lnSpc>
            </a:pPr>
            <a:r>
              <a:rPr lang="en-GB" sz="3100" dirty="0">
                <a:solidFill>
                  <a:schemeClr val="tx1"/>
                </a:solidFill>
              </a:rPr>
              <a:t>This will help them to decided how the suspect will then be detained in order to keep them safe,</a:t>
            </a:r>
          </a:p>
          <a:p>
            <a:pPr>
              <a:lnSpc>
                <a:spcPct val="160000"/>
              </a:lnSpc>
            </a:pPr>
            <a:r>
              <a:rPr lang="en-GB" sz="3100" dirty="0">
                <a:solidFill>
                  <a:schemeClr val="tx1"/>
                </a:solidFill>
              </a:rPr>
              <a:t>The Custody Officer will decide if they should have alternative clothing, see a medical practitioner to ensure fit to detain and fit to interview and how frequently they are checked.</a:t>
            </a:r>
          </a:p>
          <a:p>
            <a:endParaRPr lang="en-GB" dirty="0"/>
          </a:p>
        </p:txBody>
      </p:sp>
    </p:spTree>
    <p:extLst>
      <p:ext uri="{BB962C8B-B14F-4D97-AF65-F5344CB8AC3E}">
        <p14:creationId xmlns:p14="http://schemas.microsoft.com/office/powerpoint/2010/main" val="24196816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4E5D790-EF7E-4E52-B208-793079B49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2" name="Snip Diagonal Corner Rectangle 6">
            <a:extLst>
              <a:ext uri="{FF2B5EF4-FFF2-40B4-BE49-F238E27FC236}">
                <a16:creationId xmlns:a16="http://schemas.microsoft.com/office/drawing/2014/main" id="{479F3ED9-A242-463F-84AE-C4B05016B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6A5102-879B-CE77-5C3C-A8A44198F6C9}"/>
              </a:ext>
            </a:extLst>
          </p:cNvPr>
          <p:cNvSpPr>
            <a:spLocks noGrp="1"/>
          </p:cNvSpPr>
          <p:nvPr>
            <p:ph idx="1"/>
          </p:nvPr>
        </p:nvSpPr>
        <p:spPr>
          <a:xfrm>
            <a:off x="1663927" y="891082"/>
            <a:ext cx="8534400" cy="3615267"/>
          </a:xfrm>
        </p:spPr>
        <p:txBody>
          <a:bodyPr>
            <a:normAutofit/>
          </a:bodyPr>
          <a:lstStyle/>
          <a:p>
            <a:pPr>
              <a:lnSpc>
                <a:spcPct val="150000"/>
              </a:lnSpc>
            </a:pPr>
            <a:r>
              <a:rPr lang="en-GB" sz="2400" dirty="0">
                <a:solidFill>
                  <a:schemeClr val="tx1"/>
                </a:solidFill>
              </a:rPr>
              <a:t>Based on the information provided by both the arresting officer, the risk assessment and any prior knowledge of the suspect, the custody may authorise a search of the prisoner which should be conducted by staff of the same sex as the suspect.</a:t>
            </a:r>
          </a:p>
        </p:txBody>
      </p:sp>
    </p:spTree>
    <p:extLst>
      <p:ext uri="{BB962C8B-B14F-4D97-AF65-F5344CB8AC3E}">
        <p14:creationId xmlns:p14="http://schemas.microsoft.com/office/powerpoint/2010/main" val="7106288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4DA59ECB-268E-571E-9F2A-BB11F408EB3B}"/>
            </a:ext>
          </a:extLst>
        </p:cNvPr>
        <p:cNvGrpSpPr/>
        <p:nvPr/>
      </p:nvGrpSpPr>
      <p:grpSpPr>
        <a:xfrm>
          <a:off x="0" y="0"/>
          <a:ext cx="0" cy="0"/>
          <a:chOff x="0" y="0"/>
          <a:chExt cx="0" cy="0"/>
        </a:xfrm>
      </p:grpSpPr>
      <p:sp>
        <p:nvSpPr>
          <p:cNvPr id="27" name="Rectangle 26">
            <a:extLst>
              <a:ext uri="{FF2B5EF4-FFF2-40B4-BE49-F238E27FC236}">
                <a16:creationId xmlns:a16="http://schemas.microsoft.com/office/drawing/2014/main" id="{A217E335-3017-65FE-EE69-8A569FA42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9" name="Snip Diagonal Corner Rectangle 6">
            <a:extLst>
              <a:ext uri="{FF2B5EF4-FFF2-40B4-BE49-F238E27FC236}">
                <a16:creationId xmlns:a16="http://schemas.microsoft.com/office/drawing/2014/main" id="{A2B80C1F-0577-84BF-C5C0-D35FD0306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FE2DE95-DF53-E93A-2176-FB05CBB53061}"/>
              </a:ext>
            </a:extLst>
          </p:cNvPr>
          <p:cNvSpPr>
            <a:spLocks noGrp="1"/>
          </p:cNvSpPr>
          <p:nvPr>
            <p:ph idx="1"/>
          </p:nvPr>
        </p:nvSpPr>
        <p:spPr>
          <a:xfrm>
            <a:off x="1204332" y="446050"/>
            <a:ext cx="9969189" cy="5999356"/>
          </a:xfrm>
        </p:spPr>
        <p:txBody>
          <a:bodyPr>
            <a:normAutofit fontScale="55000" lnSpcReduction="20000"/>
          </a:bodyPr>
          <a:lstStyle/>
          <a:p>
            <a:pPr>
              <a:lnSpc>
                <a:spcPct val="170000"/>
              </a:lnSpc>
            </a:pPr>
            <a:r>
              <a:rPr lang="en-GB" sz="3800" dirty="0">
                <a:solidFill>
                  <a:schemeClr val="tx1"/>
                </a:solidFill>
              </a:rPr>
              <a:t>If the custody sergeant is satisfied that it is necessary to detain the suspect, then they will authorise detention (see Code C and Code G).</a:t>
            </a:r>
          </a:p>
          <a:p>
            <a:pPr>
              <a:lnSpc>
                <a:spcPct val="170000"/>
              </a:lnSpc>
            </a:pPr>
            <a:r>
              <a:rPr lang="en-GB" sz="3800" dirty="0">
                <a:solidFill>
                  <a:schemeClr val="tx1"/>
                </a:solidFill>
              </a:rPr>
              <a:t>The custody sergeant will advise the suspect of their reasons for authorising detention and provide the suspect with their rights (e.g.  entitlement to have someone informed of their arrest, right to free and independent legal advice either in person or on the telephone and that these rights if not exercised now may be done so at any time).</a:t>
            </a:r>
          </a:p>
          <a:p>
            <a:pPr>
              <a:lnSpc>
                <a:spcPct val="170000"/>
              </a:lnSpc>
            </a:pPr>
            <a:r>
              <a:rPr lang="en-GB" sz="3800" dirty="0">
                <a:solidFill>
                  <a:schemeClr val="tx1"/>
                </a:solidFill>
              </a:rPr>
              <a:t>The most prevalent reason being to conduct a prompt and effective investigation by questioning.</a:t>
            </a:r>
          </a:p>
          <a:p>
            <a:pPr>
              <a:lnSpc>
                <a:spcPct val="90000"/>
              </a:lnSpc>
            </a:pPr>
            <a:endParaRPr lang="en-GB" sz="1700" dirty="0"/>
          </a:p>
        </p:txBody>
      </p:sp>
    </p:spTree>
    <p:extLst>
      <p:ext uri="{BB962C8B-B14F-4D97-AF65-F5344CB8AC3E}">
        <p14:creationId xmlns:p14="http://schemas.microsoft.com/office/powerpoint/2010/main" val="11726267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4E5D790-EF7E-4E52-B208-793079B49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4" name="Snip Diagonal Corner Rectangle 6">
            <a:extLst>
              <a:ext uri="{FF2B5EF4-FFF2-40B4-BE49-F238E27FC236}">
                <a16:creationId xmlns:a16="http://schemas.microsoft.com/office/drawing/2014/main" id="{479F3ED9-A242-463F-84AE-C4B05016B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B922770C-2A41-67E2-F5FF-ECFCE6700404}"/>
              </a:ext>
            </a:extLst>
          </p:cNvPr>
          <p:cNvSpPr txBox="1"/>
          <p:nvPr/>
        </p:nvSpPr>
        <p:spPr>
          <a:xfrm>
            <a:off x="1663927" y="891082"/>
            <a:ext cx="8534400" cy="3615267"/>
          </a:xfrm>
          <a:prstGeom prst="rect">
            <a:avLst/>
          </a:prstGeom>
        </p:spPr>
        <p:txBody>
          <a:bodyPr vert="horz" lIns="91440" tIns="45720" rIns="91440" bIns="45720" rtlCol="0" anchor="ctr">
            <a:normAutofit/>
          </a:bodyPr>
          <a:lstStyle/>
          <a:p>
            <a:pPr>
              <a:lnSpc>
                <a:spcPct val="150000"/>
              </a:lnSpc>
              <a:spcBef>
                <a:spcPct val="20000"/>
              </a:spcBef>
              <a:spcAft>
                <a:spcPts val="600"/>
              </a:spcAft>
              <a:buClr>
                <a:schemeClr val="tx1"/>
              </a:buClr>
              <a:buSzPct val="80000"/>
            </a:pPr>
            <a:r>
              <a:rPr lang="en-US" sz="2400" dirty="0"/>
              <a:t>If detention is not necessary or becomes no longer necessary, the suspect will be released</a:t>
            </a:r>
          </a:p>
        </p:txBody>
      </p:sp>
      <p:pic>
        <p:nvPicPr>
          <p:cNvPr id="2" name="Picture 1">
            <a:extLst>
              <a:ext uri="{FF2B5EF4-FFF2-40B4-BE49-F238E27FC236}">
                <a16:creationId xmlns:a16="http://schemas.microsoft.com/office/drawing/2014/main" id="{62FE3ECB-C474-C88B-79DE-4E0808C6B491}"/>
              </a:ext>
            </a:extLst>
          </p:cNvPr>
          <p:cNvPicPr>
            <a:picLocks noChangeAspect="1"/>
          </p:cNvPicPr>
          <p:nvPr/>
        </p:nvPicPr>
        <p:blipFill>
          <a:blip r:embed="rId2"/>
          <a:stretch>
            <a:fillRect/>
          </a:stretch>
        </p:blipFill>
        <p:spPr>
          <a:xfrm>
            <a:off x="7790671" y="4506349"/>
            <a:ext cx="3792041" cy="1841152"/>
          </a:xfrm>
          <a:prstGeom prst="rect">
            <a:avLst/>
          </a:prstGeom>
        </p:spPr>
      </p:pic>
    </p:spTree>
    <p:extLst>
      <p:ext uri="{BB962C8B-B14F-4D97-AF65-F5344CB8AC3E}">
        <p14:creationId xmlns:p14="http://schemas.microsoft.com/office/powerpoint/2010/main" val="15565396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4E5D790-EF7E-4E52-B208-793079B49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2" name="Snip Diagonal Corner Rectangle 6">
            <a:extLst>
              <a:ext uri="{FF2B5EF4-FFF2-40B4-BE49-F238E27FC236}">
                <a16:creationId xmlns:a16="http://schemas.microsoft.com/office/drawing/2014/main" id="{479F3ED9-A242-463F-84AE-C4B05016B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98A2885-5A90-E128-22B1-9CA309F07278}"/>
              </a:ext>
            </a:extLst>
          </p:cNvPr>
          <p:cNvSpPr>
            <a:spLocks noGrp="1"/>
          </p:cNvSpPr>
          <p:nvPr>
            <p:ph idx="1"/>
          </p:nvPr>
        </p:nvSpPr>
        <p:spPr>
          <a:xfrm>
            <a:off x="758283" y="891082"/>
            <a:ext cx="10593658" cy="5331298"/>
          </a:xfrm>
        </p:spPr>
        <p:txBody>
          <a:bodyPr>
            <a:normAutofit/>
          </a:bodyPr>
          <a:lstStyle/>
          <a:p>
            <a:pPr>
              <a:lnSpc>
                <a:spcPct val="90000"/>
              </a:lnSpc>
            </a:pPr>
            <a:r>
              <a:rPr lang="en-GB" sz="2400" dirty="0">
                <a:solidFill>
                  <a:schemeClr val="tx1"/>
                </a:solidFill>
              </a:rPr>
              <a:t>Whilst in custody there are a number of rules set out in PACE that must be followed to ensure the detainees welfare. These include frequent checks (based on risk assessment and or age, nature of offence).</a:t>
            </a:r>
          </a:p>
          <a:p>
            <a:pPr>
              <a:lnSpc>
                <a:spcPct val="90000"/>
              </a:lnSpc>
            </a:pPr>
            <a:endParaRPr lang="en-GB" sz="2400" dirty="0">
              <a:solidFill>
                <a:schemeClr val="tx1"/>
              </a:solidFill>
            </a:endParaRPr>
          </a:p>
          <a:p>
            <a:pPr>
              <a:lnSpc>
                <a:spcPct val="90000"/>
              </a:lnSpc>
            </a:pPr>
            <a:r>
              <a:rPr lang="en-GB" sz="2400" dirty="0">
                <a:solidFill>
                  <a:schemeClr val="tx1"/>
                </a:solidFill>
              </a:rPr>
              <a:t>Location detained</a:t>
            </a:r>
          </a:p>
          <a:p>
            <a:pPr>
              <a:lnSpc>
                <a:spcPct val="90000"/>
              </a:lnSpc>
            </a:pPr>
            <a:r>
              <a:rPr lang="en-GB" sz="2400" dirty="0">
                <a:solidFill>
                  <a:schemeClr val="tx1"/>
                </a:solidFill>
              </a:rPr>
              <a:t>Food and fluids</a:t>
            </a:r>
          </a:p>
          <a:p>
            <a:pPr>
              <a:lnSpc>
                <a:spcPct val="90000"/>
              </a:lnSpc>
            </a:pPr>
            <a:r>
              <a:rPr lang="en-GB" sz="2400" dirty="0">
                <a:solidFill>
                  <a:schemeClr val="tx1"/>
                </a:solidFill>
              </a:rPr>
              <a:t>Hygiene product and showers</a:t>
            </a:r>
          </a:p>
          <a:p>
            <a:pPr>
              <a:lnSpc>
                <a:spcPct val="90000"/>
              </a:lnSpc>
            </a:pPr>
            <a:r>
              <a:rPr lang="en-GB" sz="2400" dirty="0">
                <a:solidFill>
                  <a:schemeClr val="tx1"/>
                </a:solidFill>
              </a:rPr>
              <a:t>Exercise</a:t>
            </a:r>
          </a:p>
          <a:p>
            <a:pPr>
              <a:lnSpc>
                <a:spcPct val="90000"/>
              </a:lnSpc>
            </a:pPr>
            <a:r>
              <a:rPr lang="en-GB" sz="2400" dirty="0">
                <a:solidFill>
                  <a:schemeClr val="tx1"/>
                </a:solidFill>
              </a:rPr>
              <a:t>Writing materials</a:t>
            </a:r>
          </a:p>
          <a:p>
            <a:pPr>
              <a:lnSpc>
                <a:spcPct val="90000"/>
              </a:lnSpc>
            </a:pPr>
            <a:r>
              <a:rPr lang="en-GB" sz="2400" dirty="0">
                <a:solidFill>
                  <a:schemeClr val="tx1"/>
                </a:solidFill>
              </a:rPr>
              <a:t>Rest periods</a:t>
            </a:r>
          </a:p>
          <a:p>
            <a:pPr>
              <a:lnSpc>
                <a:spcPct val="90000"/>
              </a:lnSpc>
            </a:pPr>
            <a:endParaRPr lang="en-GB" sz="2400" dirty="0"/>
          </a:p>
          <a:p>
            <a:pPr>
              <a:lnSpc>
                <a:spcPct val="90000"/>
              </a:lnSpc>
            </a:pPr>
            <a:endParaRPr lang="en-GB" sz="800" dirty="0"/>
          </a:p>
        </p:txBody>
      </p:sp>
      <p:pic>
        <p:nvPicPr>
          <p:cNvPr id="2" name="Picture 1">
            <a:extLst>
              <a:ext uri="{FF2B5EF4-FFF2-40B4-BE49-F238E27FC236}">
                <a16:creationId xmlns:a16="http://schemas.microsoft.com/office/drawing/2014/main" id="{CA0F8763-0335-43F8-B86C-36C1CF751480}"/>
              </a:ext>
            </a:extLst>
          </p:cNvPr>
          <p:cNvPicPr>
            <a:picLocks noChangeAspect="1"/>
          </p:cNvPicPr>
          <p:nvPr/>
        </p:nvPicPr>
        <p:blipFill>
          <a:blip r:embed="rId2"/>
          <a:stretch>
            <a:fillRect/>
          </a:stretch>
        </p:blipFill>
        <p:spPr>
          <a:xfrm>
            <a:off x="7641676" y="4381228"/>
            <a:ext cx="3792041" cy="1841152"/>
          </a:xfrm>
          <a:prstGeom prst="rect">
            <a:avLst/>
          </a:prstGeom>
        </p:spPr>
      </p:pic>
    </p:spTree>
    <p:extLst>
      <p:ext uri="{BB962C8B-B14F-4D97-AF65-F5344CB8AC3E}">
        <p14:creationId xmlns:p14="http://schemas.microsoft.com/office/powerpoint/2010/main" val="10144031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4E5D790-EF7E-4E52-B208-793079B49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2" name="Snip Diagonal Corner Rectangle 6">
            <a:extLst>
              <a:ext uri="{FF2B5EF4-FFF2-40B4-BE49-F238E27FC236}">
                <a16:creationId xmlns:a16="http://schemas.microsoft.com/office/drawing/2014/main" id="{479F3ED9-A242-463F-84AE-C4B05016B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72D946A-DFB7-A81F-72FE-B560172400C6}"/>
              </a:ext>
            </a:extLst>
          </p:cNvPr>
          <p:cNvSpPr>
            <a:spLocks noGrp="1"/>
          </p:cNvSpPr>
          <p:nvPr>
            <p:ph idx="1"/>
          </p:nvPr>
        </p:nvSpPr>
        <p:spPr>
          <a:xfrm>
            <a:off x="1663927" y="891082"/>
            <a:ext cx="8534400" cy="3615267"/>
          </a:xfrm>
        </p:spPr>
        <p:txBody>
          <a:bodyPr>
            <a:normAutofit/>
          </a:bodyPr>
          <a:lstStyle/>
          <a:p>
            <a:pPr marL="0" indent="0">
              <a:lnSpc>
                <a:spcPct val="150000"/>
              </a:lnSpc>
              <a:buNone/>
            </a:pPr>
            <a:r>
              <a:rPr lang="en-GB" sz="2400" dirty="0">
                <a:solidFill>
                  <a:schemeClr val="tx1"/>
                </a:solidFill>
              </a:rPr>
              <a:t>Their initial detention is for a maximum of 24 hrs but may be extended (see code C for further information).</a:t>
            </a:r>
          </a:p>
          <a:p>
            <a:endParaRPr lang="en-GB" dirty="0"/>
          </a:p>
        </p:txBody>
      </p:sp>
      <p:pic>
        <p:nvPicPr>
          <p:cNvPr id="2" name="Picture 1">
            <a:extLst>
              <a:ext uri="{FF2B5EF4-FFF2-40B4-BE49-F238E27FC236}">
                <a16:creationId xmlns:a16="http://schemas.microsoft.com/office/drawing/2014/main" id="{C13F39D8-85D1-6835-FFF2-91CE5C19BAC3}"/>
              </a:ext>
            </a:extLst>
          </p:cNvPr>
          <p:cNvPicPr>
            <a:picLocks noChangeAspect="1"/>
          </p:cNvPicPr>
          <p:nvPr/>
        </p:nvPicPr>
        <p:blipFill>
          <a:blip r:embed="rId2"/>
          <a:stretch>
            <a:fillRect/>
          </a:stretch>
        </p:blipFill>
        <p:spPr>
          <a:xfrm>
            <a:off x="8069288" y="4506349"/>
            <a:ext cx="3792041" cy="1841152"/>
          </a:xfrm>
          <a:prstGeom prst="rect">
            <a:avLst/>
          </a:prstGeom>
        </p:spPr>
      </p:pic>
    </p:spTree>
    <p:extLst>
      <p:ext uri="{BB962C8B-B14F-4D97-AF65-F5344CB8AC3E}">
        <p14:creationId xmlns:p14="http://schemas.microsoft.com/office/powerpoint/2010/main" val="9763406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4E5D790-EF7E-4E52-B208-793079B49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2" name="Snip Diagonal Corner Rectangle 6">
            <a:extLst>
              <a:ext uri="{FF2B5EF4-FFF2-40B4-BE49-F238E27FC236}">
                <a16:creationId xmlns:a16="http://schemas.microsoft.com/office/drawing/2014/main" id="{479F3ED9-A242-463F-84AE-C4B05016B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4BECE39-DF62-EE2B-E620-0B6F1674F955}"/>
              </a:ext>
            </a:extLst>
          </p:cNvPr>
          <p:cNvSpPr>
            <a:spLocks noGrp="1"/>
          </p:cNvSpPr>
          <p:nvPr>
            <p:ph idx="1"/>
          </p:nvPr>
        </p:nvSpPr>
        <p:spPr>
          <a:xfrm>
            <a:off x="1663927" y="891082"/>
            <a:ext cx="8534400" cy="3615267"/>
          </a:xfrm>
        </p:spPr>
        <p:txBody>
          <a:bodyPr>
            <a:normAutofit/>
          </a:bodyPr>
          <a:lstStyle/>
          <a:p>
            <a:pPr marL="0" indent="0">
              <a:lnSpc>
                <a:spcPct val="150000"/>
              </a:lnSpc>
              <a:buNone/>
            </a:pPr>
            <a:r>
              <a:rPr lang="en-GB" sz="2400" dirty="0">
                <a:solidFill>
                  <a:schemeClr val="tx1"/>
                </a:solidFill>
              </a:rPr>
              <a:t>Once the investigation in custody has concluded, a decision will need to be made as to whether the suspect is charged then remanded or bailed, bailed pending further enquiries with or without conditions or released.</a:t>
            </a:r>
          </a:p>
          <a:p>
            <a:endParaRPr lang="en-GB" dirty="0"/>
          </a:p>
        </p:txBody>
      </p:sp>
      <p:pic>
        <p:nvPicPr>
          <p:cNvPr id="2" name="Picture 1">
            <a:extLst>
              <a:ext uri="{FF2B5EF4-FFF2-40B4-BE49-F238E27FC236}">
                <a16:creationId xmlns:a16="http://schemas.microsoft.com/office/drawing/2014/main" id="{3632F35D-B595-A25F-4AD9-F5939DF06051}"/>
              </a:ext>
            </a:extLst>
          </p:cNvPr>
          <p:cNvPicPr>
            <a:picLocks noChangeAspect="1"/>
          </p:cNvPicPr>
          <p:nvPr/>
        </p:nvPicPr>
        <p:blipFill>
          <a:blip r:embed="rId2"/>
          <a:stretch>
            <a:fillRect/>
          </a:stretch>
        </p:blipFill>
        <p:spPr>
          <a:xfrm>
            <a:off x="7835311" y="4506349"/>
            <a:ext cx="3792041" cy="1841152"/>
          </a:xfrm>
          <a:prstGeom prst="rect">
            <a:avLst/>
          </a:prstGeom>
        </p:spPr>
      </p:pic>
    </p:spTree>
    <p:extLst>
      <p:ext uri="{BB962C8B-B14F-4D97-AF65-F5344CB8AC3E}">
        <p14:creationId xmlns:p14="http://schemas.microsoft.com/office/powerpoint/2010/main" val="39823929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631F36AB-A2CE-F9F7-D43F-8F5F1998603F}"/>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26CA1BFA-952B-3191-C5B2-4D24062D6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 y="2"/>
            <a:ext cx="12192000" cy="6858000"/>
          </a:xfrm>
          <a:prstGeom prst="rect">
            <a:avLst/>
          </a:prstGeom>
          <a:solidFill>
            <a:schemeClr val="bg2">
              <a:alpha val="6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22" name="Snip Diagonal Corner Rectangle 6">
            <a:extLst>
              <a:ext uri="{FF2B5EF4-FFF2-40B4-BE49-F238E27FC236}">
                <a16:creationId xmlns:a16="http://schemas.microsoft.com/office/drawing/2014/main" id="{E3048477-3936-3E93-974D-76308E224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snip2DiagRect">
            <a:avLst>
              <a:gd name="adj1" fmla="val 0"/>
              <a:gd name="adj2" fmla="val 37605"/>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A43E0FE-67FA-CE21-1BC5-4A01C215AD60}"/>
              </a:ext>
            </a:extLst>
          </p:cNvPr>
          <p:cNvSpPr>
            <a:spLocks noGrp="1"/>
          </p:cNvSpPr>
          <p:nvPr>
            <p:ph idx="1"/>
          </p:nvPr>
        </p:nvSpPr>
        <p:spPr>
          <a:xfrm>
            <a:off x="1663927" y="891082"/>
            <a:ext cx="8534400" cy="3615267"/>
          </a:xfrm>
        </p:spPr>
        <p:txBody>
          <a:bodyPr>
            <a:normAutofit/>
          </a:bodyPr>
          <a:lstStyle/>
          <a:p>
            <a:pPr marL="285750" marR="0" lvl="0" indent="-285750" algn="l" defTabSz="457200" rtl="0" eaLnBrk="1" fontAlgn="auto" latinLnBrk="0" hangingPunct="1">
              <a:lnSpc>
                <a:spcPct val="150000"/>
              </a:lnSpc>
              <a:spcBef>
                <a:spcPct val="20000"/>
              </a:spcBef>
              <a:spcAft>
                <a:spcPts val="600"/>
              </a:spcAft>
              <a:buClr>
                <a:prstClr val="white"/>
              </a:buClr>
              <a:buSzPct val="80000"/>
              <a:buFont typeface="Wingdings 3" panose="05040102010807070707" pitchFamily="18" charset="2"/>
              <a:buChar char=""/>
              <a:tabLst/>
              <a:defRPr/>
            </a:pPr>
            <a:r>
              <a:rPr kumimoji="0" lang="en-GB" sz="2800" b="0" i="0" u="none" strike="noStrike" kern="1200" cap="none" spc="0" normalizeH="0" baseline="0" noProof="0" dirty="0">
                <a:ln>
                  <a:noFill/>
                </a:ln>
                <a:solidFill>
                  <a:prstClr val="white"/>
                </a:solidFill>
                <a:effectLst/>
                <a:uLnTx/>
                <a:uFillTx/>
                <a:latin typeface="Century Gothic" panose="020B0502020202020204"/>
                <a:ea typeface="+mn-ea"/>
                <a:cs typeface="+mn-cs"/>
              </a:rPr>
              <a:t>Later in this module we will look at the evidential tests used when deciding charges / seeking charges for an offence. </a:t>
            </a:r>
          </a:p>
          <a:p>
            <a:endParaRPr lang="en-GB" dirty="0"/>
          </a:p>
        </p:txBody>
      </p:sp>
      <p:pic>
        <p:nvPicPr>
          <p:cNvPr id="2" name="Picture 1">
            <a:extLst>
              <a:ext uri="{FF2B5EF4-FFF2-40B4-BE49-F238E27FC236}">
                <a16:creationId xmlns:a16="http://schemas.microsoft.com/office/drawing/2014/main" id="{F0518C70-234D-B6E0-EC7C-FE26B0596D25}"/>
              </a:ext>
            </a:extLst>
          </p:cNvPr>
          <p:cNvPicPr>
            <a:picLocks noChangeAspect="1"/>
          </p:cNvPicPr>
          <p:nvPr/>
        </p:nvPicPr>
        <p:blipFill>
          <a:blip r:embed="rId2"/>
          <a:stretch>
            <a:fillRect/>
          </a:stretch>
        </p:blipFill>
        <p:spPr>
          <a:xfrm>
            <a:off x="7857579" y="4125766"/>
            <a:ext cx="3792041" cy="1841152"/>
          </a:xfrm>
          <a:prstGeom prst="rect">
            <a:avLst/>
          </a:prstGeom>
        </p:spPr>
      </p:pic>
    </p:spTree>
    <p:extLst>
      <p:ext uri="{BB962C8B-B14F-4D97-AF65-F5344CB8AC3E}">
        <p14:creationId xmlns:p14="http://schemas.microsoft.com/office/powerpoint/2010/main" val="36840196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18C46-8A71-0D80-F5CC-3F83E83F3D0D}"/>
              </a:ext>
            </a:extLst>
          </p:cNvPr>
          <p:cNvSpPr>
            <a:spLocks noGrp="1"/>
          </p:cNvSpPr>
          <p:nvPr>
            <p:ph type="ctrTitle"/>
          </p:nvPr>
        </p:nvSpPr>
        <p:spPr>
          <a:xfrm>
            <a:off x="684212" y="195532"/>
            <a:ext cx="8001000" cy="517585"/>
          </a:xfrm>
        </p:spPr>
        <p:txBody>
          <a:bodyPr>
            <a:normAutofit fontScale="90000"/>
          </a:bodyPr>
          <a:lstStyle/>
          <a:p>
            <a:r>
              <a:rPr lang="en-GB" dirty="0"/>
              <a:t>Appropriate Adults</a:t>
            </a:r>
          </a:p>
        </p:txBody>
      </p:sp>
      <p:sp>
        <p:nvSpPr>
          <p:cNvPr id="3" name="Subtitle 2">
            <a:extLst>
              <a:ext uri="{FF2B5EF4-FFF2-40B4-BE49-F238E27FC236}">
                <a16:creationId xmlns:a16="http://schemas.microsoft.com/office/drawing/2014/main" id="{3F2C3512-2F82-58EC-A75B-AA65FC4B6567}"/>
              </a:ext>
            </a:extLst>
          </p:cNvPr>
          <p:cNvSpPr>
            <a:spLocks noGrp="1"/>
          </p:cNvSpPr>
          <p:nvPr>
            <p:ph type="subTitle" idx="1"/>
          </p:nvPr>
        </p:nvSpPr>
        <p:spPr>
          <a:xfrm>
            <a:off x="684211" y="914400"/>
            <a:ext cx="10438113" cy="5612921"/>
          </a:xfrm>
        </p:spPr>
        <p:txBody>
          <a:bodyPr>
            <a:noAutofit/>
          </a:bodyPr>
          <a:lstStyle/>
          <a:p>
            <a:pPr algn="l">
              <a:spcBef>
                <a:spcPts val="1500"/>
              </a:spcBef>
              <a:spcAft>
                <a:spcPts val="1500"/>
              </a:spcAft>
            </a:pPr>
            <a:r>
              <a:rPr lang="en-GB" sz="2400" b="0" i="0" dirty="0">
                <a:solidFill>
                  <a:schemeClr val="tx1"/>
                </a:solidFill>
                <a:effectLst/>
                <a:latin typeface="GDS Transport"/>
              </a:rPr>
              <a:t>‘The appropriate adult’ means, in the case of a:</a:t>
            </a:r>
          </a:p>
          <a:p>
            <a:pPr algn="l">
              <a:spcBef>
                <a:spcPts val="1500"/>
              </a:spcBef>
              <a:spcAft>
                <a:spcPts val="1500"/>
              </a:spcAft>
            </a:pPr>
            <a:r>
              <a:rPr lang="en-GB" sz="2400" b="0" i="0" dirty="0">
                <a:solidFill>
                  <a:schemeClr val="tx1"/>
                </a:solidFill>
                <a:effectLst/>
                <a:latin typeface="GDS Transport"/>
              </a:rPr>
              <a:t>(a) juvenile:</a:t>
            </a:r>
          </a:p>
          <a:p>
            <a:pPr algn="l">
              <a:spcBef>
                <a:spcPts val="1500"/>
              </a:spcBef>
              <a:spcAft>
                <a:spcPts val="1500"/>
              </a:spcAft>
            </a:pPr>
            <a:r>
              <a:rPr lang="en-GB" sz="2400" b="0" i="0" dirty="0">
                <a:solidFill>
                  <a:schemeClr val="tx1"/>
                </a:solidFill>
                <a:effectLst/>
                <a:latin typeface="GDS Transport"/>
              </a:rPr>
              <a:t>(</a:t>
            </a:r>
            <a:r>
              <a:rPr lang="en-GB" sz="2400" b="0" i="0" dirty="0" err="1">
                <a:solidFill>
                  <a:schemeClr val="tx1"/>
                </a:solidFill>
                <a:effectLst/>
                <a:latin typeface="GDS Transport"/>
              </a:rPr>
              <a:t>i</a:t>
            </a:r>
            <a:r>
              <a:rPr lang="en-GB" sz="2400" b="0" i="0" dirty="0">
                <a:solidFill>
                  <a:schemeClr val="tx1"/>
                </a:solidFill>
                <a:effectLst/>
                <a:latin typeface="GDS Transport"/>
              </a:rPr>
              <a:t>) the parent, guardian or, if the juvenile is in the care of a local authority or voluntary organisation, a person representing that authority or organisation (see </a:t>
            </a:r>
            <a:r>
              <a:rPr lang="en-GB" sz="2400" b="0" i="0" dirty="0">
                <a:solidFill>
                  <a:schemeClr val="tx1"/>
                </a:solidFill>
                <a:effectLst/>
                <a:latin typeface="GDS Transport"/>
                <a:hlinkClick r:id="rId2">
                  <a:extLst>
                    <a:ext uri="{A12FA001-AC4F-418D-AE19-62706E023703}">
                      <ahyp:hlinkClr xmlns:ahyp="http://schemas.microsoft.com/office/drawing/2018/hyperlinkcolor" val="tx"/>
                    </a:ext>
                  </a:extLst>
                </a:hlinkClick>
              </a:rPr>
              <a:t>Note 1B</a:t>
            </a:r>
            <a:r>
              <a:rPr lang="en-GB" sz="2400" b="0" i="0" dirty="0">
                <a:solidFill>
                  <a:schemeClr val="tx1"/>
                </a:solidFill>
                <a:effectLst/>
                <a:latin typeface="GDS Transport"/>
              </a:rPr>
              <a:t>);</a:t>
            </a:r>
          </a:p>
          <a:p>
            <a:pPr algn="l">
              <a:spcBef>
                <a:spcPts val="1500"/>
              </a:spcBef>
              <a:spcAft>
                <a:spcPts val="1500"/>
              </a:spcAft>
            </a:pPr>
            <a:r>
              <a:rPr lang="en-GB" sz="2400" b="0" i="0" dirty="0">
                <a:solidFill>
                  <a:schemeClr val="tx1"/>
                </a:solidFill>
                <a:effectLst/>
                <a:latin typeface="GDS Transport"/>
              </a:rPr>
              <a:t>(ii) a social worker of a local authority (see </a:t>
            </a:r>
            <a:r>
              <a:rPr lang="en-GB" sz="2400" b="0" i="0" dirty="0">
                <a:solidFill>
                  <a:schemeClr val="tx1"/>
                </a:solidFill>
                <a:effectLst/>
                <a:latin typeface="GDS Transport"/>
                <a:hlinkClick r:id="rId2">
                  <a:extLst>
                    <a:ext uri="{A12FA001-AC4F-418D-AE19-62706E023703}">
                      <ahyp:hlinkClr xmlns:ahyp="http://schemas.microsoft.com/office/drawing/2018/hyperlinkcolor" val="tx"/>
                    </a:ext>
                  </a:extLst>
                </a:hlinkClick>
              </a:rPr>
              <a:t>Note 1C</a:t>
            </a:r>
            <a:r>
              <a:rPr lang="en-GB" sz="2400" b="0" i="0" dirty="0">
                <a:solidFill>
                  <a:schemeClr val="tx1"/>
                </a:solidFill>
                <a:effectLst/>
                <a:latin typeface="GDS Transport"/>
              </a:rPr>
              <a:t>);</a:t>
            </a:r>
          </a:p>
          <a:p>
            <a:pPr algn="l">
              <a:spcBef>
                <a:spcPts val="1500"/>
              </a:spcBef>
              <a:spcAft>
                <a:spcPts val="1500"/>
              </a:spcAft>
            </a:pPr>
            <a:r>
              <a:rPr lang="en-GB" sz="2400" b="0" i="0" dirty="0">
                <a:solidFill>
                  <a:schemeClr val="tx1"/>
                </a:solidFill>
                <a:effectLst/>
                <a:latin typeface="GDS Transport"/>
              </a:rPr>
              <a:t>(iii) failing these, some other responsible adult aged 18 or over…..</a:t>
            </a:r>
            <a:endParaRPr lang="en-GB" sz="2400" dirty="0">
              <a:solidFill>
                <a:schemeClr val="tx1"/>
              </a:solidFill>
            </a:endParaRPr>
          </a:p>
        </p:txBody>
      </p:sp>
      <p:sp>
        <p:nvSpPr>
          <p:cNvPr id="7" name="TextBox 6">
            <a:extLst>
              <a:ext uri="{FF2B5EF4-FFF2-40B4-BE49-F238E27FC236}">
                <a16:creationId xmlns:a16="http://schemas.microsoft.com/office/drawing/2014/main" id="{74BC1676-96FE-24FB-AC75-4AC74DD4538D}"/>
              </a:ext>
            </a:extLst>
          </p:cNvPr>
          <p:cNvSpPr txBox="1"/>
          <p:nvPr/>
        </p:nvSpPr>
        <p:spPr>
          <a:xfrm>
            <a:off x="6383547" y="6342655"/>
            <a:ext cx="7877353"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effectLst/>
                <a:uLnTx/>
                <a:uFillTx/>
                <a:latin typeface="Century Gothic" panose="020B0502020202020204"/>
                <a:ea typeface="+mn-ea"/>
                <a:cs typeface="+mn-cs"/>
                <a:hlinkClick r:id="rId3">
                  <a:extLst>
                    <a:ext uri="{A12FA001-AC4F-418D-AE19-62706E023703}">
                      <ahyp:hlinkClr xmlns:ahyp="http://schemas.microsoft.com/office/drawing/2018/hyperlinkcolor" val="tx"/>
                    </a:ext>
                  </a:extLst>
                </a:hlinkClick>
              </a:rPr>
              <a:t>PACE Code C 2019 (accessible) - GOV.UK</a:t>
            </a:r>
            <a:endParaRPr kumimoji="0" lang="en-GB" sz="1800" b="0" i="0" u="none" strike="noStrike" kern="1200" cap="none" spc="0" normalizeH="0" baseline="0" noProof="0" dirty="0">
              <a:ln>
                <a:noFill/>
              </a:ln>
              <a:effectLst/>
              <a:uLnTx/>
              <a:uFillTx/>
              <a:latin typeface="Century Gothic" panose="020B0502020202020204"/>
              <a:ea typeface="+mn-ea"/>
              <a:cs typeface="+mn-cs"/>
            </a:endParaRPr>
          </a:p>
        </p:txBody>
      </p:sp>
    </p:spTree>
    <p:extLst>
      <p:ext uri="{BB962C8B-B14F-4D97-AF65-F5344CB8AC3E}">
        <p14:creationId xmlns:p14="http://schemas.microsoft.com/office/powerpoint/2010/main" val="32721164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B2F62E-7635-3CBE-7CB4-B3FCB724AC2D}"/>
              </a:ext>
            </a:extLst>
          </p:cNvPr>
          <p:cNvSpPr>
            <a:spLocks noGrp="1"/>
          </p:cNvSpPr>
          <p:nvPr>
            <p:ph idx="1"/>
          </p:nvPr>
        </p:nvSpPr>
        <p:spPr>
          <a:xfrm>
            <a:off x="684212" y="685800"/>
            <a:ext cx="10578520" cy="5582728"/>
          </a:xfrm>
        </p:spPr>
        <p:txBody>
          <a:bodyPr>
            <a:normAutofit/>
          </a:bodyPr>
          <a:lstStyle/>
          <a:p>
            <a:pPr marL="0" indent="0" algn="l">
              <a:lnSpc>
                <a:spcPct val="150000"/>
              </a:lnSpc>
              <a:spcBef>
                <a:spcPts val="1500"/>
              </a:spcBef>
              <a:spcAft>
                <a:spcPts val="1500"/>
              </a:spcAft>
              <a:buNone/>
            </a:pPr>
            <a:r>
              <a:rPr lang="en-GB" sz="2400" b="0" i="0" dirty="0">
                <a:solidFill>
                  <a:schemeClr val="tx1"/>
                </a:solidFill>
                <a:effectLst/>
                <a:latin typeface="GDS Transport"/>
              </a:rPr>
              <a:t>who is not:</a:t>
            </a:r>
          </a:p>
          <a:p>
            <a:pPr marL="0" indent="0" algn="l">
              <a:lnSpc>
                <a:spcPct val="150000"/>
              </a:lnSpc>
              <a:spcBef>
                <a:spcPts val="1500"/>
              </a:spcBef>
              <a:spcAft>
                <a:spcPts val="375"/>
              </a:spcAft>
              <a:buNone/>
            </a:pPr>
            <a:r>
              <a:rPr lang="en-GB" sz="2400" b="0" i="0" dirty="0">
                <a:solidFill>
                  <a:schemeClr val="tx1"/>
                </a:solidFill>
                <a:effectLst/>
                <a:latin typeface="GDS Transport"/>
              </a:rPr>
              <a:t>a police officer or employed by the police;</a:t>
            </a:r>
          </a:p>
          <a:p>
            <a:pPr marL="0" indent="0" algn="l">
              <a:lnSpc>
                <a:spcPct val="150000"/>
              </a:lnSpc>
              <a:spcBef>
                <a:spcPts val="1500"/>
              </a:spcBef>
              <a:spcAft>
                <a:spcPts val="375"/>
              </a:spcAft>
              <a:buNone/>
            </a:pPr>
            <a:r>
              <a:rPr lang="en-GB" sz="2400" b="0" i="0" dirty="0">
                <a:solidFill>
                  <a:schemeClr val="tx1"/>
                </a:solidFill>
                <a:effectLst/>
                <a:latin typeface="GDS Transport"/>
              </a:rPr>
              <a:t>under the direction or control of the chief officer of a police force; or</a:t>
            </a:r>
          </a:p>
          <a:p>
            <a:pPr marL="0" indent="0" algn="l">
              <a:lnSpc>
                <a:spcPct val="150000"/>
              </a:lnSpc>
              <a:spcBef>
                <a:spcPts val="1500"/>
              </a:spcBef>
              <a:spcAft>
                <a:spcPts val="375"/>
              </a:spcAft>
              <a:buNone/>
            </a:pPr>
            <a:r>
              <a:rPr lang="en-GB" sz="2400" b="0" i="0" dirty="0">
                <a:solidFill>
                  <a:schemeClr val="tx1"/>
                </a:solidFill>
                <a:effectLst/>
                <a:latin typeface="GDS Transport"/>
              </a:rPr>
              <a:t>a person who provides services under contractual arrangements (but without being employed by the chief officer of a police force), to assist that force in relation to the discharge of its chief officer’s functions,</a:t>
            </a:r>
          </a:p>
          <a:p>
            <a:pPr marL="0" indent="0" algn="l">
              <a:lnSpc>
                <a:spcPct val="150000"/>
              </a:lnSpc>
              <a:spcBef>
                <a:spcPts val="1500"/>
              </a:spcBef>
              <a:spcAft>
                <a:spcPts val="1500"/>
              </a:spcAft>
              <a:buNone/>
            </a:pPr>
            <a:r>
              <a:rPr lang="en-GB" sz="2400" b="0" i="0" dirty="0">
                <a:solidFill>
                  <a:schemeClr val="tx1"/>
                </a:solidFill>
                <a:effectLst/>
                <a:latin typeface="GDS Transport"/>
              </a:rPr>
              <a:t>whether or not they are on duty at the time.</a:t>
            </a:r>
          </a:p>
          <a:p>
            <a:endParaRPr lang="en-GB" dirty="0"/>
          </a:p>
        </p:txBody>
      </p:sp>
    </p:spTree>
    <p:extLst>
      <p:ext uri="{BB962C8B-B14F-4D97-AF65-F5344CB8AC3E}">
        <p14:creationId xmlns:p14="http://schemas.microsoft.com/office/powerpoint/2010/main" val="24343140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058648-594E-581F-C818-8B455840AC26}"/>
              </a:ext>
            </a:extLst>
          </p:cNvPr>
          <p:cNvSpPr>
            <a:spLocks noGrp="1"/>
          </p:cNvSpPr>
          <p:nvPr>
            <p:ph idx="1"/>
          </p:nvPr>
        </p:nvSpPr>
        <p:spPr>
          <a:xfrm>
            <a:off x="684212" y="685800"/>
            <a:ext cx="10600822" cy="3615267"/>
          </a:xfrm>
        </p:spPr>
        <p:txBody>
          <a:bodyPr>
            <a:normAutofit/>
          </a:bodyPr>
          <a:lstStyle/>
          <a:p>
            <a:pPr marL="0" indent="0">
              <a:lnSpc>
                <a:spcPct val="150000"/>
              </a:lnSpc>
              <a:buNone/>
            </a:pPr>
            <a:r>
              <a:rPr lang="en-GB" sz="2400" b="0" i="0" dirty="0">
                <a:solidFill>
                  <a:schemeClr val="tx1"/>
                </a:solidFill>
                <a:effectLst/>
                <a:latin typeface="GDS Transport"/>
              </a:rPr>
              <a:t>(iii) failing these, some other responsible adult aged 18 or over who is other than a person described in the bullet points in sub-paragraph (b)(ii) above.</a:t>
            </a:r>
            <a:endParaRPr lang="en-GB" sz="2400" dirty="0">
              <a:solidFill>
                <a:schemeClr val="tx1"/>
              </a:solidFill>
            </a:endParaRPr>
          </a:p>
        </p:txBody>
      </p:sp>
    </p:spTree>
    <p:extLst>
      <p:ext uri="{BB962C8B-B14F-4D97-AF65-F5344CB8AC3E}">
        <p14:creationId xmlns:p14="http://schemas.microsoft.com/office/powerpoint/2010/main" val="16537315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99BA2C-D32B-5E26-E006-0A996AB14401}"/>
              </a:ext>
            </a:extLst>
          </p:cNvPr>
          <p:cNvSpPr>
            <a:spLocks noGrp="1"/>
          </p:cNvSpPr>
          <p:nvPr>
            <p:ph idx="1"/>
          </p:nvPr>
        </p:nvSpPr>
        <p:spPr>
          <a:xfrm>
            <a:off x="684211" y="685800"/>
            <a:ext cx="10443863" cy="5617234"/>
          </a:xfrm>
        </p:spPr>
        <p:txBody>
          <a:bodyPr>
            <a:noAutofit/>
          </a:bodyPr>
          <a:lstStyle/>
          <a:p>
            <a:pPr marL="0" indent="0" algn="l">
              <a:spcBef>
                <a:spcPts val="1500"/>
              </a:spcBef>
              <a:spcAft>
                <a:spcPts val="1500"/>
              </a:spcAft>
              <a:buNone/>
            </a:pPr>
            <a:r>
              <a:rPr lang="en-GB" sz="2400" b="0" i="0" dirty="0">
                <a:solidFill>
                  <a:schemeClr val="tx1"/>
                </a:solidFill>
                <a:effectLst/>
                <a:latin typeface="GDS Transport"/>
              </a:rPr>
              <a:t>The role of the appropriate adult is to safeguard the rights, entitlements and welfare of juveniles and vulnerable persons to whom the provisions of this and any other Code of Practice apply. </a:t>
            </a:r>
          </a:p>
          <a:p>
            <a:pPr marL="0" indent="0" algn="l">
              <a:spcBef>
                <a:spcPts val="1500"/>
              </a:spcBef>
              <a:spcAft>
                <a:spcPts val="1500"/>
              </a:spcAft>
              <a:buNone/>
            </a:pPr>
            <a:r>
              <a:rPr lang="en-GB" sz="2400" b="0" i="0" dirty="0">
                <a:solidFill>
                  <a:schemeClr val="tx1"/>
                </a:solidFill>
                <a:effectLst/>
                <a:latin typeface="GDS Transport"/>
              </a:rPr>
              <a:t>For this reason, the appropriate adult is expected, amongst other things, to support, advise and assist them when they are given or asked to provide information or participate in any procedure;</a:t>
            </a:r>
          </a:p>
          <a:p>
            <a:pPr marL="0" indent="0" algn="l">
              <a:spcBef>
                <a:spcPts val="1500"/>
              </a:spcBef>
              <a:spcAft>
                <a:spcPts val="375"/>
              </a:spcAft>
              <a:buNone/>
            </a:pPr>
            <a:r>
              <a:rPr lang="en-GB" sz="2400" b="0" i="0" dirty="0">
                <a:solidFill>
                  <a:schemeClr val="tx1"/>
                </a:solidFill>
                <a:effectLst/>
                <a:latin typeface="GDS Transport"/>
              </a:rPr>
              <a:t>To observe whether the police are acting properly and fairly to respect their rights and entitlements, and inform an officer of the rank of inspector or above if they consider that they are not;</a:t>
            </a:r>
          </a:p>
          <a:p>
            <a:pPr marL="0" indent="0" algn="l">
              <a:spcBef>
                <a:spcPts val="1500"/>
              </a:spcBef>
              <a:spcAft>
                <a:spcPts val="375"/>
              </a:spcAft>
              <a:buNone/>
            </a:pPr>
            <a:r>
              <a:rPr lang="en-GB" sz="2400" b="0" i="0" dirty="0">
                <a:solidFill>
                  <a:schemeClr val="tx1"/>
                </a:solidFill>
                <a:effectLst/>
                <a:latin typeface="GDS Transport"/>
              </a:rPr>
              <a:t>To assist them to communicate with the police whilst respecting their right to say nothing unless they want to as set out in the terms of the caution </a:t>
            </a:r>
          </a:p>
          <a:p>
            <a:pPr marL="0" indent="0" algn="l">
              <a:spcBef>
                <a:spcPts val="1500"/>
              </a:spcBef>
              <a:spcAft>
                <a:spcPts val="375"/>
              </a:spcAft>
              <a:buNone/>
            </a:pPr>
            <a:r>
              <a:rPr lang="en-GB" sz="2400" b="0" i="0" dirty="0">
                <a:solidFill>
                  <a:schemeClr val="tx1"/>
                </a:solidFill>
                <a:effectLst/>
                <a:latin typeface="GDS Transport"/>
              </a:rPr>
              <a:t>To help them to understand their rights and ensure that those rights are protected and respected. </a:t>
            </a:r>
            <a:endParaRPr lang="en-GB" sz="2400" dirty="0"/>
          </a:p>
        </p:txBody>
      </p:sp>
    </p:spTree>
    <p:extLst>
      <p:ext uri="{BB962C8B-B14F-4D97-AF65-F5344CB8AC3E}">
        <p14:creationId xmlns:p14="http://schemas.microsoft.com/office/powerpoint/2010/main" val="13564277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103B461-323C-4912-BFFD-C37582662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 name="Straight Connector 9">
              <a:extLst>
                <a:ext uri="{FF2B5EF4-FFF2-40B4-BE49-F238E27FC236}">
                  <a16:creationId xmlns:a16="http://schemas.microsoft.com/office/drawing/2014/main" id="{FBC21318-F4F4-4524-95D1-6B7FE0A78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D9FFA8E5-974F-409E-89C6-E185BD9093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384E2B1-7008-45EE-9F2E-FEF3A0897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4563410-7FE9-4955-89C6-0FB9326CD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AD14C0E-D5DF-4BDC-BD92-642CFF180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6" name="Rectangle 15">
            <a:extLst>
              <a:ext uri="{FF2B5EF4-FFF2-40B4-BE49-F238E27FC236}">
                <a16:creationId xmlns:a16="http://schemas.microsoft.com/office/drawing/2014/main" id="{5C6ACA56-9AD4-4EE6-8F38-8C18968AC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745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E655210-4EEB-44D9-B394-6FB4139BF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About NAAN">
            <a:hlinkClick r:id="" action="ppaction://media"/>
            <a:extLst>
              <a:ext uri="{FF2B5EF4-FFF2-40B4-BE49-F238E27FC236}">
                <a16:creationId xmlns:a16="http://schemas.microsoft.com/office/drawing/2014/main" id="{7711C250-0EDB-CE0B-5F63-7BB81D2CAD54}"/>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Tree>
    <p:extLst>
      <p:ext uri="{BB962C8B-B14F-4D97-AF65-F5344CB8AC3E}">
        <p14:creationId xmlns:p14="http://schemas.microsoft.com/office/powerpoint/2010/main" val="237408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6B8B3-29CA-7341-B104-C2B582744CAB}"/>
              </a:ext>
            </a:extLst>
          </p:cNvPr>
          <p:cNvSpPr>
            <a:spLocks noGrp="1"/>
          </p:cNvSpPr>
          <p:nvPr>
            <p:ph type="title"/>
          </p:nvPr>
        </p:nvSpPr>
        <p:spPr>
          <a:xfrm>
            <a:off x="684212" y="241540"/>
            <a:ext cx="8534400" cy="1288211"/>
          </a:xfrm>
        </p:spPr>
        <p:txBody>
          <a:bodyPr/>
          <a:lstStyle/>
          <a:p>
            <a:r>
              <a:rPr lang="en-GB" dirty="0"/>
              <a:t>Useful video links</a:t>
            </a:r>
          </a:p>
        </p:txBody>
      </p:sp>
      <p:sp>
        <p:nvSpPr>
          <p:cNvPr id="3" name="Content Placeholder 2">
            <a:extLst>
              <a:ext uri="{FF2B5EF4-FFF2-40B4-BE49-F238E27FC236}">
                <a16:creationId xmlns:a16="http://schemas.microsoft.com/office/drawing/2014/main" id="{B88B9A6D-4BE8-E603-EC76-978E95DB9548}"/>
              </a:ext>
            </a:extLst>
          </p:cNvPr>
          <p:cNvSpPr>
            <a:spLocks noGrp="1"/>
          </p:cNvSpPr>
          <p:nvPr>
            <p:ph idx="1"/>
          </p:nvPr>
        </p:nvSpPr>
        <p:spPr>
          <a:xfrm>
            <a:off x="684212" y="3226279"/>
            <a:ext cx="8534400" cy="3390180"/>
          </a:xfrm>
        </p:spPr>
        <p:txBody>
          <a:bodyPr/>
          <a:lstStyle/>
          <a:p>
            <a:pPr marL="0" indent="0">
              <a:buNone/>
            </a:pPr>
            <a:r>
              <a:rPr lang="en-GB">
                <a:solidFill>
                  <a:schemeClr val="tx1"/>
                </a:solidFill>
                <a:hlinkClick r:id="rId3">
                  <a:extLst>
                    <a:ext uri="{A12FA001-AC4F-418D-AE19-62706E023703}">
                      <ahyp:hlinkClr xmlns:ahyp="http://schemas.microsoft.com/office/drawing/2018/hyperlinkcolor" val="tx"/>
                    </a:ext>
                  </a:extLst>
                </a:hlinkClick>
              </a:rPr>
              <a:t>national appropriate adult youth advice video at police station you tube - Google Search</a:t>
            </a:r>
            <a:endParaRPr lang="en-GB">
              <a:solidFill>
                <a:schemeClr val="tx1"/>
              </a:solidFill>
            </a:endParaRPr>
          </a:p>
          <a:p>
            <a:pPr marL="0" indent="0">
              <a:buNone/>
            </a:pPr>
            <a:endParaRPr lang="en-GB">
              <a:solidFill>
                <a:schemeClr val="tx1"/>
              </a:solidFill>
            </a:endParaRPr>
          </a:p>
          <a:p>
            <a:pPr marL="0" indent="0">
              <a:buNone/>
            </a:pPr>
            <a:endParaRPr lang="en-GB">
              <a:solidFill>
                <a:schemeClr val="tx1"/>
              </a:solidFill>
            </a:endParaRPr>
          </a:p>
          <a:p>
            <a:pPr marL="0" indent="0">
              <a:buNone/>
            </a:pPr>
            <a:r>
              <a:rPr lang="en-GB">
                <a:solidFill>
                  <a:schemeClr val="tx1"/>
                </a:solidFill>
                <a:hlinkClick r:id="rId4">
                  <a:extLst>
                    <a:ext uri="{A12FA001-AC4F-418D-AE19-62706E023703}">
                      <ahyp:hlinkClr xmlns:ahyp="http://schemas.microsoft.com/office/drawing/2018/hyperlinkcolor" val="tx"/>
                    </a:ext>
                  </a:extLst>
                </a:hlinkClick>
              </a:rPr>
              <a:t>About Appropriate Adults - National Appropriate Adult Network</a:t>
            </a:r>
            <a:endParaRPr lang="en-GB" dirty="0">
              <a:solidFill>
                <a:schemeClr val="tx1"/>
              </a:solidFill>
            </a:endParaRPr>
          </a:p>
        </p:txBody>
      </p:sp>
      <p:pic>
        <p:nvPicPr>
          <p:cNvPr id="4" name="Online Media 3" title="Being an appropriate adult">
            <a:hlinkClick r:id="" action="ppaction://media"/>
            <a:extLst>
              <a:ext uri="{FF2B5EF4-FFF2-40B4-BE49-F238E27FC236}">
                <a16:creationId xmlns:a16="http://schemas.microsoft.com/office/drawing/2014/main" id="{89C3CD4F-8F3C-D1A1-356F-48A2F5F5D4FF}"/>
              </a:ext>
            </a:extLst>
          </p:cNvPr>
          <p:cNvPicPr>
            <a:picLocks noRot="1" noChangeAspect="1"/>
          </p:cNvPicPr>
          <p:nvPr>
            <a:videoFile r:link="rId1"/>
          </p:nvPr>
        </p:nvPicPr>
        <p:blipFill>
          <a:blip r:embed="rId5"/>
          <a:stretch>
            <a:fillRect/>
          </a:stretch>
        </p:blipFill>
        <p:spPr>
          <a:xfrm>
            <a:off x="26988" y="0"/>
            <a:ext cx="12138025" cy="6858000"/>
          </a:xfrm>
          <a:prstGeom prst="rect">
            <a:avLst/>
          </a:prstGeom>
        </p:spPr>
      </p:pic>
    </p:spTree>
    <p:extLst>
      <p:ext uri="{BB962C8B-B14F-4D97-AF65-F5344CB8AC3E}">
        <p14:creationId xmlns:p14="http://schemas.microsoft.com/office/powerpoint/2010/main" val="240394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8A335-77D1-8B6D-E1E5-F0C33A693976}"/>
              </a:ext>
            </a:extLst>
          </p:cNvPr>
          <p:cNvSpPr>
            <a:spLocks noGrp="1"/>
          </p:cNvSpPr>
          <p:nvPr>
            <p:ph type="title"/>
          </p:nvPr>
        </p:nvSpPr>
        <p:spPr>
          <a:xfrm>
            <a:off x="684212" y="161027"/>
            <a:ext cx="8534400" cy="937404"/>
          </a:xfrm>
        </p:spPr>
        <p:txBody>
          <a:bodyPr/>
          <a:lstStyle/>
          <a:p>
            <a:r>
              <a:rPr lang="en-GB" dirty="0"/>
              <a:t>Solicitors</a:t>
            </a:r>
          </a:p>
        </p:txBody>
      </p:sp>
      <p:sp>
        <p:nvSpPr>
          <p:cNvPr id="3" name="Content Placeholder 2">
            <a:extLst>
              <a:ext uri="{FF2B5EF4-FFF2-40B4-BE49-F238E27FC236}">
                <a16:creationId xmlns:a16="http://schemas.microsoft.com/office/drawing/2014/main" id="{2CE7C54F-14DB-5F65-44E1-CECF6BC9E3F0}"/>
              </a:ext>
            </a:extLst>
          </p:cNvPr>
          <p:cNvSpPr>
            <a:spLocks noGrp="1"/>
          </p:cNvSpPr>
          <p:nvPr>
            <p:ph idx="1"/>
          </p:nvPr>
        </p:nvSpPr>
        <p:spPr>
          <a:xfrm>
            <a:off x="684211" y="1207698"/>
            <a:ext cx="10846150" cy="5296619"/>
          </a:xfrm>
        </p:spPr>
        <p:txBody>
          <a:bodyPr>
            <a:noAutofit/>
          </a:bodyPr>
          <a:lstStyle/>
          <a:p>
            <a:pPr marL="0" indent="0">
              <a:lnSpc>
                <a:spcPct val="150000"/>
              </a:lnSpc>
              <a:buNone/>
            </a:pPr>
            <a:r>
              <a:rPr lang="en-GB" sz="2400" b="0" i="0" dirty="0">
                <a:solidFill>
                  <a:schemeClr val="tx1"/>
                </a:solidFill>
                <a:effectLst/>
                <a:latin typeface="GDS Transport"/>
              </a:rPr>
              <a:t>Unless Annex B* applies, all detainees must be informed that they may at any time consult and communicate privately with a solicitor, whether in person, in writing or by telephone, </a:t>
            </a:r>
            <a:r>
              <a:rPr lang="en-GB" sz="2400" b="1" i="0" dirty="0">
                <a:solidFill>
                  <a:schemeClr val="tx1"/>
                </a:solidFill>
                <a:effectLst/>
                <a:latin typeface="GDS Transport"/>
              </a:rPr>
              <a:t>and that free independent legal advice is available</a:t>
            </a:r>
            <a:r>
              <a:rPr lang="en-GB" sz="2400" i="0" dirty="0">
                <a:solidFill>
                  <a:schemeClr val="tx1"/>
                </a:solidFill>
                <a:effectLst/>
                <a:latin typeface="GDS Transport"/>
              </a:rPr>
              <a:t>.</a:t>
            </a:r>
          </a:p>
          <a:p>
            <a:pPr marL="0" indent="0">
              <a:lnSpc>
                <a:spcPct val="150000"/>
              </a:lnSpc>
              <a:buNone/>
            </a:pPr>
            <a:r>
              <a:rPr lang="en-GB" sz="2400" dirty="0">
                <a:solidFill>
                  <a:schemeClr val="tx1"/>
                </a:solidFill>
                <a:latin typeface="GDS Transport"/>
              </a:rPr>
              <a:t>A poster with the right must be prominently displayed in the custody</a:t>
            </a:r>
          </a:p>
          <a:p>
            <a:pPr marL="0" indent="0">
              <a:lnSpc>
                <a:spcPct val="150000"/>
              </a:lnSpc>
              <a:buNone/>
            </a:pPr>
            <a:r>
              <a:rPr lang="en-GB" sz="2400" dirty="0">
                <a:solidFill>
                  <a:schemeClr val="tx1"/>
                </a:solidFill>
                <a:latin typeface="GDS Transport"/>
              </a:rPr>
              <a:t>No police officer should do anything to dissuade a detainee from having a solicitor.</a:t>
            </a:r>
          </a:p>
          <a:p>
            <a:pPr marL="0" indent="0">
              <a:lnSpc>
                <a:spcPct val="150000"/>
              </a:lnSpc>
              <a:buNone/>
            </a:pPr>
            <a:r>
              <a:rPr lang="en-GB" sz="2400" dirty="0">
                <a:solidFill>
                  <a:schemeClr val="tx1"/>
                </a:solidFill>
                <a:latin typeface="GDS Transport"/>
              </a:rPr>
              <a:t>An appropriate adult may request a solicitor to attend on behalf of the detainee if it is their best interests even if they object however they cannot be forced to have one.</a:t>
            </a:r>
            <a:endParaRPr lang="en-GB" sz="2400" dirty="0">
              <a:solidFill>
                <a:schemeClr val="tx1"/>
              </a:solidFill>
            </a:endParaRPr>
          </a:p>
        </p:txBody>
      </p:sp>
    </p:spTree>
    <p:extLst>
      <p:ext uri="{BB962C8B-B14F-4D97-AF65-F5344CB8AC3E}">
        <p14:creationId xmlns:p14="http://schemas.microsoft.com/office/powerpoint/2010/main" val="1938996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729AA-59A5-6838-8E94-32D9B9513DCA}"/>
              </a:ext>
            </a:extLst>
          </p:cNvPr>
          <p:cNvSpPr>
            <a:spLocks noGrp="1"/>
          </p:cNvSpPr>
          <p:nvPr>
            <p:ph type="title"/>
          </p:nvPr>
        </p:nvSpPr>
        <p:spPr>
          <a:xfrm>
            <a:off x="684212" y="362310"/>
            <a:ext cx="8534400" cy="799381"/>
          </a:xfrm>
        </p:spPr>
        <p:txBody>
          <a:bodyPr/>
          <a:lstStyle/>
          <a:p>
            <a:r>
              <a:rPr lang="en-GB" dirty="0"/>
              <a:t>*Annex B</a:t>
            </a:r>
          </a:p>
        </p:txBody>
      </p:sp>
      <p:sp>
        <p:nvSpPr>
          <p:cNvPr id="3" name="Content Placeholder 2">
            <a:extLst>
              <a:ext uri="{FF2B5EF4-FFF2-40B4-BE49-F238E27FC236}">
                <a16:creationId xmlns:a16="http://schemas.microsoft.com/office/drawing/2014/main" id="{A0EE15ED-E73C-2F18-E808-8C67EB1B4DFE}"/>
              </a:ext>
            </a:extLst>
          </p:cNvPr>
          <p:cNvSpPr>
            <a:spLocks noGrp="1"/>
          </p:cNvSpPr>
          <p:nvPr>
            <p:ph idx="1"/>
          </p:nvPr>
        </p:nvSpPr>
        <p:spPr>
          <a:xfrm>
            <a:off x="684211" y="1242204"/>
            <a:ext cx="10823847" cy="5509404"/>
          </a:xfrm>
        </p:spPr>
        <p:txBody>
          <a:bodyPr>
            <a:noAutofit/>
          </a:bodyPr>
          <a:lstStyle/>
          <a:p>
            <a:pPr marL="0" indent="0">
              <a:buNone/>
            </a:pPr>
            <a:r>
              <a:rPr lang="en-GB" sz="2400" dirty="0">
                <a:solidFill>
                  <a:schemeClr val="tx1"/>
                </a:solidFill>
              </a:rPr>
              <a:t>An interview without the legal advisor may continue if a </a:t>
            </a:r>
          </a:p>
          <a:p>
            <a:pPr marL="0" indent="0">
              <a:buNone/>
            </a:pPr>
            <a:r>
              <a:rPr lang="en-GB" sz="2400" dirty="0">
                <a:solidFill>
                  <a:schemeClr val="tx1"/>
                </a:solidFill>
              </a:rPr>
              <a:t>Superintendent has reasonable grounds for believing that delay would:</a:t>
            </a:r>
          </a:p>
          <a:p>
            <a:pPr marL="0" indent="0">
              <a:buNone/>
            </a:pPr>
            <a:r>
              <a:rPr lang="en-GB" sz="2400" dirty="0">
                <a:solidFill>
                  <a:schemeClr val="tx1"/>
                </a:solidFill>
              </a:rPr>
              <a:t>Lead to interference with , or harm to, evidence;</a:t>
            </a:r>
          </a:p>
          <a:p>
            <a:pPr marL="0" indent="0">
              <a:buNone/>
            </a:pPr>
            <a:r>
              <a:rPr lang="en-GB" sz="2400" dirty="0">
                <a:solidFill>
                  <a:schemeClr val="tx1"/>
                </a:solidFill>
              </a:rPr>
              <a:t>Lead to interference with, or physical harm to, other people;</a:t>
            </a:r>
          </a:p>
          <a:p>
            <a:pPr marL="0" indent="0">
              <a:buNone/>
            </a:pPr>
            <a:r>
              <a:rPr lang="en-GB" sz="2400" dirty="0">
                <a:solidFill>
                  <a:schemeClr val="tx1"/>
                </a:solidFill>
              </a:rPr>
              <a:t>Lead to serious loss of , or damage to, property;</a:t>
            </a:r>
          </a:p>
          <a:p>
            <a:pPr marL="0" indent="0">
              <a:buNone/>
            </a:pPr>
            <a:r>
              <a:rPr lang="en-GB" sz="2400" dirty="0">
                <a:solidFill>
                  <a:schemeClr val="tx1"/>
                </a:solidFill>
              </a:rPr>
              <a:t>Lead to alerting other people suspected of having committed and offence but not yet arrested for it;</a:t>
            </a:r>
          </a:p>
          <a:p>
            <a:pPr marL="0" indent="0">
              <a:buNone/>
            </a:pPr>
            <a:r>
              <a:rPr lang="en-GB" sz="2400" dirty="0">
                <a:solidFill>
                  <a:schemeClr val="tx1"/>
                </a:solidFill>
              </a:rPr>
              <a:t>Hinder the recovery of property obtained in consequence of the commission of an offence.</a:t>
            </a:r>
          </a:p>
        </p:txBody>
      </p:sp>
    </p:spTree>
    <p:extLst>
      <p:ext uri="{BB962C8B-B14F-4D97-AF65-F5344CB8AC3E}">
        <p14:creationId xmlns:p14="http://schemas.microsoft.com/office/powerpoint/2010/main" val="10986431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8D64D0-1021-C748-0E62-86C444C87D5F}"/>
              </a:ext>
            </a:extLst>
          </p:cNvPr>
          <p:cNvSpPr>
            <a:spLocks noGrp="1"/>
          </p:cNvSpPr>
          <p:nvPr>
            <p:ph idx="1"/>
          </p:nvPr>
        </p:nvSpPr>
        <p:spPr>
          <a:xfrm>
            <a:off x="684212" y="685800"/>
            <a:ext cx="10397856" cy="5467709"/>
          </a:xfrm>
        </p:spPr>
        <p:txBody>
          <a:bodyPr>
            <a:normAutofit/>
          </a:bodyPr>
          <a:lstStyle/>
          <a:p>
            <a:pPr marL="0" indent="0">
              <a:lnSpc>
                <a:spcPct val="150000"/>
              </a:lnSpc>
              <a:buNone/>
            </a:pPr>
            <a:r>
              <a:rPr lang="en-GB" sz="2400" dirty="0">
                <a:solidFill>
                  <a:schemeClr val="tx1"/>
                </a:solidFill>
              </a:rPr>
              <a:t>A detainee does not have to give a reason for declining a solicitor but if they requested one and changed their mind, an Inspector must ask them for a reason and record this on the custody record.</a:t>
            </a:r>
          </a:p>
        </p:txBody>
      </p:sp>
    </p:spTree>
    <p:extLst>
      <p:ext uri="{BB962C8B-B14F-4D97-AF65-F5344CB8AC3E}">
        <p14:creationId xmlns:p14="http://schemas.microsoft.com/office/powerpoint/2010/main" val="26230417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08922F-8FD4-0388-66EC-950402EE8524}"/>
              </a:ext>
            </a:extLst>
          </p:cNvPr>
          <p:cNvSpPr>
            <a:spLocks noGrp="1"/>
          </p:cNvSpPr>
          <p:nvPr>
            <p:ph idx="1"/>
          </p:nvPr>
        </p:nvSpPr>
        <p:spPr>
          <a:xfrm>
            <a:off x="684212" y="685800"/>
            <a:ext cx="10600822" cy="5761008"/>
          </a:xfrm>
        </p:spPr>
        <p:txBody>
          <a:bodyPr>
            <a:normAutofit/>
          </a:bodyPr>
          <a:lstStyle/>
          <a:p>
            <a:pPr>
              <a:lnSpc>
                <a:spcPct val="150000"/>
              </a:lnSpc>
            </a:pPr>
            <a:r>
              <a:rPr lang="en-GB" sz="2400" b="0" i="0" dirty="0">
                <a:solidFill>
                  <a:schemeClr val="tx1"/>
                </a:solidFill>
                <a:effectLst/>
                <a:latin typeface="GDS Transport"/>
              </a:rPr>
              <a:t>The solicitor’s only role in the police station is to protect and advance the legal rights of their client. </a:t>
            </a:r>
          </a:p>
          <a:p>
            <a:pPr>
              <a:lnSpc>
                <a:spcPct val="150000"/>
              </a:lnSpc>
            </a:pPr>
            <a:r>
              <a:rPr lang="en-GB" sz="2400" b="0" i="0" dirty="0">
                <a:solidFill>
                  <a:schemeClr val="tx1"/>
                </a:solidFill>
                <a:effectLst/>
                <a:latin typeface="GDS Transport"/>
              </a:rPr>
              <a:t>On occasions this may require the solicitor to give advice which has the effect of the client avoiding giving evidence which strengthens a prosecution case. </a:t>
            </a:r>
          </a:p>
          <a:p>
            <a:pPr>
              <a:lnSpc>
                <a:spcPct val="150000"/>
              </a:lnSpc>
            </a:pPr>
            <a:r>
              <a:rPr lang="en-GB" sz="2400" b="0" i="0" dirty="0">
                <a:solidFill>
                  <a:schemeClr val="tx1"/>
                </a:solidFill>
                <a:effectLst/>
                <a:latin typeface="GDS Transport"/>
              </a:rPr>
              <a:t>The solicitor may intervene in order to seek clarification, challenge an improper question to their client or the manner in which it is put, advise their client not to reply to particular questions, or if they wish to give their client further legal advice. </a:t>
            </a:r>
          </a:p>
        </p:txBody>
      </p:sp>
    </p:spTree>
    <p:extLst>
      <p:ext uri="{BB962C8B-B14F-4D97-AF65-F5344CB8AC3E}">
        <p14:creationId xmlns:p14="http://schemas.microsoft.com/office/powerpoint/2010/main" val="29400338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32CE81-F312-BB64-3327-5F1A02DFEF5F}"/>
              </a:ext>
            </a:extLst>
          </p:cNvPr>
          <p:cNvSpPr>
            <a:spLocks noGrp="1"/>
          </p:cNvSpPr>
          <p:nvPr>
            <p:ph idx="1"/>
          </p:nvPr>
        </p:nvSpPr>
        <p:spPr>
          <a:xfrm>
            <a:off x="684211" y="685800"/>
            <a:ext cx="10823847" cy="3615267"/>
          </a:xfrm>
        </p:spPr>
        <p:txBody>
          <a:bodyPr/>
          <a:lstStyle/>
          <a:p>
            <a:pPr>
              <a:lnSpc>
                <a:spcPct val="150000"/>
              </a:lnSpc>
            </a:pPr>
            <a:r>
              <a:rPr lang="en-GB" sz="2400" b="0" i="0" dirty="0">
                <a:solidFill>
                  <a:schemeClr val="tx1"/>
                </a:solidFill>
                <a:effectLst/>
                <a:latin typeface="GDS Transport"/>
              </a:rPr>
              <a:t>If the solicitor’s approach or conduct prevents or unreasonably obstructs proper questions being put to the suspect or the suspect’s response being recorded. </a:t>
            </a:r>
          </a:p>
          <a:p>
            <a:pPr>
              <a:lnSpc>
                <a:spcPct val="150000"/>
              </a:lnSpc>
            </a:pPr>
            <a:r>
              <a:rPr lang="en-GB" sz="2400" b="0" i="0" dirty="0">
                <a:solidFill>
                  <a:schemeClr val="tx1"/>
                </a:solidFill>
                <a:effectLst/>
                <a:latin typeface="GDS Transport"/>
              </a:rPr>
              <a:t>Examples of unacceptable conduct include answering questions on a suspect’s behalf or providing written replies for the suspect to quote.</a:t>
            </a:r>
            <a:endParaRPr lang="en-GB" sz="2400" dirty="0">
              <a:solidFill>
                <a:schemeClr val="tx1"/>
              </a:solidFill>
              <a:latin typeface="GDS Transport"/>
            </a:endParaRPr>
          </a:p>
          <a:p>
            <a:endParaRPr lang="en-GB" dirty="0"/>
          </a:p>
        </p:txBody>
      </p:sp>
    </p:spTree>
    <p:extLst>
      <p:ext uri="{BB962C8B-B14F-4D97-AF65-F5344CB8AC3E}">
        <p14:creationId xmlns:p14="http://schemas.microsoft.com/office/powerpoint/2010/main" val="42385763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68E569-11CC-FC37-1D73-2936A8990A77}"/>
              </a:ext>
            </a:extLst>
          </p:cNvPr>
          <p:cNvSpPr>
            <a:spLocks noGrp="1"/>
          </p:cNvSpPr>
          <p:nvPr>
            <p:ph idx="1"/>
          </p:nvPr>
        </p:nvSpPr>
        <p:spPr>
          <a:xfrm>
            <a:off x="684212" y="914399"/>
            <a:ext cx="10645428" cy="4081347"/>
          </a:xfrm>
        </p:spPr>
        <p:txBody>
          <a:bodyPr>
            <a:normAutofit fontScale="77500" lnSpcReduction="20000"/>
          </a:bodyPr>
          <a:lstStyle/>
          <a:p>
            <a:pPr marL="0" indent="0">
              <a:buNone/>
            </a:pPr>
            <a:endParaRPr lang="en-GB" sz="3100" dirty="0">
              <a:solidFill>
                <a:schemeClr val="tx1"/>
              </a:solidFill>
            </a:endParaRPr>
          </a:p>
          <a:p>
            <a:pPr marL="0" indent="0">
              <a:buNone/>
            </a:pPr>
            <a:r>
              <a:rPr lang="en-GB" sz="3100" dirty="0">
                <a:solidFill>
                  <a:schemeClr val="tx1"/>
                </a:solidFill>
              </a:rPr>
              <a:t>If the solicitor or legal representative answers for his client, is obstructive or inappropriate they may be removed from the interview.</a:t>
            </a:r>
          </a:p>
          <a:p>
            <a:pPr marL="0" indent="0">
              <a:buNone/>
            </a:pPr>
            <a:endParaRPr lang="en-GB" sz="3100" dirty="0">
              <a:solidFill>
                <a:schemeClr val="tx1"/>
              </a:solidFill>
            </a:endParaRPr>
          </a:p>
          <a:p>
            <a:pPr marL="0" indent="0">
              <a:buNone/>
            </a:pPr>
            <a:r>
              <a:rPr lang="en-GB" sz="3100" dirty="0">
                <a:solidFill>
                  <a:schemeClr val="tx1"/>
                </a:solidFill>
              </a:rPr>
              <a:t>The custody Inspector will then speak with the solicitor and if they do not desist, inform them that a report will be made to their governing body.  </a:t>
            </a:r>
          </a:p>
          <a:p>
            <a:pPr marL="0" indent="0">
              <a:buNone/>
            </a:pPr>
            <a:endParaRPr lang="en-GB" sz="3100" dirty="0">
              <a:solidFill>
                <a:schemeClr val="tx1"/>
              </a:solidFill>
            </a:endParaRPr>
          </a:p>
          <a:p>
            <a:pPr marL="0" indent="0">
              <a:buNone/>
            </a:pPr>
            <a:r>
              <a:rPr lang="en-GB" sz="3100" dirty="0">
                <a:solidFill>
                  <a:schemeClr val="tx1"/>
                </a:solidFill>
              </a:rPr>
              <a:t>When a solicitor is removed, a replacement one is arranged prior to the interview taking place.</a:t>
            </a:r>
          </a:p>
          <a:p>
            <a:endParaRPr lang="en-GB" dirty="0"/>
          </a:p>
        </p:txBody>
      </p:sp>
    </p:spTree>
    <p:extLst>
      <p:ext uri="{BB962C8B-B14F-4D97-AF65-F5344CB8AC3E}">
        <p14:creationId xmlns:p14="http://schemas.microsoft.com/office/powerpoint/2010/main" val="26959268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D625CE-9B24-DE2A-2A49-E61A967F8239}"/>
              </a:ext>
            </a:extLst>
          </p:cNvPr>
          <p:cNvSpPr>
            <a:spLocks noGrp="1"/>
          </p:cNvSpPr>
          <p:nvPr>
            <p:ph idx="1"/>
          </p:nvPr>
        </p:nvSpPr>
        <p:spPr>
          <a:xfrm>
            <a:off x="684211" y="685800"/>
            <a:ext cx="10667729" cy="5651740"/>
          </a:xfrm>
        </p:spPr>
        <p:txBody>
          <a:bodyPr>
            <a:noAutofit/>
          </a:bodyPr>
          <a:lstStyle/>
          <a:p>
            <a:pPr marL="0" indent="0">
              <a:buNone/>
            </a:pPr>
            <a:r>
              <a:rPr lang="en-GB" sz="2400" dirty="0">
                <a:solidFill>
                  <a:schemeClr val="tx1"/>
                </a:solidFill>
              </a:rPr>
              <a:t>The suspect's solicitor is given initial disclosure.</a:t>
            </a:r>
          </a:p>
          <a:p>
            <a:pPr marL="0" indent="0">
              <a:buNone/>
            </a:pPr>
            <a:endParaRPr lang="en-GB" sz="2400" dirty="0">
              <a:solidFill>
                <a:schemeClr val="tx1"/>
              </a:solidFill>
            </a:endParaRPr>
          </a:p>
          <a:p>
            <a:pPr marL="0" indent="0">
              <a:buNone/>
            </a:pPr>
            <a:r>
              <a:rPr lang="en-GB" sz="2400" dirty="0">
                <a:solidFill>
                  <a:schemeClr val="tx1"/>
                </a:solidFill>
              </a:rPr>
              <a:t>This is where the interviewing officer informs the solicitor why the suspect has been arrested and disclosure what evidence is held by police.</a:t>
            </a:r>
          </a:p>
          <a:p>
            <a:pPr marL="0" indent="0">
              <a:buNone/>
            </a:pPr>
            <a:endParaRPr lang="en-GB" sz="2400" dirty="0">
              <a:solidFill>
                <a:schemeClr val="tx1"/>
              </a:solidFill>
            </a:endParaRPr>
          </a:p>
          <a:p>
            <a:pPr marL="0" indent="0">
              <a:buNone/>
            </a:pPr>
            <a:r>
              <a:rPr lang="en-GB" sz="2400" dirty="0">
                <a:solidFill>
                  <a:schemeClr val="tx1"/>
                </a:solidFill>
              </a:rPr>
              <a:t>This has to be enough so that the solicitor can advise their client but they are not provided with all of the Information.</a:t>
            </a:r>
          </a:p>
          <a:p>
            <a:pPr marL="0" indent="0">
              <a:buNone/>
            </a:pPr>
            <a:endParaRPr lang="en-GB" sz="2400" dirty="0">
              <a:solidFill>
                <a:schemeClr val="tx1"/>
              </a:solidFill>
            </a:endParaRPr>
          </a:p>
          <a:p>
            <a:pPr marL="0" indent="0">
              <a:buNone/>
            </a:pPr>
            <a:r>
              <a:rPr lang="en-GB" sz="2400" dirty="0">
                <a:solidFill>
                  <a:schemeClr val="tx1"/>
                </a:solidFill>
              </a:rPr>
              <a:t>The solicitor will then meet with the suspect in privacy.</a:t>
            </a:r>
          </a:p>
          <a:p>
            <a:pPr marL="0" indent="0">
              <a:buNone/>
            </a:pPr>
            <a:endParaRPr lang="en-GB" sz="2400" dirty="0">
              <a:solidFill>
                <a:schemeClr val="tx1"/>
              </a:solidFill>
            </a:endParaRPr>
          </a:p>
          <a:p>
            <a:pPr marL="0" indent="0">
              <a:buNone/>
            </a:pPr>
            <a:r>
              <a:rPr lang="en-GB" sz="2400" dirty="0">
                <a:solidFill>
                  <a:schemeClr val="tx1"/>
                </a:solidFill>
              </a:rPr>
              <a:t>The detainee is then entitled have their solicitor with them in interview.</a:t>
            </a:r>
          </a:p>
        </p:txBody>
      </p:sp>
    </p:spTree>
    <p:extLst>
      <p:ext uri="{BB962C8B-B14F-4D97-AF65-F5344CB8AC3E}">
        <p14:creationId xmlns:p14="http://schemas.microsoft.com/office/powerpoint/2010/main" val="21549136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9CB3F9-83C8-B33C-3197-F8679A519218}"/>
              </a:ext>
            </a:extLst>
          </p:cNvPr>
          <p:cNvSpPr>
            <a:spLocks noGrp="1"/>
          </p:cNvSpPr>
          <p:nvPr>
            <p:ph idx="1"/>
          </p:nvPr>
        </p:nvSpPr>
        <p:spPr>
          <a:xfrm>
            <a:off x="684211" y="685800"/>
            <a:ext cx="10734637" cy="3615267"/>
          </a:xfrm>
        </p:spPr>
        <p:txBody>
          <a:bodyPr>
            <a:normAutofit/>
          </a:bodyPr>
          <a:lstStyle/>
          <a:p>
            <a:pPr marL="0" indent="0">
              <a:lnSpc>
                <a:spcPct val="150000"/>
              </a:lnSpc>
              <a:buNone/>
            </a:pPr>
            <a:r>
              <a:rPr lang="en-GB" sz="2400" dirty="0">
                <a:solidFill>
                  <a:schemeClr val="tx1"/>
                </a:solidFill>
              </a:rPr>
              <a:t>Once that necessity to interview lapses there is no power to interview without the solicitor and…</a:t>
            </a:r>
          </a:p>
          <a:p>
            <a:pPr marL="0" indent="0">
              <a:lnSpc>
                <a:spcPct val="150000"/>
              </a:lnSpc>
              <a:buNone/>
            </a:pPr>
            <a:endParaRPr lang="en-GB" sz="2400" dirty="0">
              <a:solidFill>
                <a:schemeClr val="tx1"/>
              </a:solidFill>
            </a:endParaRPr>
          </a:p>
          <a:p>
            <a:pPr marL="0" indent="0">
              <a:lnSpc>
                <a:spcPct val="150000"/>
              </a:lnSpc>
              <a:buNone/>
            </a:pPr>
            <a:r>
              <a:rPr lang="en-GB" sz="2400" dirty="0">
                <a:solidFill>
                  <a:schemeClr val="tx1"/>
                </a:solidFill>
              </a:rPr>
              <a:t>As they have not had legal advice no adverse inferences may be drawn</a:t>
            </a:r>
          </a:p>
        </p:txBody>
      </p:sp>
    </p:spTree>
    <p:extLst>
      <p:ext uri="{BB962C8B-B14F-4D97-AF65-F5344CB8AC3E}">
        <p14:creationId xmlns:p14="http://schemas.microsoft.com/office/powerpoint/2010/main" val="22136228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3B77EB-5F26-417E-B9D9-F12C812972E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F84882-68E3-2BCE-64FA-4D0787CBA44F}"/>
              </a:ext>
            </a:extLst>
          </p:cNvPr>
          <p:cNvSpPr>
            <a:spLocks noGrp="1"/>
          </p:cNvSpPr>
          <p:nvPr>
            <p:ph idx="1"/>
          </p:nvPr>
        </p:nvSpPr>
        <p:spPr>
          <a:xfrm>
            <a:off x="684211" y="685800"/>
            <a:ext cx="10734637" cy="5491976"/>
          </a:xfrm>
        </p:spPr>
        <p:txBody>
          <a:bodyPr>
            <a:normAutofit/>
          </a:bodyPr>
          <a:lstStyle/>
          <a:p>
            <a:pPr indent="-17463">
              <a:lnSpc>
                <a:spcPct val="150000"/>
              </a:lnSpc>
              <a:spcAft>
                <a:spcPts val="800"/>
              </a:spcAft>
              <a:buNone/>
            </a:pPr>
            <a:r>
              <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The control room has received a call from Mrs Jones who lives at number five High Street which is situated within a block of flats.  Mrs Jones has heard noises in the flat above (number fifteen).  She is concerned as the occupants are away on holiday.  Mrs Jones has called them and confirmed they are still away and that no one should be in the flat.  </a:t>
            </a:r>
          </a:p>
          <a:p>
            <a:pPr indent="-17463">
              <a:lnSpc>
                <a:spcPct val="150000"/>
              </a:lnSpc>
              <a:spcAft>
                <a:spcPts val="800"/>
              </a:spcAft>
              <a:buNone/>
            </a:pPr>
            <a:r>
              <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Please attend and deal with as fit.</a:t>
            </a:r>
          </a:p>
          <a:p>
            <a:pPr marL="0" indent="0">
              <a:lnSpc>
                <a:spcPct val="150000"/>
              </a:lnSpc>
              <a:buNone/>
            </a:pPr>
            <a:endParaRPr lang="en-GB" sz="2400" dirty="0">
              <a:solidFill>
                <a:schemeClr val="tx1"/>
              </a:solidFill>
            </a:endParaRPr>
          </a:p>
        </p:txBody>
      </p:sp>
      <p:sp>
        <p:nvSpPr>
          <p:cNvPr id="2" name="TextBox 1">
            <a:extLst>
              <a:ext uri="{FF2B5EF4-FFF2-40B4-BE49-F238E27FC236}">
                <a16:creationId xmlns:a16="http://schemas.microsoft.com/office/drawing/2014/main" id="{B9F702FD-2E28-0375-9F10-BCEC0692B238}"/>
              </a:ext>
            </a:extLst>
          </p:cNvPr>
          <p:cNvSpPr txBox="1"/>
          <p:nvPr/>
        </p:nvSpPr>
        <p:spPr>
          <a:xfrm>
            <a:off x="1159727" y="446049"/>
            <a:ext cx="4936273" cy="769441"/>
          </a:xfrm>
          <a:prstGeom prst="rect">
            <a:avLst/>
          </a:prstGeom>
          <a:noFill/>
        </p:spPr>
        <p:txBody>
          <a:bodyPr wrap="square" rtlCol="0">
            <a:spAutoFit/>
          </a:bodyPr>
          <a:lstStyle/>
          <a:p>
            <a:r>
              <a:rPr lang="en-GB" sz="4400" dirty="0"/>
              <a:t>Practical</a:t>
            </a:r>
          </a:p>
        </p:txBody>
      </p:sp>
    </p:spTree>
    <p:extLst>
      <p:ext uri="{BB962C8B-B14F-4D97-AF65-F5344CB8AC3E}">
        <p14:creationId xmlns:p14="http://schemas.microsoft.com/office/powerpoint/2010/main" val="26373938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F2F94-8889-240C-9CBD-4DDF7BE7C0F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046071-5B56-6DF0-7BA1-A258259365CC}"/>
              </a:ext>
            </a:extLst>
          </p:cNvPr>
          <p:cNvSpPr>
            <a:spLocks noGrp="1"/>
          </p:cNvSpPr>
          <p:nvPr>
            <p:ph idx="1"/>
          </p:nvPr>
        </p:nvSpPr>
        <p:spPr>
          <a:xfrm>
            <a:off x="684211" y="685800"/>
            <a:ext cx="10734637" cy="5781907"/>
          </a:xfrm>
        </p:spPr>
        <p:txBody>
          <a:bodyPr>
            <a:normAutofit/>
          </a:bodyPr>
          <a:lstStyle/>
          <a:p>
            <a:pPr indent="-17463">
              <a:lnSpc>
                <a:spcPct val="150000"/>
              </a:lnSpc>
              <a:spcAft>
                <a:spcPts val="800"/>
              </a:spcAft>
              <a:buNone/>
            </a:pPr>
            <a:r>
              <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rPr>
              <a:t>On arrival you discover a fourteen year old child inside the flat, you notice that the front door is open and appears undamaged and that some of the drawers in the bedroom have been emptied out onto the bed. who has some convictions for petty theft offences. You carry out a search of the child and discover an expensive looking necklace in a jacket pocket.  The child is neither aggressive or obstructive but refuses to answer any of your questions.  </a:t>
            </a:r>
            <a:endParaRPr lang="en-GB" sz="2400" dirty="0">
              <a:solidFill>
                <a:schemeClr val="tx1"/>
              </a:solidFill>
            </a:endParaRPr>
          </a:p>
        </p:txBody>
      </p:sp>
    </p:spTree>
    <p:extLst>
      <p:ext uri="{BB962C8B-B14F-4D97-AF65-F5344CB8AC3E}">
        <p14:creationId xmlns:p14="http://schemas.microsoft.com/office/powerpoint/2010/main" val="368599217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195A5-34F3-9504-F847-9A17296DBC5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77CCD-AE67-F23B-E09B-391502AF3D2B}"/>
              </a:ext>
            </a:extLst>
          </p:cNvPr>
          <p:cNvSpPr>
            <a:spLocks noGrp="1"/>
          </p:cNvSpPr>
          <p:nvPr>
            <p:ph idx="1"/>
          </p:nvPr>
        </p:nvSpPr>
        <p:spPr>
          <a:xfrm>
            <a:off x="684211" y="685800"/>
            <a:ext cx="10734637" cy="3615267"/>
          </a:xfrm>
        </p:spPr>
        <p:txBody>
          <a:bodyPr>
            <a:normAutofit/>
          </a:bodyPr>
          <a:lstStyle/>
          <a:p>
            <a:pPr marL="0" indent="0">
              <a:lnSpc>
                <a:spcPct val="150000"/>
              </a:lnSpc>
              <a:buNone/>
            </a:pPr>
            <a:r>
              <a:rPr lang="en-GB" sz="2400" dirty="0">
                <a:solidFill>
                  <a:schemeClr val="tx1"/>
                </a:solidFill>
              </a:rPr>
              <a:t>What are you going to do next?</a:t>
            </a:r>
          </a:p>
        </p:txBody>
      </p:sp>
    </p:spTree>
    <p:extLst>
      <p:ext uri="{BB962C8B-B14F-4D97-AF65-F5344CB8AC3E}">
        <p14:creationId xmlns:p14="http://schemas.microsoft.com/office/powerpoint/2010/main" val="20962744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CA0C8-B63C-5483-A79E-6362B0DC6EEC}"/>
              </a:ext>
            </a:extLst>
          </p:cNvPr>
          <p:cNvSpPr>
            <a:spLocks noGrp="1"/>
          </p:cNvSpPr>
          <p:nvPr>
            <p:ph type="title"/>
          </p:nvPr>
        </p:nvSpPr>
        <p:spPr>
          <a:xfrm>
            <a:off x="610141" y="-11921"/>
            <a:ext cx="8534400" cy="1500996"/>
          </a:xfrm>
        </p:spPr>
        <p:txBody>
          <a:bodyPr/>
          <a:lstStyle/>
          <a:p>
            <a:r>
              <a:rPr lang="en-GB" dirty="0"/>
              <a:t>Task</a:t>
            </a:r>
          </a:p>
        </p:txBody>
      </p:sp>
      <p:sp>
        <p:nvSpPr>
          <p:cNvPr id="3" name="Content Placeholder 2">
            <a:extLst>
              <a:ext uri="{FF2B5EF4-FFF2-40B4-BE49-F238E27FC236}">
                <a16:creationId xmlns:a16="http://schemas.microsoft.com/office/drawing/2014/main" id="{54DC9872-5B15-BBA0-E8EE-2C76694E0AD4}"/>
              </a:ext>
            </a:extLst>
          </p:cNvPr>
          <p:cNvSpPr>
            <a:spLocks noGrp="1"/>
          </p:cNvSpPr>
          <p:nvPr>
            <p:ph idx="1"/>
          </p:nvPr>
        </p:nvSpPr>
        <p:spPr>
          <a:xfrm>
            <a:off x="610141" y="1622186"/>
            <a:ext cx="10823576" cy="4497237"/>
          </a:xfrm>
        </p:spPr>
        <p:txBody>
          <a:bodyPr>
            <a:normAutofit/>
          </a:bodyPr>
          <a:lstStyle/>
          <a:p>
            <a:pPr marL="0" indent="0">
              <a:buNone/>
            </a:pPr>
            <a:endParaRPr lang="en-GB" dirty="0">
              <a:solidFill>
                <a:schemeClr val="tx1"/>
              </a:solidFill>
            </a:endParaRPr>
          </a:p>
          <a:p>
            <a:pPr marL="0" indent="0">
              <a:lnSpc>
                <a:spcPct val="150000"/>
              </a:lnSpc>
              <a:buNone/>
            </a:pPr>
            <a:r>
              <a:rPr lang="en-GB" sz="2400" dirty="0">
                <a:solidFill>
                  <a:schemeClr val="tx1"/>
                </a:solidFill>
              </a:rPr>
              <a:t>1. What powers did you use to search/arrest the child?</a:t>
            </a:r>
          </a:p>
          <a:p>
            <a:pPr marL="0" indent="0">
              <a:lnSpc>
                <a:spcPct val="150000"/>
              </a:lnSpc>
              <a:buNone/>
            </a:pPr>
            <a:r>
              <a:rPr lang="en-GB" sz="2400" dirty="0">
                <a:solidFill>
                  <a:schemeClr val="tx1"/>
                </a:solidFill>
              </a:rPr>
              <a:t>2. Had the suspect refused to have someone informed of their arrest could the custody sergeant have done so anyway (think age).</a:t>
            </a:r>
          </a:p>
          <a:p>
            <a:pPr marL="0" indent="0">
              <a:lnSpc>
                <a:spcPct val="150000"/>
              </a:lnSpc>
              <a:buNone/>
            </a:pPr>
            <a:r>
              <a:rPr lang="en-GB" sz="2400" dirty="0">
                <a:solidFill>
                  <a:schemeClr val="tx1"/>
                </a:solidFill>
              </a:rPr>
              <a:t>3. Why did the suspect need an appropriate adult?</a:t>
            </a:r>
          </a:p>
          <a:p>
            <a:pPr marL="0" indent="0">
              <a:lnSpc>
                <a:spcPct val="150000"/>
              </a:lnSpc>
              <a:buNone/>
            </a:pPr>
            <a:r>
              <a:rPr lang="en-GB" sz="2400" dirty="0">
                <a:solidFill>
                  <a:schemeClr val="tx1"/>
                </a:solidFill>
              </a:rPr>
              <a:t>4. What is the ole of the appropriate adult under pace.</a:t>
            </a:r>
          </a:p>
          <a:p>
            <a:pPr marL="0" indent="0">
              <a:buNone/>
            </a:pPr>
            <a:endParaRPr lang="en-GB" dirty="0"/>
          </a:p>
        </p:txBody>
      </p:sp>
    </p:spTree>
    <p:extLst>
      <p:ext uri="{BB962C8B-B14F-4D97-AF65-F5344CB8AC3E}">
        <p14:creationId xmlns:p14="http://schemas.microsoft.com/office/powerpoint/2010/main" val="15577839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7A3AF1DF-AECB-8A8A-7F18-41FA49A7011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CFF6F-8B83-625C-AFCB-EEA6B4A003A0}"/>
              </a:ext>
            </a:extLst>
          </p:cNvPr>
          <p:cNvSpPr>
            <a:spLocks noGrp="1"/>
          </p:cNvSpPr>
          <p:nvPr>
            <p:ph type="title"/>
          </p:nvPr>
        </p:nvSpPr>
        <p:spPr>
          <a:xfrm>
            <a:off x="3978579" y="4487332"/>
            <a:ext cx="5627158" cy="1507067"/>
          </a:xfrm>
        </p:spPr>
        <p:txBody>
          <a:bodyPr>
            <a:normAutofit/>
          </a:bodyPr>
          <a:lstStyle/>
          <a:p>
            <a:r>
              <a:rPr lang="en-GB" dirty="0"/>
              <a:t>QUESTIONS</a:t>
            </a:r>
          </a:p>
        </p:txBody>
      </p:sp>
      <p:pic>
        <p:nvPicPr>
          <p:cNvPr id="5" name="Picture 4" descr="3D black question marks with one yellow question mark">
            <a:extLst>
              <a:ext uri="{FF2B5EF4-FFF2-40B4-BE49-F238E27FC236}">
                <a16:creationId xmlns:a16="http://schemas.microsoft.com/office/drawing/2014/main" id="{83E4103C-1360-1510-D813-59B6CC597439}"/>
              </a:ext>
            </a:extLst>
          </p:cNvPr>
          <p:cNvPicPr>
            <a:picLocks noChangeAspect="1"/>
          </p:cNvPicPr>
          <p:nvPr/>
        </p:nvPicPr>
        <p:blipFill>
          <a:blip r:embed="rId2"/>
          <a:srcRect l="52114" r="29247" b="1"/>
          <a:stretch>
            <a:fillRect/>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EBC55D03-5377-E27A-5473-14D17EF4A3F8}"/>
              </a:ext>
            </a:extLst>
          </p:cNvPr>
          <p:cNvSpPr>
            <a:spLocks noGrp="1"/>
          </p:cNvSpPr>
          <p:nvPr>
            <p:ph idx="1"/>
          </p:nvPr>
        </p:nvSpPr>
        <p:spPr>
          <a:xfrm>
            <a:off x="3884612" y="685800"/>
            <a:ext cx="6626072" cy="3615267"/>
          </a:xfrm>
        </p:spPr>
        <p:txBody>
          <a:bodyPr>
            <a:normAutofit/>
          </a:bodyPr>
          <a:lstStyle/>
          <a:p>
            <a:pPr marL="0" indent="0">
              <a:buNone/>
            </a:pPr>
            <a:endParaRPr lang="en-GB"/>
          </a:p>
          <a:p>
            <a:pPr marL="0" indent="0">
              <a:buNone/>
            </a:pPr>
            <a:endParaRPr lang="en-GB" dirty="0"/>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43396094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D4345380-D4C7-4F63-9A6B-6369F8B0ABB4}&quot;/&gt;&lt;isInvalidForFieldText val=&quot;0&quot;/&gt;&lt;Image&gt;&lt;filename val=&quot;C:\DOCUME~1\swp54152\LOCALS~1\Temp\PR\data\asimages\{D4345380-D4C7-4F63-9A6B-6369F8B0ABB4}_27.png&quot;/&gt;&lt;left val=&quot;30&quot;/&gt;&lt;top val=&quot;46&quot;/&gt;&lt;width val=&quot;645&quot;/&gt;&lt;height val=&quot;468&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359</TotalTime>
  <Words>2843</Words>
  <Application>Microsoft Office PowerPoint</Application>
  <PresentationFormat>Widescreen</PresentationFormat>
  <Paragraphs>225</Paragraphs>
  <Slides>54</Slides>
  <Notes>20</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54</vt:i4>
      </vt:variant>
    </vt:vector>
  </HeadingPairs>
  <TitlesOfParts>
    <vt:vector size="66" baseType="lpstr">
      <vt:lpstr>Aptos</vt:lpstr>
      <vt:lpstr>Arial</vt:lpstr>
      <vt:lpstr>Calibri</vt:lpstr>
      <vt:lpstr>Calibri Light</vt:lpstr>
      <vt:lpstr>Century Gothic</vt:lpstr>
      <vt:lpstr>Franklin Gothic Book</vt:lpstr>
      <vt:lpstr>Franklin Gothic Medium</vt:lpstr>
      <vt:lpstr>GDS Transport</vt:lpstr>
      <vt:lpstr>Times New Roman</vt:lpstr>
      <vt:lpstr>Wingdings 2</vt:lpstr>
      <vt:lpstr>Wingdings 3</vt:lpstr>
      <vt:lpstr>Slice</vt:lpstr>
      <vt:lpstr>Custody procedures</vt:lpstr>
      <vt:lpstr>You have arrested a suspect having decided that the arrest is necessary under Code G of PACE 1984</vt:lpstr>
      <vt:lpstr>PowerPoint Presentation</vt:lpstr>
      <vt:lpstr>Investigation  Disappearance of the suspect Child or vulnerable person (their protection) Obstruction of the highway Physical Injury Public Decency Loss or damage to property or evidence Address (to ascertain) Name (to ascertain) </vt:lpstr>
      <vt:lpstr>PowerPoint Presentation</vt:lpstr>
      <vt:lpstr>The ‘When’ Caution…  “You do not have to say anything. But it may harm your defence if you do not mention when questioned something which you later rely on in court. Anything you do say may be given in evidence.”  </vt:lpstr>
      <vt:lpstr>PowerPoint Presentation</vt:lpstr>
      <vt:lpstr> </vt:lpstr>
      <vt:lpstr> </vt:lpstr>
      <vt:lpstr> </vt:lpstr>
      <vt:lpstr> </vt:lpstr>
      <vt:lpstr> </vt:lpstr>
      <vt:lpstr> This principle has serious implications for criminal investigation if there is an accidental exchange of material such as fibres from clothing, dna material (e.g. hair, saliva etc) </vt:lpstr>
      <vt:lpstr> </vt:lpstr>
      <vt:lpstr> </vt:lpstr>
      <vt:lpstr> </vt:lpstr>
      <vt:lpstr> </vt:lpstr>
      <vt:lpstr> </vt:lpstr>
      <vt:lpstr> </vt:lpstr>
      <vt:lpstr> </vt:lpstr>
      <vt:lpstr>PowerPoint Presentation</vt:lpstr>
      <vt:lpstr>Detention beyond 36 hours is only permitted under PACE 1984 where a magistrates' court issues a warrant of further detention. </vt:lpstr>
      <vt:lpstr> </vt:lpstr>
      <vt:lpstr> </vt:lpstr>
      <vt:lpstr>On arrival at the custody suite…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Appropriate Adults</vt:lpstr>
      <vt:lpstr>PowerPoint Presentation</vt:lpstr>
      <vt:lpstr>PowerPoint Presentation</vt:lpstr>
      <vt:lpstr>PowerPoint Presentation</vt:lpstr>
      <vt:lpstr>PowerPoint Presentation</vt:lpstr>
      <vt:lpstr>Useful video links</vt:lpstr>
      <vt:lpstr>Solicitors</vt:lpstr>
      <vt:lpstr>*Annex B</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wynne jones</cp:lastModifiedBy>
  <cp:revision>16</cp:revision>
  <dcterms:created xsi:type="dcterms:W3CDTF">2025-02-14T17:26:34Z</dcterms:created>
  <dcterms:modified xsi:type="dcterms:W3CDTF">2026-02-09T16:11:47Z</dcterms:modified>
</cp:coreProperties>
</file>