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3"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BA7403-A074-B186-8692-9D45A3BAE634}" v="268" dt="2024-12-01T14:47:05.4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1" autoAdjust="0"/>
    <p:restoredTop sz="94660"/>
  </p:normalViewPr>
  <p:slideViewPr>
    <p:cSldViewPr snapToGrid="0">
      <p:cViewPr varScale="1">
        <p:scale>
          <a:sx n="77" d="100"/>
          <a:sy n="77" d="100"/>
        </p:scale>
        <p:origin x="10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AC9225-0A1D-40CB-B155-A9DECF932AFC}" type="datetimeFigureOut">
              <a:t>12/1/2024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0890A8-D864-4B03-8CE9-A748C42CFDD2}" type="slidenum">
              <a:t>‹#›</a:t>
            </a:fld>
            <a:endParaRPr lang="en-US"/>
          </a:p>
        </p:txBody>
      </p:sp>
    </p:spTree>
    <p:extLst>
      <p:ext uri="{BB962C8B-B14F-4D97-AF65-F5344CB8AC3E}">
        <p14:creationId xmlns:p14="http://schemas.microsoft.com/office/powerpoint/2010/main" val="123081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this presentation, I will be discussing the sharing economy, which is a new model of consumption due to the development of new technologies and the internet (Collins, 2021), using Airbnb as an example.  I have read three chapters Peer- to –Peer-to-Peer Accommodation Networks: Pushing the Boundaries. Goodfellow Publishers Limited by Dolnicar,2 (2017).  The chapters that will be discussed in this presentation are Sharing Economy (2), Airbnb and its Competitors (6), and Environmental Sustainability (24).  I have identified themes that are highlighted throughout each chapter, and critiquing them due to their relevance to digital business in 2024.</a:t>
            </a:r>
            <a:endParaRPr lang="en-US" dirty="0"/>
          </a:p>
          <a:p>
            <a:endParaRPr lang="en-US" dirty="0"/>
          </a:p>
          <a:p>
            <a:r>
              <a:rPr lang="en-US"/>
              <a:t>In the past 20 years, technology and the internet have helped develop and create many different things including peer-to-peer accommodation in digital business and the sharing economy.  Digital business is unique in many ways, Laudon and Travers created a list of eight of these. It is available everywhere at all times, and the market size is immersive it is the world's population. Universal standards are potentially more difficult than it is. Any information needed for a business is easy to access any complex information ion can easily be transcribed into audio, text and video. This makes it more accessible for everyone to access and understand. Interactivity is also useful for two-way communication between the merchant and consumer. More in-depth information can also be accessed either online or can be collected or delivered. This also makes it easier to amend and keep up to date. Businesses can personalize marketing messages to target people more easily, either by changing the message or products.  Social technology is also a unique factor as it can reach all generations by using different types of social media (Laudon and Traver, 2010).</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60890A8-D864-4B03-8CE9-A748C42CFDD2}" type="slidenum">
              <a:t>1</a:t>
            </a:fld>
            <a:endParaRPr lang="en-US"/>
          </a:p>
        </p:txBody>
      </p:sp>
    </p:spTree>
    <p:extLst>
      <p:ext uri="{BB962C8B-B14F-4D97-AF65-F5344CB8AC3E}">
        <p14:creationId xmlns:p14="http://schemas.microsoft.com/office/powerpoint/2010/main" val="3317433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Chapter explains what the sharing economy is and what it involves. The sharing economy is when consumers pay for temporary access or share any products and services instead of buying them. It can be more private in the sharing economy as it is software that acts as an intermediary between private buyers and sellers. There are different transaction alternatives between businesses and consumers within the sharing economy, as shown in the grid on this slide.</a:t>
            </a:r>
          </a:p>
          <a:p>
            <a:endParaRPr lang="en-US" dirty="0">
              <a:ea typeface="Calibri"/>
              <a:cs typeface="Calibri"/>
            </a:endParaRPr>
          </a:p>
          <a:p>
            <a:r>
              <a:rPr lang="en-US" dirty="0" err="1"/>
              <a:t>Dolnicar</a:t>
            </a:r>
            <a:r>
              <a:rPr lang="en-US" dirty="0"/>
              <a:t> states that people are unable to decide on an exact definition for the sharing economy, but continues to say that “transactions in the sharing economy are facilitated relationships between buyers and sellers” (</a:t>
            </a:r>
            <a:r>
              <a:rPr lang="en-US" dirty="0" err="1"/>
              <a:t>Breidbach</a:t>
            </a:r>
            <a:r>
              <a:rPr lang="en-US" dirty="0"/>
              <a:t>, 2017).  </a:t>
            </a:r>
            <a:r>
              <a:rPr lang="en-US" dirty="0" err="1"/>
              <a:t>Dolnicar</a:t>
            </a:r>
            <a:r>
              <a:rPr lang="en-US" dirty="0"/>
              <a:t> states that a platform is needed within the sharing economy to connect buyers and sellers (</a:t>
            </a:r>
            <a:r>
              <a:rPr lang="en-US" dirty="0" err="1"/>
              <a:t>Dolnicar</a:t>
            </a:r>
            <a:r>
              <a:rPr lang="en-US" dirty="0"/>
              <a:t>, 2017), as it is a peer-to-peer economy that requires a large number of buyers and sellers to function (</a:t>
            </a:r>
            <a:r>
              <a:rPr lang="en-US" dirty="0" err="1"/>
              <a:t>Dolnicar</a:t>
            </a:r>
            <a:r>
              <a:rPr lang="en-US" dirty="0"/>
              <a:t>, 2017).  This has benefited Airbnb greatly, as it has allowed them to be extremely successful, which in the long run has enabled them to be the leader of peer-to-peer accommodation within the sharing economy in many countries except China (</a:t>
            </a:r>
            <a:r>
              <a:rPr lang="en-US" dirty="0" err="1"/>
              <a:t>Dolnicar</a:t>
            </a:r>
            <a:r>
              <a:rPr lang="en-US" dirty="0"/>
              <a:t>, 2017), due to Airbnb having to shut down its listings due to a decline in business (Elphick, 2016).</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960890A8-D864-4B03-8CE9-A748C42CFDD2}" type="slidenum">
              <a:t>2</a:t>
            </a:fld>
            <a:endParaRPr lang="en-US"/>
          </a:p>
        </p:txBody>
      </p:sp>
    </p:spTree>
    <p:extLst>
      <p:ext uri="{BB962C8B-B14F-4D97-AF65-F5344CB8AC3E}">
        <p14:creationId xmlns:p14="http://schemas.microsoft.com/office/powerpoint/2010/main" val="928507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Dolnicar</a:t>
            </a:r>
            <a:r>
              <a:rPr lang="en-US" dirty="0"/>
              <a:t> explains the two different subcategories within the sharing economy, non-monetary and monetary. Non-monetary is non-profit, but has many rewards including getting to know new people, and different cultures and getting to share where you live and your culture (</a:t>
            </a:r>
            <a:r>
              <a:rPr lang="en-US" dirty="0" err="1"/>
              <a:t>Dolnicar</a:t>
            </a:r>
            <a:r>
              <a:rPr lang="en-US" dirty="0"/>
              <a:t>, 2017), this essentially has a positive on people’s personal growth. Examples of non-monetary sharing include toy libraries and couch surfing (</a:t>
            </a:r>
            <a:r>
              <a:rPr lang="en-US" dirty="0" err="1"/>
              <a:t>MIttendorf</a:t>
            </a:r>
            <a:r>
              <a:rPr lang="en-US" dirty="0"/>
              <a:t>, 2017),  there is no calculation of exchanges as money is irrelevant (Dolnicar,2017).</a:t>
            </a:r>
          </a:p>
          <a:p>
            <a:endParaRPr lang="en-US" dirty="0"/>
          </a:p>
          <a:p>
            <a:endParaRPr lang="en-US" dirty="0"/>
          </a:p>
          <a:p>
            <a:r>
              <a:rPr lang="en-US" dirty="0"/>
              <a:t>In contradiction to this, the monetary side within the sharing economy is transaction-focused and is only an exchange among peers, relationship are not formed (Dolnicar,2017). Airbnb is in the middle of both; it creates profit, but people can create profiles online and leave reviews about each other (as shown in Figure 1). Relationships can be created, depending on the host of the Airbnb, during the transaction and after the stay, especially if visiting a new country or area (Dolnicar,2017).</a:t>
            </a:r>
          </a:p>
          <a:p>
            <a:endParaRPr lang="en-US" dirty="0">
              <a:ea typeface="Calibri"/>
              <a:cs typeface="Calibri"/>
            </a:endParaRPr>
          </a:p>
          <a:p>
            <a:r>
              <a:rPr lang="en-US" dirty="0"/>
              <a:t>In conclusion "peer-to-peer accommodation networks cover the entire sharing–exchange continuum” (Dolnicar,2017).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60890A8-D864-4B03-8CE9-A748C42CFDD2}" type="slidenum">
              <a:t>3</a:t>
            </a:fld>
            <a:endParaRPr lang="en-US"/>
          </a:p>
        </p:txBody>
      </p:sp>
    </p:spTree>
    <p:extLst>
      <p:ext uri="{BB962C8B-B14F-4D97-AF65-F5344CB8AC3E}">
        <p14:creationId xmlns:p14="http://schemas.microsoft.com/office/powerpoint/2010/main" val="13723190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Airbnb covering both non-monetary and monetary within the sharing economy, shows how similar it is to hotels. This makes you wonder if it could be a threat. According to a study by HVS Consulting and Valuation, the financial impact of Airbnb in New York shows that approximately $450 million is deducted each year (Glavan, 2024). It does affect estate agents, as many people are turning to short-term rentals on Airbnb as it is easier to achieve, whether it is for people looking for homes in their area, or internationally (Westlake, 2020).  It is also easier and quicker for people to rent out their homes on Airbnb rather than going through estate agents,  as there any many things that need completing before renting out your home: needing permission to rent out the property, ensuring you check the property licensing rules, having an EPC inspection, gas safety checks and many more (Gold, 2024). All that is needed to be done to put a home on Airbnb is to check with local planning authorities to make sure hosting short-term rentals in your area are allowed (Airbnb, 2024).  Despite this, rental income tax that is earned through hosting on Airbnb needs to be paid (Airbnb, 2023), depending on each individual’s situation. This includes whether or not the owner also lives in the property, how much is earned from renting out, and how many days the owner has hosted (Airbnb, 2023). For example, if someone were to rent out a room in their home that they are still living in, and earn less than £7,500 a year from hosting, they wouldn't need to pay anything (Airbnb, 2023).  In comparison to this, tax deductions whilst renting out are higher, anyone earning less than £12,570 does not need to pay anything, between £12,570 and £50,270 need to pay 20%, anyone earning between £50,270 and £150,00 pays 40% tax (Mendes, Waugh, 2024). </a:t>
            </a:r>
          </a:p>
        </p:txBody>
      </p:sp>
      <p:sp>
        <p:nvSpPr>
          <p:cNvPr id="4" name="Slide Number Placeholder 3"/>
          <p:cNvSpPr>
            <a:spLocks noGrp="1"/>
          </p:cNvSpPr>
          <p:nvPr>
            <p:ph type="sldNum" sz="quarter" idx="5"/>
          </p:nvPr>
        </p:nvSpPr>
        <p:spPr/>
        <p:txBody>
          <a:bodyPr/>
          <a:lstStyle/>
          <a:p>
            <a:fld id="{960890A8-D864-4B03-8CE9-A748C42CFDD2}" type="slidenum">
              <a:t>4</a:t>
            </a:fld>
            <a:endParaRPr lang="en-US"/>
          </a:p>
        </p:txBody>
      </p:sp>
    </p:spTree>
    <p:extLst>
      <p:ext uri="{BB962C8B-B14F-4D97-AF65-F5344CB8AC3E}">
        <p14:creationId xmlns:p14="http://schemas.microsoft.com/office/powerpoint/2010/main" val="25016333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chapter discussed Airbnb’s success and its competitors. It states that Airbnb is the most successful peer-to-peer accommodation in the world (</a:t>
            </a:r>
            <a:r>
              <a:rPr lang="en-US" dirty="0" err="1"/>
              <a:t>Dolnicar</a:t>
            </a:r>
            <a:r>
              <a:rPr lang="en-US" dirty="0"/>
              <a:t>, 2017).  This is due to  Airbnb not being in China, as there are strict regulations on rental properties, data privacy, and foreign business (</a:t>
            </a:r>
            <a:r>
              <a:rPr lang="en-US" dirty="0" err="1"/>
              <a:t>Elphic</a:t>
            </a:r>
            <a:r>
              <a:rPr lang="en-US" dirty="0"/>
              <a:t>, 2024).  Even though many people think that Airbnb was the first to create peer-to-peer accommodation, this isn’t the case. The very first peer-to-peer platform was Vacation Rentals By Owners (</a:t>
            </a:r>
            <a:r>
              <a:rPr lang="en-US" dirty="0" err="1"/>
              <a:t>Vrbo</a:t>
            </a:r>
            <a:r>
              <a:rPr lang="en-US" dirty="0"/>
              <a:t>), which was founded in 1995, 13 years before Airbnb (Adamiak, 2020).  According to </a:t>
            </a:r>
            <a:r>
              <a:rPr lang="en-US" dirty="0" err="1"/>
              <a:t>Dolnicar</a:t>
            </a:r>
            <a:r>
              <a:rPr lang="en-US" dirty="0"/>
              <a:t>, Airbnb was the first successful peer-to-peer accommodation as it was the first to have enough people join, either by putting their homes online or by people seeking accommodation (Dolnicar,2017). </a:t>
            </a:r>
          </a:p>
          <a:p>
            <a:endParaRPr lang="en-US" dirty="0"/>
          </a:p>
          <a:p>
            <a:endParaRPr lang="en-US" dirty="0"/>
          </a:p>
          <a:p>
            <a:endParaRPr lang="en-US" dirty="0"/>
          </a:p>
          <a:p>
            <a:r>
              <a:rPr lang="en-US" dirty="0"/>
              <a:t>In addition to this, </a:t>
            </a:r>
            <a:r>
              <a:rPr lang="en-US" dirty="0" err="1"/>
              <a:t>Dolnicar</a:t>
            </a:r>
            <a:r>
              <a:rPr lang="en-US" dirty="0"/>
              <a:t> proceeds to state that Airbnb is more convenient for people today, as today it is easier to rent short-term. This is due to many people wanting to travel rather than settle down, and it’s easier to seek accommodation on websites like Airbnb as there are fewer financial checks needed, compared to renting through real estate or buying a house with a mortgage. It is more beneficial for anyone renting out their property short term on Airbnb, but also requires a lot.  People can create a much higher profit, much still need to market their property with high-quality photos  (GMS, 2020), create reviews for their guests (GMS, 2020), ensure the property is ready for each guest and keep communication open with them.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60890A8-D864-4B03-8CE9-A748C42CFDD2}" type="slidenum">
              <a:t>5</a:t>
            </a:fld>
            <a:endParaRPr lang="en-US"/>
          </a:p>
        </p:txBody>
      </p:sp>
    </p:spTree>
    <p:extLst>
      <p:ext uri="{BB962C8B-B14F-4D97-AF65-F5344CB8AC3E}">
        <p14:creationId xmlns:p14="http://schemas.microsoft.com/office/powerpoint/2010/main" val="13227996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Despite this, Airbnb has also faced backlash, according to Benner, “it was accused of avoiding regulation for short-term rentals” (Benner, 2017), giving it an unfair competitive advantage. After doing some research, I discovered that many people with additional needs or who are disabled have been turned away by hosts on Airbnb, despite this not being allowed. An example of this is a man called Sean Grey, who was looking for somewhere to stay for one night in Brooklyn in 2017.  After inquiring if there were any steps, as he used a walker, he was turned away. Byrne, 2017). </a:t>
            </a:r>
          </a:p>
          <a:p>
            <a:endParaRPr lang="en-US" dirty="0"/>
          </a:p>
          <a:p>
            <a:r>
              <a:rPr lang="en-US" dirty="0"/>
              <a:t>Later on in the chapter, </a:t>
            </a:r>
            <a:r>
              <a:rPr lang="en-US" dirty="0" err="1"/>
              <a:t>Dolnicar</a:t>
            </a:r>
            <a:r>
              <a:rPr lang="en-US" dirty="0"/>
              <a:t> gives an overview of the broader peer-to-peer accommodation network landscape and uses this to explain why Airbnb is the international market leader. She explains that two questions need to be asked to compare different competitors within the peer-to-peer market. The first is whether guests rent short-term accommodation for the money or not. The answer to this will determine if it is commercial or non-commercial peer-to-peer accommodation.  The second question is if the host matters. When a guest is renting space from a stranger, they must have confidence in the host and their credibility is critically important (Karlson and </a:t>
            </a:r>
            <a:r>
              <a:rPr lang="en-US" dirty="0" err="1"/>
              <a:t>Dolnicar</a:t>
            </a:r>
            <a:r>
              <a:rPr lang="en-US" dirty="0"/>
              <a:t>, 2016).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960890A8-D864-4B03-8CE9-A748C42CFDD2}" type="slidenum">
              <a:t>6</a:t>
            </a:fld>
            <a:endParaRPr lang="en-US"/>
          </a:p>
        </p:txBody>
      </p:sp>
    </p:spTree>
    <p:extLst>
      <p:ext uri="{BB962C8B-B14F-4D97-AF65-F5344CB8AC3E}">
        <p14:creationId xmlns:p14="http://schemas.microsoft.com/office/powerpoint/2010/main" val="16391298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Dolnicar</a:t>
            </a:r>
            <a:r>
              <a:rPr lang="en-US" dirty="0"/>
              <a:t> has also put a table that perfectly explains the four different corners of peer-to-peer accommodation.  The first one is host-independent commercial facilitators, for example, booking.com.  This is where the space is the only thing that is profiled, not the host (Dolnicar,2017).  The accommodation isn’t verified and the information is not guaranteed to be correct (</a:t>
            </a:r>
            <a:r>
              <a:rPr lang="en-US" dirty="0" err="1"/>
              <a:t>Dolnicar</a:t>
            </a:r>
            <a:r>
              <a:rPr lang="en-US" dirty="0"/>
              <a:t>, 2017).  The second is Host-dependent commercial facilitators, such as Airbnb. This is when guests pay more but have short-term rent in return, and successful trading mainly relies on the credibility of the host (</a:t>
            </a:r>
            <a:r>
              <a:rPr lang="en-US" dirty="0" err="1"/>
              <a:t>Dolnicar</a:t>
            </a:r>
            <a:r>
              <a:rPr lang="en-US" dirty="0"/>
              <a:t>, 2017). Host-independent non-commercial facilitators are also mentioned, and an example of this is </a:t>
            </a:r>
            <a:r>
              <a:rPr lang="en-US" dirty="0" err="1"/>
              <a:t>HomeExchange</a:t>
            </a:r>
            <a:r>
              <a:rPr lang="en-US" dirty="0"/>
              <a:t>. This is when the host and guest swap homes, but no money is exchanged as there is an annual fee (</a:t>
            </a:r>
            <a:r>
              <a:rPr lang="en-US" dirty="0" err="1"/>
              <a:t>Dolnicar</a:t>
            </a:r>
            <a:r>
              <a:rPr lang="en-US" dirty="0"/>
              <a:t>, 2017).  The final one is host-dependent non-commercial facilitators, like Couchsurfing. This is when members would pay a voluntary fee to the facilitator for verification, there is no money apart from this (</a:t>
            </a:r>
            <a:r>
              <a:rPr lang="en-US" dirty="0" err="1"/>
              <a:t>Dolnicar</a:t>
            </a:r>
            <a:r>
              <a:rPr lang="en-US" dirty="0"/>
              <a:t>, 2017). This is more personal, as the host has a big impact on the guest experience as they share the same space (Dolnicar,2017). Many people either do this to help others and to make new friends (</a:t>
            </a:r>
            <a:r>
              <a:rPr lang="en-US" dirty="0" err="1"/>
              <a:t>Dolnicar</a:t>
            </a:r>
            <a:r>
              <a:rPr lang="en-US" dirty="0"/>
              <a:t>, 2017). </a:t>
            </a:r>
          </a:p>
          <a:p>
            <a:endParaRPr lang="en-US" dirty="0">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960890A8-D864-4B03-8CE9-A748C42CFDD2}" type="slidenum">
              <a:t>7</a:t>
            </a:fld>
            <a:endParaRPr lang="en-US"/>
          </a:p>
        </p:txBody>
      </p:sp>
    </p:spTree>
    <p:extLst>
      <p:ext uri="{BB962C8B-B14F-4D97-AF65-F5344CB8AC3E}">
        <p14:creationId xmlns:p14="http://schemas.microsoft.com/office/powerpoint/2010/main" val="38902114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end of this chapter is interesting, as some hosts from Airbnb have been interviewed and have been honest about how they feel about Airbnb. Someone mentioned that they liked that they have plenty of information regarding the guest, as it helps them decide whether they will accept or decline their request (Dolnicar,2017).  There are many more negative comments made during the interviews, these include: Airbnb trying to get hosts to lower their prices in off-peak seasons (</a:t>
            </a:r>
            <a:r>
              <a:rPr lang="en-US" dirty="0" err="1"/>
              <a:t>Dolnicar</a:t>
            </a:r>
            <a:r>
              <a:rPr lang="en-US" dirty="0"/>
              <a:t>, 2017), and hosts only have 24 hours to decide if they will accept or decline a guest (Dolnicar,2017).  They could need more time to decide as they need to look at the guest's profile to determine if they trust the guest with their space, and if the space is available at that time.  This has an effect on their decision-making, as 75% of hosts said that they have declined a booking (Dolnicar,2017), especially if a guest is not honest or trustworthy. A host explains in detail what Airbnb does if a host decides to decline a guest: they inform the host how much money they will lose by declining them, and they need to give a reason to why they are declining them, which the guest will see, and finally, Airbnb review they decline before it is officially declined (</a:t>
            </a:r>
            <a:r>
              <a:rPr lang="en-US" dirty="0" err="1"/>
              <a:t>Dolnicar</a:t>
            </a:r>
            <a:r>
              <a:rPr lang="en-US" dirty="0"/>
              <a:t>, 2017). Some could say that this is not ethical, as many people rent out their homes/holiday homes, it should be entirely up to them if they accept or decline, and without Airbnb questioning them on it, it is their private space. </a:t>
            </a:r>
          </a:p>
          <a:p>
            <a:endParaRPr lang="en-US" dirty="0">
              <a:ea typeface="Calibri"/>
              <a:cs typeface="Calibri"/>
            </a:endParaRPr>
          </a:p>
          <a:p>
            <a:r>
              <a:rPr lang="en-US" dirty="0"/>
              <a:t>After reading this chapter, gives you more of an understanding of different areas within peer-to-peer accommodation and more of an insight into how hosts on Airbnb are treated and what they think about it all.  Airbnb is extremely convenient for guests, as they can rent short term and possibly save money in the long term, but is it as convenient for the host? Even though they make an average of £22,694 per listing (articles, 2023), they don’t have complete control over their decisions and homes, as Airbnb has the final say. This could make many current and future hosts think twice as they might not feel confident about Airbnb and its support.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960890A8-D864-4B03-8CE9-A748C42CFDD2}" type="slidenum">
              <a:t>8</a:t>
            </a:fld>
            <a:endParaRPr lang="en-US"/>
          </a:p>
        </p:txBody>
      </p:sp>
    </p:spTree>
    <p:extLst>
      <p:ext uri="{BB962C8B-B14F-4D97-AF65-F5344CB8AC3E}">
        <p14:creationId xmlns:p14="http://schemas.microsoft.com/office/powerpoint/2010/main" val="1756435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Water</a:t>
            </a:r>
          </a:p>
          <a:p>
            <a:r>
              <a:rPr lang="en-US" dirty="0"/>
              <a:t>However, the amount of water that is used in hotels is affected by the type of hotel, such as if there are any extras.  An example of this is a four-star hotel that uses 361 </a:t>
            </a:r>
            <a:r>
              <a:rPr lang="en-US" dirty="0" err="1"/>
              <a:t>litres</a:t>
            </a:r>
            <a:r>
              <a:rPr lang="en-US" dirty="0"/>
              <a:t> per bed, but a one-star hotel uses 187 </a:t>
            </a:r>
            <a:r>
              <a:rPr lang="en-US" dirty="0" err="1"/>
              <a:t>litres</a:t>
            </a:r>
            <a:r>
              <a:rPr lang="en-US" dirty="0"/>
              <a:t> per bed (Gossling, 2015). Another example of indirect water being used is for gardening, according to Hoff and Schmitt, 70% of the water is used for gardening (Hoff and Schmitt, 2011).</a:t>
            </a:r>
            <a:endParaRPr lang="en-US" dirty="0">
              <a:ea typeface="Calibri"/>
              <a:cs typeface="Calibri"/>
            </a:endParaRPr>
          </a:p>
          <a:p>
            <a:endParaRPr lang="en-US" dirty="0">
              <a:ea typeface="Calibri"/>
              <a:cs typeface="Calibri"/>
            </a:endParaRPr>
          </a:p>
          <a:p>
            <a:r>
              <a:rPr lang="en-US" dirty="0"/>
              <a:t>Land</a:t>
            </a:r>
            <a:endParaRPr lang="en-US" dirty="0">
              <a:ea typeface="Calibri" panose="020F0502020204030204"/>
              <a:cs typeface="Calibri" panose="020F0502020204030204"/>
            </a:endParaRPr>
          </a:p>
          <a:p>
            <a:r>
              <a:rPr lang="en-US" dirty="0"/>
              <a:t>The ones with the smallest land effect on the planet are the lowest percentage. To put this in perspective, the smallest land used for each bed in hotels is 30m squared, the highest for holiday homes is 200m squared, the average for campsites and self-catering appartements is 50m squared, pensions are 25m squared and holiday villages is 130m squared (Gossling, 2002). </a:t>
            </a:r>
            <a:endParaRPr lang="en-US" dirty="0">
              <a:ea typeface="Calibri"/>
              <a:cs typeface="Calibri"/>
            </a:endParaRPr>
          </a:p>
          <a:p>
            <a:endParaRPr lang="en-US" dirty="0">
              <a:ea typeface="Calibri"/>
              <a:cs typeface="Calibri"/>
            </a:endParaRPr>
          </a:p>
          <a:p>
            <a:r>
              <a:rPr lang="en-US" dirty="0"/>
              <a:t>Air and Climate Change</a:t>
            </a:r>
            <a:endParaRPr lang="en-US" dirty="0">
              <a:ea typeface="Calibri" panose="020F0502020204030204"/>
              <a:cs typeface="Calibri" panose="020F0502020204030204"/>
            </a:endParaRPr>
          </a:p>
          <a:p>
            <a:r>
              <a:rPr lang="en-US" dirty="0"/>
              <a:t>According to UNWTO and UNEP, A four-star hotel in Slovenia uses on average 1.5 kWh for each daily room clean (UNWTO and UNEP, 2012). Many five-star hotels use diesel generators, a five-star hotel would create an average of 125kg of carbon emissions per guest, per night (UNWTO and UNEP, 2012), but a one-star hotel in Zanzibar creates 14.5kg of carbon emissions (UNWTO and UNEP, 2012). </a:t>
            </a:r>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60890A8-D864-4B03-8CE9-A748C42CFDD2}" type="slidenum">
              <a:t>9</a:t>
            </a:fld>
            <a:endParaRPr lang="en-US"/>
          </a:p>
        </p:txBody>
      </p:sp>
    </p:spTree>
    <p:extLst>
      <p:ext uri="{BB962C8B-B14F-4D97-AF65-F5344CB8AC3E}">
        <p14:creationId xmlns:p14="http://schemas.microsoft.com/office/powerpoint/2010/main" val="15547048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Less water is also used in Airbnb as there aren’t any hidden uses, such as pools and gardening, less than 2% of Airbnb hosts and guests say that they wash their bed sheets and towels daily (Cleantech Group, 2012).  Recycling plays a big part in Airbnb's carbon footprint. 95% of guests who stay in Airbnb in North America said that the host provides recycling facilities, and 89% said so in Europe (Cleantech Group, 2012). In North America, 83% of hosts provide energy-efficient appliances, and 79% of hosts in Europe (Cleantech Group, 2012).  In conclusion, this research clearly shows that hotels have a greater carbon footprint than Airbnb/peer-to-peer accommodation, especially hotels with higher ratings.  This could suggest that peer-to-peer accommodation could be the solution to reducing environmental impacts.  </a:t>
            </a:r>
            <a:endParaRPr lang="en-US" dirty="0"/>
          </a:p>
          <a:p>
            <a:endParaRPr lang="en-US" dirty="0"/>
          </a:p>
          <a:p>
            <a:endParaRPr lang="en-US" dirty="0"/>
          </a:p>
          <a:p>
            <a:r>
              <a:rPr lang="en-US" dirty="0"/>
              <a:t>Further on in this chapter, </a:t>
            </a:r>
            <a:r>
              <a:rPr lang="en-US" dirty="0" err="1"/>
              <a:t>Dolnicar</a:t>
            </a:r>
            <a:r>
              <a:rPr lang="en-US" dirty="0"/>
              <a:t> explains the infrastructure that is needed for peer-to-peer accommodation and compares it to regular hotels. It is mentioned that there is a need to compare how many listings are offered for peer-to-peer accommodation and purpose-built buildings.  It has also been estimated that the proportion of commercial properties is between 6% (Schneiderman, 2014) and 40% (McCarthy, 2016), this is most likely higher in countries like China, as local network facilitators create and develop purpose-built buildings for trading.</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60890A8-D864-4B03-8CE9-A748C42CFDD2}" type="slidenum">
              <a:t>10</a:t>
            </a:fld>
            <a:endParaRPr lang="en-US"/>
          </a:p>
        </p:txBody>
      </p:sp>
    </p:spTree>
    <p:extLst>
      <p:ext uri="{BB962C8B-B14F-4D97-AF65-F5344CB8AC3E}">
        <p14:creationId xmlns:p14="http://schemas.microsoft.com/office/powerpoint/2010/main" val="18301630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In conclusion, this table shows us that peer-to-peer accommodation makes the most of spaces that are not commercially built. </a:t>
            </a:r>
          </a:p>
        </p:txBody>
      </p:sp>
      <p:sp>
        <p:nvSpPr>
          <p:cNvPr id="4" name="Slide Number Placeholder 3"/>
          <p:cNvSpPr>
            <a:spLocks noGrp="1"/>
          </p:cNvSpPr>
          <p:nvPr>
            <p:ph type="sldNum" sz="quarter" idx="5"/>
          </p:nvPr>
        </p:nvSpPr>
        <p:spPr/>
        <p:txBody>
          <a:bodyPr/>
          <a:lstStyle/>
          <a:p>
            <a:fld id="{960890A8-D864-4B03-8CE9-A748C42CFDD2}" type="slidenum">
              <a:t>11</a:t>
            </a:fld>
            <a:endParaRPr lang="en-US"/>
          </a:p>
        </p:txBody>
      </p:sp>
    </p:spTree>
    <p:extLst>
      <p:ext uri="{BB962C8B-B14F-4D97-AF65-F5344CB8AC3E}">
        <p14:creationId xmlns:p14="http://schemas.microsoft.com/office/powerpoint/2010/main" val="38389255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survey was conducted by </a:t>
            </a:r>
            <a:r>
              <a:rPr lang="en-US" dirty="0" err="1"/>
              <a:t>Dolnicar</a:t>
            </a:r>
            <a:r>
              <a:rPr lang="en-US" dirty="0"/>
              <a:t> to see the tourists’ perspective on their carbon footprint when travelling. 378 Australian residents who had been on holiday at least once in that year were asked to participate, including asking which accommodation option they thought would be more environmentally friendly.</a:t>
            </a:r>
          </a:p>
          <a:p>
            <a:endParaRPr lang="en-US" dirty="0">
              <a:ea typeface="Calibri"/>
              <a:cs typeface="Calibri"/>
            </a:endParaRPr>
          </a:p>
          <a:p>
            <a:r>
              <a:rPr lang="en-US" dirty="0"/>
              <a:t>Forno and Garibaldi said that people who use house-swapping services are more likely to have more pro-environmental habits and are possibly more sensitive about their affect on the planet (Ferno and Garibaldi, 2015), this could also include those who stay with friends.  Many participants also comment on how they think peer-to-peer accommodation might be more environmentally friendly, these include the likelihood of hosts installing energy-saving fittings and appliances, solar power or water tanks being installed and being able to recycle easily (</a:t>
            </a:r>
            <a:r>
              <a:rPr lang="en-US" dirty="0" err="1"/>
              <a:t>Dolnicar</a:t>
            </a:r>
            <a:r>
              <a:rPr lang="en-US" dirty="0"/>
              <a:t>, 2015). Many also discussed the smaller effect they would be having on the planet as they would be staying in a building that is already occupied and being able to self-cater (</a:t>
            </a:r>
            <a:r>
              <a:rPr lang="en-US" dirty="0" err="1"/>
              <a:t>Dolnicar</a:t>
            </a:r>
            <a:r>
              <a:rPr lang="en-US" dirty="0"/>
              <a:t>, 2015).</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960890A8-D864-4B03-8CE9-A748C42CFDD2}" type="slidenum">
              <a:t>12</a:t>
            </a:fld>
            <a:endParaRPr lang="en-US"/>
          </a:p>
        </p:txBody>
      </p:sp>
    </p:spTree>
    <p:extLst>
      <p:ext uri="{BB962C8B-B14F-4D97-AF65-F5344CB8AC3E}">
        <p14:creationId xmlns:p14="http://schemas.microsoft.com/office/powerpoint/2010/main" val="38408417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final aspect of peer-to-peer accommodation </a:t>
            </a:r>
            <a:r>
              <a:rPr lang="en-US" dirty="0" err="1"/>
              <a:t>Dolnicar</a:t>
            </a:r>
            <a:r>
              <a:rPr lang="en-US" dirty="0"/>
              <a:t> discusses is the framework that can be used for "assessing the environmental impact of peer-to-peer accommodation" (</a:t>
            </a:r>
            <a:r>
              <a:rPr lang="en-US" dirty="0" err="1"/>
              <a:t>Dolnicar</a:t>
            </a:r>
            <a:r>
              <a:rPr lang="en-US" dirty="0"/>
              <a:t>, 2017). </a:t>
            </a:r>
          </a:p>
          <a:p>
            <a:endParaRPr lang="en-US" dirty="0">
              <a:ea typeface="Calibri"/>
              <a:cs typeface="Calibri"/>
            </a:endParaRPr>
          </a:p>
          <a:p>
            <a:r>
              <a:rPr lang="en-US" dirty="0"/>
              <a:t>The first criterion, which is plotted along the vertical axis, is why the building was built. Was it built commercially, or was it already there and being used whenever possible, similar to Airbnb (</a:t>
            </a:r>
            <a:r>
              <a:rPr lang="en-US" dirty="0" err="1"/>
              <a:t>Dolnicar</a:t>
            </a:r>
            <a:r>
              <a:rPr lang="en-US" dirty="0"/>
              <a:t>, 2017)?  The second criterion is plotted across, which includes the size of the space (</a:t>
            </a:r>
            <a:r>
              <a:rPr lang="en-US" dirty="0" err="1"/>
              <a:t>Dolnic</a:t>
            </a:r>
            <a:r>
              <a:rPr lang="en-US" dirty="0"/>
              <a:t> </a:t>
            </a:r>
            <a:r>
              <a:rPr lang="en-US" dirty="0" err="1"/>
              <a:t>ar</a:t>
            </a:r>
            <a:r>
              <a:rPr lang="en-US" dirty="0"/>
              <a:t>, 2015). The third criterion is the pro-environmental aspects that are included within that space, for example, solar panels, rainwater tanks etc.  </a:t>
            </a:r>
          </a:p>
          <a:p>
            <a:endParaRPr lang="en-US" dirty="0">
              <a:ea typeface="Calibri" panose="020F0502020204030204"/>
              <a:cs typeface="Calibri" panose="020F0502020204030204"/>
            </a:endParaRPr>
          </a:p>
          <a:p>
            <a:r>
              <a:rPr lang="en-US" dirty="0"/>
              <a:t>This could be a negative aspect for some hosts, as it might make guests avoid staying there if they are contributing greatly towards their carbon footprint. </a:t>
            </a:r>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960890A8-D864-4B03-8CE9-A748C42CFDD2}" type="slidenum">
              <a:t>13</a:t>
            </a:fld>
            <a:endParaRPr lang="en-US"/>
          </a:p>
        </p:txBody>
      </p:sp>
    </p:spTree>
    <p:extLst>
      <p:ext uri="{BB962C8B-B14F-4D97-AF65-F5344CB8AC3E}">
        <p14:creationId xmlns:p14="http://schemas.microsoft.com/office/powerpoint/2010/main" val="34470036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Due to peer-to-peer accommodation being a recent development, as of 2023 there are over 700,000 hotels and resorts in the world (Spinoza, 2024), with an estimated 17.5 million rooms (Condor Ferries, 2023). Due to these already being built and using more land than peer-to-peer accommodation, it is highly unlikely that any hotels will be closed, meaning more electricity and water will continue to be used for them to operate. In addition to the global hospitality industry being worth more than $4.548 trillion (Condor Ferries, 2023), and is a great asset towards economies across the globe. </a:t>
            </a:r>
          </a:p>
        </p:txBody>
      </p:sp>
      <p:sp>
        <p:nvSpPr>
          <p:cNvPr id="4" name="Slide Number Placeholder 3"/>
          <p:cNvSpPr>
            <a:spLocks noGrp="1"/>
          </p:cNvSpPr>
          <p:nvPr>
            <p:ph type="sldNum" sz="quarter" idx="5"/>
          </p:nvPr>
        </p:nvSpPr>
        <p:spPr/>
        <p:txBody>
          <a:bodyPr/>
          <a:lstStyle/>
          <a:p>
            <a:fld id="{960890A8-D864-4B03-8CE9-A748C42CFDD2}" type="slidenum">
              <a:t>14</a:t>
            </a:fld>
            <a:endParaRPr lang="en-US"/>
          </a:p>
        </p:txBody>
      </p:sp>
    </p:spTree>
    <p:extLst>
      <p:ext uri="{BB962C8B-B14F-4D97-AF65-F5344CB8AC3E}">
        <p14:creationId xmlns:p14="http://schemas.microsoft.com/office/powerpoint/2010/main" val="13697913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was aware of Airbnb before reading this book, but by </a:t>
            </a:r>
            <a:r>
              <a:rPr lang="en-US" dirty="0" err="1"/>
              <a:t>Dolnicar</a:t>
            </a:r>
            <a:r>
              <a:rPr lang="en-US" dirty="0"/>
              <a:t> going more in-depth and explaining different types of sharing economies and doing personal research into regulations and rules that must be followed to be hosts versus renting through an estate agent, I noticed that both are fairly similar, but there could be possible risks by renting short term through Airbnb. For example, even though there are rules and regulations hosts must follow, such as being diverse and accommodating to everyone, unfortunately not all hosts do this. This makes Airbnb potentially less reliable than hotels. However, after reading the chapter regarding the environment, I learned how much land, water and electricity is being used for hotels to function in comparison to peer-to-peer accommodation like Airbnb. </a:t>
            </a:r>
          </a:p>
        </p:txBody>
      </p:sp>
      <p:sp>
        <p:nvSpPr>
          <p:cNvPr id="4" name="Slide Number Placeholder 3"/>
          <p:cNvSpPr>
            <a:spLocks noGrp="1"/>
          </p:cNvSpPr>
          <p:nvPr>
            <p:ph type="sldNum" sz="quarter" idx="5"/>
          </p:nvPr>
        </p:nvSpPr>
        <p:spPr/>
        <p:txBody>
          <a:bodyPr/>
          <a:lstStyle/>
          <a:p>
            <a:fld id="{960890A8-D864-4B03-8CE9-A748C42CFDD2}" type="slidenum">
              <a:t>15</a:t>
            </a:fld>
            <a:endParaRPr lang="en-US"/>
          </a:p>
        </p:txBody>
      </p:sp>
    </p:spTree>
    <p:extLst>
      <p:ext uri="{BB962C8B-B14F-4D97-AF65-F5344CB8AC3E}">
        <p14:creationId xmlns:p14="http://schemas.microsoft.com/office/powerpoint/2010/main" val="7447765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12/1/2024</a:t>
            </a:fld>
            <a:endParaRPr lang="en-US" dirty="0"/>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801133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12/1/2024</a:t>
            </a:fld>
            <a:endParaRPr lang="en-US" dirty="0"/>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659471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dirty="0"/>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12/1/2024</a:t>
            </a:fld>
            <a:endParaRPr lang="en-US" dirty="0"/>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476248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12/1/2024</a:t>
            </a:fld>
            <a:endParaRPr lang="en-US" dirty="0"/>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738710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dirty="0"/>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12/1/2024</a:t>
            </a:fld>
            <a:endParaRPr lang="en-US" dirty="0"/>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591971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dirty="0"/>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12/1/2024</a:t>
            </a:fld>
            <a:endParaRPr lang="en-US" dirty="0"/>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048007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12/1/2024</a:t>
            </a:fld>
            <a:endParaRPr lang="en-US" dirty="0"/>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291495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12/1/2024</a:t>
            </a:fld>
            <a:endParaRPr lang="en-US" dirty="0"/>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21492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12/1/2024</a:t>
            </a:fld>
            <a:endParaRPr lang="en-US" dirty="0"/>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937763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12/1/2024</a:t>
            </a:fld>
            <a:endParaRPr lang="en-US" dirty="0"/>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560191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12/1/2024</a:t>
            </a:fld>
            <a:endParaRPr lang="en-US" dirty="0"/>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234108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12/1/2024</a:t>
            </a:fld>
            <a:endParaRPr lang="en-US" dirty="0"/>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dirty="0"/>
          </a:p>
        </p:txBody>
      </p:sp>
    </p:spTree>
    <p:extLst>
      <p:ext uri="{BB962C8B-B14F-4D97-AF65-F5344CB8AC3E}">
        <p14:creationId xmlns:p14="http://schemas.microsoft.com/office/powerpoint/2010/main" val="2014525856"/>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2.m4a"/><Relationship Id="rId7" Type="http://schemas.openxmlformats.org/officeDocument/2006/relationships/image" Target="../media/image1.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4.m4a"/><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notesSlide" Target="../notesSlides/notesSlide2.xml"/><Relationship Id="rId5" Type="http://schemas.openxmlformats.org/officeDocument/2006/relationships/slideLayout" Target="../slideLayouts/slideLayout2.xml"/><Relationship Id="rId4" Type="http://schemas.openxmlformats.org/officeDocument/2006/relationships/audio" Target="../media/media4.m4a"/></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6.m4a"/><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notesSlide" Target="../notesSlides/notesSlide3.xml"/><Relationship Id="rId5" Type="http://schemas.openxmlformats.org/officeDocument/2006/relationships/slideLayout" Target="../slideLayouts/slideLayout4.xml"/><Relationship Id="rId4" Type="http://schemas.openxmlformats.org/officeDocument/2006/relationships/audio" Target="../media/media6.m4a"/></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9.m4a"/><Relationship Id="rId7" Type="http://schemas.openxmlformats.org/officeDocument/2006/relationships/image" Target="../media/image5.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notesSlide" Target="../notesSlides/notesSlide5.xml"/><Relationship Id="rId5" Type="http://schemas.openxmlformats.org/officeDocument/2006/relationships/slideLayout" Target="../slideLayouts/slideLayout4.xml"/><Relationship Id="rId4" Type="http://schemas.openxmlformats.org/officeDocument/2006/relationships/audio" Target="../media/media9.m4a"/></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11.m4a"/><Relationship Id="rId7" Type="http://schemas.openxmlformats.org/officeDocument/2006/relationships/image" Target="../media/image6.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notesSlide" Target="../notesSlides/notesSlide6.xml"/><Relationship Id="rId5" Type="http://schemas.openxmlformats.org/officeDocument/2006/relationships/slideLayout" Target="../slideLayouts/slideLayout4.xml"/><Relationship Id="rId4" Type="http://schemas.openxmlformats.org/officeDocument/2006/relationships/audio" Target="../media/media11.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notesSlide" Target="../notesSlides/notesSlide8.xml"/><Relationship Id="rId3" Type="http://schemas.microsoft.com/office/2007/relationships/media" Target="../media/media14.m4a"/><Relationship Id="rId7"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audio" Target="../media/media15.m4a"/><Relationship Id="rId5" Type="http://schemas.microsoft.com/office/2007/relationships/media" Target="../media/media15.m4a"/><Relationship Id="rId10" Type="http://schemas.openxmlformats.org/officeDocument/2006/relationships/image" Target="../media/image2.png"/><Relationship Id="rId4" Type="http://schemas.openxmlformats.org/officeDocument/2006/relationships/audio" Target="../media/media14.m4a"/><Relationship Id="rId9" Type="http://schemas.openxmlformats.org/officeDocument/2006/relationships/image" Target="../media/image8.png"/></Relationships>
</file>

<file path=ppt/slides/_rels/slide9.xml.rels><?xml version="1.0" encoding="UTF-8" standalone="yes"?>
<Relationships xmlns="http://schemas.openxmlformats.org/package/2006/relationships"><Relationship Id="rId8" Type="http://schemas.openxmlformats.org/officeDocument/2006/relationships/audio" Target="../media/media19.m4a"/><Relationship Id="rId3" Type="http://schemas.microsoft.com/office/2007/relationships/media" Target="../media/media17.m4a"/><Relationship Id="rId7" Type="http://schemas.microsoft.com/office/2007/relationships/media" Target="../media/media19.m4a"/><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audio" Target="../media/media18.m4a"/><Relationship Id="rId11" Type="http://schemas.openxmlformats.org/officeDocument/2006/relationships/image" Target="../media/image2.png"/><Relationship Id="rId5" Type="http://schemas.microsoft.com/office/2007/relationships/media" Target="../media/media18.m4a"/><Relationship Id="rId10" Type="http://schemas.openxmlformats.org/officeDocument/2006/relationships/notesSlide" Target="../notesSlides/notesSlide9.xml"/><Relationship Id="rId4" Type="http://schemas.openxmlformats.org/officeDocument/2006/relationships/audio" Target="../media/media17.m4a"/><Relationship Id="rId9"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microsoft.com/office/2007/relationships/media" Target="../media/media21.m4a"/><Relationship Id="rId7" Type="http://schemas.openxmlformats.org/officeDocument/2006/relationships/image" Target="../media/image2.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notesSlide" Target="../notesSlides/notesSlide10.xml"/><Relationship Id="rId5" Type="http://schemas.openxmlformats.org/officeDocument/2006/relationships/slideLayout" Target="../slideLayouts/slideLayout4.xml"/><Relationship Id="rId4" Type="http://schemas.openxmlformats.org/officeDocument/2006/relationships/audio" Target="../media/media21.m4a"/></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24.m4a"/><Relationship Id="rId7" Type="http://schemas.openxmlformats.org/officeDocument/2006/relationships/image" Target="../media/image10.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notesSlide" Target="../notesSlides/notesSlide12.xml"/><Relationship Id="rId5" Type="http://schemas.openxmlformats.org/officeDocument/2006/relationships/slideLayout" Target="../slideLayouts/slideLayout4.xml"/><Relationship Id="rId4" Type="http://schemas.openxmlformats.org/officeDocument/2006/relationships/audio" Target="../media/media24.m4a"/></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hyperlink" Target="https://www.vice.com/en/article/new-study-quantifies-airbnbs-widespread-exclusion-of-disabled-guests/" TargetMode="External"/><Relationship Id="rId3" Type="http://schemas.openxmlformats.org/officeDocument/2006/relationships/hyperlink" Target="https://news.airbnb.com/en-uk/how-much-tax-do-i-pay-as-a-host-on-airbnb/" TargetMode="External"/><Relationship Id="rId7" Type="http://schemas.openxmlformats.org/officeDocument/2006/relationships/hyperlink" Target="https://doi.org/10.2139/ssrn.3649765" TargetMode="External"/><Relationship Id="rId2" Type="http://schemas.openxmlformats.org/officeDocument/2006/relationships/hyperlink" Target="https://doi.org/10.1080/15022250.2020.1775116" TargetMode="External"/><Relationship Id="rId1" Type="http://schemas.openxmlformats.org/officeDocument/2006/relationships/slideLayout" Target="../slideLayouts/slideLayout4.xml"/><Relationship Id="rId6" Type="http://schemas.openxmlformats.org/officeDocument/2006/relationships/hyperlink" Target="https://www.nytimes.com/2017/04/16/technology/%20inside-the-hotel-industrys-plan-to-combat-airbnb.html" TargetMode="External"/><Relationship Id="rId5" Type="http://schemas.openxmlformats.org/officeDocument/2006/relationships/hyperlink" Target="https://airbtics.com/starting-an-airbnb-the-united-kingdom/" TargetMode="External"/><Relationship Id="rId10" Type="http://schemas.openxmlformats.org/officeDocument/2006/relationships/hyperlink" Target="https://www.condorferries.co.uk/hotel-industry-statistics" TargetMode="External"/><Relationship Id="rId4" Type="http://schemas.openxmlformats.org/officeDocument/2006/relationships/hyperlink" Target="https://www.airbnb.co.uk/help/article/1379" TargetMode="External"/><Relationship Id="rId9" Type="http://schemas.openxmlformats.org/officeDocument/2006/relationships/hyperlink" Target="https://climate.selectra.com/en/environment/sharing-economy"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forbes.com/sites/niallmccarthy/2016/08/29/%20the-u-s-cities-with-the-most-commercial-airbnb-listings%EF%BF%BEinfographic/#636b91bf28b9" TargetMode="External"/><Relationship Id="rId13" Type="http://schemas.openxmlformats.org/officeDocument/2006/relationships/hyperlink" Target="https://www.estateagenttoday.co.uk/features/2020/01/2020-the-year-of-airbnb-and-the-opportunity-for-agents/" TargetMode="External"/><Relationship Id="rId3" Type="http://schemas.openxmlformats.org/officeDocument/2006/relationships/hyperlink" Target="https://www.siteminder.com/r/airbnb-china/" TargetMode="External"/><Relationship Id="rId7" Type="http://schemas.openxmlformats.org/officeDocument/2006/relationships/hyperlink" Target="https://kubie-gold.co.uk/landlords/landlord-checklist-for-renting-a-house/" TargetMode="External"/><Relationship Id="rId12" Type="http://schemas.openxmlformats.org/officeDocument/2006/relationships/hyperlink" Target="https://www.zoomshift.com/blog/hotel-industry-statistics/" TargetMode="External"/><Relationship Id="rId2" Type="http://schemas.openxmlformats.org/officeDocument/2006/relationships/hyperlink" Target="https://www.littlehotelier.com/blog/running-your-property/tujia-airbnb-china-hotel-watch-space/" TargetMode="External"/><Relationship Id="rId1" Type="http://schemas.openxmlformats.org/officeDocument/2006/relationships/slideLayout" Target="../slideLayouts/slideLayout2.xml"/><Relationship Id="rId6" Type="http://schemas.openxmlformats.org/officeDocument/2006/relationships/hyperlink" Target="https://www.igms.com/airbnb-vs-renting/" TargetMode="External"/><Relationship Id="rId11" Type="http://schemas.openxmlformats.org/officeDocument/2006/relationships/hyperlink" Target="https://ag.ny.gov/pdfs/AIRBNB%20REPORT.pdf" TargetMode="External"/><Relationship Id="rId5" Type="http://schemas.openxmlformats.org/officeDocument/2006/relationships/hyperlink" Target="https://globaledge.msu.edu/blog/post/57383/how-airbnb-disrupts-the-hotel-industry" TargetMode="External"/><Relationship Id="rId10" Type="http://schemas.openxmlformats.org/officeDocument/2006/relationships/hyperlink" Target="http://www.orourkehospitality.com/average-hotel%20%20-room-size-is-shrinking" TargetMode="External"/><Relationship Id="rId4" Type="http://schemas.openxmlformats.org/officeDocument/2006/relationships/hyperlink" Target="https://doi.org/10.1080/1528008x.2015.1013409" TargetMode="External"/><Relationship Id="rId9" Type="http://schemas.openxmlformats.org/officeDocument/2006/relationships/hyperlink" Target="https://www.charcol.co.uk/guides/tax-on-rental-inc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829817" y="5409639"/>
            <a:ext cx="5481920" cy="908807"/>
          </a:xfrm>
        </p:spPr>
        <p:txBody>
          <a:bodyPr vert="horz" lIns="91440" tIns="45720" rIns="91440" bIns="45720" rtlCol="0" anchor="t">
            <a:normAutofit/>
          </a:bodyPr>
          <a:lstStyle/>
          <a:p>
            <a:pPr algn="r"/>
            <a:r>
              <a:rPr lang="en-US" dirty="0"/>
              <a:t>Kayleigh Thieme</a:t>
            </a:r>
          </a:p>
        </p:txBody>
      </p:sp>
      <p:pic>
        <p:nvPicPr>
          <p:cNvPr id="5" name="Picture 4" descr="A person standing in front of a map&#10;&#10;Description automatically generated">
            <a:extLst>
              <a:ext uri="{FF2B5EF4-FFF2-40B4-BE49-F238E27FC236}">
                <a16:creationId xmlns:a16="http://schemas.microsoft.com/office/drawing/2014/main" id="{AA823F23-AC28-F931-D281-BB80403B5588}"/>
              </a:ext>
            </a:extLst>
          </p:cNvPr>
          <p:cNvPicPr>
            <a:picLocks noChangeAspect="1"/>
          </p:cNvPicPr>
          <p:nvPr/>
        </p:nvPicPr>
        <p:blipFill>
          <a:blip r:embed="rId7"/>
          <a:stretch>
            <a:fillRect/>
          </a:stretch>
        </p:blipFill>
        <p:spPr>
          <a:xfrm>
            <a:off x="1815147" y="422694"/>
            <a:ext cx="4004081" cy="5696309"/>
          </a:xfrm>
          <a:prstGeom prst="rect">
            <a:avLst/>
          </a:prstGeom>
        </p:spPr>
      </p:pic>
      <p:sp>
        <p:nvSpPr>
          <p:cNvPr id="6" name="TextBox 5">
            <a:extLst>
              <a:ext uri="{FF2B5EF4-FFF2-40B4-BE49-F238E27FC236}">
                <a16:creationId xmlns:a16="http://schemas.microsoft.com/office/drawing/2014/main" id="{FAA932F7-8275-8669-0E05-8C5255BF526A}"/>
              </a:ext>
            </a:extLst>
          </p:cNvPr>
          <p:cNvSpPr txBox="1"/>
          <p:nvPr/>
        </p:nvSpPr>
        <p:spPr>
          <a:xfrm>
            <a:off x="6898821" y="533246"/>
            <a:ext cx="559253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Sharing Economy</a:t>
            </a:r>
          </a:p>
          <a:p>
            <a:pPr marL="285750" indent="-285750">
              <a:buFont typeface="Arial"/>
              <a:buChar char="•"/>
            </a:pPr>
            <a:endParaRPr lang="en-US" dirty="0"/>
          </a:p>
          <a:p>
            <a:pPr marL="285750" indent="-285750">
              <a:buFont typeface="Arial"/>
              <a:buChar char="•"/>
            </a:pPr>
            <a:r>
              <a:rPr lang="en-US" dirty="0"/>
              <a:t>Airbnb and its Competitors</a:t>
            </a:r>
          </a:p>
          <a:p>
            <a:pPr marL="285750" indent="-285750">
              <a:buFont typeface="Arial"/>
              <a:buChar char="•"/>
            </a:pPr>
            <a:endParaRPr lang="en-US" dirty="0"/>
          </a:p>
          <a:p>
            <a:pPr marL="285750" indent="-285750">
              <a:buFont typeface="Arial"/>
              <a:buChar char="•"/>
            </a:pPr>
            <a:r>
              <a:rPr lang="en-US" dirty="0"/>
              <a:t>Environmental Sustainability</a:t>
            </a:r>
          </a:p>
        </p:txBody>
      </p:sp>
      <p:sp>
        <p:nvSpPr>
          <p:cNvPr id="7" name="TextBox 6">
            <a:extLst>
              <a:ext uri="{FF2B5EF4-FFF2-40B4-BE49-F238E27FC236}">
                <a16:creationId xmlns:a16="http://schemas.microsoft.com/office/drawing/2014/main" id="{854A362A-9D4F-08AB-C24E-022415C5CFDE}"/>
              </a:ext>
            </a:extLst>
          </p:cNvPr>
          <p:cNvSpPr txBox="1"/>
          <p:nvPr/>
        </p:nvSpPr>
        <p:spPr>
          <a:xfrm>
            <a:off x="6893003" y="3101839"/>
            <a:ext cx="38272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What is digital business?</a:t>
            </a:r>
          </a:p>
          <a:p>
            <a:endParaRPr lang="en-US" dirty="0"/>
          </a:p>
        </p:txBody>
      </p:sp>
      <p:sp>
        <p:nvSpPr>
          <p:cNvPr id="2" name="TextBox 1">
            <a:extLst>
              <a:ext uri="{FF2B5EF4-FFF2-40B4-BE49-F238E27FC236}">
                <a16:creationId xmlns:a16="http://schemas.microsoft.com/office/drawing/2014/main" id="{1092357F-BFDA-9DD6-5F89-030D74AA7EBB}"/>
              </a:ext>
            </a:extLst>
          </p:cNvPr>
          <p:cNvSpPr txBox="1"/>
          <p:nvPr/>
        </p:nvSpPr>
        <p:spPr>
          <a:xfrm>
            <a:off x="4022511" y="6120753"/>
            <a:ext cx="38272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(Dolniacr,2017)</a:t>
            </a:r>
          </a:p>
        </p:txBody>
      </p:sp>
      <p:pic>
        <p:nvPicPr>
          <p:cNvPr id="8" name="Slide 1 (1)">
            <a:hlinkClick r:id="" action="ppaction://media"/>
            <a:extLst>
              <a:ext uri="{FF2B5EF4-FFF2-40B4-BE49-F238E27FC236}">
                <a16:creationId xmlns:a16="http://schemas.microsoft.com/office/drawing/2014/main" id="{4766A6F8-2B87-3379-2E74-430864594CE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331023" y="542690"/>
            <a:ext cx="730250" cy="730250"/>
          </a:xfrm>
          <a:prstGeom prst="rect">
            <a:avLst/>
          </a:prstGeom>
        </p:spPr>
      </p:pic>
      <p:pic>
        <p:nvPicPr>
          <p:cNvPr id="9" name="Slide 1 (2)">
            <a:hlinkClick r:id="" action="ppaction://media"/>
            <a:extLst>
              <a:ext uri="{FF2B5EF4-FFF2-40B4-BE49-F238E27FC236}">
                <a16:creationId xmlns:a16="http://schemas.microsoft.com/office/drawing/2014/main" id="{DBF3F34C-B205-6249-AA97-92E278F792BF}"/>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1196579" y="4681949"/>
            <a:ext cx="730250" cy="730250"/>
          </a:xfrm>
          <a:prstGeom prst="rect">
            <a:avLst/>
          </a:prstGeom>
        </p:spPr>
      </p:pic>
    </p:spTree>
    <p:extLst>
      <p:ext uri="{BB962C8B-B14F-4D97-AF65-F5344CB8AC3E}">
        <p14:creationId xmlns:p14="http://schemas.microsoft.com/office/powerpoint/2010/main" val="20290025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8"/>
                    </p:tgtEl>
                  </p:cond>
                </p:stCondLst>
                <p:endSync evt="end" delay="0">
                  <p:rtn val="all"/>
                </p:endSync>
                <p:childTnLst>
                  <p:par>
                    <p:cTn id="24" fill="hold">
                      <p:stCondLst>
                        <p:cond delay="0"/>
                      </p:stCondLst>
                      <p:childTnLst>
                        <p:par>
                          <p:cTn id="25" fill="hold">
                            <p:stCondLst>
                              <p:cond delay="0"/>
                            </p:stCondLst>
                            <p:childTnLst>
                              <p:par>
                                <p:cTn id="26" presetID="1" presetClass="mediacall" presetSubtype="0" fill="hold" nodeType="clickEffect">
                                  <p:stCondLst>
                                    <p:cond delay="0"/>
                                  </p:stCondLst>
                                  <p:childTnLst>
                                    <p:cmd type="call" cmd="playFrom(0.0)">
                                      <p:cBhvr>
                                        <p:cTn id="27" dur="1" fill="hold"/>
                                        <p:tgtEl>
                                          <p:spTgt spid="8"/>
                                        </p:tgtEl>
                                      </p:cBhvr>
                                    </p:cmd>
                                  </p:childTnLst>
                                </p:cTn>
                              </p:par>
                            </p:childTnLst>
                          </p:cTn>
                        </p:par>
                      </p:childTnLst>
                    </p:cTn>
                  </p:par>
                </p:childTnLst>
              </p:cTn>
              <p:nextCondLst>
                <p:cond evt="onClick" delay="0">
                  <p:tgtEl>
                    <p:spTgt spid="8"/>
                  </p:tgtEl>
                </p:cond>
              </p:nextCondLst>
            </p:seq>
            <p:audio>
              <p:cMediaNode>
                <p:cTn id="28" fill="hold" display="0">
                  <p:stCondLst>
                    <p:cond delay="indefinite"/>
                  </p:stCondLst>
                  <p:endCondLst>
                    <p:cond evt="onStopAudio" delay="0">
                      <p:tgtEl>
                        <p:sldTgt/>
                      </p:tgtEl>
                    </p:cond>
                  </p:endCondLst>
                </p:cTn>
                <p:tgtEl>
                  <p:spTgt spid="8"/>
                </p:tgtEl>
              </p:cMediaNode>
            </p:audio>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1" presetClass="mediacall" presetSubtype="0" fill="hold" nodeType="clickEffect">
                                  <p:stCondLst>
                                    <p:cond delay="0"/>
                                  </p:stCondLst>
                                  <p:childTnLst>
                                    <p:cmd type="call" cmd="playFrom(0.0)">
                                      <p:cBhvr>
                                        <p:cTn id="33" dur="1" fill="hold"/>
                                        <p:tgtEl>
                                          <p:spTgt spid="9"/>
                                        </p:tgtEl>
                                      </p:cBhvr>
                                    </p:cmd>
                                  </p:childTnLst>
                                </p:cTn>
                              </p:par>
                            </p:childTnLst>
                          </p:cTn>
                        </p:par>
                      </p:childTnLst>
                    </p:cTn>
                  </p:par>
                </p:childTnLst>
              </p:cTn>
              <p:nextCondLst>
                <p:cond evt="onClick" delay="0">
                  <p:tgtEl>
                    <p:spTgt spid="9"/>
                  </p:tgtEl>
                </p:cond>
              </p:nextCondLst>
            </p:seq>
            <p:audio>
              <p:cMediaNode>
                <p:cTn id="34" fill="hold" display="0">
                  <p:stCondLst>
                    <p:cond delay="indefinite"/>
                  </p:stCondLst>
                  <p:endCondLst>
                    <p:cond evt="onStopAudio" delay="0">
                      <p:tgtEl>
                        <p:sldTgt/>
                      </p:tgtEl>
                    </p:cond>
                  </p:endCondLst>
                </p:cTn>
                <p:tgtEl>
                  <p:spTgt spid="9"/>
                </p:tgtEl>
              </p:cMediaNode>
            </p:audio>
          </p:childTnLst>
        </p:cTn>
      </p:par>
    </p:tnLst>
    <p:bldLst>
      <p:bldP spid="3" grpId="0" build="p"/>
      <p:bldP spid="6" grpId="0"/>
      <p:bldP spid="7" grpId="0"/>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F4B94-E655-ABB2-57E0-5D455773FA50}"/>
              </a:ext>
            </a:extLst>
          </p:cNvPr>
          <p:cNvSpPr>
            <a:spLocks noGrp="1"/>
          </p:cNvSpPr>
          <p:nvPr>
            <p:ph type="title"/>
          </p:nvPr>
        </p:nvSpPr>
        <p:spPr>
          <a:xfrm>
            <a:off x="451449" y="-242090"/>
            <a:ext cx="10240903" cy="1233488"/>
          </a:xfrm>
        </p:spPr>
        <p:txBody>
          <a:bodyPr/>
          <a:lstStyle/>
          <a:p>
            <a:r>
              <a:rPr lang="en-US" dirty="0"/>
              <a:t>Sharing Economy</a:t>
            </a:r>
          </a:p>
        </p:txBody>
      </p:sp>
      <p:pic>
        <p:nvPicPr>
          <p:cNvPr id="7" name="Content Placeholder 6" descr="A screenshot of a blue screen&#10;&#10;Description automatically generated">
            <a:extLst>
              <a:ext uri="{FF2B5EF4-FFF2-40B4-BE49-F238E27FC236}">
                <a16:creationId xmlns:a16="http://schemas.microsoft.com/office/drawing/2014/main" id="{92F835DC-95D2-04EF-9B78-9BA27A8693ED}"/>
              </a:ext>
            </a:extLst>
          </p:cNvPr>
          <p:cNvPicPr>
            <a:picLocks noGrp="1" noChangeAspect="1"/>
          </p:cNvPicPr>
          <p:nvPr>
            <p:ph idx="1"/>
          </p:nvPr>
        </p:nvPicPr>
        <p:blipFill>
          <a:blip r:embed="rId7"/>
          <a:stretch>
            <a:fillRect/>
          </a:stretch>
        </p:blipFill>
        <p:spPr>
          <a:xfrm>
            <a:off x="449966" y="1715732"/>
            <a:ext cx="5571226" cy="3345611"/>
          </a:xfrm>
        </p:spPr>
      </p:pic>
      <p:sp>
        <p:nvSpPr>
          <p:cNvPr id="4" name="Date Placeholder 3">
            <a:extLst>
              <a:ext uri="{FF2B5EF4-FFF2-40B4-BE49-F238E27FC236}">
                <a16:creationId xmlns:a16="http://schemas.microsoft.com/office/drawing/2014/main" id="{EE1D8137-427E-783B-617E-AA3E5E48972B}"/>
              </a:ext>
            </a:extLst>
          </p:cNvPr>
          <p:cNvSpPr>
            <a:spLocks noGrp="1"/>
          </p:cNvSpPr>
          <p:nvPr>
            <p:ph type="dt" sz="half" idx="10"/>
          </p:nvPr>
        </p:nvSpPr>
        <p:spPr/>
        <p:txBody>
          <a:bodyPr/>
          <a:lstStyle/>
          <a:p>
            <a:fld id="{2E9E99FE-53E0-4E1B-81B3-454ECDB47A77}" type="datetime1">
              <a:t>12/1/2024</a:t>
            </a:fld>
            <a:endParaRPr lang="en-US" dirty="0"/>
          </a:p>
        </p:txBody>
      </p:sp>
      <p:sp>
        <p:nvSpPr>
          <p:cNvPr id="5" name="Footer Placeholder 4">
            <a:extLst>
              <a:ext uri="{FF2B5EF4-FFF2-40B4-BE49-F238E27FC236}">
                <a16:creationId xmlns:a16="http://schemas.microsoft.com/office/drawing/2014/main" id="{0DEE095E-0282-E9A4-865B-9AF021E2194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A44D0EB-C473-0FCB-ADB7-CE5066CC7770}"/>
              </a:ext>
            </a:extLst>
          </p:cNvPr>
          <p:cNvSpPr>
            <a:spLocks noGrp="1"/>
          </p:cNvSpPr>
          <p:nvPr>
            <p:ph type="sldNum" sz="quarter" idx="12"/>
          </p:nvPr>
        </p:nvSpPr>
        <p:spPr/>
        <p:txBody>
          <a:bodyPr/>
          <a:lstStyle/>
          <a:p>
            <a:fld id="{8DFDE724-0293-4953-AE9D-4D814FA589B0}" type="slidenum">
              <a:rPr lang="en-US" dirty="0"/>
              <a:t>2</a:t>
            </a:fld>
            <a:endParaRPr lang="en-US" dirty="0"/>
          </a:p>
        </p:txBody>
      </p:sp>
      <p:sp>
        <p:nvSpPr>
          <p:cNvPr id="8" name="TextBox 7">
            <a:extLst>
              <a:ext uri="{FF2B5EF4-FFF2-40B4-BE49-F238E27FC236}">
                <a16:creationId xmlns:a16="http://schemas.microsoft.com/office/drawing/2014/main" id="{CF45AF0E-FCEE-7CBD-B148-75FE0247F8A7}"/>
              </a:ext>
            </a:extLst>
          </p:cNvPr>
          <p:cNvSpPr txBox="1"/>
          <p:nvPr/>
        </p:nvSpPr>
        <p:spPr>
          <a:xfrm>
            <a:off x="6594006" y="1321875"/>
            <a:ext cx="508768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What is the Sharing Economy?</a:t>
            </a:r>
          </a:p>
          <a:p>
            <a:pPr marL="285750" indent="-285750">
              <a:buFont typeface="Arial"/>
              <a:buChar char="•"/>
            </a:pPr>
            <a:endParaRPr lang="en-US" dirty="0"/>
          </a:p>
          <a:p>
            <a:pPr marL="285750" indent="-285750">
              <a:buFont typeface="Arial"/>
              <a:buChar char="•"/>
            </a:pPr>
            <a:r>
              <a:rPr lang="en-US" dirty="0"/>
              <a:t>"a 21st-century social-economic system built on the sharing of human and physical assets (Nadler, 2014)</a:t>
            </a:r>
          </a:p>
          <a:p>
            <a:pPr marL="285750" indent="-285750">
              <a:buFont typeface="Arial"/>
              <a:buChar char="•"/>
            </a:pPr>
            <a:endParaRPr lang="en-US" dirty="0"/>
          </a:p>
          <a:p>
            <a:endParaRPr lang="en-US" dirty="0"/>
          </a:p>
          <a:p>
            <a:r>
              <a:rPr lang="en-US" dirty="0"/>
              <a:t>What is needed?</a:t>
            </a:r>
          </a:p>
          <a:p>
            <a:pPr marL="285750" indent="-285750">
              <a:buFont typeface="Arial"/>
              <a:buChar char="•"/>
            </a:pPr>
            <a:r>
              <a:rPr lang="en-US" err="1"/>
              <a:t>Platfrom</a:t>
            </a:r>
            <a:endParaRPr lang="en-US" dirty="0" err="1"/>
          </a:p>
          <a:p>
            <a:pPr marL="285750" indent="-285750">
              <a:buFont typeface="Arial"/>
              <a:buChar char="•"/>
            </a:pPr>
            <a:r>
              <a:rPr lang="en-US" dirty="0"/>
              <a:t>Large number or buyers and sellers</a:t>
            </a:r>
          </a:p>
        </p:txBody>
      </p:sp>
      <p:pic>
        <p:nvPicPr>
          <p:cNvPr id="3" name="Slide 2 (1)">
            <a:hlinkClick r:id="" action="ppaction://media"/>
            <a:extLst>
              <a:ext uri="{FF2B5EF4-FFF2-40B4-BE49-F238E27FC236}">
                <a16:creationId xmlns:a16="http://schemas.microsoft.com/office/drawing/2014/main" id="{3EF41D7E-CDF0-D471-D157-AC5771CCFA2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24811" y="5313004"/>
            <a:ext cx="730250" cy="730250"/>
          </a:xfrm>
          <a:prstGeom prst="rect">
            <a:avLst/>
          </a:prstGeom>
        </p:spPr>
      </p:pic>
      <p:pic>
        <p:nvPicPr>
          <p:cNvPr id="9" name="Slide 2 (2)">
            <a:hlinkClick r:id="" action="ppaction://media"/>
            <a:extLst>
              <a:ext uri="{FF2B5EF4-FFF2-40B4-BE49-F238E27FC236}">
                <a16:creationId xmlns:a16="http://schemas.microsoft.com/office/drawing/2014/main" id="{C2E2BBDD-BEC4-6938-08C9-A82E9753B289}"/>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1150907" y="4575585"/>
            <a:ext cx="730250" cy="730250"/>
          </a:xfrm>
          <a:prstGeom prst="rect">
            <a:avLst/>
          </a:prstGeom>
        </p:spPr>
      </p:pic>
    </p:spTree>
    <p:extLst>
      <p:ext uri="{BB962C8B-B14F-4D97-AF65-F5344CB8AC3E}">
        <p14:creationId xmlns:p14="http://schemas.microsoft.com/office/powerpoint/2010/main" val="1282906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3"/>
                    </p:tgtEl>
                  </p:cond>
                </p:stCondLst>
                <p:endSync evt="end" delay="0">
                  <p:rtn val="all"/>
                </p:endSync>
                <p:childTnLst>
                  <p:par>
                    <p:cTn id="16" fill="hold">
                      <p:stCondLst>
                        <p:cond delay="0"/>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1" fill="hold"/>
                                        <p:tgtEl>
                                          <p:spTgt spid="3"/>
                                        </p:tgtEl>
                                      </p:cBhvr>
                                    </p:cmd>
                                  </p:childTnLst>
                                </p:cTn>
                              </p:par>
                            </p:childTnLst>
                          </p:cTn>
                        </p:par>
                      </p:childTnLst>
                    </p:cTn>
                  </p:par>
                </p:childTnLst>
              </p:cTn>
              <p:nextCondLst>
                <p:cond evt="onClick" delay="0">
                  <p:tgtEl>
                    <p:spTgt spid="3"/>
                  </p:tgtEl>
                </p:cond>
              </p:nextCondLst>
            </p:seq>
            <p:audio>
              <p:cMediaNode>
                <p:cTn id="20" fill="hold" display="0">
                  <p:stCondLst>
                    <p:cond delay="indefinite"/>
                  </p:stCondLst>
                  <p:endCondLst>
                    <p:cond evt="onStopAudio" delay="0">
                      <p:tgtEl>
                        <p:sldTgt/>
                      </p:tgtEl>
                    </p:cond>
                  </p:endCondLst>
                </p:cTn>
                <p:tgtEl>
                  <p:spTgt spid="3"/>
                </p:tgtEl>
              </p:cMediaNode>
            </p:audio>
            <p:seq concurrent="1" nextAc="seek">
              <p:cTn id="21" restart="whenNotActive" fill="hold" evtFilter="cancelBubble" nodeType="interactiveSeq">
                <p:stCondLst>
                  <p:cond evt="onClick" delay="0">
                    <p:tgtEl>
                      <p:spTgt spid="9"/>
                    </p:tgtEl>
                  </p:cond>
                </p:stCondLst>
                <p:endSync evt="end" delay="0">
                  <p:rtn val="all"/>
                </p:endSync>
                <p:childTnLst>
                  <p:par>
                    <p:cTn id="22" fill="hold">
                      <p:stCondLst>
                        <p:cond delay="0"/>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1" fill="hold"/>
                                        <p:tgtEl>
                                          <p:spTgt spid="9"/>
                                        </p:tgtEl>
                                      </p:cBhvr>
                                    </p:cmd>
                                  </p:childTnLst>
                                </p:cTn>
                              </p:par>
                            </p:childTnLst>
                          </p:cTn>
                        </p:par>
                      </p:childTnLst>
                    </p:cTn>
                  </p:par>
                </p:childTnLst>
              </p:cTn>
              <p:nextCondLst>
                <p:cond evt="onClick" delay="0">
                  <p:tgtEl>
                    <p:spTgt spid="9"/>
                  </p:tgtEl>
                </p:cond>
              </p:nextCondLst>
            </p:seq>
            <p:audio>
              <p:cMediaNode>
                <p:cTn id="26" fill="hold" display="0">
                  <p:stCondLst>
                    <p:cond delay="indefinite"/>
                  </p:stCondLst>
                  <p:endCondLst>
                    <p:cond evt="onStopAudio" delay="0">
                      <p:tgtEl>
                        <p:sldTgt/>
                      </p:tgtEl>
                    </p:cond>
                  </p:endCondLst>
                </p:cTn>
                <p:tgtEl>
                  <p:spTgt spid="9"/>
                </p:tgtEl>
              </p:cMediaNode>
            </p:audio>
          </p:childTnLst>
        </p:cTn>
      </p:par>
    </p:tnLst>
    <p:bldLst>
      <p:bldP spid="2"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97719-215B-B647-7D62-A7943DADAEAF}"/>
              </a:ext>
            </a:extLst>
          </p:cNvPr>
          <p:cNvSpPr>
            <a:spLocks noGrp="1"/>
          </p:cNvSpPr>
          <p:nvPr>
            <p:ph type="title"/>
          </p:nvPr>
        </p:nvSpPr>
        <p:spPr>
          <a:xfrm>
            <a:off x="1044054" y="457200"/>
            <a:ext cx="10309745" cy="1233488"/>
          </a:xfrm>
        </p:spPr>
        <p:txBody>
          <a:bodyPr anchor="b">
            <a:normAutofit/>
          </a:bodyPr>
          <a:lstStyle/>
          <a:p>
            <a:r>
              <a:rPr lang="en-US" dirty="0"/>
              <a:t>Subcategories</a:t>
            </a:r>
          </a:p>
        </p:txBody>
      </p:sp>
      <p:sp>
        <p:nvSpPr>
          <p:cNvPr id="3" name="Content Placeholder 2">
            <a:extLst>
              <a:ext uri="{FF2B5EF4-FFF2-40B4-BE49-F238E27FC236}">
                <a16:creationId xmlns:a16="http://schemas.microsoft.com/office/drawing/2014/main" id="{13FB0F6E-7858-AD0B-7372-AC645D467DEF}"/>
              </a:ext>
            </a:extLst>
          </p:cNvPr>
          <p:cNvSpPr>
            <a:spLocks noGrp="1"/>
          </p:cNvSpPr>
          <p:nvPr>
            <p:ph sz="half" idx="1"/>
          </p:nvPr>
        </p:nvSpPr>
        <p:spPr>
          <a:xfrm>
            <a:off x="1044054" y="1996141"/>
            <a:ext cx="4975746" cy="4180822"/>
          </a:xfrm>
        </p:spPr>
        <p:txBody>
          <a:bodyPr vert="horz" lIns="0" tIns="0" rIns="0" bIns="0" rtlCol="0">
            <a:normAutofit/>
          </a:bodyPr>
          <a:lstStyle/>
          <a:p>
            <a:pPr marL="0" indent="0">
              <a:buNone/>
            </a:pPr>
            <a:r>
              <a:rPr lang="en-US"/>
              <a:t>Non-</a:t>
            </a:r>
            <a:r>
              <a:rPr lang="en-US" err="1"/>
              <a:t>monterary</a:t>
            </a:r>
            <a:endParaRPr lang="en-US"/>
          </a:p>
          <a:p>
            <a:r>
              <a:rPr lang="en-US" dirty="0"/>
              <a:t>Non-profit</a:t>
            </a:r>
          </a:p>
          <a:p>
            <a:r>
              <a:rPr lang="en-US" dirty="0"/>
              <a:t>Many rewards</a:t>
            </a:r>
          </a:p>
          <a:p>
            <a:r>
              <a:rPr lang="en-US" dirty="0"/>
              <a:t>Examples – toy libraries, couch surfing</a:t>
            </a:r>
          </a:p>
          <a:p>
            <a:endParaRPr lang="en-US" dirty="0"/>
          </a:p>
          <a:p>
            <a:pPr marL="0" indent="0">
              <a:buNone/>
            </a:pPr>
            <a:r>
              <a:rPr lang="en-US" dirty="0" err="1"/>
              <a:t>Monterary</a:t>
            </a:r>
          </a:p>
          <a:p>
            <a:r>
              <a:rPr lang="en-US" dirty="0"/>
              <a:t>Transaction-focused</a:t>
            </a:r>
          </a:p>
          <a:p>
            <a:r>
              <a:rPr lang="en-US" dirty="0"/>
              <a:t>No relationships formed</a:t>
            </a:r>
          </a:p>
          <a:p>
            <a:pPr marL="0" indent="0">
              <a:buNone/>
            </a:pPr>
            <a:endParaRPr lang="en-US" dirty="0"/>
          </a:p>
        </p:txBody>
      </p:sp>
      <p:pic>
        <p:nvPicPr>
          <p:cNvPr id="7" name="Picture 6" descr="A black and white page with text and images&#10;&#10;Description automatically generated">
            <a:extLst>
              <a:ext uri="{FF2B5EF4-FFF2-40B4-BE49-F238E27FC236}">
                <a16:creationId xmlns:a16="http://schemas.microsoft.com/office/drawing/2014/main" id="{AB404970-08E1-B441-5EDB-8A228800D619}"/>
              </a:ext>
            </a:extLst>
          </p:cNvPr>
          <p:cNvPicPr>
            <a:picLocks noChangeAspect="1"/>
          </p:cNvPicPr>
          <p:nvPr/>
        </p:nvPicPr>
        <p:blipFill>
          <a:blip r:embed="rId7"/>
          <a:stretch>
            <a:fillRect/>
          </a:stretch>
        </p:blipFill>
        <p:spPr>
          <a:xfrm>
            <a:off x="6200955" y="1715618"/>
            <a:ext cx="5181600" cy="4080510"/>
          </a:xfrm>
          <a:prstGeom prst="rect">
            <a:avLst/>
          </a:prstGeom>
          <a:noFill/>
        </p:spPr>
      </p:pic>
      <p:sp>
        <p:nvSpPr>
          <p:cNvPr id="4" name="Date Placeholder 3">
            <a:extLst>
              <a:ext uri="{FF2B5EF4-FFF2-40B4-BE49-F238E27FC236}">
                <a16:creationId xmlns:a16="http://schemas.microsoft.com/office/drawing/2014/main" id="{C3D62DF1-4C6E-A821-4287-856660366E27}"/>
              </a:ext>
            </a:extLst>
          </p:cNvPr>
          <p:cNvSpPr>
            <a:spLocks noGrp="1"/>
          </p:cNvSpPr>
          <p:nvPr>
            <p:ph type="dt" sz="half" idx="10"/>
          </p:nvPr>
        </p:nvSpPr>
        <p:spPr>
          <a:xfrm>
            <a:off x="7910111" y="6409170"/>
            <a:ext cx="3702392" cy="448830"/>
          </a:xfrm>
        </p:spPr>
        <p:txBody>
          <a:bodyPr anchor="ctr">
            <a:normAutofit/>
          </a:bodyPr>
          <a:lstStyle/>
          <a:p>
            <a:pPr>
              <a:spcAft>
                <a:spcPts val="600"/>
              </a:spcAft>
            </a:pPr>
            <a:fld id="{9C3B0B1C-2A6E-4238-A2C5-D47C8AD90C65}" type="datetime1">
              <a:pPr>
                <a:spcAft>
                  <a:spcPts val="600"/>
                </a:spcAft>
              </a:pPr>
              <a:t>12/1/2024</a:t>
            </a:fld>
            <a:endParaRPr lang="en-US"/>
          </a:p>
        </p:txBody>
      </p:sp>
      <p:sp>
        <p:nvSpPr>
          <p:cNvPr id="5" name="Footer Placeholder 4">
            <a:extLst>
              <a:ext uri="{FF2B5EF4-FFF2-40B4-BE49-F238E27FC236}">
                <a16:creationId xmlns:a16="http://schemas.microsoft.com/office/drawing/2014/main" id="{85E58270-D8F9-CC3A-B85E-FFF3F24A8969}"/>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dirty="0"/>
              <a:t>
              </a:t>
            </a:r>
            <a:endParaRPr lang="en-US"/>
          </a:p>
        </p:txBody>
      </p:sp>
      <p:sp>
        <p:nvSpPr>
          <p:cNvPr id="6" name="Slide Number Placeholder 5">
            <a:extLst>
              <a:ext uri="{FF2B5EF4-FFF2-40B4-BE49-F238E27FC236}">
                <a16:creationId xmlns:a16="http://schemas.microsoft.com/office/drawing/2014/main" id="{41631492-3BC4-01E6-33B6-3755553647E9}"/>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3</a:t>
            </a:fld>
            <a:endParaRPr lang="en-US"/>
          </a:p>
        </p:txBody>
      </p:sp>
      <p:sp>
        <p:nvSpPr>
          <p:cNvPr id="8" name="TextBox 7">
            <a:extLst>
              <a:ext uri="{FF2B5EF4-FFF2-40B4-BE49-F238E27FC236}">
                <a16:creationId xmlns:a16="http://schemas.microsoft.com/office/drawing/2014/main" id="{837EB362-1592-1458-0ACE-1D733CF1701F}"/>
              </a:ext>
            </a:extLst>
          </p:cNvPr>
          <p:cNvSpPr txBox="1"/>
          <p:nvPr/>
        </p:nvSpPr>
        <p:spPr>
          <a:xfrm>
            <a:off x="9432256" y="5800222"/>
            <a:ext cx="39041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(Donlicar,2017)</a:t>
            </a:r>
          </a:p>
        </p:txBody>
      </p:sp>
      <p:pic>
        <p:nvPicPr>
          <p:cNvPr id="9" name="Slide 3 (1)">
            <a:hlinkClick r:id="" action="ppaction://media"/>
            <a:extLst>
              <a:ext uri="{FF2B5EF4-FFF2-40B4-BE49-F238E27FC236}">
                <a16:creationId xmlns:a16="http://schemas.microsoft.com/office/drawing/2014/main" id="{24D74A6D-00ED-EBEB-4CFD-D33FA0FC255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24811" y="224811"/>
            <a:ext cx="730250" cy="730250"/>
          </a:xfrm>
          <a:prstGeom prst="rect">
            <a:avLst/>
          </a:prstGeom>
        </p:spPr>
      </p:pic>
      <p:pic>
        <p:nvPicPr>
          <p:cNvPr id="10" name="Slide 3 (2)">
            <a:hlinkClick r:id="" action="ppaction://media"/>
            <a:extLst>
              <a:ext uri="{FF2B5EF4-FFF2-40B4-BE49-F238E27FC236}">
                <a16:creationId xmlns:a16="http://schemas.microsoft.com/office/drawing/2014/main" id="{7C389EC4-16FA-346F-BD88-FA0823E589F3}"/>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4464972" y="4612456"/>
            <a:ext cx="730250" cy="730250"/>
          </a:xfrm>
          <a:prstGeom prst="rect">
            <a:avLst/>
          </a:prstGeom>
        </p:spPr>
      </p:pic>
    </p:spTree>
    <p:extLst>
      <p:ext uri="{BB962C8B-B14F-4D97-AF65-F5344CB8AC3E}">
        <p14:creationId xmlns:p14="http://schemas.microsoft.com/office/powerpoint/2010/main" val="24139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43" restart="whenNotActive" fill="hold" evtFilter="cancelBubble" nodeType="interactiveSeq">
                <p:stCondLst>
                  <p:cond evt="onClick" delay="0">
                    <p:tgtEl>
                      <p:spTgt spid="9"/>
                    </p:tgtEl>
                  </p:cond>
                </p:stCondLst>
                <p:endSync evt="end" delay="0">
                  <p:rtn val="all"/>
                </p:endSync>
                <p:childTnLst>
                  <p:par>
                    <p:cTn id="44" fill="hold">
                      <p:stCondLst>
                        <p:cond delay="0"/>
                      </p:stCondLst>
                      <p:childTnLst>
                        <p:par>
                          <p:cTn id="45" fill="hold">
                            <p:stCondLst>
                              <p:cond delay="0"/>
                            </p:stCondLst>
                            <p:childTnLst>
                              <p:par>
                                <p:cTn id="46" presetID="1" presetClass="mediacall" presetSubtype="0" fill="hold" nodeType="clickEffect">
                                  <p:stCondLst>
                                    <p:cond delay="0"/>
                                  </p:stCondLst>
                                  <p:childTnLst>
                                    <p:cmd type="call" cmd="playFrom(0.0)">
                                      <p:cBhvr>
                                        <p:cTn id="47" dur="1" fill="hold"/>
                                        <p:tgtEl>
                                          <p:spTgt spid="9"/>
                                        </p:tgtEl>
                                      </p:cBhvr>
                                    </p:cmd>
                                  </p:childTnLst>
                                </p:cTn>
                              </p:par>
                            </p:childTnLst>
                          </p:cTn>
                        </p:par>
                      </p:childTnLst>
                    </p:cTn>
                  </p:par>
                </p:childTnLst>
              </p:cTn>
              <p:nextCondLst>
                <p:cond evt="onClick" delay="0">
                  <p:tgtEl>
                    <p:spTgt spid="9"/>
                  </p:tgtEl>
                </p:cond>
              </p:nextCondLst>
            </p:seq>
            <p:audio>
              <p:cMediaNode>
                <p:cTn id="48" fill="hold" display="0">
                  <p:stCondLst>
                    <p:cond delay="indefinite"/>
                  </p:stCondLst>
                  <p:endCondLst>
                    <p:cond evt="onStopAudio" delay="0">
                      <p:tgtEl>
                        <p:sldTgt/>
                      </p:tgtEl>
                    </p:cond>
                  </p:endCondLst>
                </p:cTn>
                <p:tgtEl>
                  <p:spTgt spid="9"/>
                </p:tgtEl>
              </p:cMediaNode>
            </p:audio>
            <p:seq concurrent="1" nextAc="seek">
              <p:cTn id="49" restart="whenNotActive" fill="hold" evtFilter="cancelBubble" nodeType="interactiveSeq">
                <p:stCondLst>
                  <p:cond evt="onClick" delay="0">
                    <p:tgtEl>
                      <p:spTgt spid="10"/>
                    </p:tgtEl>
                  </p:cond>
                </p:stCondLst>
                <p:endSync evt="end" delay="0">
                  <p:rtn val="all"/>
                </p:endSync>
                <p:childTnLst>
                  <p:par>
                    <p:cTn id="50" fill="hold">
                      <p:stCondLst>
                        <p:cond delay="0"/>
                      </p:stCondLst>
                      <p:childTnLst>
                        <p:par>
                          <p:cTn id="51" fill="hold">
                            <p:stCondLst>
                              <p:cond delay="0"/>
                            </p:stCondLst>
                            <p:childTnLst>
                              <p:par>
                                <p:cTn id="52" presetID="1" presetClass="mediacall" presetSubtype="0" fill="hold" nodeType="clickEffect">
                                  <p:stCondLst>
                                    <p:cond delay="0"/>
                                  </p:stCondLst>
                                  <p:childTnLst>
                                    <p:cmd type="call" cmd="playFrom(0.0)">
                                      <p:cBhvr>
                                        <p:cTn id="53" dur="1" fill="hold"/>
                                        <p:tgtEl>
                                          <p:spTgt spid="10"/>
                                        </p:tgtEl>
                                      </p:cBhvr>
                                    </p:cmd>
                                  </p:childTnLst>
                                </p:cTn>
                              </p:par>
                            </p:childTnLst>
                          </p:cTn>
                        </p:par>
                      </p:childTnLst>
                    </p:cTn>
                  </p:par>
                </p:childTnLst>
              </p:cTn>
              <p:nextCondLst>
                <p:cond evt="onClick" delay="0">
                  <p:tgtEl>
                    <p:spTgt spid="10"/>
                  </p:tgtEl>
                </p:cond>
              </p:nextCondLst>
            </p:seq>
            <p:audio>
              <p:cMediaNode>
                <p:cTn id="54" fill="hold" display="0">
                  <p:stCondLst>
                    <p:cond delay="indefinite"/>
                  </p:stCondLst>
                  <p:endCondLst>
                    <p:cond evt="onStopAudio" delay="0">
                      <p:tgtEl>
                        <p:sldTgt/>
                      </p:tgtEl>
                    </p:cond>
                  </p:endCondLst>
                </p:cTn>
                <p:tgtEl>
                  <p:spTgt spid="10"/>
                </p:tgtEl>
              </p:cMediaNode>
            </p:audio>
          </p:childTnLst>
        </p:cTn>
      </p:par>
    </p:tnLst>
    <p:bldLst>
      <p:bldP spid="2" grpId="0"/>
      <p:bldP spid="3" grpId="0" build="p"/>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79666-9142-D257-276B-A242EDC92B92}"/>
              </a:ext>
            </a:extLst>
          </p:cNvPr>
          <p:cNvSpPr>
            <a:spLocks noGrp="1"/>
          </p:cNvSpPr>
          <p:nvPr>
            <p:ph type="title"/>
          </p:nvPr>
        </p:nvSpPr>
        <p:spPr/>
        <p:txBody>
          <a:bodyPr/>
          <a:lstStyle/>
          <a:p>
            <a:r>
              <a:rPr lang="en-US" dirty="0"/>
              <a:t>What are the issues from this?</a:t>
            </a:r>
          </a:p>
        </p:txBody>
      </p:sp>
      <p:sp>
        <p:nvSpPr>
          <p:cNvPr id="3" name="Content Placeholder 2">
            <a:extLst>
              <a:ext uri="{FF2B5EF4-FFF2-40B4-BE49-F238E27FC236}">
                <a16:creationId xmlns:a16="http://schemas.microsoft.com/office/drawing/2014/main" id="{866F8F2B-A83E-2A13-1970-F710ECAFAB42}"/>
              </a:ext>
            </a:extLst>
          </p:cNvPr>
          <p:cNvSpPr>
            <a:spLocks noGrp="1"/>
          </p:cNvSpPr>
          <p:nvPr>
            <p:ph sz="half" idx="1"/>
          </p:nvPr>
        </p:nvSpPr>
        <p:spPr/>
        <p:txBody>
          <a:bodyPr vert="horz" lIns="0" tIns="0" rIns="0" bIns="0" rtlCol="0" anchor="t">
            <a:normAutofit/>
          </a:bodyPr>
          <a:lstStyle/>
          <a:p>
            <a:r>
              <a:rPr lang="en-US" dirty="0"/>
              <a:t>Similar to hotels, could it be a threat?</a:t>
            </a:r>
          </a:p>
          <a:p>
            <a:r>
              <a:rPr lang="en-US" dirty="0"/>
              <a:t>New York shows approximately $450 million is deducted from hotels each year</a:t>
            </a:r>
          </a:p>
          <a:p>
            <a:r>
              <a:rPr lang="en-US" dirty="0"/>
              <a:t>Does it affect estate agents?</a:t>
            </a:r>
          </a:p>
          <a:p>
            <a:r>
              <a:rPr lang="en-US" dirty="0"/>
              <a:t>How is Airbnb different to renting through estate agents?</a:t>
            </a:r>
          </a:p>
        </p:txBody>
      </p:sp>
      <p:sp>
        <p:nvSpPr>
          <p:cNvPr id="5" name="Date Placeholder 4">
            <a:extLst>
              <a:ext uri="{FF2B5EF4-FFF2-40B4-BE49-F238E27FC236}">
                <a16:creationId xmlns:a16="http://schemas.microsoft.com/office/drawing/2014/main" id="{0B9A6661-8BFF-8BB0-25C6-6D5D0F822C20}"/>
              </a:ext>
            </a:extLst>
          </p:cNvPr>
          <p:cNvSpPr>
            <a:spLocks noGrp="1"/>
          </p:cNvSpPr>
          <p:nvPr>
            <p:ph type="dt" sz="half" idx="10"/>
          </p:nvPr>
        </p:nvSpPr>
        <p:spPr/>
        <p:txBody>
          <a:bodyPr/>
          <a:lstStyle/>
          <a:p>
            <a:fld id="{85A56F66-1ADF-452E-88AE-F235BEEDB289}" type="datetime1">
              <a:t>12/1/2024</a:t>
            </a:fld>
            <a:endParaRPr lang="en-US" dirty="0"/>
          </a:p>
        </p:txBody>
      </p:sp>
      <p:sp>
        <p:nvSpPr>
          <p:cNvPr id="6" name="Footer Placeholder 5">
            <a:extLst>
              <a:ext uri="{FF2B5EF4-FFF2-40B4-BE49-F238E27FC236}">
                <a16:creationId xmlns:a16="http://schemas.microsoft.com/office/drawing/2014/main" id="{AECC8B22-3561-D1ED-0707-D1A410CD4C98}"/>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EF6BDB8A-57E1-5929-08F3-9E49E86D4076}"/>
              </a:ext>
            </a:extLst>
          </p:cNvPr>
          <p:cNvSpPr>
            <a:spLocks noGrp="1"/>
          </p:cNvSpPr>
          <p:nvPr>
            <p:ph type="sldNum" sz="quarter" idx="12"/>
          </p:nvPr>
        </p:nvSpPr>
        <p:spPr/>
        <p:txBody>
          <a:bodyPr/>
          <a:lstStyle/>
          <a:p>
            <a:fld id="{017DE1FC-E54A-4B87-A814-263D1E8654B2}" type="slidenum">
              <a:rPr lang="en-US" dirty="0"/>
              <a:t>4</a:t>
            </a:fld>
            <a:endParaRPr lang="en-US" dirty="0"/>
          </a:p>
        </p:txBody>
      </p:sp>
      <p:pic>
        <p:nvPicPr>
          <p:cNvPr id="4" name="Slide 4">
            <a:hlinkClick r:id="" action="ppaction://media"/>
            <a:extLst>
              <a:ext uri="{FF2B5EF4-FFF2-40B4-BE49-F238E27FC236}">
                <a16:creationId xmlns:a16="http://schemas.microsoft.com/office/drawing/2014/main" id="{BF934B6F-B157-8BA6-7C68-DB3E4F5658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921875" y="1994617"/>
            <a:ext cx="730250" cy="730250"/>
          </a:xfrm>
          <a:prstGeom prst="rect">
            <a:avLst/>
          </a:prstGeom>
        </p:spPr>
      </p:pic>
    </p:spTree>
    <p:extLst>
      <p:ext uri="{BB962C8B-B14F-4D97-AF65-F5344CB8AC3E}">
        <p14:creationId xmlns:p14="http://schemas.microsoft.com/office/powerpoint/2010/main" val="4177305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4"/>
                    </p:tgtEl>
                  </p:cond>
                </p:stCondLst>
                <p:endSync evt="end" delay="0">
                  <p:rtn val="all"/>
                </p:endSync>
                <p:childTnLst>
                  <p:par>
                    <p:cTn id="24" fill="hold">
                      <p:stCondLst>
                        <p:cond delay="0"/>
                      </p:stCondLst>
                      <p:childTnLst>
                        <p:par>
                          <p:cTn id="25" fill="hold">
                            <p:stCondLst>
                              <p:cond delay="0"/>
                            </p:stCondLst>
                            <p:childTnLst>
                              <p:par>
                                <p:cTn id="26" presetID="1" presetClass="mediacall" presetSubtype="0" fill="hold" nodeType="clickEffect">
                                  <p:stCondLst>
                                    <p:cond delay="0"/>
                                  </p:stCondLst>
                                  <p:childTnLst>
                                    <p:cmd type="call" cmd="playFrom(0.0)">
                                      <p:cBhvr>
                                        <p:cTn id="27" dur="1" fill="hold"/>
                                        <p:tgtEl>
                                          <p:spTgt spid="4"/>
                                        </p:tgtEl>
                                      </p:cBhvr>
                                    </p:cmd>
                                  </p:childTnLst>
                                </p:cTn>
                              </p:par>
                            </p:childTnLst>
                          </p:cTn>
                        </p:par>
                      </p:childTnLst>
                    </p:cTn>
                  </p:par>
                </p:childTnLst>
              </p:cTn>
              <p:nextCondLst>
                <p:cond evt="onClick" delay="0">
                  <p:tgtEl>
                    <p:spTgt spid="4"/>
                  </p:tgtEl>
                </p:cond>
              </p:nextCondLst>
            </p:seq>
            <p:audio>
              <p:cMediaNode>
                <p:cTn id="28"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B18DB-2DEB-F5D4-38D0-01E6E114CBD3}"/>
              </a:ext>
            </a:extLst>
          </p:cNvPr>
          <p:cNvSpPr>
            <a:spLocks noGrp="1"/>
          </p:cNvSpPr>
          <p:nvPr>
            <p:ph type="title"/>
          </p:nvPr>
        </p:nvSpPr>
        <p:spPr/>
        <p:txBody>
          <a:bodyPr/>
          <a:lstStyle/>
          <a:p>
            <a:r>
              <a:rPr lang="en-US" dirty="0"/>
              <a:t>Airbnb and its Competitors</a:t>
            </a:r>
          </a:p>
        </p:txBody>
      </p:sp>
      <p:sp>
        <p:nvSpPr>
          <p:cNvPr id="3" name="Content Placeholder 2">
            <a:extLst>
              <a:ext uri="{FF2B5EF4-FFF2-40B4-BE49-F238E27FC236}">
                <a16:creationId xmlns:a16="http://schemas.microsoft.com/office/drawing/2014/main" id="{578205E0-D5F2-9DC9-C86E-7FB388159EDF}"/>
              </a:ext>
            </a:extLst>
          </p:cNvPr>
          <p:cNvSpPr>
            <a:spLocks noGrp="1"/>
          </p:cNvSpPr>
          <p:nvPr>
            <p:ph sz="half" idx="1"/>
          </p:nvPr>
        </p:nvSpPr>
        <p:spPr/>
        <p:txBody>
          <a:bodyPr vert="horz" lIns="0" tIns="0" rIns="0" bIns="0" rtlCol="0" anchor="t">
            <a:normAutofit/>
          </a:bodyPr>
          <a:lstStyle/>
          <a:p>
            <a:r>
              <a:rPr lang="en-US" dirty="0"/>
              <a:t>Was Airbnb the first peer-to-peer accommodation?</a:t>
            </a:r>
          </a:p>
          <a:p>
            <a:r>
              <a:rPr lang="en-US" dirty="0"/>
              <a:t>Is it convenient?</a:t>
            </a:r>
          </a:p>
          <a:p>
            <a:r>
              <a:rPr lang="en-US" dirty="0"/>
              <a:t>Why and who for?</a:t>
            </a:r>
          </a:p>
        </p:txBody>
      </p:sp>
      <p:sp>
        <p:nvSpPr>
          <p:cNvPr id="5" name="Date Placeholder 4">
            <a:extLst>
              <a:ext uri="{FF2B5EF4-FFF2-40B4-BE49-F238E27FC236}">
                <a16:creationId xmlns:a16="http://schemas.microsoft.com/office/drawing/2014/main" id="{D980EF4B-0AB6-C212-E5E2-5F855AB77709}"/>
              </a:ext>
            </a:extLst>
          </p:cNvPr>
          <p:cNvSpPr>
            <a:spLocks noGrp="1"/>
          </p:cNvSpPr>
          <p:nvPr>
            <p:ph type="dt" sz="half" idx="10"/>
          </p:nvPr>
        </p:nvSpPr>
        <p:spPr/>
        <p:txBody>
          <a:bodyPr/>
          <a:lstStyle/>
          <a:p>
            <a:fld id="{C581006A-FC1F-4760-A708-D73DA904628A}" type="datetime1">
              <a:t>12/1/2024</a:t>
            </a:fld>
            <a:endParaRPr lang="en-US" dirty="0"/>
          </a:p>
        </p:txBody>
      </p:sp>
      <p:sp>
        <p:nvSpPr>
          <p:cNvPr id="6" name="Footer Placeholder 5">
            <a:extLst>
              <a:ext uri="{FF2B5EF4-FFF2-40B4-BE49-F238E27FC236}">
                <a16:creationId xmlns:a16="http://schemas.microsoft.com/office/drawing/2014/main" id="{8DDC7322-2CDC-BE90-552C-8A13A5432E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6789E24-9096-0351-DB3A-5289A55BE00B}"/>
              </a:ext>
            </a:extLst>
          </p:cNvPr>
          <p:cNvSpPr>
            <a:spLocks noGrp="1"/>
          </p:cNvSpPr>
          <p:nvPr>
            <p:ph type="sldNum" sz="quarter" idx="12"/>
          </p:nvPr>
        </p:nvSpPr>
        <p:spPr/>
        <p:txBody>
          <a:bodyPr/>
          <a:lstStyle/>
          <a:p>
            <a:fld id="{017DE1FC-E54A-4B87-A814-263D1E8654B2}" type="slidenum">
              <a:rPr lang="en-US" dirty="0"/>
              <a:t>5</a:t>
            </a:fld>
            <a:endParaRPr lang="en-US" dirty="0"/>
          </a:p>
        </p:txBody>
      </p:sp>
      <p:pic>
        <p:nvPicPr>
          <p:cNvPr id="8" name="Picture 7" descr="A red logo with a triangle and a ribbon&#10;&#10;Description automatically generated">
            <a:extLst>
              <a:ext uri="{FF2B5EF4-FFF2-40B4-BE49-F238E27FC236}">
                <a16:creationId xmlns:a16="http://schemas.microsoft.com/office/drawing/2014/main" id="{4153E3CD-0592-C1F6-3E25-D6F5B7ABF1B2}"/>
              </a:ext>
            </a:extLst>
          </p:cNvPr>
          <p:cNvPicPr>
            <a:picLocks noChangeAspect="1"/>
          </p:cNvPicPr>
          <p:nvPr/>
        </p:nvPicPr>
        <p:blipFill>
          <a:blip r:embed="rId7"/>
          <a:stretch>
            <a:fillRect/>
          </a:stretch>
        </p:blipFill>
        <p:spPr>
          <a:xfrm>
            <a:off x="6618646" y="1992723"/>
            <a:ext cx="4362450" cy="3609975"/>
          </a:xfrm>
          <a:prstGeom prst="rect">
            <a:avLst/>
          </a:prstGeom>
        </p:spPr>
      </p:pic>
      <p:sp>
        <p:nvSpPr>
          <p:cNvPr id="4" name="TextBox 3">
            <a:extLst>
              <a:ext uri="{FF2B5EF4-FFF2-40B4-BE49-F238E27FC236}">
                <a16:creationId xmlns:a16="http://schemas.microsoft.com/office/drawing/2014/main" id="{1FE2FBA1-6230-94A8-986D-E1497FB5C3D8}"/>
              </a:ext>
            </a:extLst>
          </p:cNvPr>
          <p:cNvSpPr txBox="1"/>
          <p:nvPr/>
        </p:nvSpPr>
        <p:spPr>
          <a:xfrm>
            <a:off x="8795926" y="5712648"/>
            <a:ext cx="4254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(StudioDesign,2014)</a:t>
            </a:r>
          </a:p>
        </p:txBody>
      </p:sp>
      <p:pic>
        <p:nvPicPr>
          <p:cNvPr id="9" name="Slide 5 (1)">
            <a:hlinkClick r:id="" action="ppaction://media"/>
            <a:extLst>
              <a:ext uri="{FF2B5EF4-FFF2-40B4-BE49-F238E27FC236}">
                <a16:creationId xmlns:a16="http://schemas.microsoft.com/office/drawing/2014/main" id="{AEC0947A-B93F-580D-ACD6-895F2A87905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9617" y="974520"/>
            <a:ext cx="730250" cy="730250"/>
          </a:xfrm>
          <a:prstGeom prst="rect">
            <a:avLst/>
          </a:prstGeom>
        </p:spPr>
      </p:pic>
      <p:pic>
        <p:nvPicPr>
          <p:cNvPr id="10" name="Slide 5 (2)">
            <a:hlinkClick r:id="" action="ppaction://media"/>
            <a:extLst>
              <a:ext uri="{FF2B5EF4-FFF2-40B4-BE49-F238E27FC236}">
                <a16:creationId xmlns:a16="http://schemas.microsoft.com/office/drawing/2014/main" id="{B47C1A72-5820-5018-8BDF-76257AF3C4D3}"/>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730875" y="4870552"/>
            <a:ext cx="730250" cy="730250"/>
          </a:xfrm>
          <a:prstGeom prst="rect">
            <a:avLst/>
          </a:prstGeom>
        </p:spPr>
      </p:pic>
    </p:spTree>
    <p:extLst>
      <p:ext uri="{BB962C8B-B14F-4D97-AF65-F5344CB8AC3E}">
        <p14:creationId xmlns:p14="http://schemas.microsoft.com/office/powerpoint/2010/main" val="3052958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7" restart="whenNotActive" fill="hold" evtFilter="cancelBubble" nodeType="interactiveSeq">
                <p:stCondLst>
                  <p:cond evt="onClick" delay="0">
                    <p:tgtEl>
                      <p:spTgt spid="9"/>
                    </p:tgtEl>
                  </p:cond>
                </p:stCondLst>
                <p:endSync evt="end" delay="0">
                  <p:rtn val="all"/>
                </p:endSync>
                <p:childTnLst>
                  <p:par>
                    <p:cTn id="28" fill="hold">
                      <p:stCondLst>
                        <p:cond delay="0"/>
                      </p:stCondLst>
                      <p:childTnLst>
                        <p:par>
                          <p:cTn id="29" fill="hold">
                            <p:stCondLst>
                              <p:cond delay="0"/>
                            </p:stCondLst>
                            <p:childTnLst>
                              <p:par>
                                <p:cTn id="30" presetID="1" presetClass="mediacall" presetSubtype="0" fill="hold" nodeType="clickEffect">
                                  <p:stCondLst>
                                    <p:cond delay="0"/>
                                  </p:stCondLst>
                                  <p:childTnLst>
                                    <p:cmd type="call" cmd="playFrom(0.0)">
                                      <p:cBhvr>
                                        <p:cTn id="31" dur="1" fill="hold"/>
                                        <p:tgtEl>
                                          <p:spTgt spid="9"/>
                                        </p:tgtEl>
                                      </p:cBhvr>
                                    </p:cmd>
                                  </p:childTnLst>
                                </p:cTn>
                              </p:par>
                            </p:childTnLst>
                          </p:cTn>
                        </p:par>
                      </p:childTnLst>
                    </p:cTn>
                  </p:par>
                </p:childTnLst>
              </p:cTn>
              <p:nextCondLst>
                <p:cond evt="onClick" delay="0">
                  <p:tgtEl>
                    <p:spTgt spid="9"/>
                  </p:tgtEl>
                </p:cond>
              </p:nextCondLst>
            </p:seq>
            <p:audio>
              <p:cMediaNode>
                <p:cTn id="32" fill="hold" display="0">
                  <p:stCondLst>
                    <p:cond delay="indefinite"/>
                  </p:stCondLst>
                  <p:endCondLst>
                    <p:cond evt="onStopAudio" delay="0">
                      <p:tgtEl>
                        <p:sldTgt/>
                      </p:tgtEl>
                    </p:cond>
                  </p:endCondLst>
                </p:cTn>
                <p:tgtEl>
                  <p:spTgt spid="9"/>
                </p:tgtEl>
              </p:cMediaNode>
            </p:audio>
            <p:seq concurrent="1" nextAc="seek">
              <p:cTn id="33" restart="whenNotActive" fill="hold" evtFilter="cancelBubble" nodeType="interactiveSeq">
                <p:stCondLst>
                  <p:cond evt="onClick" delay="0">
                    <p:tgtEl>
                      <p:spTgt spid="10"/>
                    </p:tgtEl>
                  </p:cond>
                </p:stCondLst>
                <p:endSync evt="end" delay="0">
                  <p:rtn val="all"/>
                </p:endSync>
                <p:childTnLst>
                  <p:par>
                    <p:cTn id="34" fill="hold">
                      <p:stCondLst>
                        <p:cond delay="0"/>
                      </p:stCondLst>
                      <p:childTnLst>
                        <p:par>
                          <p:cTn id="35" fill="hold">
                            <p:stCondLst>
                              <p:cond delay="0"/>
                            </p:stCondLst>
                            <p:childTnLst>
                              <p:par>
                                <p:cTn id="36" presetID="1" presetClass="mediacall" presetSubtype="0" fill="hold" nodeType="clickEffect">
                                  <p:stCondLst>
                                    <p:cond delay="0"/>
                                  </p:stCondLst>
                                  <p:childTnLst>
                                    <p:cmd type="call" cmd="playFrom(0.0)">
                                      <p:cBhvr>
                                        <p:cTn id="37" dur="1" fill="hold"/>
                                        <p:tgtEl>
                                          <p:spTgt spid="10"/>
                                        </p:tgtEl>
                                      </p:cBhvr>
                                    </p:cmd>
                                  </p:childTnLst>
                                </p:cTn>
                              </p:par>
                            </p:childTnLst>
                          </p:cTn>
                        </p:par>
                      </p:childTnLst>
                    </p:cTn>
                  </p:par>
                </p:childTnLst>
              </p:cTn>
              <p:nextCondLst>
                <p:cond evt="onClick" delay="0">
                  <p:tgtEl>
                    <p:spTgt spid="10"/>
                  </p:tgtEl>
                </p:cond>
              </p:nextCondLst>
            </p:seq>
            <p:audio>
              <p:cMediaNode>
                <p:cTn id="38" fill="hold" display="0">
                  <p:stCondLst>
                    <p:cond delay="indefinite"/>
                  </p:stCondLst>
                  <p:endCondLst>
                    <p:cond evt="onStopAudio" delay="0">
                      <p:tgtEl>
                        <p:sldTgt/>
                      </p:tgtEl>
                    </p:cond>
                  </p:endCondLst>
                </p:cTn>
                <p:tgtEl>
                  <p:spTgt spid="10"/>
                </p:tgtEl>
              </p:cMediaNode>
            </p:audio>
          </p:childTnLst>
        </p:cTn>
      </p:par>
    </p:tnLst>
    <p:bldLst>
      <p:bldP spid="2" grpId="0"/>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00442-DA86-9CF9-31C2-BDAA001BACC2}"/>
              </a:ext>
            </a:extLst>
          </p:cNvPr>
          <p:cNvSpPr>
            <a:spLocks noGrp="1"/>
          </p:cNvSpPr>
          <p:nvPr>
            <p:ph type="title"/>
          </p:nvPr>
        </p:nvSpPr>
        <p:spPr/>
        <p:txBody>
          <a:bodyPr/>
          <a:lstStyle/>
          <a:p>
            <a:r>
              <a:rPr lang="en-US" dirty="0"/>
              <a:t>Negative aspects?</a:t>
            </a:r>
          </a:p>
        </p:txBody>
      </p:sp>
      <p:sp>
        <p:nvSpPr>
          <p:cNvPr id="3" name="Content Placeholder 2">
            <a:extLst>
              <a:ext uri="{FF2B5EF4-FFF2-40B4-BE49-F238E27FC236}">
                <a16:creationId xmlns:a16="http://schemas.microsoft.com/office/drawing/2014/main" id="{913C8B91-F127-661B-DAEF-39BFC4740C6F}"/>
              </a:ext>
            </a:extLst>
          </p:cNvPr>
          <p:cNvSpPr>
            <a:spLocks noGrp="1"/>
          </p:cNvSpPr>
          <p:nvPr>
            <p:ph sz="half" idx="1"/>
          </p:nvPr>
        </p:nvSpPr>
        <p:spPr/>
        <p:txBody>
          <a:bodyPr vert="horz" lIns="0" tIns="0" rIns="0" bIns="0" rtlCol="0" anchor="t">
            <a:normAutofit/>
          </a:bodyPr>
          <a:lstStyle/>
          <a:p>
            <a:r>
              <a:rPr lang="en-US" dirty="0"/>
              <a:t>Any backlash?</a:t>
            </a:r>
          </a:p>
          <a:p>
            <a:r>
              <a:rPr lang="en-US" dirty="0"/>
              <a:t>Why is Airbnb the international market leader?</a:t>
            </a:r>
          </a:p>
        </p:txBody>
      </p:sp>
      <p:pic>
        <p:nvPicPr>
          <p:cNvPr id="8" name="Content Placeholder 7" descr="A screenshot of a chat&#10;&#10;Description automatically generated">
            <a:extLst>
              <a:ext uri="{FF2B5EF4-FFF2-40B4-BE49-F238E27FC236}">
                <a16:creationId xmlns:a16="http://schemas.microsoft.com/office/drawing/2014/main" id="{77FB6849-2AB6-61DE-487E-929A2BC969D0}"/>
              </a:ext>
            </a:extLst>
          </p:cNvPr>
          <p:cNvPicPr>
            <a:picLocks noGrp="1" noChangeAspect="1"/>
          </p:cNvPicPr>
          <p:nvPr>
            <p:ph sz="half" idx="2"/>
          </p:nvPr>
        </p:nvPicPr>
        <p:blipFill>
          <a:blip r:embed="rId7"/>
          <a:stretch>
            <a:fillRect/>
          </a:stretch>
        </p:blipFill>
        <p:spPr>
          <a:xfrm>
            <a:off x="7526367" y="1227344"/>
            <a:ext cx="3623453" cy="4410075"/>
          </a:xfrm>
        </p:spPr>
      </p:pic>
      <p:sp>
        <p:nvSpPr>
          <p:cNvPr id="5" name="Date Placeholder 4">
            <a:extLst>
              <a:ext uri="{FF2B5EF4-FFF2-40B4-BE49-F238E27FC236}">
                <a16:creationId xmlns:a16="http://schemas.microsoft.com/office/drawing/2014/main" id="{CDA62F5D-77ED-96D9-91DC-CC83AF376AD6}"/>
              </a:ext>
            </a:extLst>
          </p:cNvPr>
          <p:cNvSpPr>
            <a:spLocks noGrp="1"/>
          </p:cNvSpPr>
          <p:nvPr>
            <p:ph type="dt" sz="half" idx="10"/>
          </p:nvPr>
        </p:nvSpPr>
        <p:spPr/>
        <p:txBody>
          <a:bodyPr/>
          <a:lstStyle/>
          <a:p>
            <a:fld id="{2A08DEBB-4A69-42C3-96A7-D46B3BAF0E23}" type="datetime1">
              <a:t>12/1/2024</a:t>
            </a:fld>
            <a:endParaRPr lang="en-US" dirty="0"/>
          </a:p>
        </p:txBody>
      </p:sp>
      <p:sp>
        <p:nvSpPr>
          <p:cNvPr id="6" name="Footer Placeholder 5">
            <a:extLst>
              <a:ext uri="{FF2B5EF4-FFF2-40B4-BE49-F238E27FC236}">
                <a16:creationId xmlns:a16="http://schemas.microsoft.com/office/drawing/2014/main" id="{5103C879-F2F3-8773-8AD8-20964D30FAE4}"/>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DD2E5BED-0BE1-3B69-388A-24B2D8131CB7}"/>
              </a:ext>
            </a:extLst>
          </p:cNvPr>
          <p:cNvSpPr>
            <a:spLocks noGrp="1"/>
          </p:cNvSpPr>
          <p:nvPr>
            <p:ph type="sldNum" sz="quarter" idx="12"/>
          </p:nvPr>
        </p:nvSpPr>
        <p:spPr/>
        <p:txBody>
          <a:bodyPr/>
          <a:lstStyle/>
          <a:p>
            <a:fld id="{017DE1FC-E54A-4B87-A814-263D1E8654B2}" type="slidenum">
              <a:rPr lang="en-US" dirty="0"/>
              <a:t>6</a:t>
            </a:fld>
            <a:endParaRPr lang="en-US" dirty="0"/>
          </a:p>
        </p:txBody>
      </p:sp>
      <p:sp>
        <p:nvSpPr>
          <p:cNvPr id="9" name="TextBox 8">
            <a:extLst>
              <a:ext uri="{FF2B5EF4-FFF2-40B4-BE49-F238E27FC236}">
                <a16:creationId xmlns:a16="http://schemas.microsoft.com/office/drawing/2014/main" id="{F3A6ECE6-89D5-D6FF-83D3-8E366EA184C2}"/>
              </a:ext>
            </a:extLst>
          </p:cNvPr>
          <p:cNvSpPr txBox="1"/>
          <p:nvPr/>
        </p:nvSpPr>
        <p:spPr>
          <a:xfrm>
            <a:off x="9305702" y="5642911"/>
            <a:ext cx="18504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(Byrne, 2017)</a:t>
            </a:r>
          </a:p>
        </p:txBody>
      </p:sp>
      <p:pic>
        <p:nvPicPr>
          <p:cNvPr id="4" name="Slide 6 (1)">
            <a:hlinkClick r:id="" action="ppaction://media"/>
            <a:extLst>
              <a:ext uri="{FF2B5EF4-FFF2-40B4-BE49-F238E27FC236}">
                <a16:creationId xmlns:a16="http://schemas.microsoft.com/office/drawing/2014/main" id="{95E2B100-F775-C8DE-EE02-F776B276813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79552" y="3358843"/>
            <a:ext cx="730250" cy="730250"/>
          </a:xfrm>
          <a:prstGeom prst="rect">
            <a:avLst/>
          </a:prstGeom>
        </p:spPr>
      </p:pic>
      <p:pic>
        <p:nvPicPr>
          <p:cNvPr id="10" name="Slide 6 (2)">
            <a:hlinkClick r:id="" action="ppaction://media"/>
            <a:extLst>
              <a:ext uri="{FF2B5EF4-FFF2-40B4-BE49-F238E27FC236}">
                <a16:creationId xmlns:a16="http://schemas.microsoft.com/office/drawing/2014/main" id="{9DDFD620-EA7E-BC2B-AFF4-4C7409D2BE9D}"/>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6566617" y="5091778"/>
            <a:ext cx="730250" cy="730250"/>
          </a:xfrm>
          <a:prstGeom prst="rect">
            <a:avLst/>
          </a:prstGeom>
        </p:spPr>
      </p:pic>
    </p:spTree>
    <p:extLst>
      <p:ext uri="{BB962C8B-B14F-4D97-AF65-F5344CB8AC3E}">
        <p14:creationId xmlns:p14="http://schemas.microsoft.com/office/powerpoint/2010/main" val="1043462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4"/>
                    </p:tgtEl>
                  </p:cond>
                </p:stCondLst>
                <p:endSync evt="end" delay="0">
                  <p:rtn val="all"/>
                </p:endSync>
                <p:childTnLst>
                  <p:par>
                    <p:cTn id="24" fill="hold">
                      <p:stCondLst>
                        <p:cond delay="0"/>
                      </p:stCondLst>
                      <p:childTnLst>
                        <p:par>
                          <p:cTn id="25" fill="hold">
                            <p:stCondLst>
                              <p:cond delay="0"/>
                            </p:stCondLst>
                            <p:childTnLst>
                              <p:par>
                                <p:cTn id="26" presetID="1" presetClass="mediacall" presetSubtype="0" fill="hold" nodeType="clickEffect">
                                  <p:stCondLst>
                                    <p:cond delay="0"/>
                                  </p:stCondLst>
                                  <p:childTnLst>
                                    <p:cmd type="call" cmd="playFrom(0.0)">
                                      <p:cBhvr>
                                        <p:cTn id="27" dur="1" fill="hold"/>
                                        <p:tgtEl>
                                          <p:spTgt spid="4"/>
                                        </p:tgtEl>
                                      </p:cBhvr>
                                    </p:cmd>
                                  </p:childTnLst>
                                </p:cTn>
                              </p:par>
                            </p:childTnLst>
                          </p:cTn>
                        </p:par>
                      </p:childTnLst>
                    </p:cTn>
                  </p:par>
                </p:childTnLst>
              </p:cTn>
              <p:nextCondLst>
                <p:cond evt="onClick" delay="0">
                  <p:tgtEl>
                    <p:spTgt spid="4"/>
                  </p:tgtEl>
                </p:cond>
              </p:nextCondLst>
            </p:seq>
            <p:audio>
              <p:cMediaNode>
                <p:cTn id="28" fill="hold" display="0">
                  <p:stCondLst>
                    <p:cond delay="indefinite"/>
                  </p:stCondLst>
                  <p:endCondLst>
                    <p:cond evt="onStopAudio" delay="0">
                      <p:tgtEl>
                        <p:sldTgt/>
                      </p:tgtEl>
                    </p:cond>
                  </p:endCondLst>
                </p:cTn>
                <p:tgtEl>
                  <p:spTgt spid="4"/>
                </p:tgtEl>
              </p:cMediaNode>
            </p:audio>
            <p:seq concurrent="1" nextAc="seek">
              <p:cTn id="29" restart="whenNotActive" fill="hold" evtFilter="cancelBubble" nodeType="interactiveSeq">
                <p:stCondLst>
                  <p:cond evt="onClick" delay="0">
                    <p:tgtEl>
                      <p:spTgt spid="10"/>
                    </p:tgtEl>
                  </p:cond>
                </p:stCondLst>
                <p:endSync evt="end" delay="0">
                  <p:rtn val="all"/>
                </p:endSync>
                <p:childTnLst>
                  <p:par>
                    <p:cTn id="30" fill="hold">
                      <p:stCondLst>
                        <p:cond delay="0"/>
                      </p:stCondLst>
                      <p:childTnLst>
                        <p:par>
                          <p:cTn id="31" fill="hold">
                            <p:stCondLst>
                              <p:cond delay="0"/>
                            </p:stCondLst>
                            <p:childTnLst>
                              <p:par>
                                <p:cTn id="32" presetID="1" presetClass="mediacall" presetSubtype="0" fill="hold" nodeType="clickEffect">
                                  <p:stCondLst>
                                    <p:cond delay="0"/>
                                  </p:stCondLst>
                                  <p:childTnLst>
                                    <p:cmd type="call" cmd="playFrom(0.0)">
                                      <p:cBhvr>
                                        <p:cTn id="33" dur="1" fill="hold"/>
                                        <p:tgtEl>
                                          <p:spTgt spid="10"/>
                                        </p:tgtEl>
                                      </p:cBhvr>
                                    </p:cmd>
                                  </p:childTnLst>
                                </p:cTn>
                              </p:par>
                            </p:childTnLst>
                          </p:cTn>
                        </p:par>
                      </p:childTnLst>
                    </p:cTn>
                  </p:par>
                </p:childTnLst>
              </p:cTn>
              <p:nextCondLst>
                <p:cond evt="onClick" delay="0">
                  <p:tgtEl>
                    <p:spTgt spid="10"/>
                  </p:tgtEl>
                </p:cond>
              </p:nextCondLst>
            </p:seq>
            <p:audio>
              <p:cMediaNode>
                <p:cTn id="34" fill="hold" display="0">
                  <p:stCondLst>
                    <p:cond delay="indefinite"/>
                  </p:stCondLst>
                  <p:endCondLst>
                    <p:cond evt="onStopAudio" delay="0">
                      <p:tgtEl>
                        <p:sldTgt/>
                      </p:tgtEl>
                    </p:cond>
                  </p:endCondLst>
                </p:cTn>
                <p:tgtEl>
                  <p:spTgt spid="10"/>
                </p:tgtEl>
              </p:cMediaNode>
            </p:audio>
          </p:childTnLst>
        </p:cTn>
      </p:par>
    </p:tnLst>
    <p:bldLst>
      <p:bldP spid="2" grpId="0"/>
      <p:bldP spid="3" grpId="0" build="p"/>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CEEB5-D837-F9A5-9A64-AD7F8D126EC8}"/>
              </a:ext>
            </a:extLst>
          </p:cNvPr>
          <p:cNvSpPr>
            <a:spLocks noGrp="1"/>
          </p:cNvSpPr>
          <p:nvPr>
            <p:ph type="title"/>
          </p:nvPr>
        </p:nvSpPr>
        <p:spPr/>
        <p:txBody>
          <a:bodyPr/>
          <a:lstStyle/>
          <a:p>
            <a:r>
              <a:rPr lang="en-US" dirty="0"/>
              <a:t>Four corners of peer-to-peer accommodation</a:t>
            </a:r>
          </a:p>
        </p:txBody>
      </p:sp>
      <p:pic>
        <p:nvPicPr>
          <p:cNvPr id="8" name="Content Placeholder 7" descr="A diagram of a trading scheme&#10;&#10;Description automatically generated">
            <a:extLst>
              <a:ext uri="{FF2B5EF4-FFF2-40B4-BE49-F238E27FC236}">
                <a16:creationId xmlns:a16="http://schemas.microsoft.com/office/drawing/2014/main" id="{A5FD7FCA-1B55-83AC-9743-4F39DE4E4140}"/>
              </a:ext>
            </a:extLst>
          </p:cNvPr>
          <p:cNvPicPr>
            <a:picLocks noGrp="1" noChangeAspect="1"/>
          </p:cNvPicPr>
          <p:nvPr>
            <p:ph sz="half" idx="1"/>
          </p:nvPr>
        </p:nvPicPr>
        <p:blipFill>
          <a:blip r:embed="rId5"/>
          <a:stretch>
            <a:fillRect/>
          </a:stretch>
        </p:blipFill>
        <p:spPr>
          <a:xfrm>
            <a:off x="1047251" y="1993119"/>
            <a:ext cx="4423014" cy="3755545"/>
          </a:xfrm>
        </p:spPr>
      </p:pic>
      <p:sp>
        <p:nvSpPr>
          <p:cNvPr id="5" name="Date Placeholder 4">
            <a:extLst>
              <a:ext uri="{FF2B5EF4-FFF2-40B4-BE49-F238E27FC236}">
                <a16:creationId xmlns:a16="http://schemas.microsoft.com/office/drawing/2014/main" id="{74199452-7FC8-A77E-2977-3315F9B86AF6}"/>
              </a:ext>
            </a:extLst>
          </p:cNvPr>
          <p:cNvSpPr>
            <a:spLocks noGrp="1"/>
          </p:cNvSpPr>
          <p:nvPr>
            <p:ph type="dt" sz="half" idx="10"/>
          </p:nvPr>
        </p:nvSpPr>
        <p:spPr/>
        <p:txBody>
          <a:bodyPr/>
          <a:lstStyle/>
          <a:p>
            <a:fld id="{E14B1E6B-8B2E-4667-AD79-527214E8C465}" type="datetime1">
              <a:t>12/1/2024</a:t>
            </a:fld>
            <a:endParaRPr lang="en-US" dirty="0"/>
          </a:p>
        </p:txBody>
      </p:sp>
      <p:sp>
        <p:nvSpPr>
          <p:cNvPr id="6" name="Footer Placeholder 5">
            <a:extLst>
              <a:ext uri="{FF2B5EF4-FFF2-40B4-BE49-F238E27FC236}">
                <a16:creationId xmlns:a16="http://schemas.microsoft.com/office/drawing/2014/main" id="{F557A06E-1325-230F-6B07-57E56CEDF38C}"/>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4C7FB5F-4737-EBBA-49CB-D304EACADB93}"/>
              </a:ext>
            </a:extLst>
          </p:cNvPr>
          <p:cNvSpPr>
            <a:spLocks noGrp="1"/>
          </p:cNvSpPr>
          <p:nvPr>
            <p:ph type="sldNum" sz="quarter" idx="12"/>
          </p:nvPr>
        </p:nvSpPr>
        <p:spPr/>
        <p:txBody>
          <a:bodyPr/>
          <a:lstStyle/>
          <a:p>
            <a:fld id="{017DE1FC-E54A-4B87-A814-263D1E8654B2}" type="slidenum">
              <a:rPr lang="en-US" dirty="0"/>
              <a:t>7</a:t>
            </a:fld>
            <a:endParaRPr lang="en-US" dirty="0"/>
          </a:p>
        </p:txBody>
      </p:sp>
      <p:sp>
        <p:nvSpPr>
          <p:cNvPr id="3" name="TextBox 2">
            <a:extLst>
              <a:ext uri="{FF2B5EF4-FFF2-40B4-BE49-F238E27FC236}">
                <a16:creationId xmlns:a16="http://schemas.microsoft.com/office/drawing/2014/main" id="{EBA64BBB-A642-46BD-148E-59B3AEC94AF2}"/>
              </a:ext>
            </a:extLst>
          </p:cNvPr>
          <p:cNvSpPr txBox="1"/>
          <p:nvPr/>
        </p:nvSpPr>
        <p:spPr>
          <a:xfrm>
            <a:off x="3812822" y="5747926"/>
            <a:ext cx="50673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(Dolnicar,2017)</a:t>
            </a:r>
          </a:p>
        </p:txBody>
      </p:sp>
      <p:pic>
        <p:nvPicPr>
          <p:cNvPr id="4" name="Slide 7">
            <a:hlinkClick r:id="" action="ppaction://media"/>
            <a:extLst>
              <a:ext uri="{FF2B5EF4-FFF2-40B4-BE49-F238E27FC236}">
                <a16:creationId xmlns:a16="http://schemas.microsoft.com/office/drawing/2014/main" id="{D0D3F58D-9172-5C21-6F6C-7886ECB3B35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197907" y="2142101"/>
            <a:ext cx="730250" cy="730250"/>
          </a:xfrm>
          <a:prstGeom prst="rect">
            <a:avLst/>
          </a:prstGeom>
        </p:spPr>
      </p:pic>
    </p:spTree>
    <p:extLst>
      <p:ext uri="{BB962C8B-B14F-4D97-AF65-F5344CB8AC3E}">
        <p14:creationId xmlns:p14="http://schemas.microsoft.com/office/powerpoint/2010/main" val="2324350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4"/>
                    </p:tgtEl>
                  </p:cond>
                </p:stCondLst>
                <p:endSync evt="end" delay="0">
                  <p:rtn val="all"/>
                </p:endSync>
                <p:childTnLst>
                  <p:par>
                    <p:cTn id="16" fill="hold">
                      <p:stCondLst>
                        <p:cond delay="0"/>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1" fill="hold"/>
                                        <p:tgtEl>
                                          <p:spTgt spid="4"/>
                                        </p:tgtEl>
                                      </p:cBhvr>
                                    </p:cmd>
                                  </p:childTnLst>
                                </p:cTn>
                              </p:par>
                            </p:childTnLst>
                          </p:cTn>
                        </p:par>
                      </p:childTnLst>
                    </p:cTn>
                  </p:par>
                </p:childTnLst>
              </p:cTn>
              <p:nextCondLst>
                <p:cond evt="onClick" delay="0">
                  <p:tgtEl>
                    <p:spTgt spid="4"/>
                  </p:tgtEl>
                </p:cond>
              </p:nextCondLst>
            </p:seq>
            <p:audio>
              <p:cMediaNode>
                <p:cTn id="20" fill="hold" display="0">
                  <p:stCondLst>
                    <p:cond delay="indefinite"/>
                  </p:stCondLst>
                  <p:endCondLst>
                    <p:cond evt="onStopAudio" delay="0">
                      <p:tgtEl>
                        <p:sldTgt/>
                      </p:tgtEl>
                    </p:cond>
                  </p:endCondLst>
                </p:cTn>
                <p:tgtEl>
                  <p:spTgt spid="4"/>
                </p:tgtEl>
              </p:cMediaNode>
            </p:audio>
          </p:childTnLst>
        </p:cTn>
      </p:par>
    </p:tnLst>
    <p:bldLst>
      <p:bldP spid="2"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E40D1-0D9D-8CF2-F24F-F2715C1AA829}"/>
              </a:ext>
            </a:extLst>
          </p:cNvPr>
          <p:cNvSpPr>
            <a:spLocks noGrp="1"/>
          </p:cNvSpPr>
          <p:nvPr>
            <p:ph type="title"/>
          </p:nvPr>
        </p:nvSpPr>
        <p:spPr/>
        <p:txBody>
          <a:bodyPr/>
          <a:lstStyle/>
          <a:p>
            <a:r>
              <a:rPr lang="en-US" dirty="0"/>
              <a:t>The truth from Airbnb hosts</a:t>
            </a:r>
          </a:p>
        </p:txBody>
      </p:sp>
      <p:sp>
        <p:nvSpPr>
          <p:cNvPr id="3" name="Content Placeholder 2">
            <a:extLst>
              <a:ext uri="{FF2B5EF4-FFF2-40B4-BE49-F238E27FC236}">
                <a16:creationId xmlns:a16="http://schemas.microsoft.com/office/drawing/2014/main" id="{C32FC1B0-A93E-21B3-70DB-5CC627076142}"/>
              </a:ext>
            </a:extLst>
          </p:cNvPr>
          <p:cNvSpPr>
            <a:spLocks noGrp="1"/>
          </p:cNvSpPr>
          <p:nvPr>
            <p:ph sz="half" idx="1"/>
          </p:nvPr>
        </p:nvSpPr>
        <p:spPr/>
        <p:txBody>
          <a:bodyPr vert="horz" lIns="0" tIns="0" rIns="0" bIns="0" rtlCol="0" anchor="t">
            <a:normAutofit/>
          </a:bodyPr>
          <a:lstStyle/>
          <a:p>
            <a:r>
              <a:rPr lang="en-US" dirty="0">
                <a:latin typeface="Arial"/>
                <a:cs typeface="Arial"/>
              </a:rPr>
              <a:t>What do hosts from Airbnb really think about Airbnb?</a:t>
            </a:r>
          </a:p>
          <a:p>
            <a:r>
              <a:rPr lang="en-US" dirty="0">
                <a:latin typeface="Arial"/>
                <a:cs typeface="Arial"/>
              </a:rPr>
              <a:t>What do they find useful?</a:t>
            </a:r>
            <a:endParaRPr lang="en-US" dirty="0"/>
          </a:p>
        </p:txBody>
      </p:sp>
      <p:sp>
        <p:nvSpPr>
          <p:cNvPr id="4" name="Content Placeholder 3">
            <a:extLst>
              <a:ext uri="{FF2B5EF4-FFF2-40B4-BE49-F238E27FC236}">
                <a16:creationId xmlns:a16="http://schemas.microsoft.com/office/drawing/2014/main" id="{0872CC19-F70D-C6EA-CDA2-2626A0223CE1}"/>
              </a:ext>
            </a:extLst>
          </p:cNvPr>
          <p:cNvSpPr>
            <a:spLocks noGrp="1"/>
          </p:cNvSpPr>
          <p:nvPr>
            <p:ph sz="half" idx="2"/>
          </p:nvPr>
        </p:nvSpPr>
        <p:spPr/>
        <p:txBody>
          <a:bodyPr vert="horz" lIns="0" tIns="0" rIns="0" bIns="0" rtlCol="0" anchor="t">
            <a:normAutofit/>
          </a:bodyPr>
          <a:lstStyle/>
          <a:p>
            <a:r>
              <a:rPr lang="en-US" dirty="0"/>
              <a:t>What Have I learned?</a:t>
            </a:r>
          </a:p>
        </p:txBody>
      </p:sp>
      <p:sp>
        <p:nvSpPr>
          <p:cNvPr id="5" name="Date Placeholder 4">
            <a:extLst>
              <a:ext uri="{FF2B5EF4-FFF2-40B4-BE49-F238E27FC236}">
                <a16:creationId xmlns:a16="http://schemas.microsoft.com/office/drawing/2014/main" id="{BED1A55F-8E39-E678-1458-DD44DE218BCE}"/>
              </a:ext>
            </a:extLst>
          </p:cNvPr>
          <p:cNvSpPr>
            <a:spLocks noGrp="1"/>
          </p:cNvSpPr>
          <p:nvPr>
            <p:ph type="dt" sz="half" idx="10"/>
          </p:nvPr>
        </p:nvSpPr>
        <p:spPr/>
        <p:txBody>
          <a:bodyPr/>
          <a:lstStyle/>
          <a:p>
            <a:fld id="{CFB56D7A-9C80-45A8-A604-606888F2578B}" type="datetime1">
              <a:t>12/1/2024</a:t>
            </a:fld>
            <a:endParaRPr lang="en-US" dirty="0"/>
          </a:p>
        </p:txBody>
      </p:sp>
      <p:sp>
        <p:nvSpPr>
          <p:cNvPr id="6" name="Footer Placeholder 5">
            <a:extLst>
              <a:ext uri="{FF2B5EF4-FFF2-40B4-BE49-F238E27FC236}">
                <a16:creationId xmlns:a16="http://schemas.microsoft.com/office/drawing/2014/main" id="{9B6A3630-4A3A-6F94-1921-3932EABC8AC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797F8806-0D1D-8E74-D3C5-C806E0C8D2C9}"/>
              </a:ext>
            </a:extLst>
          </p:cNvPr>
          <p:cNvSpPr>
            <a:spLocks noGrp="1"/>
          </p:cNvSpPr>
          <p:nvPr>
            <p:ph type="sldNum" sz="quarter" idx="12"/>
          </p:nvPr>
        </p:nvSpPr>
        <p:spPr/>
        <p:txBody>
          <a:bodyPr/>
          <a:lstStyle/>
          <a:p>
            <a:fld id="{017DE1FC-E54A-4B87-A814-263D1E8654B2}" type="slidenum">
              <a:rPr lang="en-US" dirty="0"/>
              <a:t>8</a:t>
            </a:fld>
            <a:endParaRPr lang="en-US" dirty="0"/>
          </a:p>
        </p:txBody>
      </p:sp>
      <p:pic>
        <p:nvPicPr>
          <p:cNvPr id="8" name="Picture 7" descr="A white text on a black background&#10;&#10;Description automatically generated">
            <a:extLst>
              <a:ext uri="{FF2B5EF4-FFF2-40B4-BE49-F238E27FC236}">
                <a16:creationId xmlns:a16="http://schemas.microsoft.com/office/drawing/2014/main" id="{4616A649-815C-D808-4134-6F53C60173A9}"/>
              </a:ext>
            </a:extLst>
          </p:cNvPr>
          <p:cNvPicPr>
            <a:picLocks noChangeAspect="1"/>
          </p:cNvPicPr>
          <p:nvPr/>
        </p:nvPicPr>
        <p:blipFill>
          <a:blip r:embed="rId9"/>
          <a:stretch>
            <a:fillRect/>
          </a:stretch>
        </p:blipFill>
        <p:spPr>
          <a:xfrm>
            <a:off x="5457210" y="2552239"/>
            <a:ext cx="6427224" cy="3080876"/>
          </a:xfrm>
          <a:prstGeom prst="rect">
            <a:avLst/>
          </a:prstGeom>
        </p:spPr>
      </p:pic>
      <p:sp>
        <p:nvSpPr>
          <p:cNvPr id="9" name="TextBox 8">
            <a:extLst>
              <a:ext uri="{FF2B5EF4-FFF2-40B4-BE49-F238E27FC236}">
                <a16:creationId xmlns:a16="http://schemas.microsoft.com/office/drawing/2014/main" id="{822D1453-1433-1787-4743-FED53B50CC82}"/>
              </a:ext>
            </a:extLst>
          </p:cNvPr>
          <p:cNvSpPr txBox="1"/>
          <p:nvPr/>
        </p:nvSpPr>
        <p:spPr>
          <a:xfrm>
            <a:off x="9992156" y="5628395"/>
            <a:ext cx="18982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(Dolnicar,2017)</a:t>
            </a:r>
          </a:p>
        </p:txBody>
      </p:sp>
      <p:pic>
        <p:nvPicPr>
          <p:cNvPr id="10" name="Slide 7 (1)">
            <a:hlinkClick r:id="" action="ppaction://media"/>
            <a:extLst>
              <a:ext uri="{FF2B5EF4-FFF2-40B4-BE49-F238E27FC236}">
                <a16:creationId xmlns:a16="http://schemas.microsoft.com/office/drawing/2014/main" id="{6A15ADB4-A286-16A3-F37B-244E076C90F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24811" y="3432585"/>
            <a:ext cx="730250" cy="730250"/>
          </a:xfrm>
          <a:prstGeom prst="rect">
            <a:avLst/>
          </a:prstGeom>
        </p:spPr>
      </p:pic>
      <p:pic>
        <p:nvPicPr>
          <p:cNvPr id="11" name="Slide 8 (2)">
            <a:hlinkClick r:id="" action="ppaction://media"/>
            <a:extLst>
              <a:ext uri="{FF2B5EF4-FFF2-40B4-BE49-F238E27FC236}">
                <a16:creationId xmlns:a16="http://schemas.microsoft.com/office/drawing/2014/main" id="{DB34751A-E372-E49E-A10A-334296E90DC5}"/>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10929681" y="1699649"/>
            <a:ext cx="730250" cy="730250"/>
          </a:xfrm>
          <a:prstGeom prst="rect">
            <a:avLst/>
          </a:prstGeom>
        </p:spPr>
      </p:pic>
      <p:pic>
        <p:nvPicPr>
          <p:cNvPr id="12" name="Slide 8 (3)">
            <a:hlinkClick r:id="" action="ppaction://media"/>
            <a:extLst>
              <a:ext uri="{FF2B5EF4-FFF2-40B4-BE49-F238E27FC236}">
                <a16:creationId xmlns:a16="http://schemas.microsoft.com/office/drawing/2014/main" id="{31B73C45-2A69-0074-B502-75BDCB9F951A}"/>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5804617" y="5448197"/>
            <a:ext cx="730250" cy="730250"/>
          </a:xfrm>
          <a:prstGeom prst="rect">
            <a:avLst/>
          </a:prstGeom>
        </p:spPr>
      </p:pic>
    </p:spTree>
    <p:extLst>
      <p:ext uri="{BB962C8B-B14F-4D97-AF65-F5344CB8AC3E}">
        <p14:creationId xmlns:p14="http://schemas.microsoft.com/office/powerpoint/2010/main" val="3129814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7" restart="whenNotActive" fill="hold" evtFilter="cancelBubble" nodeType="interactiveSeq">
                <p:stCondLst>
                  <p:cond evt="onClick" delay="0">
                    <p:tgtEl>
                      <p:spTgt spid="10"/>
                    </p:tgtEl>
                  </p:cond>
                </p:stCondLst>
                <p:endSync evt="end" delay="0">
                  <p:rtn val="all"/>
                </p:endSync>
                <p:childTnLst>
                  <p:par>
                    <p:cTn id="28" fill="hold">
                      <p:stCondLst>
                        <p:cond delay="0"/>
                      </p:stCondLst>
                      <p:childTnLst>
                        <p:par>
                          <p:cTn id="29" fill="hold">
                            <p:stCondLst>
                              <p:cond delay="0"/>
                            </p:stCondLst>
                            <p:childTnLst>
                              <p:par>
                                <p:cTn id="30" presetID="1" presetClass="mediacall" presetSubtype="0" fill="hold" nodeType="clickEffect">
                                  <p:stCondLst>
                                    <p:cond delay="0"/>
                                  </p:stCondLst>
                                  <p:childTnLst>
                                    <p:cmd type="call" cmd="playFrom(0.0)">
                                      <p:cBhvr>
                                        <p:cTn id="31" dur="1" fill="hold"/>
                                        <p:tgtEl>
                                          <p:spTgt spid="10"/>
                                        </p:tgtEl>
                                      </p:cBhvr>
                                    </p:cmd>
                                  </p:childTnLst>
                                </p:cTn>
                              </p:par>
                            </p:childTnLst>
                          </p:cTn>
                        </p:par>
                      </p:childTnLst>
                    </p:cTn>
                  </p:par>
                </p:childTnLst>
              </p:cTn>
              <p:nextCondLst>
                <p:cond evt="onClick" delay="0">
                  <p:tgtEl>
                    <p:spTgt spid="10"/>
                  </p:tgtEl>
                </p:cond>
              </p:nextCondLst>
            </p:seq>
            <p:audio>
              <p:cMediaNode>
                <p:cTn id="32" fill="hold" display="0">
                  <p:stCondLst>
                    <p:cond delay="indefinite"/>
                  </p:stCondLst>
                  <p:endCondLst>
                    <p:cond evt="onStopAudio" delay="0">
                      <p:tgtEl>
                        <p:sldTgt/>
                      </p:tgtEl>
                    </p:cond>
                  </p:endCondLst>
                </p:cTn>
                <p:tgtEl>
                  <p:spTgt spid="10"/>
                </p:tgtEl>
              </p:cMediaNode>
            </p:audio>
            <p:seq concurrent="1" nextAc="seek">
              <p:cTn id="33" restart="whenNotActive" fill="hold" evtFilter="cancelBubble" nodeType="interactiveSeq">
                <p:stCondLst>
                  <p:cond evt="onClick" delay="0">
                    <p:tgtEl>
                      <p:spTgt spid="11"/>
                    </p:tgtEl>
                  </p:cond>
                </p:stCondLst>
                <p:endSync evt="end" delay="0">
                  <p:rtn val="all"/>
                </p:endSync>
                <p:childTnLst>
                  <p:par>
                    <p:cTn id="34" fill="hold">
                      <p:stCondLst>
                        <p:cond delay="0"/>
                      </p:stCondLst>
                      <p:childTnLst>
                        <p:par>
                          <p:cTn id="35" fill="hold">
                            <p:stCondLst>
                              <p:cond delay="0"/>
                            </p:stCondLst>
                            <p:childTnLst>
                              <p:par>
                                <p:cTn id="36" presetID="1" presetClass="mediacall" presetSubtype="0" fill="hold" nodeType="clickEffect">
                                  <p:stCondLst>
                                    <p:cond delay="0"/>
                                  </p:stCondLst>
                                  <p:childTnLst>
                                    <p:cmd type="call" cmd="playFrom(0.0)">
                                      <p:cBhvr>
                                        <p:cTn id="37" dur="1" fill="hold"/>
                                        <p:tgtEl>
                                          <p:spTgt spid="11"/>
                                        </p:tgtEl>
                                      </p:cBhvr>
                                    </p:cmd>
                                  </p:childTnLst>
                                </p:cTn>
                              </p:par>
                            </p:childTnLst>
                          </p:cTn>
                        </p:par>
                      </p:childTnLst>
                    </p:cTn>
                  </p:par>
                </p:childTnLst>
              </p:cTn>
              <p:nextCondLst>
                <p:cond evt="onClick" delay="0">
                  <p:tgtEl>
                    <p:spTgt spid="11"/>
                  </p:tgtEl>
                </p:cond>
              </p:nextCondLst>
            </p:seq>
            <p:audio>
              <p:cMediaNode>
                <p:cTn id="38" fill="hold" display="0">
                  <p:stCondLst>
                    <p:cond delay="indefinite"/>
                  </p:stCondLst>
                  <p:endCondLst>
                    <p:cond evt="onStopAudio" delay="0">
                      <p:tgtEl>
                        <p:sldTgt/>
                      </p:tgtEl>
                    </p:cond>
                  </p:endCondLst>
                </p:cTn>
                <p:tgtEl>
                  <p:spTgt spid="11"/>
                </p:tgtEl>
              </p:cMediaNode>
            </p:audio>
            <p:seq concurrent="1" nextAc="seek">
              <p:cTn id="39" restart="whenNotActive" fill="hold" evtFilter="cancelBubble" nodeType="interactiveSeq">
                <p:stCondLst>
                  <p:cond evt="onClick" delay="0">
                    <p:tgtEl>
                      <p:spTgt spid="12"/>
                    </p:tgtEl>
                  </p:cond>
                </p:stCondLst>
                <p:endSync evt="end" delay="0">
                  <p:rtn val="all"/>
                </p:endSync>
                <p:childTnLst>
                  <p:par>
                    <p:cTn id="40" fill="hold">
                      <p:stCondLst>
                        <p:cond delay="0"/>
                      </p:stCondLst>
                      <p:childTnLst>
                        <p:par>
                          <p:cTn id="41" fill="hold">
                            <p:stCondLst>
                              <p:cond delay="0"/>
                            </p:stCondLst>
                            <p:childTnLst>
                              <p:par>
                                <p:cTn id="42" presetID="1" presetClass="mediacall" presetSubtype="0" fill="hold" nodeType="clickEffect">
                                  <p:stCondLst>
                                    <p:cond delay="0"/>
                                  </p:stCondLst>
                                  <p:childTnLst>
                                    <p:cmd type="call" cmd="playFrom(0.0)">
                                      <p:cBhvr>
                                        <p:cTn id="43" dur="1" fill="hold"/>
                                        <p:tgtEl>
                                          <p:spTgt spid="12"/>
                                        </p:tgtEl>
                                      </p:cBhvr>
                                    </p:cmd>
                                  </p:childTnLst>
                                </p:cTn>
                              </p:par>
                            </p:childTnLst>
                          </p:cTn>
                        </p:par>
                      </p:childTnLst>
                    </p:cTn>
                  </p:par>
                </p:childTnLst>
              </p:cTn>
              <p:nextCondLst>
                <p:cond evt="onClick" delay="0">
                  <p:tgtEl>
                    <p:spTgt spid="12"/>
                  </p:tgtEl>
                </p:cond>
              </p:nextCondLst>
            </p:seq>
            <p:audio>
              <p:cMediaNode>
                <p:cTn id="44" fill="hold" display="0">
                  <p:stCondLst>
                    <p:cond delay="indefinite"/>
                  </p:stCondLst>
                  <p:endCondLst>
                    <p:cond evt="onStopAudio" delay="0">
                      <p:tgtEl>
                        <p:sldTgt/>
                      </p:tgtEl>
                    </p:cond>
                  </p:endCondLst>
                </p:cTn>
                <p:tgtEl>
                  <p:spTgt spid="12"/>
                </p:tgtEl>
              </p:cMediaNode>
            </p:audio>
          </p:childTnLst>
        </p:cTn>
      </p:par>
    </p:tnLst>
    <p:bldLst>
      <p:bldP spid="2" grpId="0"/>
      <p:bldP spid="3" grpId="0" build="p"/>
      <p:bldP spid="4" grpId="0" build="p"/>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6EE2F-916A-C1DC-9F55-E70719EA0569}"/>
              </a:ext>
            </a:extLst>
          </p:cNvPr>
          <p:cNvSpPr>
            <a:spLocks noGrp="1"/>
          </p:cNvSpPr>
          <p:nvPr>
            <p:ph type="title"/>
          </p:nvPr>
        </p:nvSpPr>
        <p:spPr/>
        <p:txBody>
          <a:bodyPr/>
          <a:lstStyle/>
          <a:p>
            <a:r>
              <a:rPr lang="en-US" dirty="0"/>
              <a:t>Environmentally Sustainability</a:t>
            </a:r>
          </a:p>
        </p:txBody>
      </p:sp>
      <p:sp>
        <p:nvSpPr>
          <p:cNvPr id="3" name="Content Placeholder 2">
            <a:extLst>
              <a:ext uri="{FF2B5EF4-FFF2-40B4-BE49-F238E27FC236}">
                <a16:creationId xmlns:a16="http://schemas.microsoft.com/office/drawing/2014/main" id="{AFA3029E-A087-BA95-C552-D58178940443}"/>
              </a:ext>
            </a:extLst>
          </p:cNvPr>
          <p:cNvSpPr>
            <a:spLocks noGrp="1"/>
          </p:cNvSpPr>
          <p:nvPr>
            <p:ph sz="half" idx="1"/>
          </p:nvPr>
        </p:nvSpPr>
        <p:spPr/>
        <p:txBody>
          <a:bodyPr vert="horz" lIns="0" tIns="0" rIns="0" bIns="0" rtlCol="0" anchor="t">
            <a:normAutofit fontScale="77500" lnSpcReduction="20000"/>
          </a:bodyPr>
          <a:lstStyle/>
          <a:p>
            <a:pPr marL="0" indent="0">
              <a:buNone/>
            </a:pPr>
            <a:r>
              <a:rPr lang="en-US" dirty="0"/>
              <a:t>Water</a:t>
            </a:r>
          </a:p>
          <a:p>
            <a:r>
              <a:rPr lang="en-US" err="1"/>
              <a:t>Avarage</a:t>
            </a:r>
            <a:r>
              <a:rPr lang="en-US" dirty="0"/>
              <a:t> water used per guest night – 350 liters (Gossling, 2015)</a:t>
            </a:r>
          </a:p>
          <a:p>
            <a:r>
              <a:rPr lang="en-US" dirty="0"/>
              <a:t>6,205 liters per guest – indirect ways, such as spas, </a:t>
            </a:r>
            <a:r>
              <a:rPr lang="en-US" err="1"/>
              <a:t>garndening</a:t>
            </a:r>
            <a:r>
              <a:rPr lang="en-US" dirty="0"/>
              <a:t> </a:t>
            </a:r>
            <a:r>
              <a:rPr lang="en-US" err="1"/>
              <a:t>etc</a:t>
            </a:r>
            <a:endParaRPr lang="en-US"/>
          </a:p>
          <a:p>
            <a:endParaRPr lang="en-US" dirty="0"/>
          </a:p>
          <a:p>
            <a:pPr marL="0" indent="0">
              <a:buNone/>
            </a:pPr>
            <a:r>
              <a:rPr lang="en-US" dirty="0"/>
              <a:t>Air and Climate Change</a:t>
            </a:r>
          </a:p>
          <a:p>
            <a:pPr marL="342900" indent="-342900"/>
            <a:r>
              <a:rPr lang="en-US" dirty="0"/>
              <a:t>Tourism sector contributes to 20% of carbon emissions (UNWTO and UNEP, 2008)</a:t>
            </a:r>
          </a:p>
          <a:p>
            <a:pPr marL="342900" indent="-342900"/>
            <a:r>
              <a:rPr lang="en-US" dirty="0"/>
              <a:t>Greece – hotels use 17 – 42 kWh of energy per night</a:t>
            </a:r>
          </a:p>
          <a:p>
            <a:pPr marL="342900" indent="-342900"/>
            <a:r>
              <a:rPr lang="en-US" dirty="0"/>
              <a:t>Hilton hotels – 44kg of emissions per night (UNWTO and UNEP, 2012)</a:t>
            </a:r>
          </a:p>
        </p:txBody>
      </p:sp>
      <p:sp>
        <p:nvSpPr>
          <p:cNvPr id="4" name="Content Placeholder 3">
            <a:extLst>
              <a:ext uri="{FF2B5EF4-FFF2-40B4-BE49-F238E27FC236}">
                <a16:creationId xmlns:a16="http://schemas.microsoft.com/office/drawing/2014/main" id="{9E306E57-7FF4-239F-31AC-42C385F7568A}"/>
              </a:ext>
            </a:extLst>
          </p:cNvPr>
          <p:cNvSpPr>
            <a:spLocks noGrp="1"/>
          </p:cNvSpPr>
          <p:nvPr>
            <p:ph sz="half" idx="2"/>
          </p:nvPr>
        </p:nvSpPr>
        <p:spPr/>
        <p:txBody>
          <a:bodyPr vert="horz" lIns="0" tIns="0" rIns="0" bIns="0" rtlCol="0" anchor="t">
            <a:normAutofit fontScale="77500" lnSpcReduction="20000"/>
          </a:bodyPr>
          <a:lstStyle/>
          <a:p>
            <a:pPr marL="0" indent="0">
              <a:buNone/>
            </a:pPr>
            <a:r>
              <a:rPr lang="en-US" dirty="0"/>
              <a:t>Land</a:t>
            </a:r>
          </a:p>
          <a:p>
            <a:pPr marL="342900" indent="-342900"/>
            <a:r>
              <a:rPr lang="en-US" dirty="0"/>
              <a:t>Self-catering accommodations/holiday homes have the smallest footprints (Gossling,2015).</a:t>
            </a:r>
          </a:p>
          <a:p>
            <a:pPr marL="0" indent="0">
              <a:buNone/>
            </a:pPr>
            <a:r>
              <a:rPr lang="en-US" dirty="0"/>
              <a:t>% of total accommodation land</a:t>
            </a:r>
          </a:p>
          <a:p>
            <a:pPr marL="342900" indent="-342900"/>
            <a:r>
              <a:rPr lang="en-US" dirty="0"/>
              <a:t>Hotels – 47%</a:t>
            </a:r>
          </a:p>
          <a:p>
            <a:pPr marL="342900" indent="-342900"/>
            <a:r>
              <a:rPr lang="en-US" dirty="0"/>
              <a:t>Campsites – 27%</a:t>
            </a:r>
          </a:p>
          <a:p>
            <a:pPr marL="342900" indent="-342900"/>
            <a:r>
              <a:rPr lang="en-US" dirty="0"/>
              <a:t>Pensions – 12%</a:t>
            </a:r>
          </a:p>
          <a:p>
            <a:pPr marL="342900" indent="-342900"/>
            <a:r>
              <a:rPr lang="en-US" dirty="0"/>
              <a:t>Self-catering – 11%</a:t>
            </a:r>
          </a:p>
          <a:p>
            <a:pPr marL="342900" indent="-342900"/>
            <a:r>
              <a:rPr lang="en-US" dirty="0"/>
              <a:t>Holiday villages/homes - 2%</a:t>
            </a:r>
          </a:p>
          <a:p>
            <a:pPr marL="0" indent="0">
              <a:buNone/>
            </a:pPr>
            <a:r>
              <a:rPr lang="en-US" dirty="0"/>
              <a:t>(Gossling, 2015)</a:t>
            </a:r>
          </a:p>
        </p:txBody>
      </p:sp>
      <p:sp>
        <p:nvSpPr>
          <p:cNvPr id="5" name="Date Placeholder 4">
            <a:extLst>
              <a:ext uri="{FF2B5EF4-FFF2-40B4-BE49-F238E27FC236}">
                <a16:creationId xmlns:a16="http://schemas.microsoft.com/office/drawing/2014/main" id="{49FEAA3F-F263-615A-AC2A-083515499A0E}"/>
              </a:ext>
            </a:extLst>
          </p:cNvPr>
          <p:cNvSpPr>
            <a:spLocks noGrp="1"/>
          </p:cNvSpPr>
          <p:nvPr>
            <p:ph type="dt" sz="half" idx="10"/>
          </p:nvPr>
        </p:nvSpPr>
        <p:spPr/>
        <p:txBody>
          <a:bodyPr/>
          <a:lstStyle/>
          <a:p>
            <a:fld id="{C0C3DDD3-7849-487C-852D-D93BA46EAF33}" type="datetime1">
              <a:t>12/1/2024</a:t>
            </a:fld>
            <a:endParaRPr lang="en-US" dirty="0"/>
          </a:p>
        </p:txBody>
      </p:sp>
      <p:sp>
        <p:nvSpPr>
          <p:cNvPr id="6" name="Footer Placeholder 5">
            <a:extLst>
              <a:ext uri="{FF2B5EF4-FFF2-40B4-BE49-F238E27FC236}">
                <a16:creationId xmlns:a16="http://schemas.microsoft.com/office/drawing/2014/main" id="{BB6B91D8-D810-D035-C8E5-0EB8EF5400F0}"/>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8C618005-A27F-23A8-CDA2-09CC09368DF5}"/>
              </a:ext>
            </a:extLst>
          </p:cNvPr>
          <p:cNvSpPr>
            <a:spLocks noGrp="1"/>
          </p:cNvSpPr>
          <p:nvPr>
            <p:ph type="sldNum" sz="quarter" idx="12"/>
          </p:nvPr>
        </p:nvSpPr>
        <p:spPr/>
        <p:txBody>
          <a:bodyPr/>
          <a:lstStyle/>
          <a:p>
            <a:fld id="{017DE1FC-E54A-4B87-A814-263D1E8654B2}" type="slidenum">
              <a:rPr lang="en-US" dirty="0"/>
              <a:t>9</a:t>
            </a:fld>
            <a:endParaRPr lang="en-US" dirty="0"/>
          </a:p>
        </p:txBody>
      </p:sp>
      <p:pic>
        <p:nvPicPr>
          <p:cNvPr id="8" name="Slide 9 (1)">
            <a:hlinkClick r:id="" action="ppaction://media"/>
            <a:extLst>
              <a:ext uri="{FF2B5EF4-FFF2-40B4-BE49-F238E27FC236}">
                <a16:creationId xmlns:a16="http://schemas.microsoft.com/office/drawing/2014/main" id="{D0FFFD4C-D9D8-FE9C-EB23-80D5864A420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45986" y="345134"/>
            <a:ext cx="730250" cy="730250"/>
          </a:xfrm>
          <a:prstGeom prst="rect">
            <a:avLst/>
          </a:prstGeom>
        </p:spPr>
      </p:pic>
      <p:pic>
        <p:nvPicPr>
          <p:cNvPr id="9" name="Slide 9 (2)">
            <a:hlinkClick r:id="" action="ppaction://media"/>
            <a:extLst>
              <a:ext uri="{FF2B5EF4-FFF2-40B4-BE49-F238E27FC236}">
                <a16:creationId xmlns:a16="http://schemas.microsoft.com/office/drawing/2014/main" id="{E70C5800-8032-7E3C-ECE5-F66E830F8FE2}"/>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1779764" y="1906764"/>
            <a:ext cx="476250" cy="485658"/>
          </a:xfrm>
          <a:prstGeom prst="rect">
            <a:avLst/>
          </a:prstGeom>
        </p:spPr>
      </p:pic>
      <p:pic>
        <p:nvPicPr>
          <p:cNvPr id="10" name="Slide 9 (3)">
            <a:hlinkClick r:id="" action="ppaction://media"/>
            <a:extLst>
              <a:ext uri="{FF2B5EF4-FFF2-40B4-BE49-F238E27FC236}">
                <a16:creationId xmlns:a16="http://schemas.microsoft.com/office/drawing/2014/main" id="{97F2E29F-7157-5552-BA94-931F74EB4796}"/>
              </a:ext>
            </a:extLst>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6878579" y="1822097"/>
            <a:ext cx="504473" cy="570325"/>
          </a:xfrm>
          <a:prstGeom prst="rect">
            <a:avLst/>
          </a:prstGeom>
        </p:spPr>
      </p:pic>
      <p:pic>
        <p:nvPicPr>
          <p:cNvPr id="11" name="Slide 9 (4)">
            <a:hlinkClick r:id="" action="ppaction://media"/>
            <a:extLst>
              <a:ext uri="{FF2B5EF4-FFF2-40B4-BE49-F238E27FC236}">
                <a16:creationId xmlns:a16="http://schemas.microsoft.com/office/drawing/2014/main" id="{864E1DB2-1917-4546-272A-65E1CCD4AE57}"/>
              </a:ext>
            </a:extLst>
          </p:cNvPr>
          <p:cNvPicPr>
            <a:picLocks noChangeAspect="1"/>
          </p:cNvPicPr>
          <p:nvPr>
            <a:audioFile r:link="rId8"/>
            <p:extLst>
              <p:ext uri="{DAA4B4D4-6D71-4841-9C94-3DE7FCFB9230}">
                <p14:media xmlns:p14="http://schemas.microsoft.com/office/powerpoint/2010/main" r:embed="rId7"/>
              </p:ext>
            </p:extLst>
          </p:nvPr>
        </p:nvPicPr>
        <p:blipFill>
          <a:blip r:embed="rId11"/>
          <a:stretch>
            <a:fillRect/>
          </a:stretch>
        </p:blipFill>
        <p:spPr>
          <a:xfrm>
            <a:off x="3426060" y="3750615"/>
            <a:ext cx="448029" cy="457436"/>
          </a:xfrm>
          <a:prstGeom prst="rect">
            <a:avLst/>
          </a:prstGeom>
        </p:spPr>
      </p:pic>
    </p:spTree>
    <p:extLst>
      <p:ext uri="{BB962C8B-B14F-4D97-AF65-F5344CB8AC3E}">
        <p14:creationId xmlns:p14="http://schemas.microsoft.com/office/powerpoint/2010/main" val="3728283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1" restart="whenNotActive" fill="hold" evtFilter="cancelBubble" nodeType="interactiveSeq">
                <p:stCondLst>
                  <p:cond evt="onClick" delay="0">
                    <p:tgtEl>
                      <p:spTgt spid="8"/>
                    </p:tgtEl>
                  </p:cond>
                </p:stCondLst>
                <p:endSync evt="end" delay="0">
                  <p:rtn val="all"/>
                </p:endSync>
                <p:childTnLst>
                  <p:par>
                    <p:cTn id="72" fill="hold">
                      <p:stCondLst>
                        <p:cond delay="0"/>
                      </p:stCondLst>
                      <p:childTnLst>
                        <p:par>
                          <p:cTn id="73" fill="hold">
                            <p:stCondLst>
                              <p:cond delay="0"/>
                            </p:stCondLst>
                            <p:childTnLst>
                              <p:par>
                                <p:cTn id="74" presetID="1" presetClass="mediacall" presetSubtype="0" fill="hold" nodeType="clickEffect">
                                  <p:stCondLst>
                                    <p:cond delay="0"/>
                                  </p:stCondLst>
                                  <p:childTnLst>
                                    <p:cmd type="call" cmd="playFrom(0.0)">
                                      <p:cBhvr>
                                        <p:cTn id="75" dur="1" fill="hold"/>
                                        <p:tgtEl>
                                          <p:spTgt spid="8"/>
                                        </p:tgtEl>
                                      </p:cBhvr>
                                    </p:cmd>
                                  </p:childTnLst>
                                </p:cTn>
                              </p:par>
                            </p:childTnLst>
                          </p:cTn>
                        </p:par>
                      </p:childTnLst>
                    </p:cTn>
                  </p:par>
                </p:childTnLst>
              </p:cTn>
              <p:nextCondLst>
                <p:cond evt="onClick" delay="0">
                  <p:tgtEl>
                    <p:spTgt spid="8"/>
                  </p:tgtEl>
                </p:cond>
              </p:nextCondLst>
            </p:seq>
            <p:audio>
              <p:cMediaNode>
                <p:cTn id="76" fill="hold" display="0">
                  <p:stCondLst>
                    <p:cond delay="indefinite"/>
                  </p:stCondLst>
                  <p:endCondLst>
                    <p:cond evt="onStopAudio" delay="0">
                      <p:tgtEl>
                        <p:sldTgt/>
                      </p:tgtEl>
                    </p:cond>
                  </p:endCondLst>
                </p:cTn>
                <p:tgtEl>
                  <p:spTgt spid="8"/>
                </p:tgtEl>
              </p:cMediaNode>
            </p:audio>
            <p:seq concurrent="1" nextAc="seek">
              <p:cTn id="77" restart="whenNotActive" fill="hold" evtFilter="cancelBubble" nodeType="interactiveSeq">
                <p:stCondLst>
                  <p:cond evt="onClick" delay="0">
                    <p:tgtEl>
                      <p:spTgt spid="9"/>
                    </p:tgtEl>
                  </p:cond>
                </p:stCondLst>
                <p:endSync evt="end" delay="0">
                  <p:rtn val="all"/>
                </p:endSync>
                <p:childTnLst>
                  <p:par>
                    <p:cTn id="78" fill="hold">
                      <p:stCondLst>
                        <p:cond delay="0"/>
                      </p:stCondLst>
                      <p:childTnLst>
                        <p:par>
                          <p:cTn id="79" fill="hold">
                            <p:stCondLst>
                              <p:cond delay="0"/>
                            </p:stCondLst>
                            <p:childTnLst>
                              <p:par>
                                <p:cTn id="80" presetID="1" presetClass="mediacall" presetSubtype="0" fill="hold" nodeType="clickEffect">
                                  <p:stCondLst>
                                    <p:cond delay="0"/>
                                  </p:stCondLst>
                                  <p:childTnLst>
                                    <p:cmd type="call" cmd="playFrom(0.0)">
                                      <p:cBhvr>
                                        <p:cTn id="81" dur="1" fill="hold"/>
                                        <p:tgtEl>
                                          <p:spTgt spid="9"/>
                                        </p:tgtEl>
                                      </p:cBhvr>
                                    </p:cmd>
                                  </p:childTnLst>
                                </p:cTn>
                              </p:par>
                            </p:childTnLst>
                          </p:cTn>
                        </p:par>
                      </p:childTnLst>
                    </p:cTn>
                  </p:par>
                </p:childTnLst>
              </p:cTn>
              <p:nextCondLst>
                <p:cond evt="onClick" delay="0">
                  <p:tgtEl>
                    <p:spTgt spid="9"/>
                  </p:tgtEl>
                </p:cond>
              </p:nextCondLst>
            </p:seq>
            <p:audio>
              <p:cMediaNode>
                <p:cTn id="82" fill="hold" display="0">
                  <p:stCondLst>
                    <p:cond delay="indefinite"/>
                  </p:stCondLst>
                  <p:endCondLst>
                    <p:cond evt="onStopAudio" delay="0">
                      <p:tgtEl>
                        <p:sldTgt/>
                      </p:tgtEl>
                    </p:cond>
                  </p:endCondLst>
                </p:cTn>
                <p:tgtEl>
                  <p:spTgt spid="9"/>
                </p:tgtEl>
              </p:cMediaNode>
            </p:audio>
            <p:seq concurrent="1" nextAc="seek">
              <p:cTn id="83" restart="whenNotActive" fill="hold" evtFilter="cancelBubble" nodeType="interactiveSeq">
                <p:stCondLst>
                  <p:cond evt="onClick" delay="0">
                    <p:tgtEl>
                      <p:spTgt spid="10"/>
                    </p:tgtEl>
                  </p:cond>
                </p:stCondLst>
                <p:endSync evt="end" delay="0">
                  <p:rtn val="all"/>
                </p:endSync>
                <p:childTnLst>
                  <p:par>
                    <p:cTn id="84" fill="hold">
                      <p:stCondLst>
                        <p:cond delay="0"/>
                      </p:stCondLst>
                      <p:childTnLst>
                        <p:par>
                          <p:cTn id="85" fill="hold">
                            <p:stCondLst>
                              <p:cond delay="0"/>
                            </p:stCondLst>
                            <p:childTnLst>
                              <p:par>
                                <p:cTn id="86" presetID="1" presetClass="mediacall" presetSubtype="0" fill="hold" nodeType="clickEffect">
                                  <p:stCondLst>
                                    <p:cond delay="0"/>
                                  </p:stCondLst>
                                  <p:childTnLst>
                                    <p:cmd type="call" cmd="playFrom(0.0)">
                                      <p:cBhvr>
                                        <p:cTn id="87" dur="1" fill="hold"/>
                                        <p:tgtEl>
                                          <p:spTgt spid="10"/>
                                        </p:tgtEl>
                                      </p:cBhvr>
                                    </p:cmd>
                                  </p:childTnLst>
                                </p:cTn>
                              </p:par>
                            </p:childTnLst>
                          </p:cTn>
                        </p:par>
                      </p:childTnLst>
                    </p:cTn>
                  </p:par>
                </p:childTnLst>
              </p:cTn>
              <p:nextCondLst>
                <p:cond evt="onClick" delay="0">
                  <p:tgtEl>
                    <p:spTgt spid="10"/>
                  </p:tgtEl>
                </p:cond>
              </p:nextCondLst>
            </p:seq>
            <p:audio>
              <p:cMediaNode>
                <p:cTn id="88" fill="hold" display="0">
                  <p:stCondLst>
                    <p:cond delay="indefinite"/>
                  </p:stCondLst>
                  <p:endCondLst>
                    <p:cond evt="onStopAudio" delay="0">
                      <p:tgtEl>
                        <p:sldTgt/>
                      </p:tgtEl>
                    </p:cond>
                  </p:endCondLst>
                </p:cTn>
                <p:tgtEl>
                  <p:spTgt spid="10"/>
                </p:tgtEl>
              </p:cMediaNode>
            </p:audio>
            <p:seq concurrent="1" nextAc="seek">
              <p:cTn id="89" restart="whenNotActive" fill="hold" evtFilter="cancelBubble" nodeType="interactiveSeq">
                <p:stCondLst>
                  <p:cond evt="onClick" delay="0">
                    <p:tgtEl>
                      <p:spTgt spid="11"/>
                    </p:tgtEl>
                  </p:cond>
                </p:stCondLst>
                <p:endSync evt="end" delay="0">
                  <p:rtn val="all"/>
                </p:endSync>
                <p:childTnLst>
                  <p:par>
                    <p:cTn id="90" fill="hold">
                      <p:stCondLst>
                        <p:cond delay="0"/>
                      </p:stCondLst>
                      <p:childTnLst>
                        <p:par>
                          <p:cTn id="91" fill="hold">
                            <p:stCondLst>
                              <p:cond delay="0"/>
                            </p:stCondLst>
                            <p:childTnLst>
                              <p:par>
                                <p:cTn id="92" presetID="1" presetClass="mediacall" presetSubtype="0" fill="hold" nodeType="clickEffect">
                                  <p:stCondLst>
                                    <p:cond delay="0"/>
                                  </p:stCondLst>
                                  <p:childTnLst>
                                    <p:cmd type="call" cmd="playFrom(0.0)">
                                      <p:cBhvr>
                                        <p:cTn id="93" dur="1" fill="hold"/>
                                        <p:tgtEl>
                                          <p:spTgt spid="11"/>
                                        </p:tgtEl>
                                      </p:cBhvr>
                                    </p:cmd>
                                  </p:childTnLst>
                                </p:cTn>
                              </p:par>
                            </p:childTnLst>
                          </p:cTn>
                        </p:par>
                      </p:childTnLst>
                    </p:cTn>
                  </p:par>
                </p:childTnLst>
              </p:cTn>
              <p:nextCondLst>
                <p:cond evt="onClick" delay="0">
                  <p:tgtEl>
                    <p:spTgt spid="11"/>
                  </p:tgtEl>
                </p:cond>
              </p:nextCondLst>
            </p:seq>
            <p:audio>
              <p:cMediaNode>
                <p:cTn id="94" fill="hold" display="0">
                  <p:stCondLst>
                    <p:cond delay="indefinite"/>
                  </p:stCondLst>
                  <p:endCondLst>
                    <p:cond evt="onStopAudio" delay="0">
                      <p:tgtEl>
                        <p:sldTgt/>
                      </p:tgtEl>
                    </p:cond>
                  </p:endCondLst>
                </p:cTn>
                <p:tgtEl>
                  <p:spTgt spid="11"/>
                </p:tgtEl>
              </p:cMediaNode>
            </p:audio>
          </p:childTnLst>
        </p:cTn>
      </p:par>
    </p:tnLst>
    <p:bldLst>
      <p:bldP spid="2" grpId="0"/>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B7F40-CF0B-5728-D9D8-E868180A6C5D}"/>
              </a:ext>
            </a:extLst>
          </p:cNvPr>
          <p:cNvSpPr>
            <a:spLocks noGrp="1"/>
          </p:cNvSpPr>
          <p:nvPr>
            <p:ph type="title"/>
          </p:nvPr>
        </p:nvSpPr>
        <p:spPr/>
        <p:txBody>
          <a:bodyPr/>
          <a:lstStyle/>
          <a:p>
            <a:r>
              <a:rPr lang="en-US" dirty="0"/>
              <a:t>Study by Cleantech Group</a:t>
            </a:r>
          </a:p>
        </p:txBody>
      </p:sp>
      <p:sp>
        <p:nvSpPr>
          <p:cNvPr id="3" name="Content Placeholder 2">
            <a:extLst>
              <a:ext uri="{FF2B5EF4-FFF2-40B4-BE49-F238E27FC236}">
                <a16:creationId xmlns:a16="http://schemas.microsoft.com/office/drawing/2014/main" id="{DA896D59-6D7A-CD89-C0F2-3A6DDA9879B2}"/>
              </a:ext>
            </a:extLst>
          </p:cNvPr>
          <p:cNvSpPr>
            <a:spLocks noGrp="1"/>
          </p:cNvSpPr>
          <p:nvPr>
            <p:ph sz="half" idx="1"/>
          </p:nvPr>
        </p:nvSpPr>
        <p:spPr/>
        <p:txBody>
          <a:bodyPr vert="horz" lIns="0" tIns="0" rIns="0" bIns="0" rtlCol="0" anchor="t">
            <a:normAutofit/>
          </a:bodyPr>
          <a:lstStyle/>
          <a:p>
            <a:pPr marL="0" indent="0">
              <a:buNone/>
            </a:pPr>
            <a:r>
              <a:rPr lang="en-US" dirty="0"/>
              <a:t>Noth America</a:t>
            </a:r>
          </a:p>
          <a:p>
            <a:r>
              <a:rPr lang="en-US" dirty="0"/>
              <a:t>use 63% - 71% less energy than hotels</a:t>
            </a:r>
            <a:endParaRPr lang="en-US"/>
          </a:p>
          <a:p>
            <a:r>
              <a:rPr lang="en-US" dirty="0"/>
              <a:t>Generating 61% - 82% less carbon emissions </a:t>
            </a:r>
          </a:p>
          <a:p>
            <a:r>
              <a:rPr lang="en-US" dirty="0"/>
              <a:t>Airbnb guests use between 59-170 liters less of water</a:t>
            </a:r>
          </a:p>
          <a:p>
            <a:pPr marL="0" indent="0">
              <a:buNone/>
            </a:pPr>
            <a:endParaRPr lang="en-US" dirty="0"/>
          </a:p>
        </p:txBody>
      </p:sp>
      <p:sp>
        <p:nvSpPr>
          <p:cNvPr id="4" name="Content Placeholder 3">
            <a:extLst>
              <a:ext uri="{FF2B5EF4-FFF2-40B4-BE49-F238E27FC236}">
                <a16:creationId xmlns:a16="http://schemas.microsoft.com/office/drawing/2014/main" id="{149C6855-0AE8-5DA4-BD7E-3B6A3C8C37A4}"/>
              </a:ext>
            </a:extLst>
          </p:cNvPr>
          <p:cNvSpPr>
            <a:spLocks noGrp="1"/>
          </p:cNvSpPr>
          <p:nvPr>
            <p:ph sz="half" idx="2"/>
          </p:nvPr>
        </p:nvSpPr>
        <p:spPr/>
        <p:txBody>
          <a:bodyPr vert="horz" lIns="0" tIns="0" rIns="0" bIns="0" rtlCol="0" anchor="t">
            <a:normAutofit/>
          </a:bodyPr>
          <a:lstStyle/>
          <a:p>
            <a:pPr marL="0" indent="0">
              <a:buNone/>
            </a:pPr>
            <a:r>
              <a:rPr lang="en-US" dirty="0"/>
              <a:t>Europe</a:t>
            </a:r>
          </a:p>
          <a:p>
            <a:r>
              <a:rPr lang="en-US" dirty="0"/>
              <a:t>Use 78% - 84% less energy than hotels</a:t>
            </a:r>
          </a:p>
          <a:p>
            <a:r>
              <a:rPr lang="en-US" dirty="0"/>
              <a:t>Generating 88% less carbon emissions</a:t>
            </a:r>
          </a:p>
          <a:p>
            <a:r>
              <a:rPr lang="en-US" dirty="0"/>
              <a:t>160-290 liters less of water</a:t>
            </a:r>
          </a:p>
          <a:p>
            <a:endParaRPr lang="en-US"/>
          </a:p>
          <a:p>
            <a:endParaRPr lang="en-US" dirty="0"/>
          </a:p>
        </p:txBody>
      </p:sp>
      <p:sp>
        <p:nvSpPr>
          <p:cNvPr id="5" name="Date Placeholder 4">
            <a:extLst>
              <a:ext uri="{FF2B5EF4-FFF2-40B4-BE49-F238E27FC236}">
                <a16:creationId xmlns:a16="http://schemas.microsoft.com/office/drawing/2014/main" id="{6BC97EA1-1B12-8038-DC20-9B4FB0808242}"/>
              </a:ext>
            </a:extLst>
          </p:cNvPr>
          <p:cNvSpPr>
            <a:spLocks noGrp="1"/>
          </p:cNvSpPr>
          <p:nvPr>
            <p:ph type="dt" sz="half" idx="10"/>
          </p:nvPr>
        </p:nvSpPr>
        <p:spPr/>
        <p:txBody>
          <a:bodyPr/>
          <a:lstStyle/>
          <a:p>
            <a:fld id="{35AD239F-EA44-4B16-BC52-0F4BC43B84B7}" type="datetime1">
              <a:t>12/1/2024</a:t>
            </a:fld>
            <a:endParaRPr lang="en-US" dirty="0"/>
          </a:p>
        </p:txBody>
      </p:sp>
      <p:sp>
        <p:nvSpPr>
          <p:cNvPr id="6" name="Footer Placeholder 5">
            <a:extLst>
              <a:ext uri="{FF2B5EF4-FFF2-40B4-BE49-F238E27FC236}">
                <a16:creationId xmlns:a16="http://schemas.microsoft.com/office/drawing/2014/main" id="{D455E243-5E60-571C-D1AD-629EDDD490DC}"/>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6B82FC7-5154-E0F7-0B9C-48CB23237BEB}"/>
              </a:ext>
            </a:extLst>
          </p:cNvPr>
          <p:cNvSpPr>
            <a:spLocks noGrp="1"/>
          </p:cNvSpPr>
          <p:nvPr>
            <p:ph type="sldNum" sz="quarter" idx="12"/>
          </p:nvPr>
        </p:nvSpPr>
        <p:spPr/>
        <p:txBody>
          <a:bodyPr/>
          <a:lstStyle/>
          <a:p>
            <a:fld id="{017DE1FC-E54A-4B87-A814-263D1E8654B2}" type="slidenum">
              <a:rPr lang="en-US" dirty="0"/>
              <a:t>10</a:t>
            </a:fld>
            <a:endParaRPr lang="en-US" dirty="0"/>
          </a:p>
        </p:txBody>
      </p:sp>
      <p:pic>
        <p:nvPicPr>
          <p:cNvPr id="8" name="Slide 10 (1)">
            <a:hlinkClick r:id="" action="ppaction://media"/>
            <a:extLst>
              <a:ext uri="{FF2B5EF4-FFF2-40B4-BE49-F238E27FC236}">
                <a16:creationId xmlns:a16="http://schemas.microsoft.com/office/drawing/2014/main" id="{B87E86F3-C08A-1C17-2B7D-3F8DB86668B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58326" y="4747649"/>
            <a:ext cx="730250" cy="730250"/>
          </a:xfrm>
          <a:prstGeom prst="rect">
            <a:avLst/>
          </a:prstGeom>
        </p:spPr>
      </p:pic>
      <p:pic>
        <p:nvPicPr>
          <p:cNvPr id="9" name="Slide 10 (2)">
            <a:hlinkClick r:id="" action="ppaction://media"/>
            <a:extLst>
              <a:ext uri="{FF2B5EF4-FFF2-40B4-BE49-F238E27FC236}">
                <a16:creationId xmlns:a16="http://schemas.microsoft.com/office/drawing/2014/main" id="{190CF96B-5A44-1E06-069A-5B7A00773DDA}"/>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6099585" y="4747649"/>
            <a:ext cx="730250" cy="730250"/>
          </a:xfrm>
          <a:prstGeom prst="rect">
            <a:avLst/>
          </a:prstGeom>
        </p:spPr>
      </p:pic>
    </p:spTree>
    <p:extLst>
      <p:ext uri="{BB962C8B-B14F-4D97-AF65-F5344CB8AC3E}">
        <p14:creationId xmlns:p14="http://schemas.microsoft.com/office/powerpoint/2010/main" val="3466585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39" restart="whenNotActive" fill="hold" evtFilter="cancelBubble" nodeType="interactiveSeq">
                <p:stCondLst>
                  <p:cond evt="onClick" delay="0">
                    <p:tgtEl>
                      <p:spTgt spid="8"/>
                    </p:tgtEl>
                  </p:cond>
                </p:stCondLst>
                <p:endSync evt="end" delay="0">
                  <p:rtn val="all"/>
                </p:endSync>
                <p:childTnLst>
                  <p:par>
                    <p:cTn id="40" fill="hold">
                      <p:stCondLst>
                        <p:cond delay="0"/>
                      </p:stCondLst>
                      <p:childTnLst>
                        <p:par>
                          <p:cTn id="41" fill="hold">
                            <p:stCondLst>
                              <p:cond delay="0"/>
                            </p:stCondLst>
                            <p:childTnLst>
                              <p:par>
                                <p:cTn id="42" presetID="1" presetClass="mediacall" presetSubtype="0" fill="hold" nodeType="clickEffect">
                                  <p:stCondLst>
                                    <p:cond delay="0"/>
                                  </p:stCondLst>
                                  <p:childTnLst>
                                    <p:cmd type="call" cmd="playFrom(0.0)">
                                      <p:cBhvr>
                                        <p:cTn id="43" dur="1" fill="hold"/>
                                        <p:tgtEl>
                                          <p:spTgt spid="8"/>
                                        </p:tgtEl>
                                      </p:cBhvr>
                                    </p:cmd>
                                  </p:childTnLst>
                                </p:cTn>
                              </p:par>
                            </p:childTnLst>
                          </p:cTn>
                        </p:par>
                      </p:childTnLst>
                    </p:cTn>
                  </p:par>
                </p:childTnLst>
              </p:cTn>
              <p:nextCondLst>
                <p:cond evt="onClick" delay="0">
                  <p:tgtEl>
                    <p:spTgt spid="8"/>
                  </p:tgtEl>
                </p:cond>
              </p:nextCondLst>
            </p:seq>
            <p:audio>
              <p:cMediaNode>
                <p:cTn id="44" fill="hold" display="0">
                  <p:stCondLst>
                    <p:cond delay="indefinite"/>
                  </p:stCondLst>
                  <p:endCondLst>
                    <p:cond evt="onStopAudio" delay="0">
                      <p:tgtEl>
                        <p:sldTgt/>
                      </p:tgtEl>
                    </p:cond>
                  </p:endCondLst>
                </p:cTn>
                <p:tgtEl>
                  <p:spTgt spid="8"/>
                </p:tgtEl>
              </p:cMediaNode>
            </p:audio>
            <p:seq concurrent="1" nextAc="seek">
              <p:cTn id="45" restart="whenNotActive" fill="hold" evtFilter="cancelBubble" nodeType="interactiveSeq">
                <p:stCondLst>
                  <p:cond evt="onClick" delay="0">
                    <p:tgtEl>
                      <p:spTgt spid="9"/>
                    </p:tgtEl>
                  </p:cond>
                </p:stCondLst>
                <p:endSync evt="end" delay="0">
                  <p:rtn val="all"/>
                </p:endSync>
                <p:childTnLst>
                  <p:par>
                    <p:cTn id="46" fill="hold">
                      <p:stCondLst>
                        <p:cond delay="0"/>
                      </p:stCondLst>
                      <p:childTnLst>
                        <p:par>
                          <p:cTn id="47" fill="hold">
                            <p:stCondLst>
                              <p:cond delay="0"/>
                            </p:stCondLst>
                            <p:childTnLst>
                              <p:par>
                                <p:cTn id="48" presetID="1" presetClass="mediacall" presetSubtype="0" fill="hold" nodeType="clickEffect">
                                  <p:stCondLst>
                                    <p:cond delay="0"/>
                                  </p:stCondLst>
                                  <p:childTnLst>
                                    <p:cmd type="call" cmd="playFrom(0.0)">
                                      <p:cBhvr>
                                        <p:cTn id="49" dur="1" fill="hold"/>
                                        <p:tgtEl>
                                          <p:spTgt spid="9"/>
                                        </p:tgtEl>
                                      </p:cBhvr>
                                    </p:cmd>
                                  </p:childTnLst>
                                </p:cTn>
                              </p:par>
                            </p:childTnLst>
                          </p:cTn>
                        </p:par>
                      </p:childTnLst>
                    </p:cTn>
                  </p:par>
                </p:childTnLst>
              </p:cTn>
              <p:nextCondLst>
                <p:cond evt="onClick" delay="0">
                  <p:tgtEl>
                    <p:spTgt spid="9"/>
                  </p:tgtEl>
                </p:cond>
              </p:nextCondLst>
            </p:seq>
            <p:audio>
              <p:cMediaNode>
                <p:cTn id="50" fill="hold" display="0">
                  <p:stCondLst>
                    <p:cond delay="indefinite"/>
                  </p:stCondLst>
                  <p:endCondLst>
                    <p:cond evt="onStopAudio" delay="0">
                      <p:tgtEl>
                        <p:sldTgt/>
                      </p:tgtEl>
                    </p:cond>
                  </p:endCondLst>
                </p:cTn>
                <p:tgtEl>
                  <p:spTgt spid="9"/>
                </p:tgtEl>
              </p:cMediaNode>
            </p:audio>
          </p:childTnLst>
        </p:cTn>
      </p:par>
    </p:tnLst>
    <p:bldLst>
      <p:bldP spid="2" grpId="0"/>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B297D-5F89-8CC6-BB67-DB8551309846}"/>
              </a:ext>
            </a:extLst>
          </p:cNvPr>
          <p:cNvSpPr>
            <a:spLocks noGrp="1"/>
          </p:cNvSpPr>
          <p:nvPr>
            <p:ph type="title"/>
          </p:nvPr>
        </p:nvSpPr>
        <p:spPr>
          <a:xfrm>
            <a:off x="4638393" y="-362309"/>
            <a:ext cx="10309745" cy="1233488"/>
          </a:xfrm>
        </p:spPr>
        <p:txBody>
          <a:bodyPr/>
          <a:lstStyle/>
          <a:p>
            <a:r>
              <a:rPr lang="en-US" dirty="0"/>
              <a:t>Surveys</a:t>
            </a:r>
          </a:p>
        </p:txBody>
      </p:sp>
      <p:sp>
        <p:nvSpPr>
          <p:cNvPr id="3" name="Content Placeholder 2">
            <a:extLst>
              <a:ext uri="{FF2B5EF4-FFF2-40B4-BE49-F238E27FC236}">
                <a16:creationId xmlns:a16="http://schemas.microsoft.com/office/drawing/2014/main" id="{74E9FB9D-CFE8-771B-7D1D-FE92B10B46CE}"/>
              </a:ext>
            </a:extLst>
          </p:cNvPr>
          <p:cNvSpPr>
            <a:spLocks noGrp="1"/>
          </p:cNvSpPr>
          <p:nvPr>
            <p:ph sz="half" idx="1"/>
          </p:nvPr>
        </p:nvSpPr>
        <p:spPr>
          <a:xfrm>
            <a:off x="454582" y="1334782"/>
            <a:ext cx="4975746" cy="4180822"/>
          </a:xfrm>
        </p:spPr>
        <p:txBody>
          <a:bodyPr vert="horz" lIns="0" tIns="0" rIns="0" bIns="0" rtlCol="0" anchor="t">
            <a:normAutofit/>
          </a:bodyPr>
          <a:lstStyle/>
          <a:p>
            <a:pPr marL="0" indent="0">
              <a:buNone/>
            </a:pPr>
            <a:r>
              <a:rPr lang="en-US" sz="1400" dirty="0">
                <a:ea typeface="+mn-lt"/>
                <a:cs typeface="+mn-lt"/>
              </a:rPr>
              <a:t>In July 2017, </a:t>
            </a:r>
            <a:r>
              <a:rPr lang="en-US" sz="1400" err="1">
                <a:ea typeface="+mn-lt"/>
                <a:cs typeface="+mn-lt"/>
              </a:rPr>
              <a:t>Dolnicar</a:t>
            </a:r>
            <a:r>
              <a:rPr lang="en-US" sz="1400" dirty="0">
                <a:ea typeface="+mn-lt"/>
                <a:cs typeface="+mn-lt"/>
              </a:rPr>
              <a:t> </a:t>
            </a:r>
            <a:r>
              <a:rPr lang="en-US" sz="1400" err="1">
                <a:ea typeface="+mn-lt"/>
                <a:cs typeface="+mn-lt"/>
              </a:rPr>
              <a:t>analysed</a:t>
            </a:r>
            <a:r>
              <a:rPr lang="en-US" sz="1400" dirty="0">
                <a:ea typeface="+mn-lt"/>
                <a:cs typeface="+mn-lt"/>
              </a:rPr>
              <a:t> 90  most rented Airbnb properties in Berlin, Lisbon, Amsterdam, Helsinki, London, Paris, Bratislava, Madrid, Ljubljana, Rome, Zagreb, Stockholm, and Viena. </a:t>
            </a:r>
            <a:endParaRPr lang="en-US"/>
          </a:p>
        </p:txBody>
      </p:sp>
      <p:pic>
        <p:nvPicPr>
          <p:cNvPr id="8" name="Content Placeholder 7" descr="A table with numbers and text&#10;&#10;Description automatically generated">
            <a:extLst>
              <a:ext uri="{FF2B5EF4-FFF2-40B4-BE49-F238E27FC236}">
                <a16:creationId xmlns:a16="http://schemas.microsoft.com/office/drawing/2014/main" id="{FD3202BC-EFA5-7250-70FB-7F51711090B8}"/>
              </a:ext>
            </a:extLst>
          </p:cNvPr>
          <p:cNvPicPr>
            <a:picLocks noGrp="1" noChangeAspect="1"/>
          </p:cNvPicPr>
          <p:nvPr>
            <p:ph sz="half" idx="2"/>
          </p:nvPr>
        </p:nvPicPr>
        <p:blipFill>
          <a:blip r:embed="rId5"/>
          <a:stretch>
            <a:fillRect/>
          </a:stretch>
        </p:blipFill>
        <p:spPr>
          <a:xfrm>
            <a:off x="453817" y="2345455"/>
            <a:ext cx="4196328" cy="3769744"/>
          </a:xfrm>
        </p:spPr>
      </p:pic>
      <p:sp>
        <p:nvSpPr>
          <p:cNvPr id="5" name="Date Placeholder 4">
            <a:extLst>
              <a:ext uri="{FF2B5EF4-FFF2-40B4-BE49-F238E27FC236}">
                <a16:creationId xmlns:a16="http://schemas.microsoft.com/office/drawing/2014/main" id="{A515DE12-70C5-D9B7-7ECC-67CC044B710E}"/>
              </a:ext>
            </a:extLst>
          </p:cNvPr>
          <p:cNvSpPr>
            <a:spLocks noGrp="1"/>
          </p:cNvSpPr>
          <p:nvPr>
            <p:ph type="dt" sz="half" idx="10"/>
          </p:nvPr>
        </p:nvSpPr>
        <p:spPr/>
        <p:txBody>
          <a:bodyPr/>
          <a:lstStyle/>
          <a:p>
            <a:fld id="{F38F19A1-9348-44CC-9A2D-EA63BEA5D75F}" type="datetime1">
              <a:t>12/1/2024</a:t>
            </a:fld>
            <a:endParaRPr lang="en-US" dirty="0"/>
          </a:p>
        </p:txBody>
      </p:sp>
      <p:sp>
        <p:nvSpPr>
          <p:cNvPr id="6" name="Footer Placeholder 5">
            <a:extLst>
              <a:ext uri="{FF2B5EF4-FFF2-40B4-BE49-F238E27FC236}">
                <a16:creationId xmlns:a16="http://schemas.microsoft.com/office/drawing/2014/main" id="{EE9D2E06-68FA-7307-9238-8F09A1B3C21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BF72893-D672-8F6F-9B71-0FE7F80818C2}"/>
              </a:ext>
            </a:extLst>
          </p:cNvPr>
          <p:cNvSpPr>
            <a:spLocks noGrp="1"/>
          </p:cNvSpPr>
          <p:nvPr>
            <p:ph type="sldNum" sz="quarter" idx="12"/>
          </p:nvPr>
        </p:nvSpPr>
        <p:spPr/>
        <p:txBody>
          <a:bodyPr/>
          <a:lstStyle/>
          <a:p>
            <a:fld id="{017DE1FC-E54A-4B87-A814-263D1E8654B2}" type="slidenum">
              <a:rPr lang="en-US" dirty="0"/>
              <a:t>11</a:t>
            </a:fld>
            <a:endParaRPr lang="en-US" dirty="0"/>
          </a:p>
        </p:txBody>
      </p:sp>
      <p:sp>
        <p:nvSpPr>
          <p:cNvPr id="9" name="TextBox 8">
            <a:extLst>
              <a:ext uri="{FF2B5EF4-FFF2-40B4-BE49-F238E27FC236}">
                <a16:creationId xmlns:a16="http://schemas.microsoft.com/office/drawing/2014/main" id="{9F9C614F-4B7A-3A8B-74D6-B614060E0D16}"/>
              </a:ext>
            </a:extLst>
          </p:cNvPr>
          <p:cNvSpPr txBox="1"/>
          <p:nvPr/>
        </p:nvSpPr>
        <p:spPr>
          <a:xfrm>
            <a:off x="449721" y="6030478"/>
            <a:ext cx="1837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dirty="0" err="1"/>
              <a:t>Dolnicar</a:t>
            </a:r>
            <a:r>
              <a:rPr lang="en-US" dirty="0"/>
              <a:t>, 2017)</a:t>
            </a:r>
          </a:p>
        </p:txBody>
      </p:sp>
      <p:sp>
        <p:nvSpPr>
          <p:cNvPr id="14" name="TextBox 13">
            <a:extLst>
              <a:ext uri="{FF2B5EF4-FFF2-40B4-BE49-F238E27FC236}">
                <a16:creationId xmlns:a16="http://schemas.microsoft.com/office/drawing/2014/main" id="{E7D7F57A-D98A-C92A-F841-24F6F769E514}"/>
              </a:ext>
            </a:extLst>
          </p:cNvPr>
          <p:cNvSpPr txBox="1"/>
          <p:nvPr/>
        </p:nvSpPr>
        <p:spPr>
          <a:xfrm>
            <a:off x="6102145" y="2271774"/>
            <a:ext cx="516453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Results:</a:t>
            </a:r>
          </a:p>
          <a:p>
            <a:pPr marL="285750" indent="-285750">
              <a:buFont typeface="Arial"/>
              <a:buChar char="•"/>
            </a:pPr>
            <a:r>
              <a:rPr lang="en-US" dirty="0"/>
              <a:t>20% most in-demand properties and homes</a:t>
            </a:r>
          </a:p>
          <a:p>
            <a:pPr marL="285750" indent="-285750">
              <a:buFont typeface="Arial"/>
              <a:buChar char="•"/>
            </a:pPr>
            <a:r>
              <a:rPr lang="en-US" dirty="0"/>
              <a:t>22% most in-demand are rooms only </a:t>
            </a:r>
          </a:p>
          <a:p>
            <a:pPr marL="285750" indent="-285750">
              <a:buFont typeface="Arial"/>
              <a:buChar char="•"/>
            </a:pPr>
            <a:r>
              <a:rPr lang="en-US" dirty="0"/>
              <a:t>70% most likely commercial</a:t>
            </a:r>
          </a:p>
          <a:p>
            <a:pPr marL="285750" indent="-285750">
              <a:buFont typeface="Arial"/>
              <a:buChar char="•"/>
            </a:pPr>
            <a:r>
              <a:rPr lang="en-US" dirty="0"/>
              <a:t>74% - </a:t>
            </a:r>
            <a:r>
              <a:rPr lang="en-US" err="1"/>
              <a:t>apertments</a:t>
            </a:r>
            <a:r>
              <a:rPr lang="en-US" dirty="0"/>
              <a:t>/studio apartments</a:t>
            </a:r>
          </a:p>
          <a:p>
            <a:pPr marL="285750" indent="-285750">
              <a:buFont typeface="Arial"/>
              <a:buChar char="•"/>
            </a:pPr>
            <a:r>
              <a:rPr lang="en-US" dirty="0"/>
              <a:t>Smallest space – 15 meters squared</a:t>
            </a:r>
          </a:p>
          <a:p>
            <a:pPr marL="285750" indent="-285750">
              <a:buFont typeface="Arial"/>
              <a:buChar char="•"/>
            </a:pPr>
            <a:r>
              <a:rPr lang="en-US" dirty="0"/>
              <a:t>Largest space – 200 meters squared</a:t>
            </a:r>
          </a:p>
          <a:p>
            <a:pPr marL="285750" indent="-285750">
              <a:buFont typeface="Arial"/>
              <a:buChar char="•"/>
            </a:pPr>
            <a:r>
              <a:rPr lang="en-US" dirty="0"/>
              <a:t>Average apartments size – 70 meters squared</a:t>
            </a:r>
          </a:p>
          <a:p>
            <a:pPr marL="285750" indent="-285750">
              <a:buFont typeface="Arial"/>
              <a:buChar char="•"/>
            </a:pPr>
            <a:endParaRPr lang="en-US" dirty="0"/>
          </a:p>
          <a:p>
            <a:pPr marL="285750" indent="-285750">
              <a:buFont typeface="Arial"/>
              <a:buChar char="•"/>
            </a:pPr>
            <a:r>
              <a:rPr lang="en-US" dirty="0"/>
              <a:t>What does this show us?</a:t>
            </a:r>
          </a:p>
        </p:txBody>
      </p:sp>
      <p:pic>
        <p:nvPicPr>
          <p:cNvPr id="4" name="Slide 11">
            <a:hlinkClick r:id="" action="ppaction://media"/>
            <a:extLst>
              <a:ext uri="{FF2B5EF4-FFF2-40B4-BE49-F238E27FC236}">
                <a16:creationId xmlns:a16="http://schemas.microsoft.com/office/drawing/2014/main" id="{C0CD1C71-8941-C61D-6BF6-D8A48CE6E4C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27520" y="1343230"/>
            <a:ext cx="730250" cy="730250"/>
          </a:xfrm>
          <a:prstGeom prst="rect">
            <a:avLst/>
          </a:prstGeom>
        </p:spPr>
      </p:pic>
    </p:spTree>
    <p:extLst>
      <p:ext uri="{BB962C8B-B14F-4D97-AF65-F5344CB8AC3E}">
        <p14:creationId xmlns:p14="http://schemas.microsoft.com/office/powerpoint/2010/main" val="169938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4"/>
                    </p:tgtEl>
                  </p:cond>
                </p:stCondLst>
                <p:endSync evt="end" delay="0">
                  <p:rtn val="all"/>
                </p:endSync>
                <p:childTnLst>
                  <p:par>
                    <p:cTn id="24" fill="hold">
                      <p:stCondLst>
                        <p:cond delay="0"/>
                      </p:stCondLst>
                      <p:childTnLst>
                        <p:par>
                          <p:cTn id="25" fill="hold">
                            <p:stCondLst>
                              <p:cond delay="0"/>
                            </p:stCondLst>
                            <p:childTnLst>
                              <p:par>
                                <p:cTn id="26" presetID="1" presetClass="mediacall" presetSubtype="0" fill="hold" nodeType="clickEffect">
                                  <p:stCondLst>
                                    <p:cond delay="0"/>
                                  </p:stCondLst>
                                  <p:childTnLst>
                                    <p:cmd type="call" cmd="playFrom(0.0)">
                                      <p:cBhvr>
                                        <p:cTn id="27" dur="1" fill="hold"/>
                                        <p:tgtEl>
                                          <p:spTgt spid="4"/>
                                        </p:tgtEl>
                                      </p:cBhvr>
                                    </p:cmd>
                                  </p:childTnLst>
                                </p:cTn>
                              </p:par>
                            </p:childTnLst>
                          </p:cTn>
                        </p:par>
                      </p:childTnLst>
                    </p:cTn>
                  </p:par>
                </p:childTnLst>
              </p:cTn>
              <p:nextCondLst>
                <p:cond evt="onClick" delay="0">
                  <p:tgtEl>
                    <p:spTgt spid="4"/>
                  </p:tgtEl>
                </p:cond>
              </p:nextCondLst>
            </p:seq>
            <p:audio>
              <p:cMediaNode>
                <p:cTn id="28"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P spid="9" grpId="0"/>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1463C-02CF-52A2-D05E-78C37FAD53DA}"/>
              </a:ext>
            </a:extLst>
          </p:cNvPr>
          <p:cNvSpPr>
            <a:spLocks noGrp="1"/>
          </p:cNvSpPr>
          <p:nvPr>
            <p:ph type="title"/>
          </p:nvPr>
        </p:nvSpPr>
        <p:spPr/>
        <p:txBody>
          <a:bodyPr/>
          <a:lstStyle/>
          <a:p>
            <a:r>
              <a:rPr lang="en-US" dirty="0"/>
              <a:t>Surveys</a:t>
            </a:r>
          </a:p>
        </p:txBody>
      </p:sp>
      <p:pic>
        <p:nvPicPr>
          <p:cNvPr id="8" name="Content Placeholder 7">
            <a:extLst>
              <a:ext uri="{FF2B5EF4-FFF2-40B4-BE49-F238E27FC236}">
                <a16:creationId xmlns:a16="http://schemas.microsoft.com/office/drawing/2014/main" id="{C04EFF04-2DE0-E555-9E1A-F38FFDE50960}"/>
              </a:ext>
            </a:extLst>
          </p:cNvPr>
          <p:cNvPicPr>
            <a:picLocks noGrp="1" noChangeAspect="1"/>
          </p:cNvPicPr>
          <p:nvPr>
            <p:ph sz="half" idx="1"/>
          </p:nvPr>
        </p:nvPicPr>
        <p:blipFill>
          <a:blip r:embed="rId7"/>
          <a:stretch>
            <a:fillRect/>
          </a:stretch>
        </p:blipFill>
        <p:spPr>
          <a:xfrm>
            <a:off x="1892908" y="1931667"/>
            <a:ext cx="7174300" cy="3763431"/>
          </a:xfrm>
        </p:spPr>
      </p:pic>
      <p:sp>
        <p:nvSpPr>
          <p:cNvPr id="4" name="Content Placeholder 3">
            <a:extLst>
              <a:ext uri="{FF2B5EF4-FFF2-40B4-BE49-F238E27FC236}">
                <a16:creationId xmlns:a16="http://schemas.microsoft.com/office/drawing/2014/main" id="{3999E8CF-44BC-A3BA-54C4-29D056EF2BB1}"/>
              </a:ext>
            </a:extLst>
          </p:cNvPr>
          <p:cNvSpPr>
            <a:spLocks noGrp="1"/>
          </p:cNvSpPr>
          <p:nvPr>
            <p:ph sz="half" idx="2"/>
          </p:nvPr>
        </p:nvSpPr>
        <p:spPr>
          <a:xfrm>
            <a:off x="7038569" y="5822115"/>
            <a:ext cx="2030119" cy="587193"/>
          </a:xfrm>
        </p:spPr>
        <p:txBody>
          <a:bodyPr vert="horz" lIns="0" tIns="0" rIns="0" bIns="0" rtlCol="0" anchor="t">
            <a:normAutofit/>
          </a:bodyPr>
          <a:lstStyle/>
          <a:p>
            <a:pPr marL="0" indent="0">
              <a:buNone/>
            </a:pPr>
            <a:r>
              <a:rPr lang="en-US" dirty="0"/>
              <a:t>(Dolnicar,2017)</a:t>
            </a:r>
          </a:p>
        </p:txBody>
      </p:sp>
      <p:sp>
        <p:nvSpPr>
          <p:cNvPr id="5" name="Date Placeholder 4">
            <a:extLst>
              <a:ext uri="{FF2B5EF4-FFF2-40B4-BE49-F238E27FC236}">
                <a16:creationId xmlns:a16="http://schemas.microsoft.com/office/drawing/2014/main" id="{10D11D7A-1A75-F800-471E-C0E9E0D5167F}"/>
              </a:ext>
            </a:extLst>
          </p:cNvPr>
          <p:cNvSpPr>
            <a:spLocks noGrp="1"/>
          </p:cNvSpPr>
          <p:nvPr>
            <p:ph type="dt" sz="half" idx="10"/>
          </p:nvPr>
        </p:nvSpPr>
        <p:spPr/>
        <p:txBody>
          <a:bodyPr/>
          <a:lstStyle/>
          <a:p>
            <a:fld id="{F7BA9DB5-E7E1-4514-8384-81939CC90154}" type="datetime1">
              <a:t>12/1/2024</a:t>
            </a:fld>
            <a:endParaRPr lang="en-US" dirty="0"/>
          </a:p>
        </p:txBody>
      </p:sp>
      <p:sp>
        <p:nvSpPr>
          <p:cNvPr id="6" name="Footer Placeholder 5">
            <a:extLst>
              <a:ext uri="{FF2B5EF4-FFF2-40B4-BE49-F238E27FC236}">
                <a16:creationId xmlns:a16="http://schemas.microsoft.com/office/drawing/2014/main" id="{94B0E406-E976-ED06-8D96-E647DE066568}"/>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88729319-B84E-6460-A2F0-5FD375E2A67F}"/>
              </a:ext>
            </a:extLst>
          </p:cNvPr>
          <p:cNvSpPr>
            <a:spLocks noGrp="1"/>
          </p:cNvSpPr>
          <p:nvPr>
            <p:ph type="sldNum" sz="quarter" idx="12"/>
          </p:nvPr>
        </p:nvSpPr>
        <p:spPr/>
        <p:txBody>
          <a:bodyPr/>
          <a:lstStyle/>
          <a:p>
            <a:fld id="{017DE1FC-E54A-4B87-A814-263D1E8654B2}" type="slidenum">
              <a:rPr lang="en-US" dirty="0"/>
              <a:t>12</a:t>
            </a:fld>
            <a:endParaRPr lang="en-US" dirty="0"/>
          </a:p>
        </p:txBody>
      </p:sp>
      <p:pic>
        <p:nvPicPr>
          <p:cNvPr id="3" name="Slide 12 (1)">
            <a:hlinkClick r:id="" action="ppaction://media"/>
            <a:extLst>
              <a:ext uri="{FF2B5EF4-FFF2-40B4-BE49-F238E27FC236}">
                <a16:creationId xmlns:a16="http://schemas.microsoft.com/office/drawing/2014/main" id="{C03F28B2-141F-B305-B48F-58B6F5CCE0D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3698875" y="1069505"/>
            <a:ext cx="730250" cy="730250"/>
          </a:xfrm>
          <a:prstGeom prst="rect">
            <a:avLst/>
          </a:prstGeom>
        </p:spPr>
      </p:pic>
      <p:pic>
        <p:nvPicPr>
          <p:cNvPr id="9" name="Slide 12 (2)">
            <a:hlinkClick r:id="" action="ppaction://media"/>
            <a:extLst>
              <a:ext uri="{FF2B5EF4-FFF2-40B4-BE49-F238E27FC236}">
                <a16:creationId xmlns:a16="http://schemas.microsoft.com/office/drawing/2014/main" id="{A89B4335-6C3A-4D72-8515-2844B5FC1351}"/>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9183394" y="4973579"/>
            <a:ext cx="730250" cy="730250"/>
          </a:xfrm>
          <a:prstGeom prst="rect">
            <a:avLst/>
          </a:prstGeom>
        </p:spPr>
      </p:pic>
    </p:spTree>
    <p:extLst>
      <p:ext uri="{BB962C8B-B14F-4D97-AF65-F5344CB8AC3E}">
        <p14:creationId xmlns:p14="http://schemas.microsoft.com/office/powerpoint/2010/main" val="3248588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3"/>
                    </p:tgtEl>
                  </p:cond>
                </p:stCondLst>
                <p:endSync evt="end" delay="0">
                  <p:rtn val="all"/>
                </p:endSync>
                <p:childTnLst>
                  <p:par>
                    <p:cTn id="16" fill="hold">
                      <p:stCondLst>
                        <p:cond delay="0"/>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1" fill="hold"/>
                                        <p:tgtEl>
                                          <p:spTgt spid="3"/>
                                        </p:tgtEl>
                                      </p:cBhvr>
                                    </p:cmd>
                                  </p:childTnLst>
                                </p:cTn>
                              </p:par>
                            </p:childTnLst>
                          </p:cTn>
                        </p:par>
                      </p:childTnLst>
                    </p:cTn>
                  </p:par>
                </p:childTnLst>
              </p:cTn>
              <p:nextCondLst>
                <p:cond evt="onClick" delay="0">
                  <p:tgtEl>
                    <p:spTgt spid="3"/>
                  </p:tgtEl>
                </p:cond>
              </p:nextCondLst>
            </p:seq>
            <p:audio>
              <p:cMediaNode>
                <p:cTn id="20" fill="hold" display="0">
                  <p:stCondLst>
                    <p:cond delay="indefinite"/>
                  </p:stCondLst>
                  <p:endCondLst>
                    <p:cond evt="onStopAudio" delay="0">
                      <p:tgtEl>
                        <p:sldTgt/>
                      </p:tgtEl>
                    </p:cond>
                  </p:endCondLst>
                </p:cTn>
                <p:tgtEl>
                  <p:spTgt spid="3"/>
                </p:tgtEl>
              </p:cMediaNode>
            </p:audio>
            <p:seq concurrent="1" nextAc="seek">
              <p:cTn id="21" restart="whenNotActive" fill="hold" evtFilter="cancelBubble" nodeType="interactiveSeq">
                <p:stCondLst>
                  <p:cond evt="onClick" delay="0">
                    <p:tgtEl>
                      <p:spTgt spid="9"/>
                    </p:tgtEl>
                  </p:cond>
                </p:stCondLst>
                <p:endSync evt="end" delay="0">
                  <p:rtn val="all"/>
                </p:endSync>
                <p:childTnLst>
                  <p:par>
                    <p:cTn id="22" fill="hold">
                      <p:stCondLst>
                        <p:cond delay="0"/>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1" fill="hold"/>
                                        <p:tgtEl>
                                          <p:spTgt spid="9"/>
                                        </p:tgtEl>
                                      </p:cBhvr>
                                    </p:cmd>
                                  </p:childTnLst>
                                </p:cTn>
                              </p:par>
                            </p:childTnLst>
                          </p:cTn>
                        </p:par>
                      </p:childTnLst>
                    </p:cTn>
                  </p:par>
                </p:childTnLst>
              </p:cTn>
              <p:nextCondLst>
                <p:cond evt="onClick" delay="0">
                  <p:tgtEl>
                    <p:spTgt spid="9"/>
                  </p:tgtEl>
                </p:cond>
              </p:nextCondLst>
            </p:seq>
            <p:audio>
              <p:cMediaNode>
                <p:cTn id="26" fill="hold" display="0">
                  <p:stCondLst>
                    <p:cond delay="indefinite"/>
                  </p:stCondLst>
                  <p:endCondLst>
                    <p:cond evt="onStopAudio" delay="0">
                      <p:tgtEl>
                        <p:sldTgt/>
                      </p:tgtEl>
                    </p:cond>
                  </p:endCondLst>
                </p:cTn>
                <p:tgtEl>
                  <p:spTgt spid="9"/>
                </p:tgtEl>
              </p:cMediaNode>
            </p:audio>
          </p:childTnLst>
        </p:cTn>
      </p:par>
    </p:tnLst>
    <p:bldLst>
      <p:bldP spid="2" grpId="0"/>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4060F-F5C7-8534-FAC3-8821ED73B239}"/>
              </a:ext>
            </a:extLst>
          </p:cNvPr>
          <p:cNvSpPr>
            <a:spLocks noGrp="1"/>
          </p:cNvSpPr>
          <p:nvPr>
            <p:ph type="title"/>
          </p:nvPr>
        </p:nvSpPr>
        <p:spPr/>
        <p:txBody>
          <a:bodyPr/>
          <a:lstStyle/>
          <a:p>
            <a:r>
              <a:rPr lang="en-US" dirty="0"/>
              <a:t>Assessing the environmental impact</a:t>
            </a:r>
          </a:p>
        </p:txBody>
      </p:sp>
      <p:pic>
        <p:nvPicPr>
          <p:cNvPr id="8" name="Content Placeholder 7" descr="A diagram of a house&#10;&#10;Description automatically generated">
            <a:extLst>
              <a:ext uri="{FF2B5EF4-FFF2-40B4-BE49-F238E27FC236}">
                <a16:creationId xmlns:a16="http://schemas.microsoft.com/office/drawing/2014/main" id="{B359EBE8-9394-CA6E-DB3D-BCF6F9194500}"/>
              </a:ext>
            </a:extLst>
          </p:cNvPr>
          <p:cNvPicPr>
            <a:picLocks noGrp="1" noChangeAspect="1"/>
          </p:cNvPicPr>
          <p:nvPr>
            <p:ph sz="half" idx="1"/>
          </p:nvPr>
        </p:nvPicPr>
        <p:blipFill>
          <a:blip r:embed="rId5"/>
          <a:stretch>
            <a:fillRect/>
          </a:stretch>
        </p:blipFill>
        <p:spPr>
          <a:xfrm>
            <a:off x="1003040" y="2152977"/>
            <a:ext cx="5057775" cy="3867150"/>
          </a:xfrm>
        </p:spPr>
      </p:pic>
      <p:sp>
        <p:nvSpPr>
          <p:cNvPr id="4" name="Content Placeholder 3">
            <a:extLst>
              <a:ext uri="{FF2B5EF4-FFF2-40B4-BE49-F238E27FC236}">
                <a16:creationId xmlns:a16="http://schemas.microsoft.com/office/drawing/2014/main" id="{7A59F486-9152-D60A-BE7C-B8046C514B3C}"/>
              </a:ext>
            </a:extLst>
          </p:cNvPr>
          <p:cNvSpPr>
            <a:spLocks noGrp="1"/>
          </p:cNvSpPr>
          <p:nvPr>
            <p:ph sz="half" idx="2"/>
          </p:nvPr>
        </p:nvSpPr>
        <p:spPr/>
        <p:txBody>
          <a:bodyPr vert="horz" lIns="0" tIns="0" rIns="0" bIns="0" rtlCol="0" anchor="t">
            <a:normAutofit/>
          </a:bodyPr>
          <a:lstStyle/>
          <a:p>
            <a:pPr marL="0" indent="0">
              <a:buNone/>
            </a:pPr>
            <a:r>
              <a:rPr lang="en-US" dirty="0"/>
              <a:t>How could this framework be used?</a:t>
            </a:r>
          </a:p>
          <a:p>
            <a:r>
              <a:rPr lang="en-US" dirty="0"/>
              <a:t>By guests – able to figure out their environmental impact, could help them decide</a:t>
            </a:r>
          </a:p>
          <a:p>
            <a:r>
              <a:rPr lang="en-US" dirty="0"/>
              <a:t>By hosts, for guests – guest can use it easily to help decide where to stay by </a:t>
            </a:r>
            <a:r>
              <a:rPr lang="en-US" dirty="0" err="1"/>
              <a:t>analyssing</a:t>
            </a:r>
            <a:r>
              <a:rPr lang="en-US" dirty="0"/>
              <a:t> their carbon footprint</a:t>
            </a:r>
          </a:p>
        </p:txBody>
      </p:sp>
      <p:sp>
        <p:nvSpPr>
          <p:cNvPr id="5" name="Date Placeholder 4">
            <a:extLst>
              <a:ext uri="{FF2B5EF4-FFF2-40B4-BE49-F238E27FC236}">
                <a16:creationId xmlns:a16="http://schemas.microsoft.com/office/drawing/2014/main" id="{9AB11D11-386E-3928-0369-A7F3113CB9A5}"/>
              </a:ext>
            </a:extLst>
          </p:cNvPr>
          <p:cNvSpPr>
            <a:spLocks noGrp="1"/>
          </p:cNvSpPr>
          <p:nvPr>
            <p:ph type="dt" sz="half" idx="10"/>
          </p:nvPr>
        </p:nvSpPr>
        <p:spPr/>
        <p:txBody>
          <a:bodyPr/>
          <a:lstStyle/>
          <a:p>
            <a:fld id="{F62FFD8D-BC33-474B-BF4C-ABC688A70290}" type="datetime1">
              <a:t>12/1/2024</a:t>
            </a:fld>
            <a:endParaRPr lang="en-US" dirty="0"/>
          </a:p>
        </p:txBody>
      </p:sp>
      <p:sp>
        <p:nvSpPr>
          <p:cNvPr id="6" name="Footer Placeholder 5">
            <a:extLst>
              <a:ext uri="{FF2B5EF4-FFF2-40B4-BE49-F238E27FC236}">
                <a16:creationId xmlns:a16="http://schemas.microsoft.com/office/drawing/2014/main" id="{B0717B4E-D753-2B1B-5274-4267AA85CB4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BE4DACD-3207-5BCF-74E6-175D36D351DC}"/>
              </a:ext>
            </a:extLst>
          </p:cNvPr>
          <p:cNvSpPr>
            <a:spLocks noGrp="1"/>
          </p:cNvSpPr>
          <p:nvPr>
            <p:ph type="sldNum" sz="quarter" idx="12"/>
          </p:nvPr>
        </p:nvSpPr>
        <p:spPr/>
        <p:txBody>
          <a:bodyPr/>
          <a:lstStyle/>
          <a:p>
            <a:fld id="{017DE1FC-E54A-4B87-A814-263D1E8654B2}" type="slidenum">
              <a:rPr lang="en-US" dirty="0"/>
              <a:t>13</a:t>
            </a:fld>
            <a:endParaRPr lang="en-US" dirty="0"/>
          </a:p>
        </p:txBody>
      </p:sp>
      <p:sp>
        <p:nvSpPr>
          <p:cNvPr id="9" name="TextBox 8">
            <a:extLst>
              <a:ext uri="{FF2B5EF4-FFF2-40B4-BE49-F238E27FC236}">
                <a16:creationId xmlns:a16="http://schemas.microsoft.com/office/drawing/2014/main" id="{93D00C32-DD6A-5263-2434-75A02AD2F977}"/>
              </a:ext>
            </a:extLst>
          </p:cNvPr>
          <p:cNvSpPr txBox="1"/>
          <p:nvPr/>
        </p:nvSpPr>
        <p:spPr>
          <a:xfrm>
            <a:off x="4119449" y="5994080"/>
            <a:ext cx="35506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dirty="0" err="1"/>
              <a:t>Donlicar</a:t>
            </a:r>
            <a:r>
              <a:rPr lang="en-US" dirty="0"/>
              <a:t>, 2017)</a:t>
            </a:r>
          </a:p>
        </p:txBody>
      </p:sp>
      <p:pic>
        <p:nvPicPr>
          <p:cNvPr id="3" name="Slide 13">
            <a:hlinkClick r:id="" action="ppaction://media"/>
            <a:extLst>
              <a:ext uri="{FF2B5EF4-FFF2-40B4-BE49-F238E27FC236}">
                <a16:creationId xmlns:a16="http://schemas.microsoft.com/office/drawing/2014/main" id="{B958209C-F7E0-147D-7E70-5BACCC1EAD2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754431" y="1417579"/>
            <a:ext cx="730250" cy="730250"/>
          </a:xfrm>
          <a:prstGeom prst="rect">
            <a:avLst/>
          </a:prstGeom>
        </p:spPr>
      </p:pic>
    </p:spTree>
    <p:extLst>
      <p:ext uri="{BB962C8B-B14F-4D97-AF65-F5344CB8AC3E}">
        <p14:creationId xmlns:p14="http://schemas.microsoft.com/office/powerpoint/2010/main" val="212410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7" restart="whenNotActive" fill="hold" evtFilter="cancelBubble" nodeType="interactiveSeq">
                <p:stCondLst>
                  <p:cond evt="onClick" delay="0">
                    <p:tgtEl>
                      <p:spTgt spid="3"/>
                    </p:tgtEl>
                  </p:cond>
                </p:stCondLst>
                <p:endSync evt="end" delay="0">
                  <p:rtn val="all"/>
                </p:endSync>
                <p:childTnLst>
                  <p:par>
                    <p:cTn id="28" fill="hold">
                      <p:stCondLst>
                        <p:cond delay="0"/>
                      </p:stCondLst>
                      <p:childTnLst>
                        <p:par>
                          <p:cTn id="29" fill="hold">
                            <p:stCondLst>
                              <p:cond delay="0"/>
                            </p:stCondLst>
                            <p:childTnLst>
                              <p:par>
                                <p:cTn id="30" presetID="1" presetClass="mediacall" presetSubtype="0" fill="hold" nodeType="clickEffect">
                                  <p:stCondLst>
                                    <p:cond delay="0"/>
                                  </p:stCondLst>
                                  <p:childTnLst>
                                    <p:cmd type="call" cmd="playFrom(0.0)">
                                      <p:cBhvr>
                                        <p:cTn id="31" dur="1" fill="hold"/>
                                        <p:tgtEl>
                                          <p:spTgt spid="3"/>
                                        </p:tgtEl>
                                      </p:cBhvr>
                                    </p:cmd>
                                  </p:childTnLst>
                                </p:cTn>
                              </p:par>
                            </p:childTnLst>
                          </p:cTn>
                        </p:par>
                      </p:childTnLst>
                    </p:cTn>
                  </p:par>
                </p:childTnLst>
              </p:cTn>
              <p:nextCondLst>
                <p:cond evt="onClick" delay="0">
                  <p:tgtEl>
                    <p:spTgt spid="3"/>
                  </p:tgtEl>
                </p:cond>
              </p:nextCondLst>
            </p:seq>
            <p:audio>
              <p:cMediaNode>
                <p:cTn id="32" fill="hold" display="0">
                  <p:stCondLst>
                    <p:cond delay="indefinite"/>
                  </p:stCondLst>
                  <p:endCondLst>
                    <p:cond evt="onStopAudio" delay="0">
                      <p:tgtEl>
                        <p:sldTgt/>
                      </p:tgtEl>
                    </p:cond>
                  </p:endCondLst>
                </p:cTn>
                <p:tgtEl>
                  <p:spTgt spid="3"/>
                </p:tgtEl>
              </p:cMediaNode>
            </p:audio>
          </p:childTnLst>
        </p:cTn>
      </p:par>
    </p:tnLst>
    <p:bldLst>
      <p:bldP spid="2" grpId="0"/>
      <p:bldP spid="4" grpId="0" build="p"/>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006A1-8D2A-49A8-8621-3F456E0C4A07}"/>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CB098380-FF98-5A81-81B5-DE1681FAB5D8}"/>
              </a:ext>
            </a:extLst>
          </p:cNvPr>
          <p:cNvSpPr>
            <a:spLocks noGrp="1"/>
          </p:cNvSpPr>
          <p:nvPr>
            <p:ph sz="half" idx="1"/>
          </p:nvPr>
        </p:nvSpPr>
        <p:spPr/>
        <p:txBody>
          <a:bodyPr vert="horz" lIns="0" tIns="0" rIns="0" bIns="0" rtlCol="0" anchor="t">
            <a:normAutofit/>
          </a:bodyPr>
          <a:lstStyle/>
          <a:p>
            <a:r>
              <a:rPr lang="en-US" dirty="0"/>
              <a:t>Anywhere you stay will have an affect on the planet, but by how much is up to you and your host.</a:t>
            </a:r>
          </a:p>
          <a:p>
            <a:r>
              <a:rPr lang="en-US" dirty="0"/>
              <a:t>Could understanding all this and using the graph help you decide and lower your carbon footprint?</a:t>
            </a:r>
          </a:p>
        </p:txBody>
      </p:sp>
      <p:sp>
        <p:nvSpPr>
          <p:cNvPr id="4" name="Content Placeholder 3">
            <a:extLst>
              <a:ext uri="{FF2B5EF4-FFF2-40B4-BE49-F238E27FC236}">
                <a16:creationId xmlns:a16="http://schemas.microsoft.com/office/drawing/2014/main" id="{FE136690-1B28-83BF-ECA4-7FB2CEEFB6BF}"/>
              </a:ext>
            </a:extLst>
          </p:cNvPr>
          <p:cNvSpPr>
            <a:spLocks noGrp="1"/>
          </p:cNvSpPr>
          <p:nvPr>
            <p:ph sz="half" idx="2"/>
          </p:nvPr>
        </p:nvSpPr>
        <p:spPr/>
        <p:txBody>
          <a:bodyPr/>
          <a:lstStyle/>
          <a:p>
            <a:endParaRPr lang="en-US"/>
          </a:p>
        </p:txBody>
      </p:sp>
      <p:sp>
        <p:nvSpPr>
          <p:cNvPr id="5" name="Date Placeholder 4">
            <a:extLst>
              <a:ext uri="{FF2B5EF4-FFF2-40B4-BE49-F238E27FC236}">
                <a16:creationId xmlns:a16="http://schemas.microsoft.com/office/drawing/2014/main" id="{45699EF0-51F0-F57C-BD93-FBF760F7FFA8}"/>
              </a:ext>
            </a:extLst>
          </p:cNvPr>
          <p:cNvSpPr>
            <a:spLocks noGrp="1"/>
          </p:cNvSpPr>
          <p:nvPr>
            <p:ph type="dt" sz="half" idx="10"/>
          </p:nvPr>
        </p:nvSpPr>
        <p:spPr/>
        <p:txBody>
          <a:bodyPr/>
          <a:lstStyle/>
          <a:p>
            <a:fld id="{81C2CA67-7027-4060-8183-5632D1DE2BB0}" type="datetime1">
              <a:t>12/1/2024</a:t>
            </a:fld>
            <a:endParaRPr lang="en-US" dirty="0"/>
          </a:p>
        </p:txBody>
      </p:sp>
      <p:sp>
        <p:nvSpPr>
          <p:cNvPr id="6" name="Footer Placeholder 5">
            <a:extLst>
              <a:ext uri="{FF2B5EF4-FFF2-40B4-BE49-F238E27FC236}">
                <a16:creationId xmlns:a16="http://schemas.microsoft.com/office/drawing/2014/main" id="{8BCC56A5-3AD2-0F3F-FFB9-59B019D56CDE}"/>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92DF28B-3B28-F911-86E5-4BD2BF06A0F6}"/>
              </a:ext>
            </a:extLst>
          </p:cNvPr>
          <p:cNvSpPr>
            <a:spLocks noGrp="1"/>
          </p:cNvSpPr>
          <p:nvPr>
            <p:ph type="sldNum" sz="quarter" idx="12"/>
          </p:nvPr>
        </p:nvSpPr>
        <p:spPr/>
        <p:txBody>
          <a:bodyPr/>
          <a:lstStyle/>
          <a:p>
            <a:fld id="{017DE1FC-E54A-4B87-A814-263D1E8654B2}" type="slidenum">
              <a:rPr lang="en-US" dirty="0"/>
              <a:t>14</a:t>
            </a:fld>
            <a:endParaRPr lang="en-US" dirty="0"/>
          </a:p>
        </p:txBody>
      </p:sp>
      <p:pic>
        <p:nvPicPr>
          <p:cNvPr id="8" name="Slide 14">
            <a:hlinkClick r:id="" action="ppaction://media"/>
            <a:extLst>
              <a:ext uri="{FF2B5EF4-FFF2-40B4-BE49-F238E27FC236}">
                <a16:creationId xmlns:a16="http://schemas.microsoft.com/office/drawing/2014/main" id="{D6002FE9-0D43-F2CF-594C-F5953CF510C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944294" y="974520"/>
            <a:ext cx="730250" cy="730250"/>
          </a:xfrm>
          <a:prstGeom prst="rect">
            <a:avLst/>
          </a:prstGeom>
        </p:spPr>
      </p:pic>
    </p:spTree>
    <p:extLst>
      <p:ext uri="{BB962C8B-B14F-4D97-AF65-F5344CB8AC3E}">
        <p14:creationId xmlns:p14="http://schemas.microsoft.com/office/powerpoint/2010/main" val="3068575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8"/>
                    </p:tgtEl>
                  </p:cond>
                </p:stCondLst>
                <p:endSync evt="end" delay="0">
                  <p:rtn val="all"/>
                </p:endSync>
                <p:childTnLst>
                  <p:par>
                    <p:cTn id="16" fill="hold">
                      <p:stCondLst>
                        <p:cond delay="0"/>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1" fill="hold"/>
                                        <p:tgtEl>
                                          <p:spTgt spid="8"/>
                                        </p:tgtEl>
                                      </p:cBhvr>
                                    </p:cmd>
                                  </p:childTnLst>
                                </p:cTn>
                              </p:par>
                            </p:childTnLst>
                          </p:cTn>
                        </p:par>
                      </p:childTnLst>
                    </p:cTn>
                  </p:par>
                </p:childTnLst>
              </p:cTn>
              <p:nextCondLst>
                <p:cond evt="onClick" delay="0">
                  <p:tgtEl>
                    <p:spTgt spid="8"/>
                  </p:tgtEl>
                </p:cond>
              </p:nextCondLst>
            </p:seq>
            <p:audio>
              <p:cMediaNode>
                <p:cTn id="20"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FF533-26A8-1B2B-56A1-2C894B8640A1}"/>
              </a:ext>
            </a:extLst>
          </p:cNvPr>
          <p:cNvSpPr>
            <a:spLocks noGrp="1"/>
          </p:cNvSpPr>
          <p:nvPr>
            <p:ph type="title"/>
          </p:nvPr>
        </p:nvSpPr>
        <p:spPr/>
        <p:txBody>
          <a:bodyPr/>
          <a:lstStyle/>
          <a:p>
            <a:r>
              <a:rPr lang="en-US" dirty="0"/>
              <a:t>Conclusion from all three chapters</a:t>
            </a:r>
          </a:p>
        </p:txBody>
      </p:sp>
      <p:sp>
        <p:nvSpPr>
          <p:cNvPr id="3" name="Content Placeholder 2">
            <a:extLst>
              <a:ext uri="{FF2B5EF4-FFF2-40B4-BE49-F238E27FC236}">
                <a16:creationId xmlns:a16="http://schemas.microsoft.com/office/drawing/2014/main" id="{760599CA-C80E-152F-A1FF-1E46E038B908}"/>
              </a:ext>
            </a:extLst>
          </p:cNvPr>
          <p:cNvSpPr>
            <a:spLocks noGrp="1"/>
          </p:cNvSpPr>
          <p:nvPr>
            <p:ph sz="half" idx="1"/>
          </p:nvPr>
        </p:nvSpPr>
        <p:spPr/>
        <p:txBody>
          <a:bodyPr vert="horz" lIns="0" tIns="0" rIns="0" bIns="0" rtlCol="0" anchor="t">
            <a:normAutofit/>
          </a:bodyPr>
          <a:lstStyle/>
          <a:p>
            <a:pPr marL="0" indent="0">
              <a:buNone/>
            </a:pPr>
            <a:r>
              <a:rPr lang="en-US" dirty="0"/>
              <a:t>What have I learned?</a:t>
            </a:r>
          </a:p>
          <a:p>
            <a:r>
              <a:rPr lang="en-US" dirty="0"/>
              <a:t>Peer-to-peer accommodation</a:t>
            </a:r>
          </a:p>
          <a:p>
            <a:r>
              <a:rPr lang="en-US" dirty="0"/>
              <a:t>Airbnb and its </a:t>
            </a:r>
            <a:r>
              <a:rPr lang="en-US" dirty="0" err="1"/>
              <a:t>contendors</a:t>
            </a:r>
          </a:p>
          <a:p>
            <a:r>
              <a:rPr lang="en-US" dirty="0"/>
              <a:t>Sharing Economy – still developing as technology is constantly improving</a:t>
            </a:r>
          </a:p>
          <a:p>
            <a:r>
              <a:rPr lang="en-US" dirty="0"/>
              <a:t>How much of an affect regular accommodation has on the planet</a:t>
            </a:r>
          </a:p>
          <a:p>
            <a:r>
              <a:rPr lang="en-US" dirty="0"/>
              <a:t>How to make your travel footprint smaller</a:t>
            </a:r>
          </a:p>
          <a:p>
            <a:endParaRPr lang="en-US" dirty="0"/>
          </a:p>
        </p:txBody>
      </p:sp>
      <p:sp>
        <p:nvSpPr>
          <p:cNvPr id="4" name="Content Placeholder 3">
            <a:extLst>
              <a:ext uri="{FF2B5EF4-FFF2-40B4-BE49-F238E27FC236}">
                <a16:creationId xmlns:a16="http://schemas.microsoft.com/office/drawing/2014/main" id="{A21BBD60-901B-23C5-0A21-F1FE14A0C248}"/>
              </a:ext>
            </a:extLst>
          </p:cNvPr>
          <p:cNvSpPr>
            <a:spLocks noGrp="1"/>
          </p:cNvSpPr>
          <p:nvPr>
            <p:ph sz="half" idx="2"/>
          </p:nvPr>
        </p:nvSpPr>
        <p:spPr/>
        <p:txBody>
          <a:bodyPr vert="horz" lIns="0" tIns="0" rIns="0" bIns="0" rtlCol="0" anchor="t">
            <a:normAutofit/>
          </a:bodyPr>
          <a:lstStyle/>
          <a:p>
            <a:pPr marL="0" indent="0">
              <a:buNone/>
            </a:pPr>
            <a:r>
              <a:rPr lang="en-US" dirty="0"/>
              <a:t>How has it affected me as a reader?</a:t>
            </a:r>
          </a:p>
          <a:p>
            <a:r>
              <a:rPr lang="en-US" dirty="0"/>
              <a:t>Make me reconsider travel </a:t>
            </a:r>
            <a:r>
              <a:rPr lang="en-US" dirty="0" err="1"/>
              <a:t>accommodtion</a:t>
            </a:r>
            <a:r>
              <a:rPr lang="en-US" dirty="0"/>
              <a:t> in the future</a:t>
            </a:r>
          </a:p>
          <a:p>
            <a:r>
              <a:rPr lang="en-US" dirty="0"/>
              <a:t>Being more aware of by carbon footprint when it comes to traveling accommodation</a:t>
            </a:r>
          </a:p>
        </p:txBody>
      </p:sp>
      <p:sp>
        <p:nvSpPr>
          <p:cNvPr id="5" name="Date Placeholder 4">
            <a:extLst>
              <a:ext uri="{FF2B5EF4-FFF2-40B4-BE49-F238E27FC236}">
                <a16:creationId xmlns:a16="http://schemas.microsoft.com/office/drawing/2014/main" id="{FD9D7CB1-1EA8-C758-6368-6A5CF6C941BD}"/>
              </a:ext>
            </a:extLst>
          </p:cNvPr>
          <p:cNvSpPr>
            <a:spLocks noGrp="1"/>
          </p:cNvSpPr>
          <p:nvPr>
            <p:ph type="dt" sz="half" idx="10"/>
          </p:nvPr>
        </p:nvSpPr>
        <p:spPr/>
        <p:txBody>
          <a:bodyPr/>
          <a:lstStyle/>
          <a:p>
            <a:fld id="{75A1A867-0A79-4A50-BB46-22A7CAA69604}" type="datetime1">
              <a:t>12/1/2024</a:t>
            </a:fld>
            <a:endParaRPr lang="en-US" dirty="0"/>
          </a:p>
        </p:txBody>
      </p:sp>
      <p:sp>
        <p:nvSpPr>
          <p:cNvPr id="6" name="Footer Placeholder 5">
            <a:extLst>
              <a:ext uri="{FF2B5EF4-FFF2-40B4-BE49-F238E27FC236}">
                <a16:creationId xmlns:a16="http://schemas.microsoft.com/office/drawing/2014/main" id="{C8095F14-A363-3393-38F2-7E286341600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D6ED4A5E-4414-2ABC-D936-3F1A8326250F}"/>
              </a:ext>
            </a:extLst>
          </p:cNvPr>
          <p:cNvSpPr>
            <a:spLocks noGrp="1"/>
          </p:cNvSpPr>
          <p:nvPr>
            <p:ph type="sldNum" sz="quarter" idx="12"/>
          </p:nvPr>
        </p:nvSpPr>
        <p:spPr/>
        <p:txBody>
          <a:bodyPr/>
          <a:lstStyle/>
          <a:p>
            <a:fld id="{017DE1FC-E54A-4B87-A814-263D1E8654B2}" type="slidenum">
              <a:rPr lang="en-US" dirty="0"/>
              <a:t>15</a:t>
            </a:fld>
            <a:endParaRPr lang="en-US" dirty="0"/>
          </a:p>
        </p:txBody>
      </p:sp>
      <p:pic>
        <p:nvPicPr>
          <p:cNvPr id="8" name="Slide 15">
            <a:hlinkClick r:id="" action="ppaction://media"/>
            <a:extLst>
              <a:ext uri="{FF2B5EF4-FFF2-40B4-BE49-F238E27FC236}">
                <a16:creationId xmlns:a16="http://schemas.microsoft.com/office/drawing/2014/main" id="{28D9C573-1F8D-28A5-5494-49AB2261A6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22727" y="5114690"/>
            <a:ext cx="730250" cy="730250"/>
          </a:xfrm>
          <a:prstGeom prst="rect">
            <a:avLst/>
          </a:prstGeom>
        </p:spPr>
      </p:pic>
    </p:spTree>
    <p:extLst>
      <p:ext uri="{BB962C8B-B14F-4D97-AF65-F5344CB8AC3E}">
        <p14:creationId xmlns:p14="http://schemas.microsoft.com/office/powerpoint/2010/main" val="2192400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43" restart="whenNotActive" fill="hold" evtFilter="cancelBubble" nodeType="interactiveSeq">
                <p:stCondLst>
                  <p:cond evt="onClick" delay="0">
                    <p:tgtEl>
                      <p:spTgt spid="8"/>
                    </p:tgtEl>
                  </p:cond>
                </p:stCondLst>
                <p:endSync evt="end" delay="0">
                  <p:rtn val="all"/>
                </p:endSync>
                <p:childTnLst>
                  <p:par>
                    <p:cTn id="44" fill="hold">
                      <p:stCondLst>
                        <p:cond delay="0"/>
                      </p:stCondLst>
                      <p:childTnLst>
                        <p:par>
                          <p:cTn id="45" fill="hold">
                            <p:stCondLst>
                              <p:cond delay="0"/>
                            </p:stCondLst>
                            <p:childTnLst>
                              <p:par>
                                <p:cTn id="46" presetID="1" presetClass="mediacall" presetSubtype="0" fill="hold" nodeType="clickEffect">
                                  <p:stCondLst>
                                    <p:cond delay="0"/>
                                  </p:stCondLst>
                                  <p:childTnLst>
                                    <p:cmd type="call" cmd="playFrom(0.0)">
                                      <p:cBhvr>
                                        <p:cTn id="47" dur="1" fill="hold"/>
                                        <p:tgtEl>
                                          <p:spTgt spid="8"/>
                                        </p:tgtEl>
                                      </p:cBhvr>
                                    </p:cmd>
                                  </p:childTnLst>
                                </p:cTn>
                              </p:par>
                            </p:childTnLst>
                          </p:cTn>
                        </p:par>
                      </p:childTnLst>
                    </p:cTn>
                  </p:par>
                </p:childTnLst>
              </p:cTn>
              <p:nextCondLst>
                <p:cond evt="onClick" delay="0">
                  <p:tgtEl>
                    <p:spTgt spid="8"/>
                  </p:tgtEl>
                </p:cond>
              </p:nextCondLst>
            </p:seq>
            <p:audio>
              <p:cMediaNode>
                <p:cTn id="48"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B376F-0711-6AAC-BC61-8F363901D1D6}"/>
              </a:ext>
            </a:extLst>
          </p:cNvPr>
          <p:cNvSpPr>
            <a:spLocks noGrp="1"/>
          </p:cNvSpPr>
          <p:nvPr>
            <p:ph type="title"/>
          </p:nvPr>
        </p:nvSpPr>
        <p:spPr>
          <a:xfrm>
            <a:off x="3403564" y="-829806"/>
            <a:ext cx="10309745" cy="1233488"/>
          </a:xfrm>
        </p:spPr>
        <p:txBody>
          <a:bodyPr/>
          <a:lstStyle/>
          <a:p>
            <a:r>
              <a:rPr lang="en-US" dirty="0"/>
              <a:t>References</a:t>
            </a:r>
          </a:p>
        </p:txBody>
      </p:sp>
      <p:sp>
        <p:nvSpPr>
          <p:cNvPr id="5" name="Date Placeholder 4">
            <a:extLst>
              <a:ext uri="{FF2B5EF4-FFF2-40B4-BE49-F238E27FC236}">
                <a16:creationId xmlns:a16="http://schemas.microsoft.com/office/drawing/2014/main" id="{C63543F6-CAE5-1129-55BD-9BCC736A9E06}"/>
              </a:ext>
            </a:extLst>
          </p:cNvPr>
          <p:cNvSpPr>
            <a:spLocks noGrp="1"/>
          </p:cNvSpPr>
          <p:nvPr>
            <p:ph type="dt" sz="half" idx="10"/>
          </p:nvPr>
        </p:nvSpPr>
        <p:spPr/>
        <p:txBody>
          <a:bodyPr/>
          <a:lstStyle/>
          <a:p>
            <a:fld id="{15227730-3C6F-4451-9C8B-91179435B740}" type="datetime1">
              <a:t>12/1/2024</a:t>
            </a:fld>
            <a:endParaRPr lang="en-US" dirty="0"/>
          </a:p>
        </p:txBody>
      </p:sp>
      <p:sp>
        <p:nvSpPr>
          <p:cNvPr id="6" name="Footer Placeholder 5">
            <a:extLst>
              <a:ext uri="{FF2B5EF4-FFF2-40B4-BE49-F238E27FC236}">
                <a16:creationId xmlns:a16="http://schemas.microsoft.com/office/drawing/2014/main" id="{6D2CB4CA-8084-4C97-F252-F213C9249C5C}"/>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B3289DC-F54F-1E34-2F08-7884F540ECA4}"/>
              </a:ext>
            </a:extLst>
          </p:cNvPr>
          <p:cNvSpPr>
            <a:spLocks noGrp="1"/>
          </p:cNvSpPr>
          <p:nvPr>
            <p:ph type="sldNum" sz="quarter" idx="12"/>
          </p:nvPr>
        </p:nvSpPr>
        <p:spPr/>
        <p:txBody>
          <a:bodyPr/>
          <a:lstStyle/>
          <a:p>
            <a:fld id="{017DE1FC-E54A-4B87-A814-263D1E8654B2}" type="slidenum">
              <a:rPr lang="en-US" dirty="0"/>
              <a:t>16</a:t>
            </a:fld>
            <a:endParaRPr lang="en-US" dirty="0"/>
          </a:p>
        </p:txBody>
      </p:sp>
      <p:sp>
        <p:nvSpPr>
          <p:cNvPr id="3" name="TextBox 2">
            <a:extLst>
              <a:ext uri="{FF2B5EF4-FFF2-40B4-BE49-F238E27FC236}">
                <a16:creationId xmlns:a16="http://schemas.microsoft.com/office/drawing/2014/main" id="{64F56A55-C5FD-BBF0-18F1-6E6B8F473EA0}"/>
              </a:ext>
            </a:extLst>
          </p:cNvPr>
          <p:cNvSpPr txBox="1"/>
          <p:nvPr/>
        </p:nvSpPr>
        <p:spPr>
          <a:xfrm>
            <a:off x="160428" y="84768"/>
            <a:ext cx="11862958" cy="68018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1400" b="1" dirty="0">
              <a:solidFill>
                <a:srgbClr val="0F4761"/>
              </a:solidFill>
              <a:latin typeface="Times New Roman"/>
              <a:cs typeface="Times New Roman"/>
            </a:endParaRPr>
          </a:p>
          <a:p>
            <a:r>
              <a:rPr lang="en-US" sz="1400">
                <a:latin typeface="Times New Roman"/>
                <a:cs typeface="Times New Roman"/>
              </a:rPr>
              <a:t>Adamiak, C. (2020). Peer-to-peer accommodation in destination life cycle: the case of Nordic countries. </a:t>
            </a:r>
            <a:r>
              <a:rPr lang="en-US" sz="1400" i="1">
                <a:latin typeface="Times New Roman"/>
                <a:cs typeface="Times New Roman"/>
              </a:rPr>
              <a:t>Scandinavian Journal of Hospitality and Tourism</a:t>
            </a:r>
            <a:r>
              <a:rPr lang="en-US" sz="1400">
                <a:latin typeface="Times New Roman"/>
                <a:cs typeface="Times New Roman"/>
              </a:rPr>
              <a:t>, </a:t>
            </a:r>
            <a:r>
              <a:rPr lang="en-US" sz="1400" i="1">
                <a:latin typeface="Times New Roman"/>
                <a:cs typeface="Times New Roman"/>
              </a:rPr>
              <a:t>20</a:t>
            </a:r>
            <a:r>
              <a:rPr lang="en-US" sz="1400">
                <a:latin typeface="Times New Roman"/>
                <a:cs typeface="Times New Roman"/>
              </a:rPr>
              <a:t>(3), 212–226. </a:t>
            </a:r>
            <a:r>
              <a:rPr lang="en-US" sz="1400" u="sng" dirty="0">
                <a:latin typeface="Times New Roman"/>
                <a:cs typeface="Times New Roman"/>
                <a:hlinkClick r:id="rId2"/>
              </a:rPr>
              <a:t>https://doi.org/10.1080/15022250.2020.1775116</a:t>
            </a:r>
            <a:endParaRPr lang="en-US" sz="1400">
              <a:latin typeface="Aptos"/>
            </a:endParaRPr>
          </a:p>
          <a:p>
            <a:r>
              <a:rPr lang="en-US" sz="1400">
                <a:latin typeface="Times New Roman"/>
                <a:cs typeface="Times New Roman"/>
              </a:rPr>
              <a:t>Airbnb. (2023, January 18). How much tax do I pay as a Host on Airbnb? Retrieved from Airbnb Newsroom website: </a:t>
            </a:r>
            <a:r>
              <a:rPr lang="en-US" sz="1400" u="sng" dirty="0">
                <a:latin typeface="Times New Roman"/>
                <a:cs typeface="Times New Roman"/>
                <a:hlinkClick r:id="rId3"/>
              </a:rPr>
              <a:t>https://news.airbnb.com/en-uk/how-much-tax-do-i-pay-as-a-host-on-airbnb/</a:t>
            </a:r>
            <a:endParaRPr lang="en-US" sz="1400">
              <a:latin typeface="Aptos"/>
            </a:endParaRPr>
          </a:p>
          <a:p>
            <a:r>
              <a:rPr lang="en-US" sz="1400">
                <a:latin typeface="Times New Roman"/>
                <a:cs typeface="Times New Roman"/>
              </a:rPr>
              <a:t>Airbnb. (2024). Responsible Hosting in the United Kingdom - Airbnb Help Centre. Retrieved from Airbnb website: </a:t>
            </a:r>
            <a:r>
              <a:rPr lang="en-US" sz="1400" u="sng" dirty="0">
                <a:latin typeface="Times New Roman"/>
                <a:cs typeface="Times New Roman"/>
                <a:hlinkClick r:id="rId4"/>
              </a:rPr>
              <a:t>https://www.airbnb.co.uk/help/article/1379</a:t>
            </a:r>
            <a:endParaRPr lang="en-US" sz="1400">
              <a:latin typeface="Aptos"/>
            </a:endParaRPr>
          </a:p>
          <a:p>
            <a:r>
              <a:rPr lang="en-US" sz="1400" err="1">
                <a:latin typeface="Times New Roman"/>
                <a:cs typeface="Times New Roman"/>
              </a:rPr>
              <a:t>airtics</a:t>
            </a:r>
            <a:r>
              <a:rPr lang="en-US" sz="1400">
                <a:latin typeface="Times New Roman"/>
                <a:cs typeface="Times New Roman"/>
              </a:rPr>
              <a:t>. (2023). Ultimate Guide to Start Airbnb in The United Kingdom. Retrieved November 19, 2024, from Airbtics.com website: </a:t>
            </a:r>
            <a:r>
              <a:rPr lang="en-US" sz="1400" u="sng" dirty="0">
                <a:latin typeface="Times New Roman"/>
                <a:cs typeface="Times New Roman"/>
                <a:hlinkClick r:id="rId5"/>
              </a:rPr>
              <a:t>https://airbtics.com/starting-an-airbnb-the-united-kingdom/</a:t>
            </a:r>
            <a:endParaRPr lang="en-US" sz="1400">
              <a:latin typeface="Aptos"/>
            </a:endParaRPr>
          </a:p>
          <a:p>
            <a:r>
              <a:rPr lang="en-US" sz="1400">
                <a:latin typeface="Times New Roman"/>
                <a:cs typeface="Times New Roman"/>
              </a:rPr>
              <a:t>Benner, K. (2017, July 13). Inside the Hotel </a:t>
            </a:r>
            <a:r>
              <a:rPr lang="en-US" sz="1400" err="1">
                <a:latin typeface="Times New Roman"/>
                <a:cs typeface="Times New Roman"/>
              </a:rPr>
              <a:t>Idustry’s</a:t>
            </a:r>
            <a:r>
              <a:rPr lang="en-US" sz="1400">
                <a:latin typeface="Times New Roman"/>
                <a:cs typeface="Times New Roman"/>
              </a:rPr>
              <a:t> Plan to Combat Airbnb. Retrieved from New York Times website: </a:t>
            </a:r>
            <a:r>
              <a:rPr lang="en-US" sz="1400" u="sng" dirty="0">
                <a:latin typeface="Times New Roman"/>
                <a:cs typeface="Times New Roman"/>
                <a:hlinkClick r:id="rId6"/>
              </a:rPr>
              <a:t>https://www.nytimes.com/2017/04/16/technology/%20inside-the-hotel-industrys-plan-to-combat-airbnb.html</a:t>
            </a:r>
            <a:r>
              <a:rPr lang="en-US" sz="1400" dirty="0">
                <a:latin typeface="Times New Roman"/>
                <a:cs typeface="Times New Roman"/>
              </a:rPr>
              <a:t>.</a:t>
            </a:r>
          </a:p>
          <a:p>
            <a:r>
              <a:rPr lang="en-US" sz="1400" err="1">
                <a:latin typeface="Times New Roman"/>
                <a:cs typeface="Times New Roman"/>
              </a:rPr>
              <a:t>Bodhanowics</a:t>
            </a:r>
            <a:r>
              <a:rPr lang="en-US" sz="1400">
                <a:latin typeface="Times New Roman"/>
                <a:cs typeface="Times New Roman"/>
              </a:rPr>
              <a:t>, P., &amp; </a:t>
            </a:r>
            <a:r>
              <a:rPr lang="en-US" sz="1400" err="1">
                <a:latin typeface="Times New Roman"/>
                <a:cs typeface="Times New Roman"/>
              </a:rPr>
              <a:t>Martinae</a:t>
            </a:r>
            <a:r>
              <a:rPr lang="en-US" sz="1400">
                <a:latin typeface="Times New Roman"/>
                <a:cs typeface="Times New Roman"/>
              </a:rPr>
              <a:t>, I. (2007). </a:t>
            </a:r>
            <a:r>
              <a:rPr lang="en-US" sz="1400" i="1">
                <a:latin typeface="Times New Roman"/>
                <a:cs typeface="Times New Roman"/>
              </a:rPr>
              <a:t>Determinants and benchmarking of resource consumption in hotels–Case study of Hilton International and Scandic in Europe</a:t>
            </a:r>
            <a:r>
              <a:rPr lang="en-US" sz="1400">
                <a:latin typeface="Times New Roman"/>
                <a:cs typeface="Times New Roman"/>
              </a:rPr>
              <a:t>. Energy and Buildings.</a:t>
            </a:r>
            <a:endParaRPr lang="en-US" sz="1400" dirty="0">
              <a:latin typeface="Times New Roman"/>
              <a:cs typeface="Times New Roman"/>
            </a:endParaRPr>
          </a:p>
          <a:p>
            <a:r>
              <a:rPr lang="en-US" sz="1400" dirty="0" err="1">
                <a:latin typeface="Times New Roman"/>
                <a:cs typeface="Times New Roman"/>
              </a:rPr>
              <a:t>Breidbach</a:t>
            </a:r>
            <a:r>
              <a:rPr lang="en-US" sz="1400" dirty="0">
                <a:latin typeface="Times New Roman"/>
                <a:cs typeface="Times New Roman"/>
              </a:rPr>
              <a:t>, C. (2017). Engagement Platforms in the Sharing Economy: Conceptual Foundations and Research Directions. </a:t>
            </a:r>
            <a:r>
              <a:rPr lang="en-US" sz="1400" i="1" dirty="0">
                <a:latin typeface="Times New Roman"/>
                <a:cs typeface="Times New Roman"/>
              </a:rPr>
              <a:t>SSRN Electronic Journal</a:t>
            </a:r>
            <a:r>
              <a:rPr lang="en-US" sz="1400" dirty="0">
                <a:latin typeface="Times New Roman"/>
                <a:cs typeface="Times New Roman"/>
              </a:rPr>
              <a:t>, </a:t>
            </a:r>
            <a:r>
              <a:rPr lang="en-US" sz="1400" i="1" dirty="0">
                <a:latin typeface="Times New Roman"/>
                <a:cs typeface="Times New Roman"/>
              </a:rPr>
              <a:t>27</a:t>
            </a:r>
            <a:r>
              <a:rPr lang="en-US" sz="1400" dirty="0">
                <a:latin typeface="Times New Roman"/>
                <a:cs typeface="Times New Roman"/>
              </a:rPr>
              <a:t>(4). </a:t>
            </a:r>
            <a:r>
              <a:rPr lang="en-US" sz="1400" u="sng" dirty="0">
                <a:latin typeface="Times New Roman"/>
                <a:cs typeface="Times New Roman"/>
                <a:hlinkClick r:id="rId7"/>
              </a:rPr>
              <a:t>https://doi.org/10.2139/ssrn.3649765</a:t>
            </a:r>
            <a:endParaRPr lang="en-US" sz="1400">
              <a:latin typeface="Aptos"/>
            </a:endParaRPr>
          </a:p>
          <a:p>
            <a:r>
              <a:rPr lang="en-US" sz="1400" dirty="0">
                <a:latin typeface="Times New Roman"/>
                <a:cs typeface="Times New Roman"/>
              </a:rPr>
              <a:t>Byrne, M. (2017a). screenshot of conversation between Airbnb host and guest. In </a:t>
            </a:r>
            <a:r>
              <a:rPr lang="en-US" sz="1400" i="1" dirty="0">
                <a:latin typeface="Times New Roman"/>
                <a:cs typeface="Times New Roman"/>
              </a:rPr>
              <a:t>Vice</a:t>
            </a:r>
            <a:r>
              <a:rPr lang="en-US" sz="1400" dirty="0">
                <a:latin typeface="Times New Roman"/>
                <a:cs typeface="Times New Roman"/>
              </a:rPr>
              <a:t>.</a:t>
            </a:r>
          </a:p>
          <a:p>
            <a:r>
              <a:rPr lang="en-US" sz="1400" dirty="0">
                <a:latin typeface="Times New Roman"/>
                <a:cs typeface="Times New Roman"/>
              </a:rPr>
              <a:t>Byrne, M. (2017b, June 5). New Study Quantifies Airbnb’s Widespread Exclusion of Disabled Guests. Retrieved November 18, 2024, from VICE website: </a:t>
            </a:r>
            <a:r>
              <a:rPr lang="en-US" sz="1400" u="sng" dirty="0">
                <a:latin typeface="Times New Roman"/>
                <a:cs typeface="Times New Roman"/>
                <a:hlinkClick r:id="rId8"/>
              </a:rPr>
              <a:t>https://www.vice.com/en/article/new-study-quantifies-airbnbs-widespread-exclusion-of-disabled-guests/</a:t>
            </a:r>
            <a:endParaRPr lang="en-US" sz="1400">
              <a:latin typeface="Aptos"/>
              <a:cs typeface="Times New Roman"/>
            </a:endParaRPr>
          </a:p>
          <a:p>
            <a:r>
              <a:rPr lang="en-US" sz="1400" dirty="0">
                <a:latin typeface="Times New Roman"/>
                <a:cs typeface="Times New Roman"/>
              </a:rPr>
              <a:t>Collins, P. (2021, October 20). The sharing economy: Definition, examples and advantages. Retrieved from Selectra website: </a:t>
            </a:r>
            <a:r>
              <a:rPr lang="en-US" sz="1400" u="sng" dirty="0">
                <a:latin typeface="Times New Roman"/>
                <a:cs typeface="Times New Roman"/>
                <a:hlinkClick r:id="rId9"/>
              </a:rPr>
              <a:t>https://climate.selectra.com/en/environment/sharing-economy</a:t>
            </a:r>
            <a:endParaRPr lang="en-US" sz="1400">
              <a:latin typeface="Aptos"/>
              <a:cs typeface="Times New Roman"/>
            </a:endParaRPr>
          </a:p>
          <a:p>
            <a:r>
              <a:rPr lang="en-US" sz="1400" dirty="0">
                <a:latin typeface="Times New Roman"/>
                <a:cs typeface="Times New Roman"/>
              </a:rPr>
              <a:t>Condor Ferries. (2023). 65+ Hotel Industry Statistics &amp; Trends (2020). Retrieved from Condor Ferries website: </a:t>
            </a:r>
            <a:r>
              <a:rPr lang="en-US" sz="1400" u="sng" dirty="0">
                <a:latin typeface="Times New Roman"/>
                <a:cs typeface="Times New Roman"/>
                <a:hlinkClick r:id="rId10"/>
              </a:rPr>
              <a:t>https://www.condorferries.co.uk/hotel-industry-statistics</a:t>
            </a:r>
            <a:endParaRPr lang="en-US" sz="1400">
              <a:latin typeface="Aptos"/>
              <a:cs typeface="Times New Roman"/>
            </a:endParaRPr>
          </a:p>
          <a:p>
            <a:r>
              <a:rPr lang="en-US" sz="1400" err="1">
                <a:latin typeface="Times New Roman"/>
                <a:cs typeface="Times New Roman"/>
              </a:rPr>
              <a:t>DesignStudio</a:t>
            </a:r>
            <a:r>
              <a:rPr lang="en-US" sz="1400" dirty="0">
                <a:latin typeface="Times New Roman"/>
                <a:cs typeface="Times New Roman"/>
              </a:rPr>
              <a:t>. (2014). Airbnb logo. In </a:t>
            </a:r>
            <a:r>
              <a:rPr lang="en-US" sz="1400" i="1" err="1">
                <a:latin typeface="Times New Roman"/>
                <a:cs typeface="Times New Roman"/>
              </a:rPr>
              <a:t>DesignStudio</a:t>
            </a:r>
            <a:r>
              <a:rPr lang="en-US" sz="1400" dirty="0">
                <a:latin typeface="Times New Roman"/>
                <a:cs typeface="Times New Roman"/>
              </a:rPr>
              <a:t>.</a:t>
            </a:r>
          </a:p>
          <a:p>
            <a:r>
              <a:rPr lang="en-US" sz="1400" err="1">
                <a:latin typeface="Times New Roman"/>
                <a:cs typeface="Times New Roman"/>
              </a:rPr>
              <a:t>Dolnicar</a:t>
            </a:r>
            <a:r>
              <a:rPr lang="en-US" sz="1400" dirty="0">
                <a:latin typeface="Times New Roman"/>
                <a:cs typeface="Times New Roman"/>
              </a:rPr>
              <a:t>. (2017a). Table of most rented buildings on Airbnb. In </a:t>
            </a:r>
            <a:r>
              <a:rPr lang="en-US" sz="1400" i="1" dirty="0">
                <a:latin typeface="Times New Roman"/>
                <a:cs typeface="Times New Roman"/>
              </a:rPr>
              <a:t>Peer-to-peer accommodation network</a:t>
            </a:r>
            <a:r>
              <a:rPr lang="en-US" sz="1400" dirty="0">
                <a:latin typeface="Times New Roman"/>
                <a:cs typeface="Times New Roman"/>
              </a:rPr>
              <a:t>.</a:t>
            </a:r>
          </a:p>
          <a:p>
            <a:r>
              <a:rPr lang="en-US" sz="1400" err="1">
                <a:latin typeface="Times New Roman"/>
                <a:cs typeface="Times New Roman"/>
              </a:rPr>
              <a:t>Dolnicar</a:t>
            </a:r>
            <a:r>
              <a:rPr lang="en-US" sz="1400" dirty="0">
                <a:latin typeface="Times New Roman"/>
                <a:cs typeface="Times New Roman"/>
              </a:rPr>
              <a:t>, S. (2017b). Airbnb Survey. In </a:t>
            </a:r>
            <a:r>
              <a:rPr lang="en-US" sz="1400" i="1" dirty="0">
                <a:latin typeface="Times New Roman"/>
                <a:cs typeface="Times New Roman"/>
              </a:rPr>
              <a:t>Peer-to-peer accommodation network</a:t>
            </a:r>
            <a:r>
              <a:rPr lang="en-US" sz="1400" dirty="0">
                <a:latin typeface="Times New Roman"/>
                <a:cs typeface="Times New Roman"/>
              </a:rPr>
              <a:t>.</a:t>
            </a:r>
          </a:p>
          <a:p>
            <a:r>
              <a:rPr lang="en-US" sz="1400" err="1">
                <a:latin typeface="Times New Roman"/>
                <a:cs typeface="Times New Roman"/>
              </a:rPr>
              <a:t>Dolnicar</a:t>
            </a:r>
            <a:r>
              <a:rPr lang="en-US" sz="1400" dirty="0">
                <a:latin typeface="Times New Roman"/>
                <a:cs typeface="Times New Roman"/>
              </a:rPr>
              <a:t>, S. (2017c). Book cover of Peer-to-peer accommodation networks. In </a:t>
            </a:r>
            <a:r>
              <a:rPr lang="en-US" sz="1400" i="1" dirty="0">
                <a:latin typeface="Times New Roman"/>
                <a:cs typeface="Times New Roman"/>
              </a:rPr>
              <a:t>Peer-to-peer accommodation network</a:t>
            </a:r>
            <a:r>
              <a:rPr lang="en-US" sz="1400" dirty="0">
                <a:latin typeface="Times New Roman"/>
                <a:cs typeface="Times New Roman"/>
              </a:rPr>
              <a:t>.</a:t>
            </a:r>
          </a:p>
          <a:p>
            <a:r>
              <a:rPr lang="en-US" sz="1400" err="1">
                <a:latin typeface="Times New Roman"/>
                <a:cs typeface="Times New Roman"/>
              </a:rPr>
              <a:t>Dolnicar</a:t>
            </a:r>
            <a:r>
              <a:rPr lang="en-US" sz="1400" dirty="0">
                <a:latin typeface="Times New Roman"/>
                <a:cs typeface="Times New Roman"/>
              </a:rPr>
              <a:t>, S. (2017d). Four corners of peer-to-peer accommodation. In </a:t>
            </a:r>
            <a:r>
              <a:rPr lang="en-US" sz="1400" i="1" dirty="0">
                <a:latin typeface="Times New Roman"/>
                <a:cs typeface="Times New Roman"/>
              </a:rPr>
              <a:t>Peer-to-peer accommodation network</a:t>
            </a:r>
            <a:r>
              <a:rPr lang="en-US" sz="1400" dirty="0">
                <a:latin typeface="Times New Roman"/>
                <a:cs typeface="Times New Roman"/>
              </a:rPr>
              <a:t>.</a:t>
            </a:r>
          </a:p>
          <a:p>
            <a:r>
              <a:rPr lang="en-US" sz="1400" err="1">
                <a:latin typeface="Times New Roman"/>
                <a:cs typeface="Times New Roman"/>
              </a:rPr>
              <a:t>Dolnicar</a:t>
            </a:r>
            <a:r>
              <a:rPr lang="en-US" sz="1400" dirty="0">
                <a:latin typeface="Times New Roman"/>
                <a:cs typeface="Times New Roman"/>
              </a:rPr>
              <a:t>, S. (2017e). graph of tourists’ perceptions of environmental footprints. In </a:t>
            </a:r>
            <a:r>
              <a:rPr lang="en-US" sz="1400" i="1" dirty="0">
                <a:latin typeface="Times New Roman"/>
                <a:cs typeface="Times New Roman"/>
              </a:rPr>
              <a:t>peer-to-peer accommodation network</a:t>
            </a:r>
            <a:r>
              <a:rPr lang="en-US" sz="1400" dirty="0">
                <a:latin typeface="Times New Roman"/>
                <a:cs typeface="Times New Roman"/>
              </a:rPr>
              <a:t>.</a:t>
            </a:r>
          </a:p>
          <a:p>
            <a:r>
              <a:rPr lang="en-US" sz="1400" err="1">
                <a:latin typeface="Times New Roman"/>
                <a:cs typeface="Times New Roman"/>
              </a:rPr>
              <a:t>Dolnicar</a:t>
            </a:r>
            <a:r>
              <a:rPr lang="en-US" sz="1400" dirty="0">
                <a:latin typeface="Times New Roman"/>
                <a:cs typeface="Times New Roman"/>
              </a:rPr>
              <a:t>, S. (2017f). </a:t>
            </a:r>
            <a:r>
              <a:rPr lang="en-US" sz="1400" i="1" dirty="0">
                <a:latin typeface="Times New Roman"/>
                <a:cs typeface="Times New Roman"/>
              </a:rPr>
              <a:t>Peer-to-peer accommodation networks pushing the boundaries</a:t>
            </a:r>
            <a:r>
              <a:rPr lang="en-US" sz="1400" dirty="0">
                <a:latin typeface="Times New Roman"/>
                <a:cs typeface="Times New Roman"/>
              </a:rPr>
              <a:t>. Wolvercote, Oxford Goodfellow Publishers Ltd.</a:t>
            </a:r>
          </a:p>
          <a:p>
            <a:r>
              <a:rPr lang="en-US" sz="1400" err="1">
                <a:latin typeface="Times New Roman"/>
                <a:cs typeface="Times New Roman"/>
              </a:rPr>
              <a:t>Dolnicar</a:t>
            </a:r>
            <a:r>
              <a:rPr lang="en-US" sz="1400" dirty="0">
                <a:latin typeface="Times New Roman"/>
                <a:cs typeface="Times New Roman"/>
              </a:rPr>
              <a:t>, S. (2017g). Quotes from Airbnb hosts. In </a:t>
            </a:r>
            <a:r>
              <a:rPr lang="en-US" sz="1400" i="1" dirty="0">
                <a:latin typeface="Times New Roman"/>
                <a:cs typeface="Times New Roman"/>
              </a:rPr>
              <a:t>Peer-to-peer accommodation network</a:t>
            </a:r>
            <a:r>
              <a:rPr lang="en-US" sz="1400" dirty="0">
                <a:latin typeface="Times New Roman"/>
                <a:cs typeface="Times New Roman"/>
              </a:rPr>
              <a:t>.</a:t>
            </a:r>
          </a:p>
          <a:p>
            <a:pPr algn="l"/>
            <a:endParaRPr lang="en-US" sz="1200" dirty="0">
              <a:latin typeface="Times New Roman"/>
              <a:cs typeface="Times New Roman"/>
            </a:endParaRPr>
          </a:p>
          <a:p>
            <a:endParaRPr lang="en-US" dirty="0"/>
          </a:p>
        </p:txBody>
      </p:sp>
    </p:spTree>
    <p:extLst>
      <p:ext uri="{BB962C8B-B14F-4D97-AF65-F5344CB8AC3E}">
        <p14:creationId xmlns:p14="http://schemas.microsoft.com/office/powerpoint/2010/main" val="2834895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D762637-1176-3DA7-4ECF-4336675D1594}"/>
              </a:ext>
            </a:extLst>
          </p:cNvPr>
          <p:cNvSpPr>
            <a:spLocks noGrp="1"/>
          </p:cNvSpPr>
          <p:nvPr>
            <p:ph type="dt" sz="half" idx="10"/>
          </p:nvPr>
        </p:nvSpPr>
        <p:spPr/>
        <p:txBody>
          <a:bodyPr/>
          <a:lstStyle/>
          <a:p>
            <a:fld id="{690A76F5-A141-4B10-B266-763EF6119CBE}" type="datetime1">
              <a:t>12/1/2024</a:t>
            </a:fld>
            <a:endParaRPr lang="en-US" dirty="0"/>
          </a:p>
        </p:txBody>
      </p:sp>
      <p:sp>
        <p:nvSpPr>
          <p:cNvPr id="5" name="Footer Placeholder 4">
            <a:extLst>
              <a:ext uri="{FF2B5EF4-FFF2-40B4-BE49-F238E27FC236}">
                <a16:creationId xmlns:a16="http://schemas.microsoft.com/office/drawing/2014/main" id="{7EEE51C2-6A4A-170F-FA3F-7BF22234465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5438B74-DCF1-0EA3-4E13-767DD28F41E8}"/>
              </a:ext>
            </a:extLst>
          </p:cNvPr>
          <p:cNvSpPr>
            <a:spLocks noGrp="1"/>
          </p:cNvSpPr>
          <p:nvPr>
            <p:ph type="sldNum" sz="quarter" idx="12"/>
          </p:nvPr>
        </p:nvSpPr>
        <p:spPr/>
        <p:txBody>
          <a:bodyPr/>
          <a:lstStyle/>
          <a:p>
            <a:fld id="{017DE1FC-E54A-4B87-A814-263D1E8654B2}" type="slidenum">
              <a:rPr lang="en-US" dirty="0"/>
              <a:t>17</a:t>
            </a:fld>
            <a:endParaRPr lang="en-US" dirty="0"/>
          </a:p>
        </p:txBody>
      </p:sp>
      <p:sp>
        <p:nvSpPr>
          <p:cNvPr id="2" name="TextBox 1">
            <a:extLst>
              <a:ext uri="{FF2B5EF4-FFF2-40B4-BE49-F238E27FC236}">
                <a16:creationId xmlns:a16="http://schemas.microsoft.com/office/drawing/2014/main" id="{54FF6CE9-36BC-4E70-3CB5-BA5585B472DC}"/>
              </a:ext>
            </a:extLst>
          </p:cNvPr>
          <p:cNvSpPr txBox="1"/>
          <p:nvPr/>
        </p:nvSpPr>
        <p:spPr>
          <a:xfrm>
            <a:off x="217608" y="573897"/>
            <a:ext cx="11764374" cy="5724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latin typeface="Times New Roman"/>
                <a:cs typeface="Times New Roman"/>
              </a:rPr>
              <a:t>Dolnicar</a:t>
            </a:r>
            <a:r>
              <a:rPr lang="en-US" sz="1200">
                <a:latin typeface="Times New Roman"/>
                <a:cs typeface="Times New Roman"/>
              </a:rPr>
              <a:t>, S. (2017h). The environmental impact of listings on peer-to-peer accommodation networks. In </a:t>
            </a:r>
            <a:r>
              <a:rPr lang="en-US" sz="1200" i="1">
                <a:latin typeface="Times New Roman"/>
                <a:cs typeface="Times New Roman"/>
              </a:rPr>
              <a:t>Peer-to-peer accommodation network</a:t>
            </a:r>
            <a:r>
              <a:rPr lang="en-US" sz="1200">
                <a:latin typeface="Times New Roman"/>
                <a:cs typeface="Times New Roman"/>
              </a:rPr>
              <a:t>.</a:t>
            </a:r>
            <a:endParaRPr lang="en-US" sz="1200" dirty="0">
              <a:latin typeface="Times New Roman"/>
              <a:cs typeface="Times New Roman"/>
            </a:endParaRPr>
          </a:p>
          <a:p>
            <a:r>
              <a:rPr lang="en-US" sz="1200">
                <a:latin typeface="Times New Roman"/>
                <a:cs typeface="Times New Roman"/>
              </a:rPr>
              <a:t>Elphick, D. (2016, November 30). Airbnb China: Everything you need to know. Retrieved from Little Hotelier website: </a:t>
            </a:r>
            <a:r>
              <a:rPr lang="en-US" sz="1200" u="sng" dirty="0">
                <a:latin typeface="Times New Roman"/>
                <a:cs typeface="Times New Roman"/>
                <a:hlinkClick r:id="rId2"/>
              </a:rPr>
              <a:t>https://www.littlehotelier.com/blog/running-your-property/tujia-airbnb-china-hotel-watch-space/</a:t>
            </a:r>
            <a:endParaRPr lang="en-US" sz="1200">
              <a:latin typeface="Aptos"/>
            </a:endParaRPr>
          </a:p>
          <a:p>
            <a:r>
              <a:rPr lang="en-US" sz="1200">
                <a:latin typeface="Times New Roman"/>
                <a:cs typeface="Times New Roman"/>
              </a:rPr>
              <a:t>Elphick, D. (2024, August 27). Airbnb China: Alternative apps &amp; strategies for hotels | SiteMinder. Retrieved from SiteMinder website: </a:t>
            </a:r>
            <a:r>
              <a:rPr lang="en-US" sz="1200" u="sng" dirty="0">
                <a:latin typeface="Times New Roman"/>
                <a:cs typeface="Times New Roman"/>
                <a:hlinkClick r:id="rId3"/>
              </a:rPr>
              <a:t>https://www.siteminder.com/r/airbnb-china/</a:t>
            </a:r>
            <a:endParaRPr lang="en-US" sz="1200">
              <a:latin typeface="Aptos"/>
            </a:endParaRPr>
          </a:p>
          <a:p>
            <a:r>
              <a:rPr lang="en-US" sz="1200">
                <a:latin typeface="Times New Roman"/>
                <a:cs typeface="Times New Roman"/>
              </a:rPr>
              <a:t>Forno, F., &amp; Garibaldi, R. (2015). Sharing Economy in Travel and Tourism: The Case of Home-Swapping in Italy. </a:t>
            </a:r>
            <a:r>
              <a:rPr lang="en-US" sz="1200" i="1">
                <a:latin typeface="Times New Roman"/>
                <a:cs typeface="Times New Roman"/>
              </a:rPr>
              <a:t>Journal of Quality Assurance in Hospitality &amp; Tourism</a:t>
            </a:r>
            <a:r>
              <a:rPr lang="en-US" sz="1200">
                <a:latin typeface="Times New Roman"/>
                <a:cs typeface="Times New Roman"/>
              </a:rPr>
              <a:t>, </a:t>
            </a:r>
            <a:r>
              <a:rPr lang="en-US" sz="1200" i="1">
                <a:latin typeface="Times New Roman"/>
                <a:cs typeface="Times New Roman"/>
              </a:rPr>
              <a:t>16</a:t>
            </a:r>
            <a:r>
              <a:rPr lang="en-US" sz="1200">
                <a:latin typeface="Times New Roman"/>
                <a:cs typeface="Times New Roman"/>
              </a:rPr>
              <a:t>(2), 202–220. </a:t>
            </a:r>
            <a:r>
              <a:rPr lang="en-US" sz="1200" u="sng" dirty="0">
                <a:latin typeface="Times New Roman"/>
                <a:cs typeface="Times New Roman"/>
                <a:hlinkClick r:id="rId4"/>
              </a:rPr>
              <a:t>https://doi.org/10.1080/1528008x.2015.1013409</a:t>
            </a:r>
            <a:endParaRPr lang="en-US" sz="1200">
              <a:latin typeface="Aptos"/>
            </a:endParaRPr>
          </a:p>
          <a:p>
            <a:r>
              <a:rPr lang="en-US" sz="1200">
                <a:latin typeface="Times New Roman"/>
                <a:cs typeface="Times New Roman"/>
              </a:rPr>
              <a:t>Galvan, A. (2024, March 5). How Airbnb Disrupts the Hotel Industry. Retrieved from globaledge.msu.edu website: </a:t>
            </a:r>
            <a:r>
              <a:rPr lang="en-US" sz="1200" u="sng" dirty="0">
                <a:latin typeface="Times New Roman"/>
                <a:cs typeface="Times New Roman"/>
                <a:hlinkClick r:id="rId5"/>
              </a:rPr>
              <a:t>https://globaledge.msu.edu/blog/post/57383/how-airbnb-disrupts-the-hotel-industry</a:t>
            </a:r>
            <a:endParaRPr lang="en-US" sz="1200">
              <a:latin typeface="Aptos"/>
            </a:endParaRPr>
          </a:p>
          <a:p>
            <a:r>
              <a:rPr lang="en-US" sz="1200">
                <a:latin typeface="Times New Roman"/>
                <a:cs typeface="Times New Roman"/>
              </a:rPr>
              <a:t>GMS. (2020, December 4). Airbnb vs. Renting: Which Strategy Generates the Best ROI? Retrieved from </a:t>
            </a:r>
            <a:r>
              <a:rPr lang="en-US" sz="1200" err="1">
                <a:latin typeface="Times New Roman"/>
                <a:cs typeface="Times New Roman"/>
              </a:rPr>
              <a:t>iGMS</a:t>
            </a:r>
            <a:r>
              <a:rPr lang="en-US" sz="1200">
                <a:latin typeface="Times New Roman"/>
                <a:cs typeface="Times New Roman"/>
              </a:rPr>
              <a:t> website: </a:t>
            </a:r>
            <a:r>
              <a:rPr lang="en-US" sz="1200" u="sng" dirty="0">
                <a:latin typeface="Times New Roman"/>
                <a:cs typeface="Times New Roman"/>
                <a:hlinkClick r:id="rId6"/>
              </a:rPr>
              <a:t>https://www.igms.com/airbnb-vs-renting/</a:t>
            </a:r>
            <a:endParaRPr lang="en-US" sz="1200">
              <a:latin typeface="Aptos"/>
            </a:endParaRPr>
          </a:p>
          <a:p>
            <a:r>
              <a:rPr lang="en-US" sz="1200">
                <a:latin typeface="Times New Roman"/>
                <a:cs typeface="Times New Roman"/>
              </a:rPr>
              <a:t>Gold, K. (2024, April 15). Landlord Checklist for Renting Out a House. Retrieved November 12, 2024, from Kubie Gold website: </a:t>
            </a:r>
            <a:r>
              <a:rPr lang="en-US" sz="1200" u="sng" dirty="0">
                <a:latin typeface="Times New Roman"/>
                <a:cs typeface="Times New Roman"/>
                <a:hlinkClick r:id="rId7"/>
              </a:rPr>
              <a:t>https://kubie-gold.co.uk/landlords/landlord-checklist-for-renting-a-house/</a:t>
            </a:r>
            <a:endParaRPr lang="en-US" sz="1200">
              <a:latin typeface="Aptos"/>
            </a:endParaRPr>
          </a:p>
          <a:p>
            <a:r>
              <a:rPr lang="en-US" sz="1200" err="1">
                <a:latin typeface="Times New Roman"/>
                <a:cs typeface="Times New Roman"/>
              </a:rPr>
              <a:t>Gössling</a:t>
            </a:r>
            <a:r>
              <a:rPr lang="en-US" sz="1200" dirty="0">
                <a:latin typeface="Times New Roman"/>
                <a:cs typeface="Times New Roman"/>
              </a:rPr>
              <a:t>, S., C. Michael Hall, &amp; Scott, D. (2015). </a:t>
            </a:r>
            <a:r>
              <a:rPr lang="en-US" sz="1200" i="1" dirty="0">
                <a:latin typeface="Times New Roman"/>
                <a:cs typeface="Times New Roman"/>
              </a:rPr>
              <a:t>Tourism and Water</a:t>
            </a:r>
            <a:r>
              <a:rPr lang="en-US" sz="1200" dirty="0">
                <a:latin typeface="Times New Roman"/>
                <a:cs typeface="Times New Roman"/>
              </a:rPr>
              <a:t>. Channel View Publications.</a:t>
            </a:r>
          </a:p>
          <a:p>
            <a:r>
              <a:rPr lang="en-US" sz="1200" err="1">
                <a:latin typeface="Times New Roman"/>
                <a:cs typeface="Times New Roman"/>
              </a:rPr>
              <a:t>GösslingS</a:t>
            </a:r>
            <a:r>
              <a:rPr lang="en-US" sz="1200">
                <a:latin typeface="Times New Roman"/>
                <a:cs typeface="Times New Roman"/>
              </a:rPr>
              <a:t>., &amp; Colin Michael Hall. (2017). </a:t>
            </a:r>
            <a:r>
              <a:rPr lang="en-US" sz="1200" i="1">
                <a:latin typeface="Times New Roman"/>
                <a:cs typeface="Times New Roman"/>
              </a:rPr>
              <a:t>Tourism and global environmental change : ecological, social, economic and political interrelationships</a:t>
            </a:r>
            <a:r>
              <a:rPr lang="en-US" sz="1200">
                <a:latin typeface="Times New Roman"/>
                <a:cs typeface="Times New Roman"/>
              </a:rPr>
              <a:t>. London ; New York: Routledge.</a:t>
            </a:r>
            <a:endParaRPr lang="en-US" sz="1200" dirty="0">
              <a:latin typeface="Times New Roman"/>
              <a:cs typeface="Times New Roman"/>
            </a:endParaRPr>
          </a:p>
          <a:p>
            <a:r>
              <a:rPr lang="en-US" sz="1200">
                <a:latin typeface="Times New Roman"/>
                <a:cs typeface="Times New Roman"/>
              </a:rPr>
              <a:t>Hoff, A., &amp; Schmitt, T. (2011). </a:t>
            </a:r>
            <a:r>
              <a:rPr lang="en-US" sz="1200" i="1">
                <a:latin typeface="Times New Roman"/>
                <a:cs typeface="Times New Roman"/>
              </a:rPr>
              <a:t>Urban and tourist land use patterns and water consumption: Evidence from Mallorca, Balearic Islands</a:t>
            </a:r>
            <a:r>
              <a:rPr lang="en-US" sz="1200">
                <a:latin typeface="Times New Roman"/>
                <a:cs typeface="Times New Roman"/>
              </a:rPr>
              <a:t>. Land Use Policy.</a:t>
            </a:r>
            <a:endParaRPr lang="en-US" sz="1200" dirty="0">
              <a:latin typeface="Times New Roman"/>
              <a:cs typeface="Times New Roman"/>
            </a:endParaRPr>
          </a:p>
          <a:p>
            <a:r>
              <a:rPr lang="en-US" sz="1200">
                <a:latin typeface="Times New Roman"/>
                <a:cs typeface="Times New Roman"/>
              </a:rPr>
              <a:t>Janczewska, D. (2017). </a:t>
            </a:r>
            <a:r>
              <a:rPr lang="en-US" sz="1200" i="1">
                <a:latin typeface="Times New Roman"/>
                <a:cs typeface="Times New Roman"/>
              </a:rPr>
              <a:t>Business Model Concept Based on Knowledge in Microenterprise</a:t>
            </a:r>
            <a:r>
              <a:rPr lang="en-US" sz="1200">
                <a:latin typeface="Times New Roman"/>
                <a:cs typeface="Times New Roman"/>
              </a:rPr>
              <a:t>. Jak </a:t>
            </a:r>
            <a:r>
              <a:rPr lang="en-US" sz="1200" err="1">
                <a:latin typeface="Times New Roman"/>
                <a:cs typeface="Times New Roman"/>
              </a:rPr>
              <a:t>Cytowac</a:t>
            </a:r>
            <a:r>
              <a:rPr lang="en-US" sz="1200">
                <a:latin typeface="Times New Roman"/>
                <a:cs typeface="Times New Roman"/>
              </a:rPr>
              <a:t>.</a:t>
            </a:r>
            <a:endParaRPr lang="en-US" sz="1200" dirty="0">
              <a:latin typeface="Times New Roman"/>
              <a:cs typeface="Times New Roman"/>
            </a:endParaRPr>
          </a:p>
          <a:p>
            <a:r>
              <a:rPr lang="en-US" sz="1200" dirty="0">
                <a:latin typeface="Times New Roman"/>
                <a:cs typeface="Times New Roman"/>
              </a:rPr>
              <a:t>Karlson, L., &amp; </a:t>
            </a:r>
            <a:r>
              <a:rPr lang="en-US" sz="1200" err="1">
                <a:latin typeface="Times New Roman"/>
                <a:cs typeface="Times New Roman"/>
              </a:rPr>
              <a:t>Dolnicar</a:t>
            </a:r>
            <a:r>
              <a:rPr lang="en-US" sz="1200" dirty="0">
                <a:latin typeface="Times New Roman"/>
                <a:cs typeface="Times New Roman"/>
              </a:rPr>
              <a:t>, S. (2016). </a:t>
            </a:r>
            <a:r>
              <a:rPr lang="en-US" sz="1200" i="1" dirty="0">
                <a:latin typeface="Times New Roman"/>
                <a:cs typeface="Times New Roman"/>
              </a:rPr>
              <a:t>Someone’s been sleeping in my bed</a:t>
            </a:r>
            <a:r>
              <a:rPr lang="en-US" sz="1200" dirty="0">
                <a:latin typeface="Times New Roman"/>
                <a:cs typeface="Times New Roman"/>
              </a:rPr>
              <a:t>. Annuals of Tourism Research.</a:t>
            </a:r>
          </a:p>
          <a:p>
            <a:r>
              <a:rPr lang="en-US" sz="1200" dirty="0">
                <a:latin typeface="Times New Roman"/>
                <a:cs typeface="Times New Roman"/>
              </a:rPr>
              <a:t>McCarthy, N. (2016). Which cities have the most Airbnb listings? Retrieved from forbes.com website: </a:t>
            </a:r>
            <a:r>
              <a:rPr lang="en-US" sz="1200" u="sng" dirty="0">
                <a:latin typeface="Times New Roman"/>
                <a:cs typeface="Times New Roman"/>
                <a:hlinkClick r:id="rId8"/>
              </a:rPr>
              <a:t>https://www.forbes.com/sites/niallmccarthy/2016/08/29/%20the-u-s-cities-with-the-most-commercial-airbnb-listings%EF%BF%BEinfographic/#636b91bf28b9</a:t>
            </a:r>
            <a:endParaRPr lang="en-US" sz="1200">
              <a:latin typeface="Aptos"/>
              <a:cs typeface="Times New Roman"/>
            </a:endParaRPr>
          </a:p>
          <a:p>
            <a:r>
              <a:rPr lang="en-US" sz="1200" dirty="0">
                <a:latin typeface="Times New Roman"/>
                <a:cs typeface="Times New Roman"/>
              </a:rPr>
              <a:t>Mendes, N., &amp; Waugh, S. (2024, October 31). Tax on Rental Income - Guide for Landlords. Retrieved from John </a:t>
            </a:r>
            <a:r>
              <a:rPr lang="en-US" sz="1200" err="1">
                <a:latin typeface="Times New Roman"/>
                <a:cs typeface="Times New Roman"/>
              </a:rPr>
              <a:t>Charcol</a:t>
            </a:r>
            <a:r>
              <a:rPr lang="en-US" sz="1200" dirty="0">
                <a:latin typeface="Times New Roman"/>
                <a:cs typeface="Times New Roman"/>
              </a:rPr>
              <a:t> website: </a:t>
            </a:r>
            <a:r>
              <a:rPr lang="en-US" sz="1200" u="sng" dirty="0">
                <a:latin typeface="Times New Roman"/>
                <a:cs typeface="Times New Roman"/>
                <a:hlinkClick r:id="rId9"/>
              </a:rPr>
              <a:t>https://www.charcol.co.uk/guides/tax-on-rental-income/</a:t>
            </a:r>
            <a:endParaRPr lang="en-US" sz="1200">
              <a:latin typeface="Aptos"/>
              <a:cs typeface="Times New Roman"/>
            </a:endParaRPr>
          </a:p>
          <a:p>
            <a:r>
              <a:rPr lang="en-US" sz="1200" dirty="0">
                <a:latin typeface="Times New Roman"/>
                <a:cs typeface="Times New Roman"/>
              </a:rPr>
              <a:t>Mittendorf, C. (2017). </a:t>
            </a:r>
            <a:r>
              <a:rPr lang="en-US" sz="1200" i="1" dirty="0">
                <a:latin typeface="Times New Roman"/>
                <a:cs typeface="Times New Roman"/>
              </a:rPr>
              <a:t>The Non-Monetary Sharing Economy: an Example of Trust on Couchsurfing</a:t>
            </a:r>
            <a:r>
              <a:rPr lang="en-US" sz="1200" dirty="0">
                <a:latin typeface="Times New Roman"/>
                <a:cs typeface="Times New Roman"/>
              </a:rPr>
              <a:t>. Christoph Mittendorf.</a:t>
            </a:r>
          </a:p>
          <a:p>
            <a:r>
              <a:rPr lang="en-US" sz="1200" dirty="0">
                <a:latin typeface="Times New Roman"/>
                <a:cs typeface="Times New Roman"/>
              </a:rPr>
              <a:t>Nadler, S. (2014). </a:t>
            </a:r>
            <a:r>
              <a:rPr lang="en-US" sz="1200" i="1" dirty="0">
                <a:latin typeface="Times New Roman"/>
                <a:cs typeface="Times New Roman"/>
              </a:rPr>
              <a:t>The sharing economy: what is it and where is it going?</a:t>
            </a:r>
            <a:endParaRPr lang="en-US" sz="1200" dirty="0">
              <a:latin typeface="Times New Roman"/>
              <a:cs typeface="Times New Roman"/>
            </a:endParaRPr>
          </a:p>
          <a:p>
            <a:r>
              <a:rPr lang="en-US" sz="1200" dirty="0">
                <a:latin typeface="Times New Roman"/>
                <a:cs typeface="Times New Roman"/>
              </a:rPr>
              <a:t>O’Rourke Hospitality. (2017). Average hotel room size is shrinking. Retrieved from O’Rourke Hospitality website: </a:t>
            </a:r>
            <a:r>
              <a:rPr lang="en-US" sz="1200" u="sng" dirty="0">
                <a:latin typeface="Times New Roman"/>
                <a:cs typeface="Times New Roman"/>
                <a:hlinkClick r:id="rId10"/>
              </a:rPr>
              <a:t>http://www.orourkehospitality.com/average-hotel%20%20-room-size-is-shrinking</a:t>
            </a:r>
            <a:endParaRPr lang="en-US" sz="1200">
              <a:latin typeface="Aptos"/>
              <a:cs typeface="Times New Roman"/>
            </a:endParaRPr>
          </a:p>
          <a:p>
            <a:r>
              <a:rPr lang="en-US" sz="1200" dirty="0">
                <a:latin typeface="Times New Roman"/>
                <a:cs typeface="Times New Roman"/>
              </a:rPr>
              <a:t>Schneiderman. (2014). </a:t>
            </a:r>
            <a:r>
              <a:rPr lang="en-US" sz="1200" i="1" dirty="0">
                <a:latin typeface="Times New Roman"/>
                <a:cs typeface="Times New Roman"/>
              </a:rPr>
              <a:t>Airbnb in the city</a:t>
            </a:r>
            <a:r>
              <a:rPr lang="en-US" sz="1200" dirty="0">
                <a:latin typeface="Times New Roman"/>
                <a:cs typeface="Times New Roman"/>
              </a:rPr>
              <a:t>. Retrieved from </a:t>
            </a:r>
            <a:r>
              <a:rPr lang="en-US" sz="1200" u="sng" dirty="0">
                <a:latin typeface="Times New Roman"/>
                <a:cs typeface="Times New Roman"/>
                <a:hlinkClick r:id="rId11"/>
              </a:rPr>
              <a:t>https://ag.ny.gov/pdfs/AIRBNB%20REPORT.pdf</a:t>
            </a:r>
            <a:r>
              <a:rPr lang="en-US" sz="1200" dirty="0">
                <a:latin typeface="Times New Roman"/>
                <a:cs typeface="Times New Roman"/>
              </a:rPr>
              <a:t>.</a:t>
            </a:r>
          </a:p>
          <a:p>
            <a:r>
              <a:rPr lang="en-US" sz="1200" dirty="0">
                <a:latin typeface="Times New Roman"/>
                <a:cs typeface="Times New Roman"/>
              </a:rPr>
              <a:t>Spinoza, J. D. (2024, January 10). 75+ Hotel Industry Statistics You Shouldn’t Ignore in 2024. Retrieved from </a:t>
            </a:r>
            <a:r>
              <a:rPr lang="en-US" sz="1200" err="1">
                <a:latin typeface="Times New Roman"/>
                <a:cs typeface="Times New Roman"/>
              </a:rPr>
              <a:t>Zoomshift</a:t>
            </a:r>
            <a:r>
              <a:rPr lang="en-US" sz="1200" dirty="0">
                <a:latin typeface="Times New Roman"/>
                <a:cs typeface="Times New Roman"/>
              </a:rPr>
              <a:t> website: </a:t>
            </a:r>
            <a:r>
              <a:rPr lang="en-US" sz="1200" u="sng" dirty="0">
                <a:latin typeface="Times New Roman"/>
                <a:cs typeface="Times New Roman"/>
                <a:hlinkClick r:id="rId12"/>
              </a:rPr>
              <a:t>https://www.zoomshift.com/blog/hotel-industry-statistics/</a:t>
            </a:r>
            <a:endParaRPr lang="en-US" sz="1200">
              <a:latin typeface="Aptos"/>
              <a:cs typeface="Times New Roman"/>
            </a:endParaRPr>
          </a:p>
          <a:p>
            <a:r>
              <a:rPr lang="en-US" sz="1200" dirty="0">
                <a:latin typeface="Times New Roman"/>
                <a:cs typeface="Times New Roman"/>
              </a:rPr>
              <a:t>UNWTO, &amp; UNEP. (2008). </a:t>
            </a:r>
            <a:r>
              <a:rPr lang="en-US" sz="1200" i="1" dirty="0">
                <a:latin typeface="Times New Roman"/>
                <a:cs typeface="Times New Roman"/>
              </a:rPr>
              <a:t>Tourism in the Green Economy: Background Report.</a:t>
            </a:r>
            <a:endParaRPr lang="en-US" sz="1200" dirty="0">
              <a:latin typeface="Times New Roman"/>
              <a:cs typeface="Times New Roman"/>
            </a:endParaRPr>
          </a:p>
          <a:p>
            <a:r>
              <a:rPr lang="en-US" sz="1200" dirty="0">
                <a:latin typeface="Times New Roman"/>
                <a:cs typeface="Times New Roman"/>
              </a:rPr>
              <a:t>Westlake, G. (2020, January 15). 2020 - the year of Airbnb, and the opportunity for agents - Estate Agent Today. Retrieved November 12, 2024, from Estate Agent Today website: </a:t>
            </a:r>
            <a:r>
              <a:rPr lang="en-US" sz="1200" u="sng" dirty="0">
                <a:latin typeface="Times New Roman"/>
                <a:cs typeface="Times New Roman"/>
                <a:hlinkClick r:id="rId13"/>
              </a:rPr>
              <a:t>https://www.estateagenttoday.co.uk/features/2020/01/2020-the-year-of-airbnb-and-the-opportunity-for-agents/</a:t>
            </a:r>
            <a:endParaRPr lang="en-US" sz="1200">
              <a:latin typeface="Aptos"/>
              <a:cs typeface="Times New Roman"/>
            </a:endParaRPr>
          </a:p>
          <a:p>
            <a:pPr algn="l"/>
            <a:endParaRPr lang="en-US" sz="1200" dirty="0">
              <a:latin typeface="Times New Roman"/>
              <a:cs typeface="Times New Roman"/>
            </a:endParaRPr>
          </a:p>
          <a:p>
            <a:endParaRPr lang="en-US" dirty="0"/>
          </a:p>
        </p:txBody>
      </p:sp>
    </p:spTree>
    <p:extLst>
      <p:ext uri="{BB962C8B-B14F-4D97-AF65-F5344CB8AC3E}">
        <p14:creationId xmlns:p14="http://schemas.microsoft.com/office/powerpoint/2010/main" val="2133925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0</TotalTime>
  <Words>0</Words>
  <Application>Microsoft Office PowerPoint</Application>
  <PresentationFormat>Widescreen</PresentationFormat>
  <Paragraphs>0</Paragraphs>
  <Slides>17</Slides>
  <Notes>15</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GradientRiseVTI</vt:lpstr>
      <vt:lpstr>PowerPoint Presentation</vt:lpstr>
      <vt:lpstr>Sharing Economy</vt:lpstr>
      <vt:lpstr>Subcategories</vt:lpstr>
      <vt:lpstr>What are the issues from this?</vt:lpstr>
      <vt:lpstr>Airbnb and its Competitors</vt:lpstr>
      <vt:lpstr>Negative aspects?</vt:lpstr>
      <vt:lpstr>Four corners of peer-to-peer accommodation</vt:lpstr>
      <vt:lpstr>The truth from Airbnb hosts</vt:lpstr>
      <vt:lpstr>Environmentally Sustainability</vt:lpstr>
      <vt:lpstr>Study by Cleantech Group</vt:lpstr>
      <vt:lpstr>Surveys</vt:lpstr>
      <vt:lpstr>Surveys</vt:lpstr>
      <vt:lpstr>Assessing the environmental impact</vt:lpstr>
      <vt:lpstr>Conclusion</vt:lpstr>
      <vt:lpstr>Conclusion from all three chapters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648</cp:revision>
  <dcterms:created xsi:type="dcterms:W3CDTF">2024-11-26T15:05:06Z</dcterms:created>
  <dcterms:modified xsi:type="dcterms:W3CDTF">2024-12-01T14:47:35Z</dcterms:modified>
</cp:coreProperties>
</file>