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4"/>
  </p:notesMasterIdLst>
  <p:handoutMasterIdLst>
    <p:handoutMasterId r:id="rId35"/>
  </p:handoutMasterIdLst>
  <p:sldIdLst>
    <p:sldId id="256" r:id="rId4"/>
    <p:sldId id="407" r:id="rId5"/>
    <p:sldId id="329" r:id="rId6"/>
    <p:sldId id="332" r:id="rId7"/>
    <p:sldId id="333" r:id="rId8"/>
    <p:sldId id="338" r:id="rId9"/>
    <p:sldId id="339" r:id="rId10"/>
    <p:sldId id="340" r:id="rId11"/>
    <p:sldId id="336" r:id="rId12"/>
    <p:sldId id="337" r:id="rId13"/>
    <p:sldId id="358" r:id="rId14"/>
    <p:sldId id="344" r:id="rId15"/>
    <p:sldId id="345" r:id="rId16"/>
    <p:sldId id="346" r:id="rId17"/>
    <p:sldId id="347" r:id="rId18"/>
    <p:sldId id="348" r:id="rId19"/>
    <p:sldId id="349" r:id="rId20"/>
    <p:sldId id="350" r:id="rId21"/>
    <p:sldId id="351" r:id="rId22"/>
    <p:sldId id="352" r:id="rId23"/>
    <p:sldId id="353" r:id="rId24"/>
    <p:sldId id="326" r:id="rId25"/>
    <p:sldId id="327" r:id="rId26"/>
    <p:sldId id="328" r:id="rId27"/>
    <p:sldId id="356" r:id="rId28"/>
    <p:sldId id="357" r:id="rId29"/>
    <p:sldId id="404" r:id="rId30"/>
    <p:sldId id="355" r:id="rId31"/>
    <p:sldId id="406" r:id="rId32"/>
    <p:sldId id="295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342" autoAdjust="0"/>
  </p:normalViewPr>
  <p:slideViewPr>
    <p:cSldViewPr>
      <p:cViewPr varScale="1">
        <p:scale>
          <a:sx n="86" d="100"/>
          <a:sy n="86" d="100"/>
        </p:scale>
        <p:origin x="2364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selectors.asp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Questions: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What element</a:t>
            </a:r>
            <a:r>
              <a:rPr lang="en-GB" baseline="0" dirty="0"/>
              <a:t> do you think is being styled in the figure?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How many declarations does this CSS style rule have?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r>
              <a:rPr lang="en-GB" baseline="0" dirty="0"/>
              <a:t>Image Reference: http://www.w3schools.com/css/css_syntax.asp [accessed: 25-Aug-2015]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70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</a:t>
            </a:r>
            <a:r>
              <a:rPr lang="en-GB" dirty="0" smtClean="0">
                <a:hlinkClick r:id="rId3"/>
              </a:rPr>
              <a:t>http://www.w3schools.com/cssref/css_selectors.asp</a:t>
            </a:r>
            <a:endParaRPr lang="en-GB" baseline="0" dirty="0" smtClean="0"/>
          </a:p>
          <a:p>
            <a:endParaRPr lang="en-GB" baseline="0" dirty="0" smtClean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338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8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10.gi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jigsaw.w3.org/css-validator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Cascading Style Sheets (CSS)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Introduction to CSS</a:t>
            </a:r>
          </a:p>
          <a:p>
            <a:r>
              <a:rPr lang="en-GB" dirty="0" smtClean="0"/>
              <a:t>CSS </a:t>
            </a:r>
            <a:r>
              <a:rPr lang="en-GB" smtClean="0"/>
              <a:t>Selectors and CSS </a:t>
            </a:r>
            <a:r>
              <a:rPr lang="en-GB" dirty="0" smtClean="0"/>
              <a:t>Selectors </a:t>
            </a:r>
            <a:r>
              <a:rPr lang="en-GB" dirty="0"/>
              <a:t>Specificity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88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</a:t>
            </a:r>
            <a:r>
              <a:rPr lang="en-GB" dirty="0"/>
              <a:t>ascading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(CSS)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Used </a:t>
            </a:r>
            <a:r>
              <a:rPr lang="en-GB" dirty="0"/>
              <a:t>to </a:t>
            </a:r>
            <a:r>
              <a:rPr lang="en-GB" b="1" dirty="0"/>
              <a:t>style</a:t>
            </a:r>
            <a:r>
              <a:rPr lang="en-GB" dirty="0"/>
              <a:t> and </a:t>
            </a:r>
            <a:r>
              <a:rPr lang="en-GB" b="1" dirty="0"/>
              <a:t>format</a:t>
            </a:r>
            <a:r>
              <a:rPr lang="en-GB" dirty="0"/>
              <a:t> a HTML page.</a:t>
            </a:r>
          </a:p>
          <a:p>
            <a:r>
              <a:rPr lang="en-GB" dirty="0"/>
              <a:t>It is used to specify style rules that define how HTML elements should be displayed</a:t>
            </a:r>
            <a:r>
              <a:rPr lang="en-GB" dirty="0" smtClean="0"/>
              <a:t>.</a:t>
            </a:r>
          </a:p>
          <a:p>
            <a:r>
              <a:rPr lang="en-GB" dirty="0"/>
              <a:t>CSS can be applied to:</a:t>
            </a:r>
          </a:p>
          <a:p>
            <a:pPr lvl="1"/>
            <a:r>
              <a:rPr lang="en-GB" dirty="0"/>
              <a:t>An element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group</a:t>
            </a:r>
            <a:r>
              <a:rPr lang="en-GB" dirty="0"/>
              <a:t> of elements e.g. to a set of paragraphs.</a:t>
            </a:r>
          </a:p>
          <a:p>
            <a:pPr lvl="1"/>
            <a:r>
              <a:rPr lang="en-GB" i="1" dirty="0"/>
              <a:t>Part</a:t>
            </a:r>
            <a:r>
              <a:rPr lang="en-GB" dirty="0"/>
              <a:t> of an element e.g. highlight some text in a paragraph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83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CSS Style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8"/>
            <a:ext cx="8408804" cy="5257801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spcBef>
                <a:spcPts val="1800"/>
              </a:spcBef>
              <a:buNone/>
            </a:pPr>
            <a:r>
              <a:rPr lang="en-GB" dirty="0"/>
              <a:t>A CSS style rule requires:</a:t>
            </a:r>
          </a:p>
          <a:p>
            <a:r>
              <a:rPr lang="en-GB" dirty="0"/>
              <a:t>A </a:t>
            </a:r>
            <a:r>
              <a:rPr lang="en-GB" b="1" dirty="0"/>
              <a:t>Selector</a:t>
            </a:r>
            <a:r>
              <a:rPr lang="en-GB" dirty="0"/>
              <a:t>: to choose the HTML element that you want to style.</a:t>
            </a:r>
          </a:p>
          <a:p>
            <a:r>
              <a:rPr lang="en-GB" dirty="0"/>
              <a:t>One or more </a:t>
            </a:r>
            <a:r>
              <a:rPr lang="en-GB" b="1" dirty="0"/>
              <a:t>Declarations</a:t>
            </a:r>
            <a:r>
              <a:rPr lang="en-GB" dirty="0"/>
              <a:t>: enclosed within curly braces { … }. Each declaration is made up of: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Property Name</a:t>
            </a:r>
            <a:r>
              <a:rPr lang="en-GB" dirty="0"/>
              <a:t>: the CSS property you want to style/format e.g. colour, background, font, width, etc.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Property Value</a:t>
            </a:r>
            <a:r>
              <a:rPr lang="en-GB" dirty="0"/>
              <a:t>: the value you want to set the CSS property that you are styling to.</a:t>
            </a:r>
          </a:p>
          <a:p>
            <a:pPr marL="640080" lvl="2" indent="0">
              <a:spcBef>
                <a:spcPts val="1800"/>
              </a:spcBef>
              <a:buNone/>
            </a:pPr>
            <a:r>
              <a:rPr lang="en-GB" i="1" dirty="0"/>
              <a:t>(semi-colons “</a:t>
            </a:r>
            <a:r>
              <a:rPr lang="en-GB" b="1" i="1" dirty="0"/>
              <a:t>;</a:t>
            </a:r>
            <a:r>
              <a:rPr lang="en-GB" i="1" dirty="0"/>
              <a:t>” are used to separate multiple declarations)</a:t>
            </a:r>
          </a:p>
        </p:txBody>
      </p:sp>
      <p:pic>
        <p:nvPicPr>
          <p:cNvPr id="4" name="Content Placeholder 3" descr="selector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2138" y="1581352"/>
            <a:ext cx="54197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41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selectors allow you to select the elements from your HTML that you want to style/format.</a:t>
            </a:r>
          </a:p>
          <a:p>
            <a:r>
              <a:rPr lang="en-GB" dirty="0"/>
              <a:t>Selectors are used to find elements based on their: </a:t>
            </a:r>
          </a:p>
          <a:p>
            <a:pPr lvl="1"/>
            <a:r>
              <a:rPr lang="en-GB" b="1" dirty="0"/>
              <a:t>type</a:t>
            </a:r>
            <a:r>
              <a:rPr lang="en-GB" dirty="0"/>
              <a:t>, </a:t>
            </a:r>
          </a:p>
          <a:p>
            <a:pPr lvl="1"/>
            <a:r>
              <a:rPr lang="en-GB" b="1" dirty="0"/>
              <a:t>id</a:t>
            </a:r>
            <a:r>
              <a:rPr lang="en-GB" dirty="0"/>
              <a:t>, </a:t>
            </a:r>
            <a:r>
              <a:rPr lang="en-GB" b="1" dirty="0"/>
              <a:t>class</a:t>
            </a:r>
            <a:r>
              <a:rPr lang="en-GB" dirty="0"/>
              <a:t> and other attribute values,</a:t>
            </a:r>
          </a:p>
          <a:p>
            <a:pPr lvl="1"/>
            <a:r>
              <a:rPr lang="en-GB" dirty="0"/>
              <a:t>and some other HTML properties.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6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Commonly </a:t>
            </a:r>
            <a:r>
              <a:rPr lang="en-GB" dirty="0"/>
              <a:t>Used CSS </a:t>
            </a:r>
            <a:r>
              <a:rPr lang="en-GB" dirty="0" smtClean="0"/>
              <a:t>Selectors</a:t>
            </a:r>
            <a:br>
              <a:rPr lang="en-GB" dirty="0" smtClean="0"/>
            </a:br>
            <a:r>
              <a:rPr lang="en-GB" sz="3100" b="1" dirty="0" smtClean="0"/>
              <a:t>Element Selector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556792"/>
            <a:ext cx="8153400" cy="4495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element</a:t>
            </a:r>
            <a:r>
              <a:rPr lang="en-GB" dirty="0"/>
              <a:t> </a:t>
            </a:r>
            <a:r>
              <a:rPr lang="en-GB" dirty="0" smtClean="0"/>
              <a:t>selector is used </a:t>
            </a:r>
            <a:r>
              <a:rPr lang="en-GB" dirty="0"/>
              <a:t>to style a </a:t>
            </a:r>
            <a:r>
              <a:rPr lang="en-GB" b="1" i="1" dirty="0"/>
              <a:t>particular type of element </a:t>
            </a:r>
            <a:endParaRPr lang="en-GB" b="1" i="1" dirty="0" smtClean="0"/>
          </a:p>
          <a:p>
            <a:pPr lvl="1"/>
            <a:r>
              <a:rPr lang="en-GB" dirty="0" smtClean="0"/>
              <a:t>For example: </a:t>
            </a:r>
            <a:r>
              <a:rPr lang="en-GB" dirty="0"/>
              <a:t>h1, p, body, div, etc.</a:t>
            </a:r>
          </a:p>
          <a:p>
            <a:pPr lvl="1"/>
            <a:r>
              <a:rPr lang="en-GB" dirty="0"/>
              <a:t>Defined using the </a:t>
            </a:r>
            <a:r>
              <a:rPr lang="en-GB" b="1" dirty="0"/>
              <a:t>element type’s name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E.g. CSS to style paragraphs &lt;p&gt; elements: 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775521" y="4213537"/>
            <a:ext cx="3164993" cy="1015663"/>
            <a:chOff x="4223208" y="2064470"/>
            <a:chExt cx="3164993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6" name="Straight Arrow Connector 5"/>
            <p:cNvCxnSpPr/>
            <p:nvPr/>
          </p:nvCxnSpPr>
          <p:spPr>
            <a:xfrm flipH="1">
              <a:off x="4223208" y="2277089"/>
              <a:ext cx="924857" cy="186443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flipH="1" flipV="1">
              <a:off x="4223208" y="2463532"/>
              <a:ext cx="924857" cy="10876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Rectangle 10"/>
          <p:cNvSpPr/>
          <p:nvPr/>
        </p:nvSpPr>
        <p:spPr>
          <a:xfrm>
            <a:off x="1187624" y="3933056"/>
            <a:ext cx="360040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 smtClean="0"/>
              <a:t>ID </a:t>
            </a:r>
            <a:r>
              <a:rPr lang="en-GB" sz="3100" b="1" dirty="0"/>
              <a:t>Selector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dirty="0" smtClean="0"/>
              <a:t>id</a:t>
            </a:r>
            <a:r>
              <a:rPr lang="en-GB" dirty="0" smtClean="0"/>
              <a:t> selector is used to style a </a:t>
            </a:r>
            <a:r>
              <a:rPr lang="en-GB" b="1" i="1" dirty="0" smtClean="0"/>
              <a:t>single unique element</a:t>
            </a:r>
          </a:p>
          <a:p>
            <a:pPr lvl="1"/>
            <a:r>
              <a:rPr lang="en-GB" dirty="0" smtClean="0"/>
              <a:t>Defined using a </a:t>
            </a:r>
            <a:r>
              <a:rPr lang="en-GB" b="1" dirty="0" smtClean="0"/>
              <a:t>“#” followed by the element’s id attribute value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E.g. CSS applied to an element with id="para1":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933056"/>
            <a:ext cx="79208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707904" y="2636912"/>
            <a:ext cx="216024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3995936" y="3955229"/>
            <a:ext cx="4820733" cy="1015663"/>
            <a:chOff x="3978111" y="3585292"/>
            <a:chExt cx="4820733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Rectangle 8"/>
          <p:cNvSpPr/>
          <p:nvPr/>
        </p:nvSpPr>
        <p:spPr>
          <a:xfrm>
            <a:off x="5580112" y="4011752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65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Commonly Used CSS Selectors</a:t>
            </a:r>
            <a:br>
              <a:rPr lang="en-GB" dirty="0"/>
            </a:br>
            <a:r>
              <a:rPr lang="en-GB" sz="3100" b="1" dirty="0" smtClean="0"/>
              <a:t>Class </a:t>
            </a:r>
            <a:r>
              <a:rPr lang="en-GB" sz="3100" b="1" dirty="0"/>
              <a:t>Selector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</a:t>
            </a:r>
            <a:r>
              <a:rPr lang="en-GB" dirty="0" smtClean="0"/>
              <a:t>selector is usually </a:t>
            </a:r>
            <a:r>
              <a:rPr lang="en-GB" dirty="0"/>
              <a:t>used to style </a:t>
            </a:r>
            <a:r>
              <a:rPr lang="en-GB" b="1" i="1" dirty="0"/>
              <a:t>one or more similar </a:t>
            </a:r>
            <a:r>
              <a:rPr lang="en-GB" b="1" i="1" dirty="0" smtClean="0"/>
              <a:t>elements</a:t>
            </a:r>
            <a:r>
              <a:rPr lang="en-GB" dirty="0" smtClean="0"/>
              <a:t>.</a:t>
            </a:r>
            <a:endParaRPr lang="en-GB" b="1" dirty="0"/>
          </a:p>
          <a:p>
            <a:pPr lvl="1"/>
            <a:r>
              <a:rPr lang="en-GB" dirty="0"/>
              <a:t>Defined using a </a:t>
            </a:r>
            <a:r>
              <a:rPr lang="en-GB" b="1" dirty="0"/>
              <a:t>“.” followed by the element class the style applies to</a:t>
            </a:r>
            <a:r>
              <a:rPr lang="en-GB" dirty="0"/>
              <a:t>.</a:t>
            </a:r>
          </a:p>
          <a:p>
            <a:r>
              <a:rPr lang="en-GB" dirty="0" smtClean="0"/>
              <a:t>E.g. CSS applied </a:t>
            </a:r>
            <a:r>
              <a:rPr lang="en-GB" dirty="0"/>
              <a:t>to any element with a </a:t>
            </a:r>
            <a:r>
              <a:rPr lang="en-GB" dirty="0" smtClean="0"/>
              <a:t>class="</a:t>
            </a:r>
            <a:r>
              <a:rPr lang="en-GB" dirty="0" err="1" smtClean="0"/>
              <a:t>redPara</a:t>
            </a:r>
            <a:r>
              <a:rPr lang="en-GB" dirty="0" smtClean="0"/>
              <a:t>":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635896" y="2636912"/>
            <a:ext cx="144016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259632" y="4365104"/>
            <a:ext cx="1152128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3491880" y="4437112"/>
            <a:ext cx="5415852" cy="1015663"/>
            <a:chOff x="3544478" y="5170568"/>
            <a:chExt cx="5415852" cy="1015663"/>
          </a:xfrm>
        </p:grpSpPr>
        <p:sp>
          <p:nvSpPr>
            <p:cNvPr id="12" name="TextBox 11"/>
            <p:cNvSpPr txBox="1"/>
            <p:nvPr/>
          </p:nvSpPr>
          <p:spPr>
            <a:xfrm>
              <a:off x="4969494" y="5170568"/>
              <a:ext cx="3990836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 flipH="1">
              <a:off x="354447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H="1" flipV="1">
              <a:off x="3544478" y="5401559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/>
          <p:cNvSpPr/>
          <p:nvPr/>
        </p:nvSpPr>
        <p:spPr>
          <a:xfrm>
            <a:off x="5527514" y="4509120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6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36461" cy="5257801"/>
          </a:xfrm>
        </p:spPr>
        <p:txBody>
          <a:bodyPr>
            <a:normAutofit fontScale="92500"/>
          </a:bodyPr>
          <a:lstStyle/>
          <a:p>
            <a:r>
              <a:rPr lang="en-GB" dirty="0"/>
              <a:t>D</a:t>
            </a:r>
            <a:r>
              <a:rPr lang="en-GB" dirty="0" smtClean="0"/>
              <a:t>ifferent </a:t>
            </a:r>
            <a:r>
              <a:rPr lang="en-GB" dirty="0"/>
              <a:t>CSS selectors with the same style definitions, </a:t>
            </a:r>
            <a:r>
              <a:rPr lang="en-GB" dirty="0" smtClean="0"/>
              <a:t>can be grouped </a:t>
            </a:r>
            <a:r>
              <a:rPr lang="en-GB" dirty="0"/>
              <a:t>together.</a:t>
            </a:r>
          </a:p>
          <a:p>
            <a:r>
              <a:rPr lang="en-GB" dirty="0" smtClean="0"/>
              <a:t>To group </a:t>
            </a:r>
            <a:r>
              <a:rPr lang="en-GB" dirty="0"/>
              <a:t>selectors that share definitions, separate each selector with a </a:t>
            </a:r>
            <a:r>
              <a:rPr lang="en-GB" dirty="0" smtClean="0"/>
              <a:t>comma: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/>
              <a:t>This CSS style will apply to all h1 and h2 elements as well as any element with a class attribute set to “</a:t>
            </a:r>
            <a:r>
              <a:rPr lang="en-GB" dirty="0" err="1"/>
              <a:t>redPara</a:t>
            </a:r>
            <a:r>
              <a:rPr lang="en-GB" dirty="0"/>
              <a:t>”.</a:t>
            </a:r>
          </a:p>
          <a:p>
            <a:r>
              <a:rPr lang="en-GB" dirty="0"/>
              <a:t>Grouping selectors with the same style definitions minimises code and eliminates duplication.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87624" y="3356992"/>
            <a:ext cx="2520280" cy="432048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1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define CSS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51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Three ways to add CSS style definitions to your HTML:</a:t>
            </a:r>
          </a:p>
          <a:p>
            <a:r>
              <a:rPr lang="en-GB" b="1" dirty="0"/>
              <a:t>Inline Style</a:t>
            </a:r>
            <a:r>
              <a:rPr lang="en-GB" dirty="0"/>
              <a:t> (</a:t>
            </a:r>
            <a:r>
              <a:rPr lang="en-GB" b="1" dirty="0"/>
              <a:t>avoid!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applies to only a single element</a:t>
            </a:r>
          </a:p>
          <a:p>
            <a:pPr lvl="1"/>
            <a:r>
              <a:rPr lang="en-GB" dirty="0"/>
              <a:t>add a </a:t>
            </a:r>
            <a:r>
              <a:rPr lang="en-GB" b="1" i="1" dirty="0"/>
              <a:t>style attribute</a:t>
            </a:r>
            <a:r>
              <a:rPr lang="en-GB" dirty="0"/>
              <a:t> with the definitions to the element</a:t>
            </a:r>
          </a:p>
          <a:p>
            <a:r>
              <a:rPr lang="en-GB" b="1" dirty="0"/>
              <a:t>Internal Styles</a:t>
            </a:r>
          </a:p>
          <a:p>
            <a:pPr lvl="1"/>
            <a:r>
              <a:rPr lang="en-GB" dirty="0"/>
              <a:t>applies to a single web page document</a:t>
            </a:r>
          </a:p>
          <a:p>
            <a:pPr lvl="1"/>
            <a:r>
              <a:rPr lang="en-GB" dirty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 to the &lt;head&gt; </a:t>
            </a:r>
            <a:r>
              <a:rPr lang="en-GB" dirty="0" smtClean="0"/>
              <a:t>section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39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define CSS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External Style Sheet</a:t>
            </a:r>
            <a:r>
              <a:rPr lang="en-GB" dirty="0"/>
              <a:t> (</a:t>
            </a:r>
            <a:r>
              <a:rPr lang="en-GB" b="1" dirty="0"/>
              <a:t>best practice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ideal for styling a multi-page website and for organising your CSS style definitions.</a:t>
            </a:r>
          </a:p>
          <a:p>
            <a:pPr lvl="1"/>
            <a:r>
              <a:rPr lang="en-GB" dirty="0"/>
              <a:t>style definitions are in a separate file and linked to the HTML document with a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in the head section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A52A2A"/>
                </a:solidFill>
                <a:latin typeface="Consolas" panose="020B0609020204030204" pitchFamily="49" charset="0"/>
              </a:rPr>
              <a:t>link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rel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="stylesheet"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type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="text/</a:t>
            </a:r>
            <a:r>
              <a:rPr lang="en-GB" dirty="0" err="1">
                <a:solidFill>
                  <a:srgbClr val="0000CD"/>
                </a:solidFill>
                <a:latin typeface="Consolas" panose="020B0609020204030204" pitchFamily="49" charset="0"/>
              </a:rPr>
              <a:t>css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="mystyle.css"&gt;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422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1" dirty="0" err="1" smtClean="0"/>
              <a:t>Combinators</a:t>
            </a:r>
            <a:r>
              <a:rPr lang="en-GB" b="1" i="1" dirty="0" smtClean="0"/>
              <a:t> </a:t>
            </a:r>
            <a:r>
              <a:rPr lang="en-GB" b="1" i="1" dirty="0"/>
              <a:t>(Child, Sibling or Descendant) </a:t>
            </a:r>
            <a:r>
              <a:rPr lang="en-GB" b="1" i="1" dirty="0" smtClean="0"/>
              <a:t>Selectors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Styles </a:t>
            </a:r>
            <a:r>
              <a:rPr lang="en-GB" dirty="0"/>
              <a:t>child, sibling or descendant elements of an </a:t>
            </a:r>
            <a:r>
              <a:rPr lang="en-GB" dirty="0" smtClean="0"/>
              <a:t>element</a:t>
            </a:r>
          </a:p>
          <a:p>
            <a:r>
              <a:rPr lang="en-GB" b="1" i="1" dirty="0"/>
              <a:t>Pseudo Element </a:t>
            </a:r>
            <a:r>
              <a:rPr lang="en-GB" b="1" i="1" dirty="0" smtClean="0"/>
              <a:t>Selectors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Styles part(s) </a:t>
            </a:r>
            <a:r>
              <a:rPr lang="en-GB" dirty="0"/>
              <a:t>of an element e.g. the first letter/line of an </a:t>
            </a:r>
            <a:r>
              <a:rPr lang="en-GB" dirty="0" smtClean="0"/>
              <a:t>element</a:t>
            </a:r>
          </a:p>
          <a:p>
            <a:r>
              <a:rPr lang="en-GB" b="1" i="1" dirty="0"/>
              <a:t>Pseudo Class Selectors</a:t>
            </a:r>
            <a:endParaRPr lang="en-GB" dirty="0"/>
          </a:p>
          <a:p>
            <a:pPr lvl="1"/>
            <a:r>
              <a:rPr lang="en-GB" dirty="0" smtClean="0"/>
              <a:t>Styles the different </a:t>
            </a:r>
            <a:r>
              <a:rPr lang="en-GB" dirty="0"/>
              <a:t>states of an </a:t>
            </a:r>
            <a:r>
              <a:rPr lang="en-GB" dirty="0" smtClean="0"/>
              <a:t>element e.g. mouse over</a:t>
            </a:r>
          </a:p>
          <a:p>
            <a:pPr lvl="1"/>
            <a:r>
              <a:rPr lang="en-GB" dirty="0" smtClean="0"/>
              <a:t>Styles a </a:t>
            </a:r>
            <a:r>
              <a:rPr lang="en-GB" dirty="0"/>
              <a:t>specific occurrence of an element e.g. the last or specific (nth) child element of a parent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06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Combination Selectors: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593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Child Selector (&gt;)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marL="365760" lvl="1" indent="0">
              <a:buNone/>
            </a:pPr>
            <a:r>
              <a:rPr lang="en-GB" sz="2400" i="1" dirty="0"/>
              <a:t>Selects all &lt;p&gt; elements that are a direct child of a &lt;div&gt;</a:t>
            </a:r>
          </a:p>
          <a:p>
            <a:r>
              <a:rPr lang="en-GB" dirty="0"/>
              <a:t>The Descendant Selector ( 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descendants (nested inside at any level) of a &lt;div&gt;</a:t>
            </a:r>
            <a:endParaRPr lang="en-GB" dirty="0"/>
          </a:p>
          <a:p>
            <a:r>
              <a:rPr lang="en-GB" dirty="0"/>
              <a:t>The Sibling Selector (~)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~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a sibling of a &lt;div&gt; (same level – they have the same parent element) </a:t>
            </a:r>
          </a:p>
          <a:p>
            <a:r>
              <a:rPr lang="en-GB" dirty="0"/>
              <a:t>The Adjacent Sibling Selector (+)</a:t>
            </a:r>
          </a:p>
          <a:p>
            <a:pPr marL="365760" lvl="1" indent="0">
              <a:buNone/>
            </a:pPr>
            <a:r>
              <a:rPr lang="en-GB" i="1" dirty="0"/>
              <a:t>Selects all elements that are adjacent siblings (have the same parent and are immediately following)</a:t>
            </a:r>
          </a:p>
        </p:txBody>
      </p:sp>
    </p:spTree>
    <p:extLst>
      <p:ext uri="{BB962C8B-B14F-4D97-AF65-F5344CB8AC3E}">
        <p14:creationId xmlns:p14="http://schemas.microsoft.com/office/powerpoint/2010/main" val="59763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9078"/>
          </a:xfrm>
        </p:spPr>
        <p:txBody>
          <a:bodyPr/>
          <a:lstStyle/>
          <a:p>
            <a:r>
              <a:rPr lang="en-GB" dirty="0"/>
              <a:t>Sometimes it is helpful to give users some indication about the state of an element.</a:t>
            </a:r>
          </a:p>
          <a:p>
            <a:r>
              <a:rPr lang="en-GB" dirty="0"/>
              <a:t>You can use CSS pseudo classes for this.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selector:pseudo-class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The following example displays the different link states in different colours: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a:visited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a:hover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purple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mouse over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a:active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5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</a:t>
            </a:r>
            <a:r>
              <a:rPr lang="en-GB" sz="200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any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49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45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selectors are more specific than others.</a:t>
            </a:r>
          </a:p>
          <a:p>
            <a:r>
              <a:rPr lang="en-GB" b="1" dirty="0"/>
              <a:t>More specific selectors will override more general ones</a:t>
            </a:r>
            <a:r>
              <a:rPr lang="en-GB" dirty="0"/>
              <a:t>!</a:t>
            </a:r>
          </a:p>
          <a:p>
            <a:r>
              <a:rPr lang="en-GB" dirty="0"/>
              <a:t>There is a formula to calculate a CSS selector’s specificity value.</a:t>
            </a:r>
          </a:p>
        </p:txBody>
      </p:sp>
    </p:spTree>
    <p:extLst>
      <p:ext uri="{BB962C8B-B14F-4D97-AF65-F5344CB8AC3E}">
        <p14:creationId xmlns:p14="http://schemas.microsoft.com/office/powerpoint/2010/main" val="221031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043608" y="2276872"/>
          <a:ext cx="7488833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61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 style=“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(1,</a:t>
                      </a:r>
                      <a:r>
                        <a:rPr lang="en-GB" baseline="0" dirty="0"/>
                        <a:t> 0, 0, 0) = 1000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Most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#para1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(0, 1, 0, 0) = 0100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.para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Points:	(0, 0,</a:t>
                      </a:r>
                      <a:r>
                        <a:rPr lang="en-GB" baseline="0" dirty="0"/>
                        <a:t> 1, 0) = 0010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aseline="0" dirty="0"/>
                        <a:t>Points:</a:t>
                      </a:r>
                      <a:r>
                        <a:rPr lang="en-GB" dirty="0"/>
                        <a:t>	(0,</a:t>
                      </a:r>
                      <a:r>
                        <a:rPr lang="en-GB" baseline="0" dirty="0"/>
                        <a:t> 0, 0, 1) = 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24328" y="3068960"/>
            <a:ext cx="144016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7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div#mainContent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554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0112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2230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dirty="0"/>
              <a:t>total width</a:t>
            </a:r>
            <a:r>
              <a:rPr lang="en-GB" dirty="0"/>
              <a:t> of an element that has the following </a:t>
            </a:r>
            <a:r>
              <a:rPr lang="en-GB" dirty="0" smtClean="0"/>
              <a:t>CSS style </a:t>
            </a:r>
            <a:r>
              <a:rPr lang="en-GB" dirty="0"/>
              <a:t>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174293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7114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0739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Using the traditional box model:</a:t>
            </a:r>
          </a:p>
          <a:p>
            <a:pPr marL="365760" lvl="1" indent="0">
              <a:buNone/>
            </a:pPr>
            <a:r>
              <a:rPr lang="en-GB" b="1" dirty="0"/>
              <a:t>Total Element Width </a:t>
            </a:r>
            <a:r>
              <a:rPr lang="en-GB" dirty="0"/>
              <a:t>= width + padding + border + margin.</a:t>
            </a:r>
          </a:p>
          <a:p>
            <a:r>
              <a:rPr lang="en-GB" dirty="0"/>
              <a:t>It can be a bit confusing sometimes trying to work out the width your elements occupy.</a:t>
            </a:r>
          </a:p>
          <a:p>
            <a:r>
              <a:rPr lang="en-GB" dirty="0"/>
              <a:t>CSS3 introduced the box-sizing property:</a:t>
            </a:r>
          </a:p>
          <a:p>
            <a:pPr lvl="1"/>
            <a:r>
              <a:rPr lang="en-GB" dirty="0"/>
              <a:t>Setting </a:t>
            </a:r>
            <a:r>
              <a:rPr lang="en-GB" b="1" dirty="0"/>
              <a:t>box-sizing: border-box</a:t>
            </a:r>
            <a:r>
              <a:rPr lang="en-GB" dirty="0"/>
              <a:t>; will make </a:t>
            </a:r>
          </a:p>
          <a:p>
            <a:pPr lvl="2"/>
            <a:r>
              <a:rPr lang="en-GB" dirty="0"/>
              <a:t>the padding and border included as part of the width and height.</a:t>
            </a:r>
          </a:p>
          <a:p>
            <a:pPr lvl="2"/>
            <a:r>
              <a:rPr lang="en-GB" dirty="0"/>
              <a:t>The element’s total width </a:t>
            </a:r>
            <a:r>
              <a:rPr lang="en-GB" b="1" dirty="0"/>
              <a:t>will be what is specified in the CSS width property</a:t>
            </a:r>
            <a:r>
              <a:rPr lang="en-GB" dirty="0"/>
              <a:t>. The padding and border are </a:t>
            </a:r>
            <a:r>
              <a:rPr lang="en-GB" i="1" dirty="0"/>
              <a:t>subtracted</a:t>
            </a:r>
            <a:r>
              <a:rPr lang="en-GB" dirty="0"/>
              <a:t> from this width.</a:t>
            </a:r>
          </a:p>
        </p:txBody>
      </p:sp>
    </p:spTree>
    <p:extLst>
      <p:ext uri="{BB962C8B-B14F-4D97-AF65-F5344CB8AC3E}">
        <p14:creationId xmlns:p14="http://schemas.microsoft.com/office/powerpoint/2010/main" val="181154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No padding or border.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padding of 10px around it.</a:t>
            </a:r>
          </a:p>
          <a:p>
            <a:r>
              <a:rPr lang="en-GB" sz="1600" dirty="0"/>
              <a:t>It’s bigger than the previous &lt;div&gt; because of the default  CSS box model – adds 10px to both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padding of 10px around it,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34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9096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Validator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W3C CSS Validator Service - Jigsaw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7274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Lab Exercise</a:t>
            </a:r>
            <a:br>
              <a:rPr lang="en-GB" dirty="0" smtClean="0"/>
            </a:br>
            <a:r>
              <a:rPr lang="en-GB" sz="3100" dirty="0" smtClean="0"/>
              <a:t>CSS is a Render Blocking Resource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browser needs to fetch and parse CSS before loading content.</a:t>
            </a:r>
          </a:p>
          <a:p>
            <a:r>
              <a:rPr lang="en-GB" dirty="0" smtClean="0"/>
              <a:t>Website Performance Metrics:</a:t>
            </a:r>
          </a:p>
          <a:p>
            <a:pPr lvl="1"/>
            <a:r>
              <a:rPr lang="en-GB" b="1" dirty="0" smtClean="0"/>
              <a:t>Time to first byte</a:t>
            </a:r>
            <a:r>
              <a:rPr lang="en-GB" dirty="0" smtClean="0"/>
              <a:t>: how long </a:t>
            </a:r>
            <a:r>
              <a:rPr lang="en-GB" dirty="0" smtClean="0"/>
              <a:t>it takes client to </a:t>
            </a:r>
            <a:r>
              <a:rPr lang="en-GB" dirty="0" smtClean="0"/>
              <a:t>receive first byte of data after requesting a page.</a:t>
            </a:r>
          </a:p>
          <a:p>
            <a:pPr lvl="2"/>
            <a:r>
              <a:rPr lang="en-GB" dirty="0" smtClean="0"/>
              <a:t>Largely dependent on server setup.</a:t>
            </a:r>
          </a:p>
          <a:p>
            <a:pPr lvl="1"/>
            <a:r>
              <a:rPr lang="en-GB" b="1" dirty="0" smtClean="0"/>
              <a:t>Time to first render</a:t>
            </a:r>
            <a:r>
              <a:rPr lang="en-GB" dirty="0" smtClean="0"/>
              <a:t>: point at which user’s browser starts displaying content.</a:t>
            </a:r>
          </a:p>
          <a:p>
            <a:pPr lvl="2"/>
            <a:r>
              <a:rPr lang="en-GB" dirty="0" smtClean="0"/>
              <a:t>This largely depends on the CSS amongst other resources.</a:t>
            </a:r>
          </a:p>
          <a:p>
            <a:r>
              <a:rPr lang="en-GB" b="1" i="1" dirty="0" smtClean="0"/>
              <a:t>Find out techniques to improve CSS Performance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8664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14887</TotalTime>
  <Words>2013</Words>
  <Application>Microsoft Office PowerPoint</Application>
  <PresentationFormat>On-screen Show (4:3)</PresentationFormat>
  <Paragraphs>310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Cascading Style Sheets (CSS)</vt:lpstr>
      <vt:lpstr>Contents</vt:lpstr>
      <vt:lpstr>Cascading Style Sheets (CSS)</vt:lpstr>
      <vt:lpstr>Defining CSS Style Rules</vt:lpstr>
      <vt:lpstr>CSS Selectors</vt:lpstr>
      <vt:lpstr>Commonly Used CSS Selectors Element Selector</vt:lpstr>
      <vt:lpstr>Commonly Used CSS Selectors ID Selector</vt:lpstr>
      <vt:lpstr>Commonly Used CSS Selectors Class Selector</vt:lpstr>
      <vt:lpstr>Grouping Selectors</vt:lpstr>
      <vt:lpstr>Where do you define CSS Styles?</vt:lpstr>
      <vt:lpstr>Where do you define CSS Styles?</vt:lpstr>
      <vt:lpstr>Other CSS Selectors</vt:lpstr>
      <vt:lpstr>CSS Combination Selectors: Examples</vt:lpstr>
      <vt:lpstr>Pseudo Class CSS Selectors</vt:lpstr>
      <vt:lpstr>More Pseudo Class CSS Selectors</vt:lpstr>
      <vt:lpstr>Pseudo Element CSS Selectors</vt:lpstr>
      <vt:lpstr>CSS Selectors Specificity Calculations</vt:lpstr>
      <vt:lpstr>Calculating Selectors Specificity Value</vt:lpstr>
      <vt:lpstr>Examples</vt:lpstr>
      <vt:lpstr>Important Notes</vt:lpstr>
      <vt:lpstr>CSS Cascade Rules</vt:lpstr>
      <vt:lpstr>The CSS Box Model</vt:lpstr>
      <vt:lpstr>Exercise</vt:lpstr>
      <vt:lpstr>Exercise Solution</vt:lpstr>
      <vt:lpstr>CSS3 Box Sizing</vt:lpstr>
      <vt:lpstr>CSS3 Box Sizing</vt:lpstr>
      <vt:lpstr>CSS3: A Word of Caution</vt:lpstr>
      <vt:lpstr>CSS Validator</vt:lpstr>
      <vt:lpstr>Lab Exercise CSS is a Render Blocking Resource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1492</cp:revision>
  <cp:lastPrinted>2014-09-29T16:21:25Z</cp:lastPrinted>
  <dcterms:created xsi:type="dcterms:W3CDTF">2013-09-18T07:00:31Z</dcterms:created>
  <dcterms:modified xsi:type="dcterms:W3CDTF">2019-01-30T08:04:51Z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