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9" r:id="rId10"/>
    <p:sldId id="270"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339" autoAdjust="0"/>
    <p:restoredTop sz="90678" autoAdjust="0"/>
  </p:normalViewPr>
  <p:slideViewPr>
    <p:cSldViewPr snapToGrid="0">
      <p:cViewPr varScale="1">
        <p:scale>
          <a:sx n="96" d="100"/>
          <a:sy n="96" d="100"/>
        </p:scale>
        <p:origin x="102" y="1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561035E-55F0-4129-8443-D0615A6F1BFE}" type="datetimeFigureOut">
              <a:rPr lang="en-US" smtClean="0"/>
              <a:t>11/17/2023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FDC72BB-65FC-4F7C-8F9E-AEBBC73728BD}" type="slidenum">
              <a:rPr lang="en-US" smtClean="0"/>
              <a:t>‹#›</a:t>
            </a:fld>
            <a:endParaRPr lang="en-US" dirty="0"/>
          </a:p>
        </p:txBody>
      </p:sp>
    </p:spTree>
    <p:extLst>
      <p:ext uri="{BB962C8B-B14F-4D97-AF65-F5344CB8AC3E}">
        <p14:creationId xmlns:p14="http://schemas.microsoft.com/office/powerpoint/2010/main" val="26850945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2000"/>
              </a:spcBef>
              <a:spcAft>
                <a:spcPts val="600"/>
              </a:spcAft>
            </a:pPr>
            <a:r>
              <a:rPr lang="en-US" sz="1800" b="1" kern="0" dirty="0">
                <a:effectLst/>
                <a:latin typeface="Times New Roman" panose="02020603050405020304" pitchFamily="18" charset="0"/>
              </a:rPr>
              <a:t>Introduction</a:t>
            </a:r>
            <a:endParaRPr lang="en-IN" sz="1800" b="1" kern="0" dirty="0">
              <a:effectLst/>
              <a:latin typeface="Times New Roman" panose="02020603050405020304" pitchFamily="18" charset="0"/>
            </a:endParaRPr>
          </a:p>
          <a:p>
            <a:pPr algn="just">
              <a:lnSpc>
                <a:spcPct val="20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innovative tech-driven mental health support platform InnerCalm Junction has the potential to completely transform mental wellbeing in the United Kingdom. The platform ensures easily accessible mental health treatment by providing customized wellness programmes, guided meditations, and individual therapy sessions. Run as a Limited Liability Company, it is led by a group of knowledgeable and varied managers. A SWOT analysis highlights its technological know-how and inventive edge while acknowledging market rivalry and regulatory obstacles. Encouraging comprehensive mental health assistance, the cash flow prediction, within a £100,000 starting investment, represents a progressive growth in income and aligns costs for a healthy 12-month projection.</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FFDC72BB-65FC-4F7C-8F9E-AEBBC73728BD}" type="slidenum">
              <a:rPr lang="en-US" smtClean="0"/>
              <a:t>3</a:t>
            </a:fld>
            <a:endParaRPr lang="en-US" dirty="0"/>
          </a:p>
        </p:txBody>
      </p:sp>
    </p:spTree>
    <p:extLst>
      <p:ext uri="{BB962C8B-B14F-4D97-AF65-F5344CB8AC3E}">
        <p14:creationId xmlns:p14="http://schemas.microsoft.com/office/powerpoint/2010/main" val="40228318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2000"/>
              </a:spcBef>
              <a:spcAft>
                <a:spcPts val="600"/>
              </a:spcAft>
            </a:pPr>
            <a:r>
              <a:rPr lang="en-US" sz="1800" b="1" kern="0" dirty="0">
                <a:effectLst/>
                <a:latin typeface="Times New Roman" panose="02020603050405020304" pitchFamily="18" charset="0"/>
              </a:rPr>
              <a:t>Overview of the business</a:t>
            </a:r>
            <a:endParaRPr lang="en-IN" sz="1800" b="1" kern="0" dirty="0">
              <a:effectLst/>
              <a:latin typeface="Times New Roman" panose="02020603050405020304" pitchFamily="18" charset="0"/>
            </a:endParaRPr>
          </a:p>
          <a:p>
            <a:pPr algn="just">
              <a:lnSpc>
                <a:spcPct val="20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InnerCalm Junction is a cutting-edge, technology-driven mental health support platform that works to help people in the UK develop mental resilience and emotional well-being. It is a trailblazing company that wants to use an inventive web interface to offer individualized, easily accessible mental health treatments (</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Cardella </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et al.,</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2020)</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The platform functions as an all-inclusive ecosystem that provides a variety of tools and services suited to each user's particular requirements.</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b="1" i="1" dirty="0">
                <a:effectLst/>
                <a:latin typeface="Times New Roman" panose="02020603050405020304" pitchFamily="18" charset="0"/>
                <a:ea typeface="Calibri" panose="020F0502020204030204" pitchFamily="34" charset="0"/>
                <a:cs typeface="Times New Roman" panose="02020603050405020304" pitchFamily="18" charset="0"/>
              </a:rPr>
              <a:t>Therapeutic Resources: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InnerCalm Junction allows people to effortlessly seek counsel and assistance from the comfort of their homes with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specialised</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therapy sessions led by trained mental health specialists.</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b="1" i="1" dirty="0">
                <a:effectLst/>
                <a:latin typeface="Times New Roman" panose="02020603050405020304" pitchFamily="18" charset="0"/>
                <a:ea typeface="Calibri" panose="020F0502020204030204" pitchFamily="34" charset="0"/>
                <a:cs typeface="Times New Roman" panose="02020603050405020304" pitchFamily="18" charset="0"/>
              </a:rPr>
              <a:t>Guided Meditation and Mindfulness: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The app provides specially selected mindfulness exercises and meditation sessions to help users relax, focus better, and manage their emotions.</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b="1" i="1" dirty="0">
                <a:effectLst/>
                <a:latin typeface="Times New Roman" panose="02020603050405020304" pitchFamily="18" charset="0"/>
                <a:ea typeface="Calibri" panose="020F0502020204030204" pitchFamily="34" charset="0"/>
                <a:cs typeface="Times New Roman" panose="02020603050405020304" pitchFamily="18" charset="0"/>
              </a:rPr>
              <a:t>Mood monitoring and analytics: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Users may keep an eye on their emotional patterns with the help of sophisticated tracking tools (</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Berger </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et al.,</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2021)</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This allows for a better knowledge of individual triggers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behaviours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which promotes awareness of oneself and personal development.</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b="1" i="1" dirty="0" err="1">
                <a:effectLst/>
                <a:latin typeface="Times New Roman" panose="02020603050405020304" pitchFamily="18" charset="0"/>
                <a:ea typeface="Calibri" panose="020F0502020204030204" pitchFamily="34" charset="0"/>
                <a:cs typeface="Times New Roman" panose="02020603050405020304" pitchFamily="18" charset="0"/>
              </a:rPr>
              <a:t>Customised</a:t>
            </a:r>
            <a:r>
              <a:rPr lang="en-US" sz="1800" b="1" i="1" dirty="0">
                <a:effectLst/>
                <a:latin typeface="Times New Roman" panose="02020603050405020304" pitchFamily="18" charset="0"/>
                <a:ea typeface="Calibri" panose="020F0502020204030204" pitchFamily="34" charset="0"/>
                <a:cs typeface="Times New Roman" panose="02020603050405020304" pitchFamily="18" charset="0"/>
              </a:rPr>
              <a:t> Mental Wellness Plans: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InnerCalm Junction uses advanced algorithms to create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personalised</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mental wellness plans that are based on individual tastes and mental health objectives. This allows users to take charge of their mental health and move towards improved mental health (</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Kuratko </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et al.,</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2021)</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r>
              <a:rPr lang="en-US" sz="1800" b="1" i="1" kern="0" dirty="0">
                <a:effectLst/>
                <a:latin typeface="Times New Roman" panose="02020603050405020304" pitchFamily="18" charset="0"/>
                <a:ea typeface="Calibri" panose="020F0502020204030204" pitchFamily="34" charset="0"/>
              </a:rPr>
              <a:t>Engagement and Community Support:</a:t>
            </a:r>
            <a:r>
              <a:rPr lang="en-US" sz="1800" kern="0" dirty="0">
                <a:effectLst/>
                <a:latin typeface="Times New Roman" panose="02020603050405020304" pitchFamily="18" charset="0"/>
                <a:ea typeface="Calibri" panose="020F0502020204030204" pitchFamily="34" charset="0"/>
              </a:rPr>
              <a:t> The platform creates a friendly community where users may interact, exchange stories, and provide support to one another, so fostering a sense of community and lowering feelings of loneliness.</a:t>
            </a:r>
            <a:endParaRPr lang="en-US" dirty="0"/>
          </a:p>
        </p:txBody>
      </p:sp>
      <p:sp>
        <p:nvSpPr>
          <p:cNvPr id="4" name="Slide Number Placeholder 3"/>
          <p:cNvSpPr>
            <a:spLocks noGrp="1"/>
          </p:cNvSpPr>
          <p:nvPr>
            <p:ph type="sldNum" sz="quarter" idx="10"/>
          </p:nvPr>
        </p:nvSpPr>
        <p:spPr/>
        <p:txBody>
          <a:bodyPr/>
          <a:lstStyle/>
          <a:p>
            <a:fld id="{FFDC72BB-65FC-4F7C-8F9E-AEBBC73728BD}" type="slidenum">
              <a:rPr lang="en-US" smtClean="0"/>
              <a:t>4</a:t>
            </a:fld>
            <a:endParaRPr lang="en-US"/>
          </a:p>
        </p:txBody>
      </p:sp>
    </p:spTree>
    <p:extLst>
      <p:ext uri="{BB962C8B-B14F-4D97-AF65-F5344CB8AC3E}">
        <p14:creationId xmlns:p14="http://schemas.microsoft.com/office/powerpoint/2010/main" val="19251122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2000"/>
              </a:spcBef>
              <a:spcAft>
                <a:spcPts val="600"/>
              </a:spcAft>
            </a:pPr>
            <a:r>
              <a:rPr lang="en-US" sz="1800" b="1" kern="0" dirty="0">
                <a:effectLst/>
                <a:latin typeface="Times New Roman" panose="02020603050405020304" pitchFamily="18" charset="0"/>
              </a:rPr>
              <a:t>Ownership and Legal format of the Business</a:t>
            </a:r>
            <a:endParaRPr lang="en-IN" sz="1800" b="1" kern="0" dirty="0">
              <a:effectLst/>
              <a:latin typeface="Times New Roman" panose="02020603050405020304" pitchFamily="18" charset="0"/>
            </a:endParaRPr>
          </a:p>
          <a:p>
            <a:pPr algn="just">
              <a:lnSpc>
                <a:spcPct val="20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InnerCalm Junction is a privately held Limited Liability Company (LLC) in the UK. The firm was created by a core group of mental health clinicians, IT specialists, and business strategists in response to the increasing need for easily accessible mental health help. This group makes up the ownership structure (</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Ferreira </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et al.,</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2019)</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Ownership Distribution</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b="1" i="1" dirty="0">
                <a:effectLst/>
                <a:latin typeface="Times New Roman" panose="02020603050405020304" pitchFamily="18" charset="0"/>
                <a:ea typeface="Calibri" panose="020F0502020204030204" pitchFamily="34" charset="0"/>
                <a:cs typeface="Times New Roman" panose="02020603050405020304" pitchFamily="18" charset="0"/>
              </a:rPr>
              <a:t>Founders and Partners: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With their combined experience in technology, management of businesses, and mental health, the original founders and partners now control the majority of the company.</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b="1" i="1" dirty="0">
                <a:effectLst/>
                <a:latin typeface="Times New Roman" panose="02020603050405020304" pitchFamily="18" charset="0"/>
                <a:ea typeface="Calibri" panose="020F0502020204030204" pitchFamily="34" charset="0"/>
                <a:cs typeface="Times New Roman" panose="02020603050405020304" pitchFamily="18" charset="0"/>
              </a:rPr>
              <a:t>Investors and Stakeholders: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These parties may have additional ownership shares in the firm if they support its goals and objectives and contribute to its expansion.\</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Legal Structure</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InnerCalm Junction's entrepreneurs benefit from limited liability protection as an LLC, which protects their personal assets from corporate debts (</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Alford and Jones, 2020)</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This legal structure offers some legal protection together with managerial freedom. The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organisation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ensures compliance and moral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behaviour</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in its operations by adhering to UK laws and regulations that control mental health services, data protection, and commercial operations.</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FFDC72BB-65FC-4F7C-8F9E-AEBBC73728BD}" type="slidenum">
              <a:rPr lang="en-US" smtClean="0"/>
              <a:t>5</a:t>
            </a:fld>
            <a:endParaRPr lang="en-US"/>
          </a:p>
        </p:txBody>
      </p:sp>
    </p:spTree>
    <p:extLst>
      <p:ext uri="{BB962C8B-B14F-4D97-AF65-F5344CB8AC3E}">
        <p14:creationId xmlns:p14="http://schemas.microsoft.com/office/powerpoint/2010/main" val="41063563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2000"/>
              </a:spcBef>
              <a:spcAft>
                <a:spcPts val="600"/>
              </a:spcAft>
            </a:pPr>
            <a:r>
              <a:rPr lang="en-US" sz="1800" b="1" kern="0" dirty="0">
                <a:effectLst/>
                <a:latin typeface="Times New Roman" panose="02020603050405020304" pitchFamily="18" charset="0"/>
              </a:rPr>
              <a:t>Discussing Management of the company</a:t>
            </a:r>
            <a:endParaRPr lang="en-IN" sz="1800" b="1" kern="0" dirty="0">
              <a:effectLst/>
              <a:latin typeface="Times New Roman" panose="02020603050405020304" pitchFamily="18" charset="0"/>
            </a:endParaRPr>
          </a:p>
          <a:p>
            <a:pPr algn="just">
              <a:lnSpc>
                <a:spcPct val="20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management team of InnerCalm Junction is made up of a number of important experts, all of whom are vital in guiding the business towards its objective of offering easily accessible mental health help in the United Kingdom (</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Alford and Jones, 2020)</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This team consists of a CEO who is in charge of the general management and strategic direction of the business, a CTO who is in charge of the development of technology for a safe and easy to use online platform, a Clinical Director who oversees therapy services that provide excellent mental health support, a Director of Marketing who creates and implements successful user engagement strategies, an Operations Manager who manages day-to-day operations for successful delivery of services, and a Data Protection (</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Lewis, 2019)</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This differed and talented team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prioritises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user anonymity while working together to provide creative and moral mental health solutions.</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FFDC72BB-65FC-4F7C-8F9E-AEBBC73728BD}" type="slidenum">
              <a:rPr lang="en-US" smtClean="0"/>
              <a:t>6</a:t>
            </a:fld>
            <a:endParaRPr lang="en-US"/>
          </a:p>
        </p:txBody>
      </p:sp>
    </p:spTree>
    <p:extLst>
      <p:ext uri="{BB962C8B-B14F-4D97-AF65-F5344CB8AC3E}">
        <p14:creationId xmlns:p14="http://schemas.microsoft.com/office/powerpoint/2010/main" val="27979892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2000"/>
              </a:spcBef>
              <a:spcAft>
                <a:spcPts val="600"/>
              </a:spcAft>
            </a:pPr>
            <a:r>
              <a:rPr lang="en-US" sz="1800" b="1" kern="0" dirty="0">
                <a:effectLst/>
                <a:latin typeface="Times New Roman" panose="02020603050405020304" pitchFamily="18" charset="0"/>
              </a:rPr>
              <a:t>SWOT Analysis</a:t>
            </a:r>
            <a:endParaRPr lang="en-IN" sz="1800" b="1" kern="0" dirty="0">
              <a:effectLst/>
              <a:latin typeface="Times New Roman" panose="02020603050405020304" pitchFamily="18" charset="0"/>
            </a:endParaRPr>
          </a:p>
          <a:p>
            <a:pPr algn="ctr">
              <a:lnSpc>
                <a:spcPct val="200000"/>
              </a:lnSpc>
              <a:spcAft>
                <a:spcPts val="1000"/>
              </a:spcAft>
            </a:pPr>
            <a:r>
              <a:rPr lang="en-US" sz="18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Strengths</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ctr">
              <a:lnSpc>
                <a:spcPct val="200000"/>
              </a:lnSpc>
              <a:spcAft>
                <a:spcPts val="1000"/>
              </a:spcAft>
            </a:pPr>
            <a:r>
              <a:rPr lang="en-US" sz="18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Weaknesses</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b="1" i="1" dirty="0">
                <a:effectLst/>
                <a:latin typeface="Times New Roman" panose="02020603050405020304" pitchFamily="18" charset="0"/>
                <a:ea typeface="Calibri" panose="020F0502020204030204" pitchFamily="34" charset="0"/>
                <a:cs typeface="Times New Roman" panose="02020603050405020304" pitchFamily="18" charset="0"/>
              </a:rPr>
              <a:t>Innovative Platform:</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Modern technology and individualized mental health regimens distinguish this innovative platform.</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b="1" i="1" dirty="0">
                <a:effectLst/>
                <a:latin typeface="Times New Roman" panose="02020603050405020304" pitchFamily="18" charset="0"/>
                <a:ea typeface="Calibri" panose="020F0502020204030204" pitchFamily="34" charset="0"/>
                <a:cs typeface="Times New Roman" panose="02020603050405020304" pitchFamily="18" charset="0"/>
              </a:rPr>
              <a:t>Accessible Services: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Convenience and wide user reach are made possible by online accessibility.</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b="1" i="1" dirty="0">
                <a:effectLst/>
                <a:latin typeface="Times New Roman" panose="02020603050405020304" pitchFamily="18" charset="0"/>
                <a:ea typeface="Calibri" panose="020F0502020204030204" pitchFamily="34" charset="0"/>
                <a:cs typeface="Times New Roman" panose="02020603050405020304" pitchFamily="18" charset="0"/>
              </a:rPr>
              <a:t>Comprehensive Offerings: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Holistic mental health treatment is provided by fusing mindfulness, counselling, and support from the community.</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b="1" i="1" dirty="0">
                <a:effectLst/>
                <a:latin typeface="Times New Roman" panose="02020603050405020304" pitchFamily="18" charset="0"/>
                <a:ea typeface="Calibri" panose="020F0502020204030204" pitchFamily="34" charset="0"/>
                <a:cs typeface="Times New Roman" panose="02020603050405020304" pitchFamily="18" charset="0"/>
              </a:rPr>
              <a:t>Market Competition: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There may be difficulties in navigating the crowded field of mental health applications and services.</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b="1" i="1" dirty="0">
                <a:effectLst/>
                <a:latin typeface="Times New Roman" panose="02020603050405020304" pitchFamily="18" charset="0"/>
                <a:ea typeface="Calibri" panose="020F0502020204030204" pitchFamily="34" charset="0"/>
                <a:cs typeface="Times New Roman" panose="02020603050405020304" pitchFamily="18" charset="0"/>
              </a:rPr>
              <a:t>User Trust:</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It might take some time to build up trust while managing private mental health data (</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Berger </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et al.,</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2021)</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b="1" i="1" dirty="0">
                <a:effectLst/>
                <a:latin typeface="Times New Roman" panose="02020603050405020304" pitchFamily="18" charset="0"/>
                <a:ea typeface="Calibri" panose="020F0502020204030204" pitchFamily="34" charset="0"/>
                <a:cs typeface="Times New Roman" panose="02020603050405020304" pitchFamily="18" charset="0"/>
              </a:rPr>
              <a:t>Technological Vulnerabilities: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There might be issues with privacy and security of information on the platform.</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ctr">
              <a:lnSpc>
                <a:spcPct val="200000"/>
              </a:lnSpc>
              <a:spcAft>
                <a:spcPts val="1000"/>
              </a:spcAft>
            </a:pPr>
            <a:r>
              <a:rPr lang="en-US" sz="18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Opportunities</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ctr">
              <a:lnSpc>
                <a:spcPct val="200000"/>
              </a:lnSpc>
              <a:spcAft>
                <a:spcPts val="1000"/>
              </a:spcAft>
            </a:pPr>
            <a:r>
              <a:rPr lang="en-US" sz="18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Threats</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b="1" i="1" dirty="0">
                <a:effectLst/>
                <a:latin typeface="Times New Roman" panose="02020603050405020304" pitchFamily="18" charset="0"/>
                <a:ea typeface="Calibri" panose="020F0502020204030204" pitchFamily="34" charset="0"/>
                <a:cs typeface="Times New Roman" panose="02020603050405020304" pitchFamily="18" charset="0"/>
              </a:rPr>
              <a:t>Growing Need:</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There are prospects for expansion as mental health assistance programmes become more widely recognized and accepted.</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b="1" i="1" dirty="0">
                <a:effectLst/>
                <a:latin typeface="Times New Roman" panose="02020603050405020304" pitchFamily="18" charset="0"/>
                <a:ea typeface="Calibri" panose="020F0502020204030204" pitchFamily="34" charset="0"/>
                <a:cs typeface="Times New Roman" panose="02020603050405020304" pitchFamily="18" charset="0"/>
              </a:rPr>
              <a:t>Partnerships: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Working together with employers or healthcare providers may allow users to access more resources (</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Alford and Jones, 2020)</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b="1" i="1" dirty="0">
                <a:effectLst/>
                <a:latin typeface="Times New Roman" panose="02020603050405020304" pitchFamily="18" charset="0"/>
                <a:ea typeface="Calibri" panose="020F0502020204030204" pitchFamily="34" charset="0"/>
                <a:cs typeface="Times New Roman" panose="02020603050405020304" pitchFamily="18" charset="0"/>
              </a:rPr>
              <a:t>Potential for Innovation: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Innovation and improvement are made possible by the rapidly changing technology.</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b="1" i="1" dirty="0">
                <a:effectLst/>
                <a:latin typeface="Times New Roman" panose="02020603050405020304" pitchFamily="18" charset="0"/>
                <a:ea typeface="Calibri" panose="020F0502020204030204" pitchFamily="34" charset="0"/>
                <a:cs typeface="Times New Roman" panose="02020603050405020304" pitchFamily="18" charset="0"/>
              </a:rPr>
              <a:t>Regulations: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It is critical to adjust to the ever-changing laws pertaining to mental health and data protection.</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b="1" i="1" dirty="0">
                <a:effectLst/>
                <a:latin typeface="Times New Roman" panose="02020603050405020304" pitchFamily="18" charset="0"/>
                <a:ea typeface="Calibri" panose="020F0502020204030204" pitchFamily="34" charset="0"/>
                <a:cs typeface="Times New Roman" panose="02020603050405020304" pitchFamily="18" charset="0"/>
              </a:rPr>
              <a:t>Market Saturation: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Active rivalry may have an effect on attracting and retaining users.</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b="1" i="1" dirty="0">
                <a:effectLst/>
                <a:latin typeface="Times New Roman" panose="02020603050405020304" pitchFamily="18" charset="0"/>
                <a:ea typeface="Calibri" panose="020F0502020204030204" pitchFamily="34" charset="0"/>
                <a:cs typeface="Times New Roman" panose="02020603050405020304" pitchFamily="18" charset="0"/>
              </a:rPr>
              <a:t>Population Perception: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Unfavourable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situations using mental health technology may have an impact on confidence among the general population.</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FFDC72BB-65FC-4F7C-8F9E-AEBBC73728BD}" type="slidenum">
              <a:rPr lang="en-US" smtClean="0"/>
              <a:t>7</a:t>
            </a:fld>
            <a:endParaRPr lang="en-US"/>
          </a:p>
        </p:txBody>
      </p:sp>
    </p:spTree>
    <p:extLst>
      <p:ext uri="{BB962C8B-B14F-4D97-AF65-F5344CB8AC3E}">
        <p14:creationId xmlns:p14="http://schemas.microsoft.com/office/powerpoint/2010/main" val="19657808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2000"/>
              </a:spcBef>
              <a:spcAft>
                <a:spcPts val="600"/>
              </a:spcAft>
            </a:pPr>
            <a:r>
              <a:rPr lang="en-US" sz="1800" b="1" kern="0" dirty="0">
                <a:effectLst/>
                <a:latin typeface="Times New Roman" panose="02020603050405020304" pitchFamily="18" charset="0"/>
              </a:rPr>
              <a:t>Cash flow Budget</a:t>
            </a:r>
            <a:endParaRPr lang="en-IN" sz="1800" b="1" kern="0" dirty="0">
              <a:effectLst/>
              <a:latin typeface="Times New Roman" panose="02020603050405020304" pitchFamily="18" charset="0"/>
            </a:endParaRPr>
          </a:p>
          <a:p>
            <a:pPr algn="just">
              <a:lnSpc>
                <a:spcPct val="200000"/>
              </a:lnSpc>
              <a:spcAft>
                <a:spcPts val="10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Assumptions</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Initial expenditure: £100,000</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Monthly Expenses: £20,000 (salaries, technology, marketing, operational costs, etc.)</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Revenue Starts from Month 4</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Month</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Revenue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Expenses (£)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Net Cash Flow (£)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Cumulative Net Cash Flow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1</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0</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20,000</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-20,000</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-20,000</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2</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0</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20,000</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-20,000</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-40,000</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3</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0</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20,000</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-20,000</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-60,000</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4</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5,000</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20,000</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-15,000</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-75,000</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5</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8,000</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20,000</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-12,000</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-87,000</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6</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12,000</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20,000</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-8000</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-95,000</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7</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15,000</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20,000</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-5000</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-100,000</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8</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18,000</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20,000</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-2,000</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-102,000</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9</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22,000</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20,000</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2,000</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-100,000</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10</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25,000</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20,000</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5,000</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-95,000</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11</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28,000</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20,000</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8,000</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-87,000</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12</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30,000</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20,000</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10,000</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-77,000</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Analysis</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first investment is represented by the first three months without any income. Revenue starts to progressively rise in month four forward. The amount spent each month stays at £20,000 for the whole year. The monthly income less the monthly costs is known as net cash flow. Cumulative net cash flow shows the overall state of the business's finances. Month 12 shows the money used up to that time, with the overall net cash flow reaching almost -£77,000. Taking into account a steady growth in income and fixed costs, this cash flow budget gives a general idea of InnerCalm Junction's anticipated financial performance for the first year. Based on company operations and market conditions, actual outcomes may differ.</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FFDC72BB-65FC-4F7C-8F9E-AEBBC73728BD}" type="slidenum">
              <a:rPr lang="en-US" smtClean="0"/>
              <a:t>8</a:t>
            </a:fld>
            <a:endParaRPr lang="en-US"/>
          </a:p>
        </p:txBody>
      </p:sp>
    </p:spTree>
    <p:extLst>
      <p:ext uri="{BB962C8B-B14F-4D97-AF65-F5344CB8AC3E}">
        <p14:creationId xmlns:p14="http://schemas.microsoft.com/office/powerpoint/2010/main" val="38745432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2000"/>
              </a:spcBef>
              <a:spcAft>
                <a:spcPts val="600"/>
              </a:spcAft>
            </a:pPr>
            <a:r>
              <a:rPr lang="en-US" sz="1800" b="1" kern="0" dirty="0">
                <a:effectLst/>
                <a:latin typeface="Times New Roman" panose="02020603050405020304" pitchFamily="18" charset="0"/>
              </a:rPr>
              <a:t>Conclusion</a:t>
            </a:r>
            <a:endParaRPr lang="en-IN" sz="1800" b="1" kern="0" dirty="0">
              <a:effectLst/>
              <a:latin typeface="Times New Roman" panose="02020603050405020304" pitchFamily="18" charset="0"/>
            </a:endParaRPr>
          </a:p>
          <a:p>
            <a:pPr algn="just">
              <a:lnSpc>
                <a:spcPct val="20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InnerCalm Junction has the potential to significantly influence mental health services in the United Kingdom. It responds to the rising need for easily accessible mental health solutions with its creative, tech-driven approach and individualized services. The business's potential for success is reinforced by its strong legal framework, skilled management group, and SWOT analysis of its strategy. The projected cash flow, controlled within a £100,000 start-up budget, shows a viable course of action. InnerCalm Junction is dedicated to promoting comprehensive mental well-being and establishing new benchmarks in the field of mental health assistance. It is positioned to change in response to market demands.</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FFDC72BB-65FC-4F7C-8F9E-AEBBC73728BD}" type="slidenum">
              <a:rPr lang="en-US" smtClean="0"/>
              <a:t>9</a:t>
            </a:fld>
            <a:endParaRPr lang="en-US" dirty="0"/>
          </a:p>
        </p:txBody>
      </p:sp>
    </p:spTree>
    <p:extLst>
      <p:ext uri="{BB962C8B-B14F-4D97-AF65-F5344CB8AC3E}">
        <p14:creationId xmlns:p14="http://schemas.microsoft.com/office/powerpoint/2010/main" val="10724537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dirty="0">
                <a:solidFill>
                  <a:schemeClr val="tx1"/>
                </a:solidFill>
                <a:effectLst/>
                <a:latin typeface="+mn-lt"/>
                <a:ea typeface="+mn-ea"/>
                <a:cs typeface="+mn-cs"/>
              </a:rPr>
              <a:t>Reference</a:t>
            </a:r>
            <a:endParaRPr lang="en-US" sz="1200" b="1" kern="1200" dirty="0">
              <a:solidFill>
                <a:schemeClr val="tx1"/>
              </a:solidFill>
              <a:effectLst/>
              <a:latin typeface="+mn-lt"/>
              <a:ea typeface="+mn-ea"/>
              <a:cs typeface="+mn-cs"/>
            </a:endParaRPr>
          </a:p>
          <a:p>
            <a:pPr algn="just">
              <a:lnSpc>
                <a:spcPct val="200000"/>
              </a:lnSpc>
              <a:spcAft>
                <a:spcPts val="10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Alford, P. and Jones, R., (2020). The lone digital tourism entrepreneur: Knowledge acquisition and collaborative transfer. </a:t>
            </a:r>
            <a:r>
              <a:rPr lang="en-IN" sz="1800" i="1" dirty="0">
                <a:effectLst/>
                <a:latin typeface="Times New Roman" panose="02020603050405020304" pitchFamily="18" charset="0"/>
                <a:ea typeface="Calibri" panose="020F0502020204030204" pitchFamily="34" charset="0"/>
                <a:cs typeface="Times New Roman" panose="02020603050405020304" pitchFamily="18" charset="0"/>
              </a:rPr>
              <a:t>Tourism Management</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dirty="0">
                <a:effectLst/>
                <a:latin typeface="Times New Roman" panose="02020603050405020304" pitchFamily="18" charset="0"/>
                <a:ea typeface="Calibri" panose="020F0502020204030204" pitchFamily="34" charset="0"/>
                <a:cs typeface="Times New Roman" panose="02020603050405020304" pitchFamily="18" charset="0"/>
              </a:rPr>
              <a:t>81</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p.104139.</a:t>
            </a:r>
          </a:p>
          <a:p>
            <a:pPr algn="just">
              <a:lnSpc>
                <a:spcPct val="200000"/>
              </a:lnSpc>
              <a:spcAft>
                <a:spcPts val="10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Berger, E.S., Von Briel, F., Davidsson, P. and Kuckertz, A., (2021). Digital or not–The future of entrepreneurship and innovation: Introduction to the special issue. </a:t>
            </a:r>
            <a:r>
              <a:rPr lang="en-IN" sz="1800" i="1" dirty="0">
                <a:effectLst/>
                <a:latin typeface="Times New Roman" panose="02020603050405020304" pitchFamily="18" charset="0"/>
                <a:ea typeface="Calibri" panose="020F0502020204030204" pitchFamily="34" charset="0"/>
                <a:cs typeface="Times New Roman" panose="02020603050405020304" pitchFamily="18" charset="0"/>
              </a:rPr>
              <a:t>Journal of Business Research</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dirty="0">
                <a:effectLst/>
                <a:latin typeface="Times New Roman" panose="02020603050405020304" pitchFamily="18" charset="0"/>
                <a:ea typeface="Calibri" panose="020F0502020204030204" pitchFamily="34" charset="0"/>
                <a:cs typeface="Times New Roman" panose="02020603050405020304" pitchFamily="18" charset="0"/>
              </a:rPr>
              <a:t>125</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pp.436-442.</a:t>
            </a:r>
          </a:p>
          <a:p>
            <a:pPr algn="just">
              <a:lnSpc>
                <a:spcPct val="200000"/>
              </a:lnSpc>
              <a:spcAft>
                <a:spcPts val="10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Cardella, G.M., Hernández-Sánchez, B.R. and Sánchez-García, J.C., (2020). Women entrepreneurship: A systematic review to outline the boundaries of scientific literature. </a:t>
            </a:r>
            <a:r>
              <a:rPr lang="en-IN" sz="1800" i="1" dirty="0">
                <a:effectLst/>
                <a:latin typeface="Times New Roman" panose="02020603050405020304" pitchFamily="18" charset="0"/>
                <a:ea typeface="Calibri" panose="020F0502020204030204" pitchFamily="34" charset="0"/>
                <a:cs typeface="Times New Roman" panose="02020603050405020304" pitchFamily="18" charset="0"/>
              </a:rPr>
              <a:t>Frontiers in psychology</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dirty="0">
                <a:effectLst/>
                <a:latin typeface="Times New Roman" panose="02020603050405020304" pitchFamily="18" charset="0"/>
                <a:ea typeface="Calibri" panose="020F0502020204030204" pitchFamily="34" charset="0"/>
                <a:cs typeface="Times New Roman" panose="02020603050405020304" pitchFamily="18" charset="0"/>
              </a:rPr>
              <a:t>11</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p.1557.</a:t>
            </a:r>
          </a:p>
          <a:p>
            <a:pPr algn="just">
              <a:lnSpc>
                <a:spcPct val="200000"/>
              </a:lnSpc>
              <a:spcAft>
                <a:spcPts val="10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Ferreira, J.J., Fernandes, C.I. and Kraus, S., (2019). Entrepreneurship research: mapping intellectual structures and research trends. </a:t>
            </a:r>
            <a:r>
              <a:rPr lang="en-IN" sz="1800" i="1" dirty="0">
                <a:effectLst/>
                <a:latin typeface="Times New Roman" panose="02020603050405020304" pitchFamily="18" charset="0"/>
                <a:ea typeface="Calibri" panose="020F0502020204030204" pitchFamily="34" charset="0"/>
                <a:cs typeface="Times New Roman" panose="02020603050405020304" pitchFamily="18" charset="0"/>
              </a:rPr>
              <a:t>Review of Managerial Science</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dirty="0">
                <a:effectLst/>
                <a:latin typeface="Times New Roman" panose="02020603050405020304" pitchFamily="18" charset="0"/>
                <a:ea typeface="Calibri" panose="020F0502020204030204" pitchFamily="34" charset="0"/>
                <a:cs typeface="Times New Roman" panose="02020603050405020304" pitchFamily="18" charset="0"/>
              </a:rPr>
              <a:t>13</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pp.181-205.</a:t>
            </a:r>
          </a:p>
          <a:p>
            <a:pPr algn="just">
              <a:lnSpc>
                <a:spcPct val="200000"/>
              </a:lnSpc>
              <a:spcAft>
                <a:spcPts val="10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Kuratko, D.F., Fisher, G. and Audretsch, D.B., (2021). Unraveling the entrepreneurial mindset. </a:t>
            </a:r>
            <a:r>
              <a:rPr lang="en-IN" sz="1800" i="1" dirty="0">
                <a:effectLst/>
                <a:latin typeface="Times New Roman" panose="02020603050405020304" pitchFamily="18" charset="0"/>
                <a:ea typeface="Calibri" panose="020F0502020204030204" pitchFamily="34" charset="0"/>
                <a:cs typeface="Times New Roman" panose="02020603050405020304" pitchFamily="18" charset="0"/>
              </a:rPr>
              <a:t>Small Business Economics</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dirty="0">
                <a:effectLst/>
                <a:latin typeface="Times New Roman" panose="02020603050405020304" pitchFamily="18" charset="0"/>
                <a:ea typeface="Calibri" panose="020F0502020204030204" pitchFamily="34" charset="0"/>
                <a:cs typeface="Times New Roman" panose="02020603050405020304" pitchFamily="18" charset="0"/>
              </a:rPr>
              <a:t>57</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pp.1681-1691.</a:t>
            </a:r>
          </a:p>
          <a:p>
            <a:pPr algn="just">
              <a:lnSpc>
                <a:spcPct val="200000"/>
              </a:lnSpc>
              <a:spcAft>
                <a:spcPts val="10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Lewis, K.V., (2019). Identity capital: An exploration in the context of youth social entrepreneurship. In </a:t>
            </a:r>
            <a:r>
              <a:rPr lang="en-IN" sz="1800" i="1" dirty="0">
                <a:effectLst/>
                <a:latin typeface="Times New Roman" panose="02020603050405020304" pitchFamily="18" charset="0"/>
                <a:ea typeface="Calibri" panose="020F0502020204030204" pitchFamily="34" charset="0"/>
                <a:cs typeface="Times New Roman" panose="02020603050405020304" pitchFamily="18" charset="0"/>
              </a:rPr>
              <a:t>Entrepreneurial Identity and Identity Work</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(pp. 15-29). Routledge.</a:t>
            </a:r>
          </a:p>
          <a:p>
            <a:endParaRPr lang="en-US" dirty="0"/>
          </a:p>
        </p:txBody>
      </p:sp>
      <p:sp>
        <p:nvSpPr>
          <p:cNvPr id="4" name="Slide Number Placeholder 3"/>
          <p:cNvSpPr>
            <a:spLocks noGrp="1"/>
          </p:cNvSpPr>
          <p:nvPr>
            <p:ph type="sldNum" sz="quarter" idx="10"/>
          </p:nvPr>
        </p:nvSpPr>
        <p:spPr/>
        <p:txBody>
          <a:bodyPr/>
          <a:lstStyle/>
          <a:p>
            <a:fld id="{FFDC72BB-65FC-4F7C-8F9E-AEBBC73728BD}" type="slidenum">
              <a:rPr lang="en-US" smtClean="0"/>
              <a:t>10</a:t>
            </a:fld>
            <a:endParaRPr lang="en-US" dirty="0"/>
          </a:p>
        </p:txBody>
      </p:sp>
    </p:spTree>
    <p:extLst>
      <p:ext uri="{BB962C8B-B14F-4D97-AF65-F5344CB8AC3E}">
        <p14:creationId xmlns:p14="http://schemas.microsoft.com/office/powerpoint/2010/main" val="34980179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8FFB2-DC43-EC41-6704-B99F0290303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05612BF4-F450-515B-2570-BFF2CC4ACCF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C680AF62-9ACF-8F58-2C69-5FDC32EA224F}"/>
              </a:ext>
            </a:extLst>
          </p:cNvPr>
          <p:cNvSpPr>
            <a:spLocks noGrp="1"/>
          </p:cNvSpPr>
          <p:nvPr>
            <p:ph type="dt" sz="half" idx="10"/>
          </p:nvPr>
        </p:nvSpPr>
        <p:spPr/>
        <p:txBody>
          <a:bodyPr/>
          <a:lstStyle/>
          <a:p>
            <a:fld id="{03E7A12E-0314-43ED-AF07-BBB315CE0349}" type="datetimeFigureOut">
              <a:rPr lang="en-IN" smtClean="0"/>
              <a:t>17-11-2023</a:t>
            </a:fld>
            <a:endParaRPr lang="en-IN" dirty="0"/>
          </a:p>
        </p:txBody>
      </p:sp>
      <p:sp>
        <p:nvSpPr>
          <p:cNvPr id="5" name="Footer Placeholder 4">
            <a:extLst>
              <a:ext uri="{FF2B5EF4-FFF2-40B4-BE49-F238E27FC236}">
                <a16:creationId xmlns:a16="http://schemas.microsoft.com/office/drawing/2014/main" id="{C2459E49-AA7B-7916-11A9-001EB66EDB06}"/>
              </a:ext>
            </a:extLst>
          </p:cNvPr>
          <p:cNvSpPr>
            <a:spLocks noGrp="1"/>
          </p:cNvSpPr>
          <p:nvPr>
            <p:ph type="ftr" sz="quarter" idx="11"/>
          </p:nvPr>
        </p:nvSpPr>
        <p:spPr/>
        <p:txBody>
          <a:bodyPr/>
          <a:lstStyle/>
          <a:p>
            <a:endParaRPr lang="en-IN" dirty="0"/>
          </a:p>
        </p:txBody>
      </p:sp>
      <p:sp>
        <p:nvSpPr>
          <p:cNvPr id="6" name="Slide Number Placeholder 5">
            <a:extLst>
              <a:ext uri="{FF2B5EF4-FFF2-40B4-BE49-F238E27FC236}">
                <a16:creationId xmlns:a16="http://schemas.microsoft.com/office/drawing/2014/main" id="{1F3BF256-4AE1-E708-7223-FFFD8E936BE4}"/>
              </a:ext>
            </a:extLst>
          </p:cNvPr>
          <p:cNvSpPr>
            <a:spLocks noGrp="1"/>
          </p:cNvSpPr>
          <p:nvPr>
            <p:ph type="sldNum" sz="quarter" idx="12"/>
          </p:nvPr>
        </p:nvSpPr>
        <p:spPr/>
        <p:txBody>
          <a:bodyPr/>
          <a:lstStyle/>
          <a:p>
            <a:fld id="{F72EC75D-D675-4C82-95F3-E129C50CE82E}" type="slidenum">
              <a:rPr lang="en-IN" smtClean="0"/>
              <a:t>‹#›</a:t>
            </a:fld>
            <a:endParaRPr lang="en-IN" dirty="0"/>
          </a:p>
        </p:txBody>
      </p:sp>
    </p:spTree>
    <p:extLst>
      <p:ext uri="{BB962C8B-B14F-4D97-AF65-F5344CB8AC3E}">
        <p14:creationId xmlns:p14="http://schemas.microsoft.com/office/powerpoint/2010/main" val="36613769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CE908C-471C-E159-88A5-C53B5C1B53C0}"/>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34B36B93-5059-6756-4395-1135BB6E325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FFE2DF3F-7F25-A473-593D-7C26DFBCC096}"/>
              </a:ext>
            </a:extLst>
          </p:cNvPr>
          <p:cNvSpPr>
            <a:spLocks noGrp="1"/>
          </p:cNvSpPr>
          <p:nvPr>
            <p:ph type="dt" sz="half" idx="10"/>
          </p:nvPr>
        </p:nvSpPr>
        <p:spPr/>
        <p:txBody>
          <a:bodyPr/>
          <a:lstStyle/>
          <a:p>
            <a:fld id="{03E7A12E-0314-43ED-AF07-BBB315CE0349}" type="datetimeFigureOut">
              <a:rPr lang="en-IN" smtClean="0"/>
              <a:t>17-11-2023</a:t>
            </a:fld>
            <a:endParaRPr lang="en-IN" dirty="0"/>
          </a:p>
        </p:txBody>
      </p:sp>
      <p:sp>
        <p:nvSpPr>
          <p:cNvPr id="5" name="Footer Placeholder 4">
            <a:extLst>
              <a:ext uri="{FF2B5EF4-FFF2-40B4-BE49-F238E27FC236}">
                <a16:creationId xmlns:a16="http://schemas.microsoft.com/office/drawing/2014/main" id="{4FE5C8A7-B027-C1FC-8F8A-ABEC4068C812}"/>
              </a:ext>
            </a:extLst>
          </p:cNvPr>
          <p:cNvSpPr>
            <a:spLocks noGrp="1"/>
          </p:cNvSpPr>
          <p:nvPr>
            <p:ph type="ftr" sz="quarter" idx="11"/>
          </p:nvPr>
        </p:nvSpPr>
        <p:spPr/>
        <p:txBody>
          <a:bodyPr/>
          <a:lstStyle/>
          <a:p>
            <a:endParaRPr lang="en-IN" dirty="0"/>
          </a:p>
        </p:txBody>
      </p:sp>
      <p:sp>
        <p:nvSpPr>
          <p:cNvPr id="6" name="Slide Number Placeholder 5">
            <a:extLst>
              <a:ext uri="{FF2B5EF4-FFF2-40B4-BE49-F238E27FC236}">
                <a16:creationId xmlns:a16="http://schemas.microsoft.com/office/drawing/2014/main" id="{9345CF56-7258-F096-0AB1-C649046ED54A}"/>
              </a:ext>
            </a:extLst>
          </p:cNvPr>
          <p:cNvSpPr>
            <a:spLocks noGrp="1"/>
          </p:cNvSpPr>
          <p:nvPr>
            <p:ph type="sldNum" sz="quarter" idx="12"/>
          </p:nvPr>
        </p:nvSpPr>
        <p:spPr/>
        <p:txBody>
          <a:bodyPr/>
          <a:lstStyle/>
          <a:p>
            <a:fld id="{F72EC75D-D675-4C82-95F3-E129C50CE82E}" type="slidenum">
              <a:rPr lang="en-IN" smtClean="0"/>
              <a:t>‹#›</a:t>
            </a:fld>
            <a:endParaRPr lang="en-IN" dirty="0"/>
          </a:p>
        </p:txBody>
      </p:sp>
    </p:spTree>
    <p:extLst>
      <p:ext uri="{BB962C8B-B14F-4D97-AF65-F5344CB8AC3E}">
        <p14:creationId xmlns:p14="http://schemas.microsoft.com/office/powerpoint/2010/main" val="24017311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24B75-B879-FAD2-3629-0618579C96B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2E0AA044-46D9-A131-F72B-88C8F0461E4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02186C3-3D6E-09A6-2B14-3B0CE77BEAF6}"/>
              </a:ext>
            </a:extLst>
          </p:cNvPr>
          <p:cNvSpPr>
            <a:spLocks noGrp="1"/>
          </p:cNvSpPr>
          <p:nvPr>
            <p:ph type="dt" sz="half" idx="10"/>
          </p:nvPr>
        </p:nvSpPr>
        <p:spPr/>
        <p:txBody>
          <a:bodyPr/>
          <a:lstStyle/>
          <a:p>
            <a:fld id="{03E7A12E-0314-43ED-AF07-BBB315CE0349}" type="datetimeFigureOut">
              <a:rPr lang="en-IN" smtClean="0"/>
              <a:t>17-11-2023</a:t>
            </a:fld>
            <a:endParaRPr lang="en-IN" dirty="0"/>
          </a:p>
        </p:txBody>
      </p:sp>
      <p:sp>
        <p:nvSpPr>
          <p:cNvPr id="5" name="Footer Placeholder 4">
            <a:extLst>
              <a:ext uri="{FF2B5EF4-FFF2-40B4-BE49-F238E27FC236}">
                <a16:creationId xmlns:a16="http://schemas.microsoft.com/office/drawing/2014/main" id="{07396C69-87C7-293E-569B-01B8D916E24F}"/>
              </a:ext>
            </a:extLst>
          </p:cNvPr>
          <p:cNvSpPr>
            <a:spLocks noGrp="1"/>
          </p:cNvSpPr>
          <p:nvPr>
            <p:ph type="ftr" sz="quarter" idx="11"/>
          </p:nvPr>
        </p:nvSpPr>
        <p:spPr/>
        <p:txBody>
          <a:bodyPr/>
          <a:lstStyle/>
          <a:p>
            <a:endParaRPr lang="en-IN" dirty="0"/>
          </a:p>
        </p:txBody>
      </p:sp>
      <p:sp>
        <p:nvSpPr>
          <p:cNvPr id="6" name="Slide Number Placeholder 5">
            <a:extLst>
              <a:ext uri="{FF2B5EF4-FFF2-40B4-BE49-F238E27FC236}">
                <a16:creationId xmlns:a16="http://schemas.microsoft.com/office/drawing/2014/main" id="{E3ECFBBF-AAB2-3B22-CA34-DD42259A4165}"/>
              </a:ext>
            </a:extLst>
          </p:cNvPr>
          <p:cNvSpPr>
            <a:spLocks noGrp="1"/>
          </p:cNvSpPr>
          <p:nvPr>
            <p:ph type="sldNum" sz="quarter" idx="12"/>
          </p:nvPr>
        </p:nvSpPr>
        <p:spPr/>
        <p:txBody>
          <a:bodyPr/>
          <a:lstStyle/>
          <a:p>
            <a:fld id="{F72EC75D-D675-4C82-95F3-E129C50CE82E}" type="slidenum">
              <a:rPr lang="en-IN" smtClean="0"/>
              <a:t>‹#›</a:t>
            </a:fld>
            <a:endParaRPr lang="en-IN" dirty="0"/>
          </a:p>
        </p:txBody>
      </p:sp>
    </p:spTree>
    <p:extLst>
      <p:ext uri="{BB962C8B-B14F-4D97-AF65-F5344CB8AC3E}">
        <p14:creationId xmlns:p14="http://schemas.microsoft.com/office/powerpoint/2010/main" val="39684336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CD3AD2-A706-5214-5A9C-EC6A91CD3550}"/>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BE568910-7706-908A-C617-A7C810DCEED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55D1156B-2E89-F968-98C9-BDF4505C908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7882064A-C5C5-391E-3CAC-EFED3B33B698}"/>
              </a:ext>
            </a:extLst>
          </p:cNvPr>
          <p:cNvSpPr>
            <a:spLocks noGrp="1"/>
          </p:cNvSpPr>
          <p:nvPr>
            <p:ph type="dt" sz="half" idx="10"/>
          </p:nvPr>
        </p:nvSpPr>
        <p:spPr/>
        <p:txBody>
          <a:bodyPr/>
          <a:lstStyle/>
          <a:p>
            <a:fld id="{03E7A12E-0314-43ED-AF07-BBB315CE0349}" type="datetimeFigureOut">
              <a:rPr lang="en-IN" smtClean="0"/>
              <a:t>17-11-2023</a:t>
            </a:fld>
            <a:endParaRPr lang="en-IN" dirty="0"/>
          </a:p>
        </p:txBody>
      </p:sp>
      <p:sp>
        <p:nvSpPr>
          <p:cNvPr id="6" name="Footer Placeholder 5">
            <a:extLst>
              <a:ext uri="{FF2B5EF4-FFF2-40B4-BE49-F238E27FC236}">
                <a16:creationId xmlns:a16="http://schemas.microsoft.com/office/drawing/2014/main" id="{EBE5F62D-AD16-2ECF-B741-9A9056CE3FE1}"/>
              </a:ext>
            </a:extLst>
          </p:cNvPr>
          <p:cNvSpPr>
            <a:spLocks noGrp="1"/>
          </p:cNvSpPr>
          <p:nvPr>
            <p:ph type="ftr" sz="quarter" idx="11"/>
          </p:nvPr>
        </p:nvSpPr>
        <p:spPr/>
        <p:txBody>
          <a:bodyPr/>
          <a:lstStyle/>
          <a:p>
            <a:endParaRPr lang="en-IN" dirty="0"/>
          </a:p>
        </p:txBody>
      </p:sp>
      <p:sp>
        <p:nvSpPr>
          <p:cNvPr id="7" name="Slide Number Placeholder 6">
            <a:extLst>
              <a:ext uri="{FF2B5EF4-FFF2-40B4-BE49-F238E27FC236}">
                <a16:creationId xmlns:a16="http://schemas.microsoft.com/office/drawing/2014/main" id="{A33F5B80-4FD5-1FE1-1328-AEE6A33828D9}"/>
              </a:ext>
            </a:extLst>
          </p:cNvPr>
          <p:cNvSpPr>
            <a:spLocks noGrp="1"/>
          </p:cNvSpPr>
          <p:nvPr>
            <p:ph type="sldNum" sz="quarter" idx="12"/>
          </p:nvPr>
        </p:nvSpPr>
        <p:spPr/>
        <p:txBody>
          <a:bodyPr/>
          <a:lstStyle/>
          <a:p>
            <a:fld id="{F72EC75D-D675-4C82-95F3-E129C50CE82E}" type="slidenum">
              <a:rPr lang="en-IN" smtClean="0"/>
              <a:t>‹#›</a:t>
            </a:fld>
            <a:endParaRPr lang="en-IN" dirty="0"/>
          </a:p>
        </p:txBody>
      </p:sp>
    </p:spTree>
    <p:extLst>
      <p:ext uri="{BB962C8B-B14F-4D97-AF65-F5344CB8AC3E}">
        <p14:creationId xmlns:p14="http://schemas.microsoft.com/office/powerpoint/2010/main" val="32197623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E54831-C491-C6B0-8DCD-F4A20EAC02DE}"/>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5A32EF18-3025-4C55-3BCE-2CB52A98146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BB0E6E5-EF68-1F83-AEE7-7633B16F7D4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70B584BA-ACA2-A653-9A11-3B2A1D65A90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AC40C0-2B41-2027-20F2-D819BCEE90A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56E5F52B-D0D3-F2F1-DBB9-D5D77B4A1850}"/>
              </a:ext>
            </a:extLst>
          </p:cNvPr>
          <p:cNvSpPr>
            <a:spLocks noGrp="1"/>
          </p:cNvSpPr>
          <p:nvPr>
            <p:ph type="dt" sz="half" idx="10"/>
          </p:nvPr>
        </p:nvSpPr>
        <p:spPr/>
        <p:txBody>
          <a:bodyPr/>
          <a:lstStyle/>
          <a:p>
            <a:fld id="{03E7A12E-0314-43ED-AF07-BBB315CE0349}" type="datetimeFigureOut">
              <a:rPr lang="en-IN" smtClean="0"/>
              <a:t>17-11-2023</a:t>
            </a:fld>
            <a:endParaRPr lang="en-IN" dirty="0"/>
          </a:p>
        </p:txBody>
      </p:sp>
      <p:sp>
        <p:nvSpPr>
          <p:cNvPr id="8" name="Footer Placeholder 7">
            <a:extLst>
              <a:ext uri="{FF2B5EF4-FFF2-40B4-BE49-F238E27FC236}">
                <a16:creationId xmlns:a16="http://schemas.microsoft.com/office/drawing/2014/main" id="{076760EB-607D-5931-8227-AF4812D95A19}"/>
              </a:ext>
            </a:extLst>
          </p:cNvPr>
          <p:cNvSpPr>
            <a:spLocks noGrp="1"/>
          </p:cNvSpPr>
          <p:nvPr>
            <p:ph type="ftr" sz="quarter" idx="11"/>
          </p:nvPr>
        </p:nvSpPr>
        <p:spPr/>
        <p:txBody>
          <a:bodyPr/>
          <a:lstStyle/>
          <a:p>
            <a:endParaRPr lang="en-IN" dirty="0"/>
          </a:p>
        </p:txBody>
      </p:sp>
      <p:sp>
        <p:nvSpPr>
          <p:cNvPr id="9" name="Slide Number Placeholder 8">
            <a:extLst>
              <a:ext uri="{FF2B5EF4-FFF2-40B4-BE49-F238E27FC236}">
                <a16:creationId xmlns:a16="http://schemas.microsoft.com/office/drawing/2014/main" id="{2B57C02F-3A1C-941E-385A-7542E1AF7986}"/>
              </a:ext>
            </a:extLst>
          </p:cNvPr>
          <p:cNvSpPr>
            <a:spLocks noGrp="1"/>
          </p:cNvSpPr>
          <p:nvPr>
            <p:ph type="sldNum" sz="quarter" idx="12"/>
          </p:nvPr>
        </p:nvSpPr>
        <p:spPr/>
        <p:txBody>
          <a:bodyPr/>
          <a:lstStyle/>
          <a:p>
            <a:fld id="{F72EC75D-D675-4C82-95F3-E129C50CE82E}" type="slidenum">
              <a:rPr lang="en-IN" smtClean="0"/>
              <a:t>‹#›</a:t>
            </a:fld>
            <a:endParaRPr lang="en-IN" dirty="0"/>
          </a:p>
        </p:txBody>
      </p:sp>
    </p:spTree>
    <p:extLst>
      <p:ext uri="{BB962C8B-B14F-4D97-AF65-F5344CB8AC3E}">
        <p14:creationId xmlns:p14="http://schemas.microsoft.com/office/powerpoint/2010/main" val="3916785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E19885-D6FD-2E63-79E6-BB250CD3C130}"/>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8A1786EB-DF40-818D-F206-3F04772FC2B3}"/>
              </a:ext>
            </a:extLst>
          </p:cNvPr>
          <p:cNvSpPr>
            <a:spLocks noGrp="1"/>
          </p:cNvSpPr>
          <p:nvPr>
            <p:ph type="dt" sz="half" idx="10"/>
          </p:nvPr>
        </p:nvSpPr>
        <p:spPr/>
        <p:txBody>
          <a:bodyPr/>
          <a:lstStyle/>
          <a:p>
            <a:fld id="{03E7A12E-0314-43ED-AF07-BBB315CE0349}" type="datetimeFigureOut">
              <a:rPr lang="en-IN" smtClean="0"/>
              <a:t>17-11-2023</a:t>
            </a:fld>
            <a:endParaRPr lang="en-IN" dirty="0"/>
          </a:p>
        </p:txBody>
      </p:sp>
      <p:sp>
        <p:nvSpPr>
          <p:cNvPr id="4" name="Footer Placeholder 3">
            <a:extLst>
              <a:ext uri="{FF2B5EF4-FFF2-40B4-BE49-F238E27FC236}">
                <a16:creationId xmlns:a16="http://schemas.microsoft.com/office/drawing/2014/main" id="{923B90B3-76C1-9D80-C9A0-A788253D542D}"/>
              </a:ext>
            </a:extLst>
          </p:cNvPr>
          <p:cNvSpPr>
            <a:spLocks noGrp="1"/>
          </p:cNvSpPr>
          <p:nvPr>
            <p:ph type="ftr" sz="quarter" idx="11"/>
          </p:nvPr>
        </p:nvSpPr>
        <p:spPr/>
        <p:txBody>
          <a:bodyPr/>
          <a:lstStyle/>
          <a:p>
            <a:endParaRPr lang="en-IN" dirty="0"/>
          </a:p>
        </p:txBody>
      </p:sp>
      <p:sp>
        <p:nvSpPr>
          <p:cNvPr id="5" name="Slide Number Placeholder 4">
            <a:extLst>
              <a:ext uri="{FF2B5EF4-FFF2-40B4-BE49-F238E27FC236}">
                <a16:creationId xmlns:a16="http://schemas.microsoft.com/office/drawing/2014/main" id="{1D135937-4BB1-D949-D93C-F7E216BAA9BD}"/>
              </a:ext>
            </a:extLst>
          </p:cNvPr>
          <p:cNvSpPr>
            <a:spLocks noGrp="1"/>
          </p:cNvSpPr>
          <p:nvPr>
            <p:ph type="sldNum" sz="quarter" idx="12"/>
          </p:nvPr>
        </p:nvSpPr>
        <p:spPr/>
        <p:txBody>
          <a:bodyPr/>
          <a:lstStyle/>
          <a:p>
            <a:fld id="{F72EC75D-D675-4C82-95F3-E129C50CE82E}" type="slidenum">
              <a:rPr lang="en-IN" smtClean="0"/>
              <a:t>‹#›</a:t>
            </a:fld>
            <a:endParaRPr lang="en-IN" dirty="0"/>
          </a:p>
        </p:txBody>
      </p:sp>
    </p:spTree>
    <p:extLst>
      <p:ext uri="{BB962C8B-B14F-4D97-AF65-F5344CB8AC3E}">
        <p14:creationId xmlns:p14="http://schemas.microsoft.com/office/powerpoint/2010/main" val="16105805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7D6EE07-B886-9FF3-8B5E-C4549CF3C36C}"/>
              </a:ext>
            </a:extLst>
          </p:cNvPr>
          <p:cNvSpPr>
            <a:spLocks noGrp="1"/>
          </p:cNvSpPr>
          <p:nvPr>
            <p:ph type="dt" sz="half" idx="10"/>
          </p:nvPr>
        </p:nvSpPr>
        <p:spPr/>
        <p:txBody>
          <a:bodyPr/>
          <a:lstStyle/>
          <a:p>
            <a:fld id="{03E7A12E-0314-43ED-AF07-BBB315CE0349}" type="datetimeFigureOut">
              <a:rPr lang="en-IN" smtClean="0"/>
              <a:t>17-11-2023</a:t>
            </a:fld>
            <a:endParaRPr lang="en-IN" dirty="0"/>
          </a:p>
        </p:txBody>
      </p:sp>
      <p:sp>
        <p:nvSpPr>
          <p:cNvPr id="3" name="Footer Placeholder 2">
            <a:extLst>
              <a:ext uri="{FF2B5EF4-FFF2-40B4-BE49-F238E27FC236}">
                <a16:creationId xmlns:a16="http://schemas.microsoft.com/office/drawing/2014/main" id="{90A47240-CE99-69F2-A2AA-A1B818F15A4D}"/>
              </a:ext>
            </a:extLst>
          </p:cNvPr>
          <p:cNvSpPr>
            <a:spLocks noGrp="1"/>
          </p:cNvSpPr>
          <p:nvPr>
            <p:ph type="ftr" sz="quarter" idx="11"/>
          </p:nvPr>
        </p:nvSpPr>
        <p:spPr/>
        <p:txBody>
          <a:bodyPr/>
          <a:lstStyle/>
          <a:p>
            <a:endParaRPr lang="en-IN" dirty="0"/>
          </a:p>
        </p:txBody>
      </p:sp>
      <p:sp>
        <p:nvSpPr>
          <p:cNvPr id="4" name="Slide Number Placeholder 3">
            <a:extLst>
              <a:ext uri="{FF2B5EF4-FFF2-40B4-BE49-F238E27FC236}">
                <a16:creationId xmlns:a16="http://schemas.microsoft.com/office/drawing/2014/main" id="{390B5764-9798-A868-8EB4-11BD24A54DBA}"/>
              </a:ext>
            </a:extLst>
          </p:cNvPr>
          <p:cNvSpPr>
            <a:spLocks noGrp="1"/>
          </p:cNvSpPr>
          <p:nvPr>
            <p:ph type="sldNum" sz="quarter" idx="12"/>
          </p:nvPr>
        </p:nvSpPr>
        <p:spPr/>
        <p:txBody>
          <a:bodyPr/>
          <a:lstStyle/>
          <a:p>
            <a:fld id="{F72EC75D-D675-4C82-95F3-E129C50CE82E}" type="slidenum">
              <a:rPr lang="en-IN" smtClean="0"/>
              <a:t>‹#›</a:t>
            </a:fld>
            <a:endParaRPr lang="en-IN" dirty="0"/>
          </a:p>
        </p:txBody>
      </p:sp>
    </p:spTree>
    <p:extLst>
      <p:ext uri="{BB962C8B-B14F-4D97-AF65-F5344CB8AC3E}">
        <p14:creationId xmlns:p14="http://schemas.microsoft.com/office/powerpoint/2010/main" val="24252743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C41BF4-32C5-5996-3B79-25A6D48087A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57B09A16-2884-903A-B570-2D41D4A851E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CF220635-0313-5AE9-B5DF-3EA659EBC2C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BF5DCA5-9783-FC75-52AC-CB34FB21DE66}"/>
              </a:ext>
            </a:extLst>
          </p:cNvPr>
          <p:cNvSpPr>
            <a:spLocks noGrp="1"/>
          </p:cNvSpPr>
          <p:nvPr>
            <p:ph type="dt" sz="half" idx="10"/>
          </p:nvPr>
        </p:nvSpPr>
        <p:spPr/>
        <p:txBody>
          <a:bodyPr/>
          <a:lstStyle/>
          <a:p>
            <a:fld id="{03E7A12E-0314-43ED-AF07-BBB315CE0349}" type="datetimeFigureOut">
              <a:rPr lang="en-IN" smtClean="0"/>
              <a:t>17-11-2023</a:t>
            </a:fld>
            <a:endParaRPr lang="en-IN" dirty="0"/>
          </a:p>
        </p:txBody>
      </p:sp>
      <p:sp>
        <p:nvSpPr>
          <p:cNvPr id="6" name="Footer Placeholder 5">
            <a:extLst>
              <a:ext uri="{FF2B5EF4-FFF2-40B4-BE49-F238E27FC236}">
                <a16:creationId xmlns:a16="http://schemas.microsoft.com/office/drawing/2014/main" id="{DC0EC05D-62C0-EB08-D124-326A5150ED7F}"/>
              </a:ext>
            </a:extLst>
          </p:cNvPr>
          <p:cNvSpPr>
            <a:spLocks noGrp="1"/>
          </p:cNvSpPr>
          <p:nvPr>
            <p:ph type="ftr" sz="quarter" idx="11"/>
          </p:nvPr>
        </p:nvSpPr>
        <p:spPr/>
        <p:txBody>
          <a:bodyPr/>
          <a:lstStyle/>
          <a:p>
            <a:endParaRPr lang="en-IN" dirty="0"/>
          </a:p>
        </p:txBody>
      </p:sp>
      <p:sp>
        <p:nvSpPr>
          <p:cNvPr id="7" name="Slide Number Placeholder 6">
            <a:extLst>
              <a:ext uri="{FF2B5EF4-FFF2-40B4-BE49-F238E27FC236}">
                <a16:creationId xmlns:a16="http://schemas.microsoft.com/office/drawing/2014/main" id="{7CCAF40E-28FC-6EED-5E55-93E3009A9F70}"/>
              </a:ext>
            </a:extLst>
          </p:cNvPr>
          <p:cNvSpPr>
            <a:spLocks noGrp="1"/>
          </p:cNvSpPr>
          <p:nvPr>
            <p:ph type="sldNum" sz="quarter" idx="12"/>
          </p:nvPr>
        </p:nvSpPr>
        <p:spPr/>
        <p:txBody>
          <a:bodyPr/>
          <a:lstStyle/>
          <a:p>
            <a:fld id="{F72EC75D-D675-4C82-95F3-E129C50CE82E}" type="slidenum">
              <a:rPr lang="en-IN" smtClean="0"/>
              <a:t>‹#›</a:t>
            </a:fld>
            <a:endParaRPr lang="en-IN" dirty="0"/>
          </a:p>
        </p:txBody>
      </p:sp>
    </p:spTree>
    <p:extLst>
      <p:ext uri="{BB962C8B-B14F-4D97-AF65-F5344CB8AC3E}">
        <p14:creationId xmlns:p14="http://schemas.microsoft.com/office/powerpoint/2010/main" val="25003587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CAC83-13D1-534B-9547-3EFC16889A2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3A7803BC-CF4B-204E-2583-9043B98AFB7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dirty="0"/>
          </a:p>
        </p:txBody>
      </p:sp>
      <p:sp>
        <p:nvSpPr>
          <p:cNvPr id="4" name="Text Placeholder 3">
            <a:extLst>
              <a:ext uri="{FF2B5EF4-FFF2-40B4-BE49-F238E27FC236}">
                <a16:creationId xmlns:a16="http://schemas.microsoft.com/office/drawing/2014/main" id="{21841F9A-7BDA-7B69-4A2B-E388CCAA5B4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5FE406-B946-9AF7-B14B-E95AC5650CEE}"/>
              </a:ext>
            </a:extLst>
          </p:cNvPr>
          <p:cNvSpPr>
            <a:spLocks noGrp="1"/>
          </p:cNvSpPr>
          <p:nvPr>
            <p:ph type="dt" sz="half" idx="10"/>
          </p:nvPr>
        </p:nvSpPr>
        <p:spPr/>
        <p:txBody>
          <a:bodyPr/>
          <a:lstStyle/>
          <a:p>
            <a:fld id="{03E7A12E-0314-43ED-AF07-BBB315CE0349}" type="datetimeFigureOut">
              <a:rPr lang="en-IN" smtClean="0"/>
              <a:t>17-11-2023</a:t>
            </a:fld>
            <a:endParaRPr lang="en-IN" dirty="0"/>
          </a:p>
        </p:txBody>
      </p:sp>
      <p:sp>
        <p:nvSpPr>
          <p:cNvPr id="6" name="Footer Placeholder 5">
            <a:extLst>
              <a:ext uri="{FF2B5EF4-FFF2-40B4-BE49-F238E27FC236}">
                <a16:creationId xmlns:a16="http://schemas.microsoft.com/office/drawing/2014/main" id="{F3F37AC8-AE84-5CF7-C03F-5FA033C0A966}"/>
              </a:ext>
            </a:extLst>
          </p:cNvPr>
          <p:cNvSpPr>
            <a:spLocks noGrp="1"/>
          </p:cNvSpPr>
          <p:nvPr>
            <p:ph type="ftr" sz="quarter" idx="11"/>
          </p:nvPr>
        </p:nvSpPr>
        <p:spPr/>
        <p:txBody>
          <a:bodyPr/>
          <a:lstStyle/>
          <a:p>
            <a:endParaRPr lang="en-IN" dirty="0"/>
          </a:p>
        </p:txBody>
      </p:sp>
      <p:sp>
        <p:nvSpPr>
          <p:cNvPr id="7" name="Slide Number Placeholder 6">
            <a:extLst>
              <a:ext uri="{FF2B5EF4-FFF2-40B4-BE49-F238E27FC236}">
                <a16:creationId xmlns:a16="http://schemas.microsoft.com/office/drawing/2014/main" id="{85C236B0-9F93-E748-2340-4BE7A7F0A392}"/>
              </a:ext>
            </a:extLst>
          </p:cNvPr>
          <p:cNvSpPr>
            <a:spLocks noGrp="1"/>
          </p:cNvSpPr>
          <p:nvPr>
            <p:ph type="sldNum" sz="quarter" idx="12"/>
          </p:nvPr>
        </p:nvSpPr>
        <p:spPr/>
        <p:txBody>
          <a:bodyPr/>
          <a:lstStyle/>
          <a:p>
            <a:fld id="{F72EC75D-D675-4C82-95F3-E129C50CE82E}" type="slidenum">
              <a:rPr lang="en-IN" smtClean="0"/>
              <a:t>‹#›</a:t>
            </a:fld>
            <a:endParaRPr lang="en-IN" dirty="0"/>
          </a:p>
        </p:txBody>
      </p:sp>
    </p:spTree>
    <p:extLst>
      <p:ext uri="{BB962C8B-B14F-4D97-AF65-F5344CB8AC3E}">
        <p14:creationId xmlns:p14="http://schemas.microsoft.com/office/powerpoint/2010/main" val="42123412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C3E63F-056E-0658-F679-4C796CFB2170}"/>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FAC70852-0D9A-0A3C-EB63-AF581DF2969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AA2D5392-B7A8-E161-82B1-19162066E814}"/>
              </a:ext>
            </a:extLst>
          </p:cNvPr>
          <p:cNvSpPr>
            <a:spLocks noGrp="1"/>
          </p:cNvSpPr>
          <p:nvPr>
            <p:ph type="dt" sz="half" idx="10"/>
          </p:nvPr>
        </p:nvSpPr>
        <p:spPr/>
        <p:txBody>
          <a:bodyPr/>
          <a:lstStyle/>
          <a:p>
            <a:fld id="{03E7A12E-0314-43ED-AF07-BBB315CE0349}" type="datetimeFigureOut">
              <a:rPr lang="en-IN" smtClean="0"/>
              <a:t>17-11-2023</a:t>
            </a:fld>
            <a:endParaRPr lang="en-IN" dirty="0"/>
          </a:p>
        </p:txBody>
      </p:sp>
      <p:sp>
        <p:nvSpPr>
          <p:cNvPr id="5" name="Footer Placeholder 4">
            <a:extLst>
              <a:ext uri="{FF2B5EF4-FFF2-40B4-BE49-F238E27FC236}">
                <a16:creationId xmlns:a16="http://schemas.microsoft.com/office/drawing/2014/main" id="{69686208-241E-E521-55E2-4F3DDD92690A}"/>
              </a:ext>
            </a:extLst>
          </p:cNvPr>
          <p:cNvSpPr>
            <a:spLocks noGrp="1"/>
          </p:cNvSpPr>
          <p:nvPr>
            <p:ph type="ftr" sz="quarter" idx="11"/>
          </p:nvPr>
        </p:nvSpPr>
        <p:spPr/>
        <p:txBody>
          <a:bodyPr/>
          <a:lstStyle/>
          <a:p>
            <a:endParaRPr lang="en-IN" dirty="0"/>
          </a:p>
        </p:txBody>
      </p:sp>
      <p:sp>
        <p:nvSpPr>
          <p:cNvPr id="6" name="Slide Number Placeholder 5">
            <a:extLst>
              <a:ext uri="{FF2B5EF4-FFF2-40B4-BE49-F238E27FC236}">
                <a16:creationId xmlns:a16="http://schemas.microsoft.com/office/drawing/2014/main" id="{FCED7FFD-8908-3B71-FFE2-2BE2FA442E9E}"/>
              </a:ext>
            </a:extLst>
          </p:cNvPr>
          <p:cNvSpPr>
            <a:spLocks noGrp="1"/>
          </p:cNvSpPr>
          <p:nvPr>
            <p:ph type="sldNum" sz="quarter" idx="12"/>
          </p:nvPr>
        </p:nvSpPr>
        <p:spPr/>
        <p:txBody>
          <a:bodyPr/>
          <a:lstStyle/>
          <a:p>
            <a:fld id="{F72EC75D-D675-4C82-95F3-E129C50CE82E}" type="slidenum">
              <a:rPr lang="en-IN" smtClean="0"/>
              <a:t>‹#›</a:t>
            </a:fld>
            <a:endParaRPr lang="en-IN" dirty="0"/>
          </a:p>
        </p:txBody>
      </p:sp>
    </p:spTree>
    <p:extLst>
      <p:ext uri="{BB962C8B-B14F-4D97-AF65-F5344CB8AC3E}">
        <p14:creationId xmlns:p14="http://schemas.microsoft.com/office/powerpoint/2010/main" val="31763506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2D2AD2A-C993-BF41-561C-7FC1D36E185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F8B6C909-4038-22FE-4E7B-0D579A2273F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7C3E9EE5-5948-75D7-2EAB-16CFB3A1F3F4}"/>
              </a:ext>
            </a:extLst>
          </p:cNvPr>
          <p:cNvSpPr>
            <a:spLocks noGrp="1"/>
          </p:cNvSpPr>
          <p:nvPr>
            <p:ph type="dt" sz="half" idx="10"/>
          </p:nvPr>
        </p:nvSpPr>
        <p:spPr/>
        <p:txBody>
          <a:bodyPr/>
          <a:lstStyle/>
          <a:p>
            <a:fld id="{03E7A12E-0314-43ED-AF07-BBB315CE0349}" type="datetimeFigureOut">
              <a:rPr lang="en-IN" smtClean="0"/>
              <a:t>17-11-2023</a:t>
            </a:fld>
            <a:endParaRPr lang="en-IN" dirty="0"/>
          </a:p>
        </p:txBody>
      </p:sp>
      <p:sp>
        <p:nvSpPr>
          <p:cNvPr id="5" name="Footer Placeholder 4">
            <a:extLst>
              <a:ext uri="{FF2B5EF4-FFF2-40B4-BE49-F238E27FC236}">
                <a16:creationId xmlns:a16="http://schemas.microsoft.com/office/drawing/2014/main" id="{EEA61D75-7BA8-D977-EBF1-126481C2C809}"/>
              </a:ext>
            </a:extLst>
          </p:cNvPr>
          <p:cNvSpPr>
            <a:spLocks noGrp="1"/>
          </p:cNvSpPr>
          <p:nvPr>
            <p:ph type="ftr" sz="quarter" idx="11"/>
          </p:nvPr>
        </p:nvSpPr>
        <p:spPr/>
        <p:txBody>
          <a:bodyPr/>
          <a:lstStyle/>
          <a:p>
            <a:endParaRPr lang="en-IN" dirty="0"/>
          </a:p>
        </p:txBody>
      </p:sp>
      <p:sp>
        <p:nvSpPr>
          <p:cNvPr id="6" name="Slide Number Placeholder 5">
            <a:extLst>
              <a:ext uri="{FF2B5EF4-FFF2-40B4-BE49-F238E27FC236}">
                <a16:creationId xmlns:a16="http://schemas.microsoft.com/office/drawing/2014/main" id="{4C04597A-CF9D-365F-D5B3-94D122B27654}"/>
              </a:ext>
            </a:extLst>
          </p:cNvPr>
          <p:cNvSpPr>
            <a:spLocks noGrp="1"/>
          </p:cNvSpPr>
          <p:nvPr>
            <p:ph type="sldNum" sz="quarter" idx="12"/>
          </p:nvPr>
        </p:nvSpPr>
        <p:spPr/>
        <p:txBody>
          <a:bodyPr/>
          <a:lstStyle/>
          <a:p>
            <a:fld id="{F72EC75D-D675-4C82-95F3-E129C50CE82E}" type="slidenum">
              <a:rPr lang="en-IN" smtClean="0"/>
              <a:t>‹#›</a:t>
            </a:fld>
            <a:endParaRPr lang="en-IN" dirty="0"/>
          </a:p>
        </p:txBody>
      </p:sp>
    </p:spTree>
    <p:extLst>
      <p:ext uri="{BB962C8B-B14F-4D97-AF65-F5344CB8AC3E}">
        <p14:creationId xmlns:p14="http://schemas.microsoft.com/office/powerpoint/2010/main" val="1071775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9000"/>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5AB8E29-6F91-943C-F3B9-0322B5393D7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B819BE66-8496-D170-A79C-0228B50C56C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0A7AA7C4-46A1-EC2F-13AD-A2D794FE9EE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3E7A12E-0314-43ED-AF07-BBB315CE0349}" type="datetimeFigureOut">
              <a:rPr lang="en-IN" smtClean="0"/>
              <a:t>17-11-2023</a:t>
            </a:fld>
            <a:endParaRPr lang="en-IN" dirty="0"/>
          </a:p>
        </p:txBody>
      </p:sp>
      <p:sp>
        <p:nvSpPr>
          <p:cNvPr id="5" name="Footer Placeholder 4">
            <a:extLst>
              <a:ext uri="{FF2B5EF4-FFF2-40B4-BE49-F238E27FC236}">
                <a16:creationId xmlns:a16="http://schemas.microsoft.com/office/drawing/2014/main" id="{7EB8A6D3-5EA1-72D4-D488-B748581B9F0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dirty="0"/>
          </a:p>
        </p:txBody>
      </p:sp>
      <p:sp>
        <p:nvSpPr>
          <p:cNvPr id="6" name="Slide Number Placeholder 5">
            <a:extLst>
              <a:ext uri="{FF2B5EF4-FFF2-40B4-BE49-F238E27FC236}">
                <a16:creationId xmlns:a16="http://schemas.microsoft.com/office/drawing/2014/main" id="{C65E7C84-CC44-FB9C-E2A6-B05022FA225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2EC75D-D675-4C82-95F3-E129C50CE82E}" type="slidenum">
              <a:rPr lang="en-IN" smtClean="0"/>
              <a:t>‹#›</a:t>
            </a:fld>
            <a:endParaRPr lang="en-IN" dirty="0"/>
          </a:p>
        </p:txBody>
      </p:sp>
    </p:spTree>
    <p:extLst>
      <p:ext uri="{BB962C8B-B14F-4D97-AF65-F5344CB8AC3E}">
        <p14:creationId xmlns:p14="http://schemas.microsoft.com/office/powerpoint/2010/main" val="219739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5">
            <a:extLst>
              <a:ext uri="{FF2B5EF4-FFF2-40B4-BE49-F238E27FC236}">
                <a16:creationId xmlns:a16="http://schemas.microsoft.com/office/drawing/2014/main" id="{0682D9BC-BA61-B484-9C95-6FFE204E5B2A}"/>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dirty="0"/>
          </a:p>
        </p:txBody>
      </p:sp>
      <p:pic>
        <p:nvPicPr>
          <p:cNvPr id="1028" name="Picture 1" descr="A close-up of black text&#10;&#10;Description automatically generated">
            <a:extLst>
              <a:ext uri="{FF2B5EF4-FFF2-40B4-BE49-F238E27FC236}">
                <a16:creationId xmlns:a16="http://schemas.microsoft.com/office/drawing/2014/main" id="{053FC663-ACCC-C11D-FDAE-AC7C59A7654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725" y="32058"/>
            <a:ext cx="3448050" cy="1156009"/>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6">
            <a:extLst>
              <a:ext uri="{FF2B5EF4-FFF2-40B4-BE49-F238E27FC236}">
                <a16:creationId xmlns:a16="http://schemas.microsoft.com/office/drawing/2014/main" id="{AB6D97C1-DE56-9306-7B39-2490756FB358}"/>
              </a:ext>
            </a:extLst>
          </p:cNvPr>
          <p:cNvSpPr>
            <a:spLocks noChangeArrowheads="1"/>
          </p:cNvSpPr>
          <p:nvPr/>
        </p:nvSpPr>
        <p:spPr bwMode="auto">
          <a:xfrm>
            <a:off x="3956119" y="1074509"/>
            <a:ext cx="4279761" cy="47089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800" b="1"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BA Business Management</a:t>
            </a: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GB" altLang="en-US" sz="1800" b="1"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GB" altLang="en-US" sz="800" b="0" i="0" u="none" strike="noStrike" cap="none" normalizeH="0" baseline="0" dirty="0">
              <a:ln>
                <a:noFill/>
              </a:ln>
              <a:solidFill>
                <a:schemeClr val="tx1"/>
              </a:solidFill>
              <a:effectLst/>
              <a:latin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800" b="1"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Module: Entrepreneurship</a:t>
            </a:r>
          </a:p>
          <a:p>
            <a:pPr marL="0" marR="0" lvl="0" indent="0" algn="ctr" defTabSz="914400" rtl="0" eaLnBrk="0" fontAlgn="base" latinLnBrk="0" hangingPunct="0">
              <a:lnSpc>
                <a:spcPct val="100000"/>
              </a:lnSpc>
              <a:spcBef>
                <a:spcPct val="0"/>
              </a:spcBef>
              <a:spcAft>
                <a:spcPct val="0"/>
              </a:spcAft>
              <a:buClrTx/>
              <a:buSzTx/>
              <a:buFontTx/>
              <a:buNone/>
              <a:tabLst/>
            </a:pPr>
            <a:endParaRPr lang="en-GB" altLang="en-US" b="1" dirty="0">
              <a:latin typeface="Arial" panose="020B0604020202020204" pitchFamily="34" charset="0"/>
              <a:ea typeface="Calibri" panose="020F0502020204030204" pitchFamily="34" charset="0"/>
              <a:cs typeface="Times New Roman" panose="02020603050405020304"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GB" altLang="en-US" sz="800" b="0" i="0" u="none" strike="noStrike" cap="none" normalizeH="0" baseline="0" dirty="0">
              <a:ln>
                <a:noFill/>
              </a:ln>
              <a:solidFill>
                <a:schemeClr val="tx1"/>
              </a:solidFill>
              <a:effectLst/>
              <a:latin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800" b="1"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Module code: LCBB5001</a:t>
            </a:r>
          </a:p>
          <a:p>
            <a:pPr marL="0" marR="0" lvl="0" indent="0" algn="ctr" defTabSz="914400" rtl="0" eaLnBrk="0" fontAlgn="base" latinLnBrk="0" hangingPunct="0">
              <a:lnSpc>
                <a:spcPct val="100000"/>
              </a:lnSpc>
              <a:spcBef>
                <a:spcPct val="0"/>
              </a:spcBef>
              <a:spcAft>
                <a:spcPct val="0"/>
              </a:spcAft>
              <a:buClrTx/>
              <a:buSzTx/>
              <a:buFontTx/>
              <a:buNone/>
              <a:tabLst/>
            </a:pPr>
            <a:endParaRPr lang="en-GB" altLang="en-US" b="1" dirty="0">
              <a:latin typeface="Arial" panose="020B0604020202020204" pitchFamily="34" charset="0"/>
              <a:ea typeface="Calibri" panose="020F0502020204030204" pitchFamily="34" charset="0"/>
              <a:cs typeface="Times New Roman" panose="02020603050405020304"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GB" altLang="en-US" sz="800" b="0" i="0" u="none" strike="noStrike" cap="none" normalizeH="0" baseline="0" dirty="0">
              <a:ln>
                <a:noFill/>
              </a:ln>
              <a:solidFill>
                <a:schemeClr val="tx1"/>
              </a:solidFill>
              <a:effectLst/>
              <a:latin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800" b="1"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Lecturer: Essa Bah</a:t>
            </a:r>
          </a:p>
          <a:p>
            <a:pPr marL="0" marR="0" lvl="0" indent="0" algn="ctr" defTabSz="914400" rtl="0" eaLnBrk="0" fontAlgn="base" latinLnBrk="0" hangingPunct="0">
              <a:lnSpc>
                <a:spcPct val="100000"/>
              </a:lnSpc>
              <a:spcBef>
                <a:spcPct val="0"/>
              </a:spcBef>
              <a:spcAft>
                <a:spcPct val="0"/>
              </a:spcAft>
              <a:buClrTx/>
              <a:buSzTx/>
              <a:buFontTx/>
              <a:buNone/>
              <a:tabLst/>
            </a:pPr>
            <a:endParaRPr lang="en-GB" altLang="en-US" b="1" dirty="0">
              <a:latin typeface="Arial" panose="020B0604020202020204" pitchFamily="34" charset="0"/>
              <a:ea typeface="Calibri" panose="020F0502020204030204" pitchFamily="34" charset="0"/>
              <a:cs typeface="Times New Roman" panose="02020603050405020304"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GB" altLang="en-US" sz="800" b="0" i="0" u="none" strike="noStrike" cap="none" normalizeH="0" baseline="0" dirty="0">
              <a:ln>
                <a:noFill/>
              </a:ln>
              <a:solidFill>
                <a:schemeClr val="tx1"/>
              </a:solidFill>
              <a:effectLst/>
              <a:latin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800" b="1"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Assignment Title: Assessment 2</a:t>
            </a:r>
            <a:endParaRPr kumimoji="0" lang="en-GB" altLang="en-US" sz="800" b="0" i="0" u="none" strike="noStrike" cap="none" normalizeH="0" baseline="0" dirty="0">
              <a:ln>
                <a:noFill/>
              </a:ln>
              <a:solidFill>
                <a:schemeClr val="tx1"/>
              </a:solidFill>
              <a:effectLst/>
              <a:latin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800" b="1"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Presentation of the business idea</a:t>
            </a:r>
          </a:p>
          <a:p>
            <a:pPr marL="0" marR="0" lvl="0" indent="0" algn="ctr" defTabSz="914400" rtl="0" eaLnBrk="0" fontAlgn="base" latinLnBrk="0" hangingPunct="0">
              <a:lnSpc>
                <a:spcPct val="100000"/>
              </a:lnSpc>
              <a:spcBef>
                <a:spcPct val="0"/>
              </a:spcBef>
              <a:spcAft>
                <a:spcPct val="0"/>
              </a:spcAft>
              <a:buClrTx/>
              <a:buSzTx/>
              <a:buFontTx/>
              <a:buNone/>
              <a:tabLst/>
            </a:pPr>
            <a:endParaRPr lang="en-GB" altLang="en-US" b="1" dirty="0">
              <a:latin typeface="Arial" panose="020B0604020202020204" pitchFamily="34" charset="0"/>
              <a:ea typeface="Calibri" panose="020F0502020204030204" pitchFamily="34" charset="0"/>
              <a:cs typeface="Times New Roman" panose="02020603050405020304"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GB" altLang="en-US" sz="800" b="0" i="0" u="none" strike="noStrike" cap="none" normalizeH="0" baseline="0" dirty="0">
              <a:ln>
                <a:noFill/>
              </a:ln>
              <a:solidFill>
                <a:schemeClr val="tx1"/>
              </a:solidFill>
              <a:effectLst/>
              <a:latin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800" b="1"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Student ID: 2014968</a:t>
            </a:r>
          </a:p>
          <a:p>
            <a:pPr marL="0" marR="0" lvl="0" indent="0" algn="ctr" defTabSz="914400" rtl="0" eaLnBrk="0" fontAlgn="base" latinLnBrk="0" hangingPunct="0">
              <a:lnSpc>
                <a:spcPct val="100000"/>
              </a:lnSpc>
              <a:spcBef>
                <a:spcPct val="0"/>
              </a:spcBef>
              <a:spcAft>
                <a:spcPct val="0"/>
              </a:spcAft>
              <a:buClrTx/>
              <a:buSzTx/>
              <a:buFontTx/>
              <a:buNone/>
              <a:tabLst/>
            </a:pPr>
            <a:endParaRPr lang="en-GB" altLang="en-US" b="1" dirty="0">
              <a:latin typeface="Arial" panose="020B0604020202020204" pitchFamily="34" charset="0"/>
              <a:ea typeface="Calibri" panose="020F0502020204030204" pitchFamily="34" charset="0"/>
              <a:cs typeface="Times New Roman" panose="02020603050405020304"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GB" altLang="en-US" sz="800" b="0" i="0" u="none" strike="noStrike" cap="none" normalizeH="0" baseline="0" dirty="0">
              <a:ln>
                <a:noFill/>
              </a:ln>
              <a:solidFill>
                <a:schemeClr val="tx1"/>
              </a:solidFill>
              <a:effectLst/>
              <a:latin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800" b="1"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Student Name: SIVIU-MIRCEA MOISA</a:t>
            </a: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3566228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2AAE89-BB36-71C0-0D2B-0533A115C7B1}"/>
              </a:ext>
            </a:extLst>
          </p:cNvPr>
          <p:cNvSpPr>
            <a:spLocks noGrp="1"/>
          </p:cNvSpPr>
          <p:nvPr>
            <p:ph type="title"/>
          </p:nvPr>
        </p:nvSpPr>
        <p:spPr/>
        <p:txBody>
          <a:bodyPr>
            <a:normAutofit/>
          </a:bodyPr>
          <a:lstStyle/>
          <a:p>
            <a:pPr algn="ctr"/>
            <a:r>
              <a:rPr lang="en-US" sz="2800" b="1" i="1" dirty="0">
                <a:latin typeface="Times New Roman" panose="02020603050405020304" pitchFamily="18" charset="0"/>
                <a:cs typeface="Times New Roman" panose="02020603050405020304" pitchFamily="18" charset="0"/>
              </a:rPr>
              <a:t>Table of Contents</a:t>
            </a:r>
            <a:endParaRPr lang="en-IN" sz="2800" b="1" i="1" dirty="0">
              <a:latin typeface="Times New Roman" panose="02020603050405020304" pitchFamily="18" charset="0"/>
              <a:cs typeface="Times New Roman" panose="02020603050405020304" pitchFamily="18" charset="0"/>
            </a:endParaRPr>
          </a:p>
        </p:txBody>
      </p:sp>
      <p:sp>
        <p:nvSpPr>
          <p:cNvPr id="3" name="Rectangle 2"/>
          <p:cNvSpPr/>
          <p:nvPr/>
        </p:nvSpPr>
        <p:spPr>
          <a:xfrm>
            <a:off x="838200" y="1587255"/>
            <a:ext cx="11206065" cy="4247317"/>
          </a:xfrm>
          <a:prstGeom prst="rect">
            <a:avLst/>
          </a:prstGeom>
        </p:spPr>
        <p:txBody>
          <a:bodyPr wrap="square">
            <a:spAutoFit/>
          </a:bodyPr>
          <a:lstStyle/>
          <a:p>
            <a:pPr algn="just"/>
            <a:r>
              <a:rPr lang="en-US" b="1" i="1" dirty="0">
                <a:latin typeface="Times New Roman" panose="02020603050405020304" pitchFamily="18" charset="0"/>
                <a:cs typeface="Times New Roman" panose="02020603050405020304" pitchFamily="18" charset="0"/>
              </a:rPr>
              <a:t>Introduction……………………………………………………..……………………………………….…...03</a:t>
            </a:r>
          </a:p>
          <a:p>
            <a:pPr algn="just"/>
            <a:endParaRPr lang="en-US" b="1" i="1" dirty="0">
              <a:latin typeface="Times New Roman" panose="02020603050405020304" pitchFamily="18" charset="0"/>
              <a:cs typeface="Times New Roman" panose="02020603050405020304" pitchFamily="18" charset="0"/>
            </a:endParaRPr>
          </a:p>
          <a:p>
            <a:pPr algn="just"/>
            <a:r>
              <a:rPr lang="en-US" sz="1800" b="1" i="1" kern="0" dirty="0">
                <a:effectLst/>
                <a:latin typeface="Times New Roman" panose="02020603050405020304" pitchFamily="18" charset="0"/>
              </a:rPr>
              <a:t>Overview of the business…………………………………………………………………………………….04</a:t>
            </a:r>
          </a:p>
          <a:p>
            <a:pPr algn="just"/>
            <a:endParaRPr lang="en-IN" sz="1800" b="1" i="1" kern="0" dirty="0">
              <a:effectLst/>
              <a:latin typeface="Times New Roman" panose="02020603050405020304" pitchFamily="18" charset="0"/>
            </a:endParaRPr>
          </a:p>
          <a:p>
            <a:pPr algn="just"/>
            <a:r>
              <a:rPr lang="en-US" sz="1800" b="1" i="1" kern="0" dirty="0">
                <a:effectLst/>
                <a:latin typeface="Times New Roman" panose="02020603050405020304" pitchFamily="18" charset="0"/>
              </a:rPr>
              <a:t>Ownership and Legal format of the Business………………………………………………………………05</a:t>
            </a:r>
          </a:p>
          <a:p>
            <a:pPr algn="just"/>
            <a:endParaRPr lang="en-IN" sz="1800" b="1" i="1" kern="0" dirty="0">
              <a:effectLst/>
              <a:latin typeface="Times New Roman" panose="02020603050405020304" pitchFamily="18" charset="0"/>
            </a:endParaRPr>
          </a:p>
          <a:p>
            <a:pPr algn="just"/>
            <a:r>
              <a:rPr lang="en-US" sz="1800" b="1" i="1" kern="0" dirty="0">
                <a:effectLst/>
                <a:latin typeface="Times New Roman" panose="02020603050405020304" pitchFamily="18" charset="0"/>
              </a:rPr>
              <a:t>Discussing Management of the company…………………………………………………………………..06</a:t>
            </a:r>
          </a:p>
          <a:p>
            <a:pPr algn="just"/>
            <a:endParaRPr lang="en-IN" sz="1800" b="1" i="1" kern="0" dirty="0">
              <a:effectLst/>
              <a:latin typeface="Times New Roman" panose="02020603050405020304" pitchFamily="18" charset="0"/>
            </a:endParaRPr>
          </a:p>
          <a:p>
            <a:pPr algn="just"/>
            <a:r>
              <a:rPr lang="en-US" sz="1800" b="1" i="1" kern="0" dirty="0">
                <a:effectLst/>
                <a:latin typeface="Times New Roman" panose="02020603050405020304" pitchFamily="18" charset="0"/>
              </a:rPr>
              <a:t>SWOT Analysis…………………………………………………………….……………………………….07</a:t>
            </a:r>
          </a:p>
          <a:p>
            <a:pPr algn="just"/>
            <a:endParaRPr lang="en-IN" sz="1800" b="1" i="1" kern="0" dirty="0">
              <a:effectLst/>
              <a:latin typeface="Times New Roman" panose="02020603050405020304" pitchFamily="18" charset="0"/>
            </a:endParaRPr>
          </a:p>
          <a:p>
            <a:pPr algn="just"/>
            <a:r>
              <a:rPr lang="en-US" sz="1800" b="1" i="1" kern="0" dirty="0">
                <a:effectLst/>
                <a:latin typeface="Times New Roman" panose="02020603050405020304" pitchFamily="18" charset="0"/>
              </a:rPr>
              <a:t>Cash flow Budget…………………………………………………………………………………………..08</a:t>
            </a:r>
          </a:p>
          <a:p>
            <a:pPr algn="just"/>
            <a:endParaRPr lang="en-US" b="1" i="1" dirty="0">
              <a:latin typeface="Times New Roman" panose="02020603050405020304" pitchFamily="18" charset="0"/>
              <a:cs typeface="Times New Roman" panose="02020603050405020304" pitchFamily="18" charset="0"/>
            </a:endParaRPr>
          </a:p>
          <a:p>
            <a:pPr algn="just"/>
            <a:r>
              <a:rPr lang="en-US" b="1" i="1" dirty="0">
                <a:latin typeface="Times New Roman" panose="02020603050405020304" pitchFamily="18" charset="0"/>
                <a:cs typeface="Times New Roman" panose="02020603050405020304" pitchFamily="18" charset="0"/>
              </a:rPr>
              <a:t>Conclusion…………………………………………………...………………………………………….…09</a:t>
            </a:r>
          </a:p>
          <a:p>
            <a:pPr algn="just"/>
            <a:endParaRPr lang="en-US" b="1" i="1" dirty="0">
              <a:latin typeface="Times New Roman" panose="02020603050405020304" pitchFamily="18" charset="0"/>
              <a:cs typeface="Times New Roman" panose="02020603050405020304" pitchFamily="18" charset="0"/>
            </a:endParaRPr>
          </a:p>
          <a:p>
            <a:pPr algn="just"/>
            <a:r>
              <a:rPr lang="en-US" b="1" i="1" dirty="0">
                <a:latin typeface="Times New Roman" panose="02020603050405020304" pitchFamily="18" charset="0"/>
                <a:cs typeface="Times New Roman" panose="02020603050405020304" pitchFamily="18" charset="0"/>
              </a:rPr>
              <a:t>References………………………………………………..............................................................................10</a:t>
            </a:r>
          </a:p>
        </p:txBody>
      </p:sp>
    </p:spTree>
    <p:extLst>
      <p:ext uri="{BB962C8B-B14F-4D97-AF65-F5344CB8AC3E}">
        <p14:creationId xmlns:p14="http://schemas.microsoft.com/office/powerpoint/2010/main" val="7156830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6B7BE-2CDA-E876-FAE3-C7EC6905415E}"/>
              </a:ext>
            </a:extLst>
          </p:cNvPr>
          <p:cNvSpPr>
            <a:spLocks noGrp="1"/>
          </p:cNvSpPr>
          <p:nvPr>
            <p:ph type="title"/>
          </p:nvPr>
        </p:nvSpPr>
        <p:spPr/>
        <p:txBody>
          <a:bodyPr>
            <a:normAutofit/>
          </a:bodyPr>
          <a:lstStyle/>
          <a:p>
            <a:pPr algn="ctr"/>
            <a:r>
              <a:rPr lang="en-IN" sz="2400" b="1" i="1" dirty="0">
                <a:latin typeface="Times New Roman" panose="02020603050405020304" pitchFamily="18" charset="0"/>
                <a:cs typeface="Times New Roman" panose="02020603050405020304" pitchFamily="18" charset="0"/>
              </a:rPr>
              <a:t>Introduction</a:t>
            </a:r>
          </a:p>
        </p:txBody>
      </p:sp>
      <p:sp>
        <p:nvSpPr>
          <p:cNvPr id="3" name="Rectangle 2"/>
          <p:cNvSpPr/>
          <p:nvPr/>
        </p:nvSpPr>
        <p:spPr>
          <a:xfrm>
            <a:off x="630115" y="2549590"/>
            <a:ext cx="6096000" cy="2585323"/>
          </a:xfrm>
          <a:prstGeom prst="rect">
            <a:avLst/>
          </a:prstGeom>
        </p:spPr>
        <p:txBody>
          <a:bodyPr>
            <a:spAutoFit/>
          </a:bodyPr>
          <a:lstStyle/>
          <a:p>
            <a:pPr marL="285750" indent="-285750">
              <a:buFont typeface="Arial" panose="020B0604020202020204" pitchFamily="34" charset="0"/>
              <a:buChar char="•"/>
            </a:pPr>
            <a:r>
              <a:rPr lang="en-US" sz="1800" kern="0" dirty="0">
                <a:effectLst/>
                <a:latin typeface="Times New Roman" panose="02020603050405020304" pitchFamily="18" charset="0"/>
                <a:ea typeface="Calibri" panose="020F0502020204030204" pitchFamily="34" charset="0"/>
              </a:rPr>
              <a:t>The innovative tech-driven mental health support platform InnerCalm Junction has the potential to completely transform mental wellbeing in the United Kingdom. </a:t>
            </a:r>
            <a:endParaRPr lang="en-IN" dirty="0">
              <a:latin typeface="Times New Roman" panose="02020603050405020304" pitchFamily="18" charset="0"/>
              <a:ea typeface="Calibri" panose="020F0502020204030204" pitchFamily="34" charset="0"/>
            </a:endParaRPr>
          </a:p>
          <a:p>
            <a:pPr marL="285750" indent="-285750">
              <a:buFont typeface="Arial" panose="020B0604020202020204" pitchFamily="34" charset="0"/>
              <a:buChar char="•"/>
            </a:pPr>
            <a:endParaRPr lang="en-IN" dirty="0">
              <a:latin typeface="Times New Roman" panose="02020603050405020304" pitchFamily="18" charset="0"/>
              <a:ea typeface="Calibri" panose="020F0502020204030204" pitchFamily="34" charset="0"/>
            </a:endParaRPr>
          </a:p>
          <a:p>
            <a:pPr marL="285750" indent="-285750">
              <a:buFont typeface="Arial" panose="020B0604020202020204" pitchFamily="34" charset="0"/>
              <a:buChar char="•"/>
            </a:pPr>
            <a:endParaRPr lang="en-IN" dirty="0">
              <a:latin typeface="Times New Roman" panose="02020603050405020304" pitchFamily="18" charset="0"/>
              <a:ea typeface="Calibri" panose="020F0502020204030204" pitchFamily="34" charset="0"/>
            </a:endParaRPr>
          </a:p>
          <a:p>
            <a:pPr marL="285750" indent="-285750">
              <a:buFont typeface="Arial" panose="020B0604020202020204" pitchFamily="34" charset="0"/>
              <a:buChar char="•"/>
            </a:pPr>
            <a:endParaRPr lang="en-IN" dirty="0">
              <a:latin typeface="Times New Roman" panose="02020603050405020304" pitchFamily="18" charset="0"/>
              <a:ea typeface="Calibri" panose="020F0502020204030204" pitchFamily="34" charset="0"/>
            </a:endParaRPr>
          </a:p>
          <a:p>
            <a:pPr marL="285750" indent="-285750">
              <a:buFont typeface="Arial" panose="020B0604020202020204" pitchFamily="34" charset="0"/>
              <a:buChar char="•"/>
            </a:pPr>
            <a:r>
              <a:rPr lang="en-IN" dirty="0">
                <a:latin typeface="Times New Roman" panose="02020603050405020304" pitchFamily="18" charset="0"/>
                <a:ea typeface="Calibri" panose="020F0502020204030204" pitchFamily="34" charset="0"/>
              </a:rPr>
              <a:t> </a:t>
            </a:r>
            <a:r>
              <a:rPr lang="en-US" sz="1800" kern="0" dirty="0">
                <a:effectLst/>
                <a:latin typeface="Times New Roman" panose="02020603050405020304" pitchFamily="18" charset="0"/>
                <a:ea typeface="Calibri" panose="020F0502020204030204" pitchFamily="34" charset="0"/>
              </a:rPr>
              <a:t>The platform ensures easily accessible mental health treatment by providing customized wellness programmes, guided meditations, and individual therapy sessions. </a:t>
            </a:r>
            <a:endParaRPr lang="en-US" dirty="0"/>
          </a:p>
        </p:txBody>
      </p:sp>
      <p:pic>
        <p:nvPicPr>
          <p:cNvPr id="1026" name="Picture 2" descr="Business Plan for Event Planning - Etsy | Craft business plan, Business  plan template, Small business success">
            <a:extLst>
              <a:ext uri="{FF2B5EF4-FFF2-40B4-BE49-F238E27FC236}">
                <a16:creationId xmlns:a16="http://schemas.microsoft.com/office/drawing/2014/main" id="{9BF6465C-3302-5FF6-A772-43D62526E4B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18730" y="1780858"/>
            <a:ext cx="4187190" cy="3743325"/>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2F351D13-B078-5378-681B-B4EC49FCCB90}"/>
              </a:ext>
            </a:extLst>
          </p:cNvPr>
          <p:cNvSpPr txBox="1"/>
          <p:nvPr/>
        </p:nvSpPr>
        <p:spPr>
          <a:xfrm>
            <a:off x="8503285" y="5804654"/>
            <a:ext cx="2418080" cy="369332"/>
          </a:xfrm>
          <a:prstGeom prst="rect">
            <a:avLst/>
          </a:prstGeom>
          <a:noFill/>
        </p:spPr>
        <p:txBody>
          <a:bodyPr wrap="square">
            <a:spAutoFit/>
          </a:bodyPr>
          <a:lstStyle/>
          <a:p>
            <a:r>
              <a:rPr lang="en-US" sz="1800" kern="0" dirty="0">
                <a:effectLst/>
                <a:latin typeface="Times New Roman" panose="02020603050405020304" pitchFamily="18" charset="0"/>
                <a:ea typeface="Calibri" panose="020F0502020204030204" pitchFamily="34" charset="0"/>
              </a:rPr>
              <a:t>(</a:t>
            </a:r>
            <a:r>
              <a:rPr lang="en-GB" sz="1800" kern="0" dirty="0">
                <a:solidFill>
                  <a:srgbClr val="000000"/>
                </a:solidFill>
                <a:effectLst/>
                <a:latin typeface="Times New Roman" panose="02020603050405020304" pitchFamily="18" charset="0"/>
                <a:ea typeface="Calibri" panose="020F0502020204030204" pitchFamily="34" charset="0"/>
              </a:rPr>
              <a:t>Cardella </a:t>
            </a:r>
            <a:r>
              <a:rPr lang="en-GB" sz="1800" i="1" kern="0" dirty="0">
                <a:solidFill>
                  <a:srgbClr val="000000"/>
                </a:solidFill>
                <a:effectLst/>
                <a:latin typeface="Times New Roman" panose="02020603050405020304" pitchFamily="18" charset="0"/>
                <a:ea typeface="Calibri" panose="020F0502020204030204" pitchFamily="34" charset="0"/>
              </a:rPr>
              <a:t>et al.,</a:t>
            </a:r>
            <a:r>
              <a:rPr lang="en-GB" sz="1800" kern="0" dirty="0">
                <a:solidFill>
                  <a:srgbClr val="000000"/>
                </a:solidFill>
                <a:effectLst/>
                <a:latin typeface="Times New Roman" panose="02020603050405020304" pitchFamily="18" charset="0"/>
                <a:ea typeface="Calibri" panose="020F0502020204030204" pitchFamily="34" charset="0"/>
              </a:rPr>
              <a:t> 2020)</a:t>
            </a:r>
            <a:endParaRPr lang="en-IN" dirty="0"/>
          </a:p>
        </p:txBody>
      </p:sp>
    </p:spTree>
    <p:extLst>
      <p:ext uri="{BB962C8B-B14F-4D97-AF65-F5344CB8AC3E}">
        <p14:creationId xmlns:p14="http://schemas.microsoft.com/office/powerpoint/2010/main" val="35978234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0E06B-D430-0357-FCF2-A8E96C90D720}"/>
              </a:ext>
            </a:extLst>
          </p:cNvPr>
          <p:cNvSpPr>
            <a:spLocks noGrp="1"/>
          </p:cNvSpPr>
          <p:nvPr>
            <p:ph type="title"/>
          </p:nvPr>
        </p:nvSpPr>
        <p:spPr/>
        <p:txBody>
          <a:bodyPr>
            <a:normAutofit/>
          </a:bodyPr>
          <a:lstStyle/>
          <a:p>
            <a:pPr algn="ctr">
              <a:lnSpc>
                <a:spcPct val="150000"/>
              </a:lnSpc>
              <a:spcBef>
                <a:spcPts val="2000"/>
              </a:spcBef>
              <a:spcAft>
                <a:spcPts val="600"/>
              </a:spcAft>
            </a:pPr>
            <a:r>
              <a:rPr lang="en-US" sz="2400" b="1" i="1" kern="0" dirty="0">
                <a:effectLst/>
                <a:latin typeface="Times New Roman" panose="02020603050405020304" pitchFamily="18" charset="0"/>
              </a:rPr>
              <a:t>Overview of the business</a:t>
            </a:r>
            <a:endParaRPr lang="en-IN" sz="2400" b="1" i="1" kern="0" dirty="0">
              <a:effectLst/>
              <a:latin typeface="Times New Roman" panose="02020603050405020304" pitchFamily="18" charset="0"/>
            </a:endParaRPr>
          </a:p>
        </p:txBody>
      </p:sp>
      <p:sp>
        <p:nvSpPr>
          <p:cNvPr id="3" name="Rectangle 2"/>
          <p:cNvSpPr/>
          <p:nvPr/>
        </p:nvSpPr>
        <p:spPr>
          <a:xfrm>
            <a:off x="5278120" y="2066192"/>
            <a:ext cx="6356838" cy="3267561"/>
          </a:xfrm>
          <a:prstGeom prst="rect">
            <a:avLst/>
          </a:prstGeom>
        </p:spPr>
        <p:txBody>
          <a:bodyPr wrap="square">
            <a:spAutoFit/>
          </a:bodyPr>
          <a:lstStyle/>
          <a:p>
            <a:pPr marL="285750" indent="-285750" algn="just">
              <a:spcAft>
                <a:spcPts val="1000"/>
              </a:spcAft>
              <a:buFont typeface="Arial" panose="020B0604020202020204" pitchFamily="34" charset="0"/>
              <a:buChar char="•"/>
            </a:pPr>
            <a:r>
              <a:rPr lang="en-US" sz="1800" b="1" i="1" dirty="0">
                <a:effectLst/>
                <a:latin typeface="Times New Roman" panose="02020603050405020304" pitchFamily="18" charset="0"/>
                <a:ea typeface="Calibri" panose="020F0502020204030204" pitchFamily="34" charset="0"/>
                <a:cs typeface="Times New Roman" panose="02020603050405020304" pitchFamily="18" charset="0"/>
              </a:rPr>
              <a:t>Therapeutic Resources: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InnerCalm Junction allows people to effortlessly seek counsel and assistance from the comfort of their homes with specialized therapy sessions led by trained mental health specialists.</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endParaRPr lang="en-IN" dirty="0">
              <a:latin typeface="Times New Roman" panose="02020603050405020304" pitchFamily="18" charset="0"/>
              <a:ea typeface="Calibri" panose="020F0502020204030204" pitchFamily="34" charset="0"/>
            </a:endParaRPr>
          </a:p>
          <a:p>
            <a:pPr marL="285750" indent="-285750">
              <a:buFont typeface="Arial" panose="020B0604020202020204" pitchFamily="34" charset="0"/>
              <a:buChar char="•"/>
            </a:pPr>
            <a:endParaRPr lang="en-IN" dirty="0">
              <a:latin typeface="Times New Roman" panose="02020603050405020304" pitchFamily="18" charset="0"/>
              <a:ea typeface="Calibri" panose="020F0502020204030204" pitchFamily="34" charset="0"/>
            </a:endParaRPr>
          </a:p>
          <a:p>
            <a:pPr marL="285750" indent="-285750">
              <a:buFont typeface="Arial" panose="020B0604020202020204" pitchFamily="34" charset="0"/>
              <a:buChar char="•"/>
            </a:pPr>
            <a:endParaRPr lang="en-IN" dirty="0">
              <a:latin typeface="Times New Roman" panose="02020603050405020304" pitchFamily="18" charset="0"/>
              <a:ea typeface="Calibri" panose="020F0502020204030204" pitchFamily="34" charset="0"/>
            </a:endParaRPr>
          </a:p>
          <a:p>
            <a:pPr marL="285750" indent="-285750" algn="just">
              <a:spcAft>
                <a:spcPts val="1000"/>
              </a:spcAft>
              <a:buFont typeface="Arial" panose="020B0604020202020204" pitchFamily="34" charset="0"/>
              <a:buChar char="•"/>
            </a:pPr>
            <a:r>
              <a:rPr lang="en-US" sz="1800" b="1" i="1" dirty="0">
                <a:effectLst/>
                <a:latin typeface="Times New Roman" panose="02020603050405020304" pitchFamily="18" charset="0"/>
                <a:ea typeface="Calibri" panose="020F0502020204030204" pitchFamily="34" charset="0"/>
                <a:cs typeface="Times New Roman" panose="02020603050405020304" pitchFamily="18" charset="0"/>
              </a:rPr>
              <a:t>Guided Meditation and Mindfulness: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The app provides specially selected mindfulness exercises and meditation sessions to help users relax, focus better, and manage their emotions.</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1628872" y="5624018"/>
            <a:ext cx="1620957" cy="369332"/>
          </a:xfrm>
          <a:prstGeom prst="rect">
            <a:avLst/>
          </a:prstGeom>
        </p:spPr>
        <p:txBody>
          <a:bodyPr wrap="none">
            <a:spAutoFit/>
          </a:bodyPr>
          <a:lstStyle/>
          <a:p>
            <a:r>
              <a:rPr lang="en-IN" dirty="0">
                <a:latin typeface="Times New Roman" panose="02020603050405020304" pitchFamily="18" charset="0"/>
                <a:ea typeface="Calibri" panose="020F0502020204030204" pitchFamily="34" charset="0"/>
              </a:rPr>
              <a:t>(Cottrell, 2019)</a:t>
            </a:r>
            <a:endParaRPr lang="en-US" dirty="0"/>
          </a:p>
        </p:txBody>
      </p:sp>
      <p:pic>
        <p:nvPicPr>
          <p:cNvPr id="3074" name="Picture 2" descr="Guided Meditation PSD, 900+ High Quality Free PSD Templates for Download">
            <a:extLst>
              <a:ext uri="{FF2B5EF4-FFF2-40B4-BE49-F238E27FC236}">
                <a16:creationId xmlns:a16="http://schemas.microsoft.com/office/drawing/2014/main" id="{17F5476D-4E9A-6C01-D922-A12C9113C80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1475" y="1980953"/>
            <a:ext cx="4545965" cy="3352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287771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17DBA5-A54C-C59F-F772-93F6FECD5C20}"/>
              </a:ext>
            </a:extLst>
          </p:cNvPr>
          <p:cNvSpPr>
            <a:spLocks noGrp="1"/>
          </p:cNvSpPr>
          <p:nvPr>
            <p:ph type="title"/>
          </p:nvPr>
        </p:nvSpPr>
        <p:spPr/>
        <p:txBody>
          <a:bodyPr>
            <a:normAutofit/>
          </a:bodyPr>
          <a:lstStyle/>
          <a:p>
            <a:pPr algn="ctr">
              <a:lnSpc>
                <a:spcPct val="150000"/>
              </a:lnSpc>
              <a:spcBef>
                <a:spcPts val="2000"/>
              </a:spcBef>
              <a:spcAft>
                <a:spcPts val="600"/>
              </a:spcAft>
            </a:pPr>
            <a:r>
              <a:rPr lang="en-US" sz="2400" b="1" i="1" kern="0" dirty="0">
                <a:effectLst/>
                <a:latin typeface="Times New Roman" panose="02020603050405020304" pitchFamily="18" charset="0"/>
              </a:rPr>
              <a:t>Ownership and Legal format of the Business</a:t>
            </a:r>
            <a:endParaRPr lang="en-IN" sz="2400" b="1" i="1" kern="0" dirty="0">
              <a:effectLst/>
              <a:latin typeface="Times New Roman" panose="02020603050405020304" pitchFamily="18" charset="0"/>
            </a:endParaRPr>
          </a:p>
        </p:txBody>
      </p:sp>
      <p:sp>
        <p:nvSpPr>
          <p:cNvPr id="3" name="Rectangle 2"/>
          <p:cNvSpPr/>
          <p:nvPr/>
        </p:nvSpPr>
        <p:spPr>
          <a:xfrm>
            <a:off x="272562" y="2046320"/>
            <a:ext cx="6096000" cy="3780522"/>
          </a:xfrm>
          <a:prstGeom prst="rect">
            <a:avLst/>
          </a:prstGeom>
        </p:spPr>
        <p:txBody>
          <a:bodyPr>
            <a:spAutoFit/>
          </a:bodyPr>
          <a:lstStyle/>
          <a:p>
            <a:pPr marL="285750" indent="-285750" algn="just">
              <a:spcAft>
                <a:spcPts val="1000"/>
              </a:spcAft>
              <a:buFont typeface="Arial" panose="020B0604020202020204" pitchFamily="34" charset="0"/>
              <a:buChar char="•"/>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Ownership Distribution</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lgn="just">
              <a:spcAft>
                <a:spcPts val="1000"/>
              </a:spcAft>
              <a:buFont typeface="Arial" panose="020B0604020202020204" pitchFamily="34" charset="0"/>
              <a:buChar char="•"/>
            </a:pPr>
            <a:r>
              <a:rPr lang="en-US" sz="1800" b="1" i="1" dirty="0">
                <a:effectLst/>
                <a:latin typeface="Times New Roman" panose="02020603050405020304" pitchFamily="18" charset="0"/>
                <a:ea typeface="Calibri" panose="020F0502020204030204" pitchFamily="34" charset="0"/>
                <a:cs typeface="Times New Roman" panose="02020603050405020304" pitchFamily="18" charset="0"/>
              </a:rPr>
              <a:t>Founders and Partners: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With their combined experience in technology, management of businesses, and mental health, the original founders and partners now control the majority of the company.</a:t>
            </a:r>
          </a:p>
          <a:p>
            <a:pPr marL="285750" indent="-285750" algn="just">
              <a:spcAft>
                <a:spcPts val="1000"/>
              </a:spcAft>
              <a:buFont typeface="Arial" panose="020B0604020202020204" pitchFamily="34" charset="0"/>
              <a:buChar char="•"/>
            </a:pPr>
            <a:endParaRPr lang="en-US" dirty="0">
              <a:latin typeface="Times New Roman" panose="02020603050405020304" pitchFamily="18" charset="0"/>
              <a:ea typeface="Calibri" panose="020F0502020204030204" pitchFamily="34" charset="0"/>
              <a:cs typeface="Times New Roman" panose="02020603050405020304" pitchFamily="18" charset="0"/>
            </a:endParaRPr>
          </a:p>
          <a:p>
            <a:pPr marL="285750" indent="-285750" algn="just">
              <a:spcAft>
                <a:spcPts val="1000"/>
              </a:spcAft>
              <a:buFont typeface="Arial" panose="020B0604020202020204" pitchFamily="34" charset="0"/>
              <a:buChar char="•"/>
            </a:pP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lgn="just">
              <a:spcAft>
                <a:spcPts val="1000"/>
              </a:spcAft>
              <a:buFont typeface="Arial" panose="020B0604020202020204" pitchFamily="34" charset="0"/>
              <a:buChar char="•"/>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Legal Structure</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r>
              <a:rPr lang="en-US" sz="1800" kern="0" dirty="0">
                <a:effectLst/>
                <a:latin typeface="Times New Roman" panose="02020603050405020304" pitchFamily="18" charset="0"/>
                <a:ea typeface="Calibri" panose="020F0502020204030204" pitchFamily="34" charset="0"/>
              </a:rPr>
              <a:t>InnerCalm Junction's entrepreneurs benefit from limited liability protection as an LLC, which protects their personal assets from corporate debts (</a:t>
            </a:r>
            <a:r>
              <a:rPr lang="en-GB" sz="1800" kern="0" dirty="0">
                <a:solidFill>
                  <a:srgbClr val="000000"/>
                </a:solidFill>
                <a:effectLst/>
                <a:latin typeface="Times New Roman" panose="02020603050405020304" pitchFamily="18" charset="0"/>
                <a:ea typeface="Calibri" panose="020F0502020204030204" pitchFamily="34" charset="0"/>
              </a:rPr>
              <a:t>Alford and Jones, 2020)</a:t>
            </a:r>
            <a:r>
              <a:rPr lang="en-US" sz="1800" kern="0" dirty="0">
                <a:effectLst/>
                <a:latin typeface="Times New Roman" panose="02020603050405020304" pitchFamily="18" charset="0"/>
                <a:ea typeface="Calibri" panose="020F0502020204030204" pitchFamily="34" charset="0"/>
              </a:rPr>
              <a:t>.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4098" name="Picture 2" descr="4 Most Common Business Legal Structures - Pathway Lending">
            <a:extLst>
              <a:ext uri="{FF2B5EF4-FFF2-40B4-BE49-F238E27FC236}">
                <a16:creationId xmlns:a16="http://schemas.microsoft.com/office/drawing/2014/main" id="{74A75C33-81A1-F59B-9821-3F8D33C2BC4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77480" y="2283361"/>
            <a:ext cx="3576320" cy="332105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AD09F0D0-F760-C7FB-142F-8515FE906FF0}"/>
              </a:ext>
            </a:extLst>
          </p:cNvPr>
          <p:cNvSpPr txBox="1"/>
          <p:nvPr/>
        </p:nvSpPr>
        <p:spPr>
          <a:xfrm>
            <a:off x="8442960" y="5882722"/>
            <a:ext cx="2479040" cy="369332"/>
          </a:xfrm>
          <a:prstGeom prst="rect">
            <a:avLst/>
          </a:prstGeom>
          <a:noFill/>
        </p:spPr>
        <p:txBody>
          <a:bodyPr wrap="square">
            <a:spAutoFit/>
          </a:bodyPr>
          <a:lstStyle/>
          <a:p>
            <a:r>
              <a:rPr lang="en-US" sz="1800" kern="0" dirty="0">
                <a:effectLst/>
                <a:latin typeface="Times New Roman" panose="02020603050405020304" pitchFamily="18" charset="0"/>
                <a:ea typeface="Calibri" panose="020F0502020204030204" pitchFamily="34" charset="0"/>
              </a:rPr>
              <a:t>(</a:t>
            </a:r>
            <a:r>
              <a:rPr lang="en-GB" sz="1800" kern="0" dirty="0">
                <a:solidFill>
                  <a:srgbClr val="000000"/>
                </a:solidFill>
                <a:effectLst/>
                <a:latin typeface="Times New Roman" panose="02020603050405020304" pitchFamily="18" charset="0"/>
                <a:ea typeface="Calibri" panose="020F0502020204030204" pitchFamily="34" charset="0"/>
              </a:rPr>
              <a:t>Cardella </a:t>
            </a:r>
            <a:r>
              <a:rPr lang="en-GB" sz="1800" i="1" kern="0" dirty="0">
                <a:solidFill>
                  <a:srgbClr val="000000"/>
                </a:solidFill>
                <a:effectLst/>
                <a:latin typeface="Times New Roman" panose="02020603050405020304" pitchFamily="18" charset="0"/>
                <a:ea typeface="Calibri" panose="020F0502020204030204" pitchFamily="34" charset="0"/>
              </a:rPr>
              <a:t>et al.,</a:t>
            </a:r>
            <a:r>
              <a:rPr lang="en-GB" sz="1800" kern="0" dirty="0">
                <a:solidFill>
                  <a:srgbClr val="000000"/>
                </a:solidFill>
                <a:effectLst/>
                <a:latin typeface="Times New Roman" panose="02020603050405020304" pitchFamily="18" charset="0"/>
                <a:ea typeface="Calibri" panose="020F0502020204030204" pitchFamily="34" charset="0"/>
              </a:rPr>
              <a:t> 2020)</a:t>
            </a:r>
            <a:endParaRPr lang="en-IN" dirty="0"/>
          </a:p>
        </p:txBody>
      </p:sp>
    </p:spTree>
    <p:extLst>
      <p:ext uri="{BB962C8B-B14F-4D97-AF65-F5344CB8AC3E}">
        <p14:creationId xmlns:p14="http://schemas.microsoft.com/office/powerpoint/2010/main" val="23513558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EA1FE3-0969-B06A-6212-BF8B6AD859EA}"/>
              </a:ext>
            </a:extLst>
          </p:cNvPr>
          <p:cNvSpPr>
            <a:spLocks noGrp="1"/>
          </p:cNvSpPr>
          <p:nvPr>
            <p:ph type="title"/>
          </p:nvPr>
        </p:nvSpPr>
        <p:spPr>
          <a:xfrm>
            <a:off x="838200" y="989012"/>
            <a:ext cx="10515600" cy="1325563"/>
          </a:xfrm>
        </p:spPr>
        <p:txBody>
          <a:bodyPr>
            <a:normAutofit fontScale="90000"/>
          </a:bodyPr>
          <a:lstStyle/>
          <a:p>
            <a:pPr algn="ctr"/>
            <a:r>
              <a:rPr lang="en-US" sz="2700" b="1" i="1" kern="0" dirty="0">
                <a:effectLst/>
                <a:latin typeface="Times New Roman" panose="02020603050405020304" pitchFamily="18" charset="0"/>
              </a:rPr>
              <a:t>Discussing Management of the company</a:t>
            </a:r>
            <a:br>
              <a:rPr lang="en-IN" sz="1800" b="1" kern="0" dirty="0">
                <a:effectLst/>
                <a:latin typeface="Times New Roman" panose="02020603050405020304" pitchFamily="18" charset="0"/>
              </a:rPr>
            </a:br>
            <a:br>
              <a:rPr lang="en-US" b="1" dirty="0"/>
            </a:br>
            <a:endParaRPr lang="en-IN" dirty="0"/>
          </a:p>
        </p:txBody>
      </p:sp>
      <p:sp>
        <p:nvSpPr>
          <p:cNvPr id="3" name="Rectangle 2"/>
          <p:cNvSpPr/>
          <p:nvPr/>
        </p:nvSpPr>
        <p:spPr>
          <a:xfrm>
            <a:off x="5066909" y="2441416"/>
            <a:ext cx="6096000" cy="3139321"/>
          </a:xfrm>
          <a:prstGeom prst="rect">
            <a:avLst/>
          </a:prstGeom>
        </p:spPr>
        <p:txBody>
          <a:bodyPr>
            <a:spAutoFit/>
          </a:bodyPr>
          <a:lstStyle/>
          <a:p>
            <a:pPr marL="285750" indent="-285750">
              <a:buFont typeface="Arial" panose="020B0604020202020204" pitchFamily="34" charset="0"/>
              <a:buChar char="•"/>
            </a:pPr>
            <a:r>
              <a:rPr lang="en-US" sz="1800" kern="0" dirty="0">
                <a:effectLst/>
                <a:latin typeface="Times New Roman" panose="02020603050405020304" pitchFamily="18" charset="0"/>
                <a:ea typeface="Calibri" panose="020F0502020204030204" pitchFamily="34" charset="0"/>
              </a:rPr>
              <a:t>The management team of InnerCalm Junction is made up of a number of important experts, all of whom are vital in guiding the business towards its objective of offering easily accessible mental health help in the United Kingdom (</a:t>
            </a:r>
            <a:r>
              <a:rPr lang="en-GB" sz="1800" kern="0" dirty="0">
                <a:solidFill>
                  <a:srgbClr val="000000"/>
                </a:solidFill>
                <a:effectLst/>
                <a:latin typeface="Times New Roman" panose="02020603050405020304" pitchFamily="18" charset="0"/>
                <a:ea typeface="Calibri" panose="020F0502020204030204" pitchFamily="34" charset="0"/>
              </a:rPr>
              <a:t>Alford and Jones, 2020)</a:t>
            </a:r>
            <a:r>
              <a:rPr lang="en-US" sz="1800" kern="0" dirty="0">
                <a:effectLst/>
                <a:latin typeface="Times New Roman" panose="02020603050405020304" pitchFamily="18" charset="0"/>
                <a:ea typeface="Calibri" panose="020F0502020204030204" pitchFamily="34" charset="0"/>
              </a:rPr>
              <a:t>. </a:t>
            </a:r>
          </a:p>
          <a:p>
            <a:pPr marL="285750" indent="-285750">
              <a:buFont typeface="Arial" panose="020B0604020202020204" pitchFamily="34" charset="0"/>
              <a:buChar char="•"/>
            </a:pPr>
            <a:endParaRPr lang="en-US" kern="0" dirty="0">
              <a:latin typeface="Times New Roman" panose="02020603050405020304" pitchFamily="18" charset="0"/>
              <a:ea typeface="Calibri" panose="020F0502020204030204" pitchFamily="34" charset="0"/>
            </a:endParaRPr>
          </a:p>
          <a:p>
            <a:pPr marL="285750" indent="-285750">
              <a:buFont typeface="Arial" panose="020B0604020202020204" pitchFamily="34" charset="0"/>
              <a:buChar char="•"/>
            </a:pPr>
            <a:endParaRPr lang="en-US" sz="1800" kern="0" dirty="0">
              <a:effectLst/>
              <a:latin typeface="Times New Roman" panose="02020603050405020304" pitchFamily="18" charset="0"/>
              <a:ea typeface="Calibri" panose="020F0502020204030204" pitchFamily="34" charset="0"/>
            </a:endParaRPr>
          </a:p>
          <a:p>
            <a:pPr marL="285750" indent="-285750">
              <a:buFont typeface="Arial" panose="020B0604020202020204" pitchFamily="34" charset="0"/>
              <a:buChar char="•"/>
            </a:pPr>
            <a:endParaRPr lang="en-US" sz="1800" kern="0" dirty="0">
              <a:effectLst/>
              <a:latin typeface="Times New Roman" panose="02020603050405020304" pitchFamily="18" charset="0"/>
              <a:ea typeface="Calibri" panose="020F0502020204030204" pitchFamily="34" charset="0"/>
            </a:endParaRPr>
          </a:p>
          <a:p>
            <a:pPr marL="285750" indent="-285750">
              <a:buFont typeface="Arial" panose="020B0604020202020204" pitchFamily="34" charset="0"/>
              <a:buChar char="•"/>
            </a:pPr>
            <a:endParaRPr lang="en-US" kern="0" dirty="0">
              <a:latin typeface="Times New Roman" panose="02020603050405020304" pitchFamily="18" charset="0"/>
              <a:ea typeface="Calibri" panose="020F0502020204030204" pitchFamily="34" charset="0"/>
            </a:endParaRPr>
          </a:p>
          <a:p>
            <a:pPr marL="285750" indent="-285750">
              <a:buFont typeface="Arial" panose="020B0604020202020204" pitchFamily="34" charset="0"/>
              <a:buChar char="•"/>
            </a:pPr>
            <a:r>
              <a:rPr lang="en-US" sz="1800" kern="0" dirty="0">
                <a:effectLst/>
                <a:latin typeface="Times New Roman" panose="02020603050405020304" pitchFamily="18" charset="0"/>
                <a:ea typeface="Calibri" panose="020F0502020204030204" pitchFamily="34" charset="0"/>
              </a:rPr>
              <a:t>This team consists of a CEO who is in charge of the general management and strategic direction of the business.</a:t>
            </a:r>
            <a:endParaRPr lang="en-US" dirty="0"/>
          </a:p>
        </p:txBody>
      </p:sp>
      <p:sp>
        <p:nvSpPr>
          <p:cNvPr id="4" name="Rectangle 3"/>
          <p:cNvSpPr/>
          <p:nvPr/>
        </p:nvSpPr>
        <p:spPr>
          <a:xfrm>
            <a:off x="1568314" y="5868988"/>
            <a:ext cx="1663019" cy="369332"/>
          </a:xfrm>
          <a:prstGeom prst="rect">
            <a:avLst/>
          </a:prstGeom>
        </p:spPr>
        <p:txBody>
          <a:bodyPr wrap="none">
            <a:spAutoFit/>
          </a:bodyPr>
          <a:lstStyle/>
          <a:p>
            <a:r>
              <a:rPr lang="en-IN" dirty="0">
                <a:latin typeface="Times New Roman" panose="02020603050405020304" pitchFamily="18" charset="0"/>
                <a:ea typeface="Calibri" panose="020F0502020204030204" pitchFamily="34" charset="0"/>
              </a:rPr>
              <a:t>(Fletcher, 2018)</a:t>
            </a:r>
            <a:endParaRPr lang="en-US" dirty="0"/>
          </a:p>
        </p:txBody>
      </p:sp>
      <p:pic>
        <p:nvPicPr>
          <p:cNvPr id="5122" name="Picture 2" descr="Community Manager Background Images, HD Pictures and Wallpaper For Free  Download | Pngtree">
            <a:extLst>
              <a:ext uri="{FF2B5EF4-FFF2-40B4-BE49-F238E27FC236}">
                <a16:creationId xmlns:a16="http://schemas.microsoft.com/office/drawing/2014/main" id="{B05FF7AA-42A4-1995-FF2D-3BF80FFF97E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0373" y="2167770"/>
            <a:ext cx="4142740" cy="34129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32336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8B9C20-DE83-3B6F-C2D1-DFC339F27B70}"/>
              </a:ext>
            </a:extLst>
          </p:cNvPr>
          <p:cNvSpPr>
            <a:spLocks noGrp="1"/>
          </p:cNvSpPr>
          <p:nvPr>
            <p:ph type="title"/>
          </p:nvPr>
        </p:nvSpPr>
        <p:spPr>
          <a:xfrm>
            <a:off x="838200" y="100254"/>
            <a:ext cx="10515600" cy="1325563"/>
          </a:xfrm>
        </p:spPr>
        <p:txBody>
          <a:bodyPr>
            <a:normAutofit/>
          </a:bodyPr>
          <a:lstStyle/>
          <a:p>
            <a:pPr algn="ctr">
              <a:lnSpc>
                <a:spcPct val="150000"/>
              </a:lnSpc>
              <a:spcBef>
                <a:spcPts val="2000"/>
              </a:spcBef>
              <a:spcAft>
                <a:spcPts val="600"/>
              </a:spcAft>
            </a:pPr>
            <a:r>
              <a:rPr lang="en-US" sz="2400" b="1" i="1" kern="0" dirty="0">
                <a:effectLst/>
                <a:latin typeface="Times New Roman" panose="02020603050405020304" pitchFamily="18" charset="0"/>
              </a:rPr>
              <a:t>SWOT Analysis</a:t>
            </a:r>
            <a:endParaRPr lang="en-IN" sz="2400" b="1" i="1" kern="0" dirty="0">
              <a:effectLst/>
              <a:latin typeface="Times New Roman" panose="02020603050405020304" pitchFamily="18" charset="0"/>
            </a:endParaRPr>
          </a:p>
        </p:txBody>
      </p:sp>
      <p:sp>
        <p:nvSpPr>
          <p:cNvPr id="3" name="Rectangle 2"/>
          <p:cNvSpPr/>
          <p:nvPr/>
        </p:nvSpPr>
        <p:spPr>
          <a:xfrm>
            <a:off x="323850" y="1674131"/>
            <a:ext cx="6096000" cy="4801314"/>
          </a:xfrm>
          <a:prstGeom prst="rect">
            <a:avLst/>
          </a:prstGeom>
        </p:spPr>
        <p:txBody>
          <a:bodyPr>
            <a:spAutoFit/>
          </a:bodyPr>
          <a:lstStyle/>
          <a:p>
            <a:pPr marL="285750" indent="-285750">
              <a:buFont typeface="Arial" panose="020B0604020202020204" pitchFamily="34" charset="0"/>
              <a:buChar char="•"/>
            </a:pPr>
            <a:r>
              <a:rPr lang="en-US" sz="1800" b="1" kern="0" dirty="0">
                <a:effectLst/>
                <a:latin typeface="Times New Roman" panose="02020603050405020304" pitchFamily="18" charset="0"/>
                <a:ea typeface="Calibri" panose="020F0502020204030204" pitchFamily="34" charset="0"/>
              </a:rPr>
              <a:t>Strengths</a:t>
            </a:r>
          </a:p>
          <a:p>
            <a:pPr marL="285750" indent="-285750">
              <a:buFont typeface="Arial" panose="020B0604020202020204" pitchFamily="34" charset="0"/>
              <a:buChar char="•"/>
            </a:pPr>
            <a:r>
              <a:rPr lang="en-US" sz="1800" b="1" i="1" dirty="0">
                <a:effectLst/>
                <a:latin typeface="Times New Roman" panose="02020603050405020304" pitchFamily="18" charset="0"/>
                <a:ea typeface="Calibri" panose="020F0502020204030204" pitchFamily="34" charset="0"/>
                <a:cs typeface="Times New Roman" panose="02020603050405020304" pitchFamily="18" charset="0"/>
              </a:rPr>
              <a:t>Innovative Platform:</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Modern technology and individualized mental health regimens distinguish this innovative platform.</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endParaRPr lang="en-US" b="1" kern="0" dirty="0">
              <a:latin typeface="Times New Roman" panose="02020603050405020304" pitchFamily="18" charset="0"/>
              <a:ea typeface="Calibri" panose="020F0502020204030204" pitchFamily="34" charset="0"/>
            </a:endParaRPr>
          </a:p>
          <a:p>
            <a:pPr marL="285750" indent="-285750">
              <a:buFont typeface="Arial" panose="020B0604020202020204" pitchFamily="34" charset="0"/>
              <a:buChar char="•"/>
            </a:pPr>
            <a:r>
              <a:rPr lang="en-US" sz="1800" b="1" kern="0" dirty="0">
                <a:effectLst/>
                <a:latin typeface="Times New Roman" panose="02020603050405020304" pitchFamily="18" charset="0"/>
                <a:ea typeface="Calibri" panose="020F0502020204030204" pitchFamily="34" charset="0"/>
              </a:rPr>
              <a:t>Weaknesses</a:t>
            </a:r>
          </a:p>
          <a:p>
            <a:pPr marL="285750" indent="-285750">
              <a:buFont typeface="Arial" panose="020B0604020202020204" pitchFamily="34" charset="0"/>
              <a:buChar char="•"/>
            </a:pPr>
            <a:r>
              <a:rPr lang="en-US" sz="1800" b="1" i="1" dirty="0">
                <a:effectLst/>
                <a:latin typeface="Times New Roman" panose="02020603050405020304" pitchFamily="18" charset="0"/>
                <a:ea typeface="Calibri" panose="020F0502020204030204" pitchFamily="34" charset="0"/>
                <a:cs typeface="Times New Roman" panose="02020603050405020304" pitchFamily="18" charset="0"/>
              </a:rPr>
              <a:t>Market Competition: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There may be difficulties in navigating the crowded field of mental health applications and services.</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endParaRPr lang="en-US" b="1" kern="0" dirty="0">
              <a:latin typeface="Times New Roman" panose="02020603050405020304" pitchFamily="18" charset="0"/>
              <a:ea typeface="Calibri" panose="020F0502020204030204" pitchFamily="34" charset="0"/>
            </a:endParaRPr>
          </a:p>
          <a:p>
            <a:pPr marL="285750" indent="-285750">
              <a:buFont typeface="Arial" panose="020B0604020202020204" pitchFamily="34" charset="0"/>
              <a:buChar char="•"/>
            </a:pPr>
            <a:r>
              <a:rPr lang="en-US" sz="1800" b="1" kern="0" dirty="0">
                <a:effectLst/>
                <a:latin typeface="Times New Roman" panose="02020603050405020304" pitchFamily="18" charset="0"/>
                <a:ea typeface="Calibri" panose="020F0502020204030204" pitchFamily="34" charset="0"/>
              </a:rPr>
              <a:t>Opportunities</a:t>
            </a:r>
          </a:p>
          <a:p>
            <a:pPr marL="285750" indent="-285750">
              <a:buFont typeface="Arial" panose="020B0604020202020204" pitchFamily="34" charset="0"/>
              <a:buChar char="•"/>
            </a:pPr>
            <a:r>
              <a:rPr lang="en-US" sz="1800" b="1" i="1" dirty="0">
                <a:effectLst/>
                <a:latin typeface="Times New Roman" panose="02020603050405020304" pitchFamily="18" charset="0"/>
                <a:ea typeface="Calibri" panose="020F0502020204030204" pitchFamily="34" charset="0"/>
                <a:cs typeface="Times New Roman" panose="02020603050405020304" pitchFamily="18" charset="0"/>
              </a:rPr>
              <a:t>Growing Need:</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There are prospects for expansion as mental health assistance programmes become more widely recognized and accepted.</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endParaRPr lang="en-US" b="1" kern="0" dirty="0">
              <a:latin typeface="Times New Roman" panose="02020603050405020304" pitchFamily="18" charset="0"/>
              <a:ea typeface="Calibri" panose="020F0502020204030204" pitchFamily="34" charset="0"/>
            </a:endParaRPr>
          </a:p>
          <a:p>
            <a:pPr marL="285750" indent="-285750">
              <a:buFont typeface="Arial" panose="020B0604020202020204" pitchFamily="34" charset="0"/>
              <a:buChar char="•"/>
            </a:pPr>
            <a:r>
              <a:rPr lang="en-US" sz="1800" b="1" kern="0" dirty="0">
                <a:effectLst/>
                <a:latin typeface="Times New Roman" panose="02020603050405020304" pitchFamily="18" charset="0"/>
                <a:ea typeface="Calibri" panose="020F0502020204030204" pitchFamily="34" charset="0"/>
              </a:rPr>
              <a:t>Threats</a:t>
            </a:r>
          </a:p>
          <a:p>
            <a:pPr marL="285750" indent="-285750">
              <a:buFont typeface="Arial" panose="020B0604020202020204" pitchFamily="34" charset="0"/>
              <a:buChar char="•"/>
            </a:pPr>
            <a:r>
              <a:rPr lang="en-US" sz="1800" b="1" i="1" dirty="0">
                <a:effectLst/>
                <a:latin typeface="Times New Roman" panose="02020603050405020304" pitchFamily="18" charset="0"/>
                <a:ea typeface="Calibri" panose="020F0502020204030204" pitchFamily="34" charset="0"/>
                <a:cs typeface="Times New Roman" panose="02020603050405020304" pitchFamily="18" charset="0"/>
              </a:rPr>
              <a:t>Regulations: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It is critical to adjust to the ever-changing laws pertaining to mental health and data protection.</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endParaRPr lang="en-US" dirty="0"/>
          </a:p>
        </p:txBody>
      </p:sp>
      <p:pic>
        <p:nvPicPr>
          <p:cNvPr id="6146" name="Picture 2" descr="SWOT analysis -">
            <a:extLst>
              <a:ext uri="{FF2B5EF4-FFF2-40B4-BE49-F238E27FC236}">
                <a16:creationId xmlns:a16="http://schemas.microsoft.com/office/drawing/2014/main" id="{5AAA4754-4004-965F-C01F-FB2F2A82412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11720" y="1900010"/>
            <a:ext cx="4363720" cy="343399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7CBDEB35-9DF6-DB55-47E6-B32577E8FDBE}"/>
              </a:ext>
            </a:extLst>
          </p:cNvPr>
          <p:cNvSpPr txBox="1"/>
          <p:nvPr/>
        </p:nvSpPr>
        <p:spPr>
          <a:xfrm>
            <a:off x="8341360" y="5623527"/>
            <a:ext cx="2336800" cy="369332"/>
          </a:xfrm>
          <a:prstGeom prst="rect">
            <a:avLst/>
          </a:prstGeom>
          <a:noFill/>
        </p:spPr>
        <p:txBody>
          <a:bodyPr wrap="square">
            <a:spAutoFit/>
          </a:bodyPr>
          <a:lstStyle/>
          <a:p>
            <a:r>
              <a:rPr lang="en-US" sz="1800" kern="0" dirty="0">
                <a:effectLst/>
                <a:latin typeface="Times New Roman" panose="02020603050405020304" pitchFamily="18" charset="0"/>
                <a:ea typeface="Calibri" panose="020F0502020204030204" pitchFamily="34" charset="0"/>
              </a:rPr>
              <a:t>(</a:t>
            </a:r>
            <a:r>
              <a:rPr lang="en-GB" sz="1800" kern="0" dirty="0">
                <a:solidFill>
                  <a:srgbClr val="000000"/>
                </a:solidFill>
                <a:effectLst/>
                <a:latin typeface="Times New Roman" panose="02020603050405020304" pitchFamily="18" charset="0"/>
                <a:ea typeface="Calibri" panose="020F0502020204030204" pitchFamily="34" charset="0"/>
              </a:rPr>
              <a:t>Cardella </a:t>
            </a:r>
            <a:r>
              <a:rPr lang="en-GB" sz="1800" i="1" kern="0" dirty="0">
                <a:solidFill>
                  <a:srgbClr val="000000"/>
                </a:solidFill>
                <a:effectLst/>
                <a:latin typeface="Times New Roman" panose="02020603050405020304" pitchFamily="18" charset="0"/>
                <a:ea typeface="Calibri" panose="020F0502020204030204" pitchFamily="34" charset="0"/>
              </a:rPr>
              <a:t>et al.,</a:t>
            </a:r>
            <a:r>
              <a:rPr lang="en-GB" sz="1800" kern="0" dirty="0">
                <a:solidFill>
                  <a:srgbClr val="000000"/>
                </a:solidFill>
                <a:effectLst/>
                <a:latin typeface="Times New Roman" panose="02020603050405020304" pitchFamily="18" charset="0"/>
                <a:ea typeface="Calibri" panose="020F0502020204030204" pitchFamily="34" charset="0"/>
              </a:rPr>
              <a:t> 2020)</a:t>
            </a:r>
            <a:endParaRPr lang="en-IN" dirty="0"/>
          </a:p>
        </p:txBody>
      </p:sp>
    </p:spTree>
    <p:extLst>
      <p:ext uri="{BB962C8B-B14F-4D97-AF65-F5344CB8AC3E}">
        <p14:creationId xmlns:p14="http://schemas.microsoft.com/office/powerpoint/2010/main" val="14938247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22A2C9-2DE9-C41B-BC38-DE82596ACE10}"/>
              </a:ext>
            </a:extLst>
          </p:cNvPr>
          <p:cNvSpPr>
            <a:spLocks noGrp="1"/>
          </p:cNvSpPr>
          <p:nvPr>
            <p:ph type="title"/>
          </p:nvPr>
        </p:nvSpPr>
        <p:spPr>
          <a:xfrm>
            <a:off x="838200" y="620216"/>
            <a:ext cx="10515600" cy="1325563"/>
          </a:xfrm>
        </p:spPr>
        <p:txBody>
          <a:bodyPr>
            <a:normAutofit fontScale="90000"/>
          </a:bodyPr>
          <a:lstStyle/>
          <a:p>
            <a:pPr algn="ctr"/>
            <a:r>
              <a:rPr lang="en-US" sz="2700" b="1" i="1" kern="0" dirty="0">
                <a:effectLst/>
                <a:latin typeface="Times New Roman" panose="02020603050405020304" pitchFamily="18" charset="0"/>
              </a:rPr>
              <a:t>Cash flow Budget</a:t>
            </a:r>
            <a:br>
              <a:rPr lang="en-IN" sz="1800" b="1" kern="0" dirty="0">
                <a:effectLst/>
                <a:latin typeface="Times New Roman" panose="02020603050405020304" pitchFamily="18" charset="0"/>
              </a:rPr>
            </a:br>
            <a:br>
              <a:rPr lang="en-US" b="1" dirty="0">
                <a:latin typeface="Times New Roman" panose="02020603050405020304" pitchFamily="18" charset="0"/>
                <a:cs typeface="Times New Roman" panose="02020603050405020304" pitchFamily="18" charset="0"/>
              </a:rPr>
            </a:br>
            <a:endParaRPr lang="en-IN" b="1" dirty="0">
              <a:latin typeface="Times New Roman" panose="02020603050405020304" pitchFamily="18" charset="0"/>
              <a:cs typeface="Times New Roman" panose="02020603050405020304" pitchFamily="18" charset="0"/>
            </a:endParaRPr>
          </a:p>
        </p:txBody>
      </p:sp>
      <p:sp>
        <p:nvSpPr>
          <p:cNvPr id="3" name="Rectangle 2"/>
          <p:cNvSpPr/>
          <p:nvPr/>
        </p:nvSpPr>
        <p:spPr>
          <a:xfrm>
            <a:off x="5257800" y="2049900"/>
            <a:ext cx="6096000" cy="2862322"/>
          </a:xfrm>
          <a:prstGeom prst="rect">
            <a:avLst/>
          </a:prstGeom>
        </p:spPr>
        <p:txBody>
          <a:bodyPr>
            <a:spAutoFit/>
          </a:bodyPr>
          <a:lstStyle/>
          <a:p>
            <a:pPr marL="285750" indent="-285750">
              <a:buFont typeface="Arial" panose="020B0604020202020204" pitchFamily="34" charset="0"/>
              <a:buChar char="•"/>
            </a:pPr>
            <a:r>
              <a:rPr lang="en-US" sz="1800" kern="0" dirty="0">
                <a:effectLst/>
                <a:latin typeface="Times New Roman" panose="02020603050405020304" pitchFamily="18" charset="0"/>
                <a:ea typeface="Calibri" panose="020F0502020204030204" pitchFamily="34" charset="0"/>
              </a:rPr>
              <a:t>The first investment is represented by the first three months without any income. Revenue starts to progressively rise in month four forward. </a:t>
            </a:r>
          </a:p>
          <a:p>
            <a:pPr marL="285750" indent="-285750">
              <a:buFont typeface="Arial" panose="020B0604020202020204" pitchFamily="34" charset="0"/>
              <a:buChar char="•"/>
            </a:pPr>
            <a:endParaRPr lang="en-US" kern="0" dirty="0">
              <a:latin typeface="Times New Roman" panose="02020603050405020304" pitchFamily="18" charset="0"/>
              <a:ea typeface="Calibri" panose="020F0502020204030204" pitchFamily="34" charset="0"/>
            </a:endParaRPr>
          </a:p>
          <a:p>
            <a:pPr marL="285750" indent="-285750">
              <a:buFont typeface="Arial" panose="020B0604020202020204" pitchFamily="34" charset="0"/>
              <a:buChar char="•"/>
            </a:pPr>
            <a:endParaRPr lang="en-US" kern="0" dirty="0">
              <a:latin typeface="Times New Roman" panose="02020603050405020304" pitchFamily="18" charset="0"/>
              <a:ea typeface="Calibri" panose="020F0502020204030204" pitchFamily="34" charset="0"/>
            </a:endParaRPr>
          </a:p>
          <a:p>
            <a:pPr marL="285750" indent="-285750">
              <a:buFont typeface="Arial" panose="020B0604020202020204" pitchFamily="34" charset="0"/>
              <a:buChar char="•"/>
            </a:pPr>
            <a:endParaRPr lang="en-US" kern="0" dirty="0">
              <a:latin typeface="Times New Roman" panose="02020603050405020304" pitchFamily="18" charset="0"/>
              <a:ea typeface="Calibri" panose="020F0502020204030204" pitchFamily="34" charset="0"/>
            </a:endParaRPr>
          </a:p>
          <a:p>
            <a:pPr marL="285750" indent="-285750">
              <a:buFont typeface="Arial" panose="020B0604020202020204" pitchFamily="34" charset="0"/>
              <a:buChar char="•"/>
            </a:pPr>
            <a:endParaRPr lang="en-US" kern="0" dirty="0">
              <a:latin typeface="Times New Roman" panose="02020603050405020304" pitchFamily="18" charset="0"/>
              <a:ea typeface="Calibri" panose="020F0502020204030204" pitchFamily="34" charset="0"/>
            </a:endParaRPr>
          </a:p>
          <a:p>
            <a:pPr marL="285750" indent="-285750">
              <a:buFont typeface="Arial" panose="020B0604020202020204" pitchFamily="34" charset="0"/>
              <a:buChar char="•"/>
            </a:pPr>
            <a:r>
              <a:rPr lang="en-US" sz="1800" kern="0" dirty="0">
                <a:effectLst/>
                <a:latin typeface="Times New Roman" panose="02020603050405020304" pitchFamily="18" charset="0"/>
                <a:ea typeface="Calibri" panose="020F0502020204030204" pitchFamily="34" charset="0"/>
              </a:rPr>
              <a:t>The amount spent each month stays at £20,000 for the whole year. The monthly income less the monthly costs is known as net cash flow. </a:t>
            </a:r>
            <a:endParaRPr lang="en-US" dirty="0"/>
          </a:p>
        </p:txBody>
      </p:sp>
      <p:pic>
        <p:nvPicPr>
          <p:cNvPr id="7172" name="Picture 4" descr="Cash Budget - What Is It, Format, Example, How To Prepare?">
            <a:extLst>
              <a:ext uri="{FF2B5EF4-FFF2-40B4-BE49-F238E27FC236}">
                <a16:creationId xmlns:a16="http://schemas.microsoft.com/office/drawing/2014/main" id="{F36312D4-FDCA-7029-5FA3-AE4FCACF04B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7380" y="1945779"/>
            <a:ext cx="3741420" cy="323850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C78BEFB0-C209-B37E-3DEF-BCED5ED70527}"/>
              </a:ext>
            </a:extLst>
          </p:cNvPr>
          <p:cNvSpPr txBox="1"/>
          <p:nvPr/>
        </p:nvSpPr>
        <p:spPr>
          <a:xfrm>
            <a:off x="1309370" y="5530334"/>
            <a:ext cx="2377440" cy="369332"/>
          </a:xfrm>
          <a:prstGeom prst="rect">
            <a:avLst/>
          </a:prstGeom>
          <a:noFill/>
        </p:spPr>
        <p:txBody>
          <a:bodyPr wrap="square">
            <a:spAutoFit/>
          </a:bodyPr>
          <a:lstStyle/>
          <a:p>
            <a:r>
              <a:rPr lang="en-US" sz="1800" kern="0" dirty="0">
                <a:effectLst/>
                <a:latin typeface="Times New Roman" panose="02020603050405020304" pitchFamily="18" charset="0"/>
                <a:ea typeface="Calibri" panose="020F0502020204030204" pitchFamily="34" charset="0"/>
              </a:rPr>
              <a:t>(</a:t>
            </a:r>
            <a:r>
              <a:rPr lang="en-GB" sz="1800" kern="0" dirty="0">
                <a:solidFill>
                  <a:srgbClr val="000000"/>
                </a:solidFill>
                <a:effectLst/>
                <a:latin typeface="Times New Roman" panose="02020603050405020304" pitchFamily="18" charset="0"/>
                <a:ea typeface="Calibri" panose="020F0502020204030204" pitchFamily="34" charset="0"/>
              </a:rPr>
              <a:t>Cardella </a:t>
            </a:r>
            <a:r>
              <a:rPr lang="en-GB" sz="1800" i="1" kern="0" dirty="0">
                <a:solidFill>
                  <a:srgbClr val="000000"/>
                </a:solidFill>
                <a:effectLst/>
                <a:latin typeface="Times New Roman" panose="02020603050405020304" pitchFamily="18" charset="0"/>
                <a:ea typeface="Calibri" panose="020F0502020204030204" pitchFamily="34" charset="0"/>
              </a:rPr>
              <a:t>et al.,</a:t>
            </a:r>
            <a:r>
              <a:rPr lang="en-GB" sz="1800" kern="0" dirty="0">
                <a:solidFill>
                  <a:srgbClr val="000000"/>
                </a:solidFill>
                <a:effectLst/>
                <a:latin typeface="Times New Roman" panose="02020603050405020304" pitchFamily="18" charset="0"/>
                <a:ea typeface="Calibri" panose="020F0502020204030204" pitchFamily="34" charset="0"/>
              </a:rPr>
              <a:t> 2020)</a:t>
            </a:r>
            <a:endParaRPr lang="en-IN" dirty="0"/>
          </a:p>
        </p:txBody>
      </p:sp>
    </p:spTree>
    <p:extLst>
      <p:ext uri="{BB962C8B-B14F-4D97-AF65-F5344CB8AC3E}">
        <p14:creationId xmlns:p14="http://schemas.microsoft.com/office/powerpoint/2010/main" val="26058392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299EA-9145-A8BB-338F-5FB432E2EF05}"/>
              </a:ext>
            </a:extLst>
          </p:cNvPr>
          <p:cNvSpPr>
            <a:spLocks noGrp="1"/>
          </p:cNvSpPr>
          <p:nvPr>
            <p:ph type="title"/>
          </p:nvPr>
        </p:nvSpPr>
        <p:spPr>
          <a:xfrm>
            <a:off x="838200" y="684211"/>
            <a:ext cx="10515600" cy="1325563"/>
          </a:xfrm>
        </p:spPr>
        <p:txBody>
          <a:bodyPr>
            <a:normAutofit fontScale="90000"/>
          </a:bodyPr>
          <a:lstStyle/>
          <a:p>
            <a:pPr algn="ctr"/>
            <a:r>
              <a:rPr lang="en-US" sz="2700" b="1" i="1" kern="0" dirty="0">
                <a:effectLst/>
                <a:latin typeface="Times New Roman" panose="02020603050405020304" pitchFamily="18" charset="0"/>
              </a:rPr>
              <a:t>Conclusion</a:t>
            </a:r>
            <a:br>
              <a:rPr lang="en-IN" sz="1800" b="1" kern="0" dirty="0">
                <a:effectLst/>
                <a:latin typeface="Times New Roman" panose="02020603050405020304" pitchFamily="18" charset="0"/>
              </a:rPr>
            </a:br>
            <a:br>
              <a:rPr lang="en-US" b="1" dirty="0"/>
            </a:br>
            <a:endParaRPr lang="en-IN" dirty="0"/>
          </a:p>
        </p:txBody>
      </p:sp>
      <p:sp>
        <p:nvSpPr>
          <p:cNvPr id="4" name="Rectangle 3"/>
          <p:cNvSpPr/>
          <p:nvPr/>
        </p:nvSpPr>
        <p:spPr>
          <a:xfrm>
            <a:off x="5089965" y="2680334"/>
            <a:ext cx="6096000" cy="2308324"/>
          </a:xfrm>
          <a:prstGeom prst="rect">
            <a:avLst/>
          </a:prstGeom>
        </p:spPr>
        <p:txBody>
          <a:bodyPr>
            <a:spAutoFit/>
          </a:bodyPr>
          <a:lstStyle/>
          <a:p>
            <a:pPr marL="285750" indent="-285750">
              <a:buFont typeface="Arial" panose="020B0604020202020204" pitchFamily="34" charset="0"/>
              <a:buChar char="•"/>
            </a:pPr>
            <a:r>
              <a:rPr lang="en-US" sz="1800" kern="0" dirty="0">
                <a:effectLst/>
                <a:latin typeface="Times New Roman" panose="02020603050405020304" pitchFamily="18" charset="0"/>
                <a:ea typeface="Calibri" panose="020F0502020204030204" pitchFamily="34" charset="0"/>
              </a:rPr>
              <a:t>InnerCalm Junction has the potential to significantly influence mental health services in the United Kingdom. </a:t>
            </a:r>
          </a:p>
          <a:p>
            <a:pPr marL="285750" indent="-285750">
              <a:buFont typeface="Arial" panose="020B0604020202020204" pitchFamily="34" charset="0"/>
              <a:buChar char="•"/>
            </a:pPr>
            <a:endParaRPr lang="en-US" kern="0" dirty="0">
              <a:latin typeface="Times New Roman" panose="02020603050405020304" pitchFamily="18" charset="0"/>
              <a:ea typeface="Calibri" panose="020F0502020204030204" pitchFamily="34" charset="0"/>
            </a:endParaRPr>
          </a:p>
          <a:p>
            <a:pPr marL="285750" indent="-285750">
              <a:buFont typeface="Arial" panose="020B0604020202020204" pitchFamily="34" charset="0"/>
              <a:buChar char="•"/>
            </a:pPr>
            <a:endParaRPr lang="en-US" kern="0" dirty="0">
              <a:latin typeface="Times New Roman" panose="02020603050405020304" pitchFamily="18" charset="0"/>
              <a:ea typeface="Calibri" panose="020F0502020204030204" pitchFamily="34" charset="0"/>
            </a:endParaRPr>
          </a:p>
          <a:p>
            <a:pPr marL="285750" indent="-285750">
              <a:buFont typeface="Arial" panose="020B0604020202020204" pitchFamily="34" charset="0"/>
              <a:buChar char="•"/>
            </a:pPr>
            <a:endParaRPr lang="en-US" kern="0" dirty="0">
              <a:latin typeface="Times New Roman" panose="02020603050405020304" pitchFamily="18" charset="0"/>
              <a:ea typeface="Calibri" panose="020F0502020204030204" pitchFamily="34" charset="0"/>
            </a:endParaRPr>
          </a:p>
          <a:p>
            <a:pPr marL="285750" indent="-285750">
              <a:buFont typeface="Arial" panose="020B0604020202020204" pitchFamily="34" charset="0"/>
              <a:buChar char="•"/>
            </a:pPr>
            <a:r>
              <a:rPr lang="en-US" sz="1800" kern="0" dirty="0">
                <a:effectLst/>
                <a:latin typeface="Times New Roman" panose="02020603050405020304" pitchFamily="18" charset="0"/>
                <a:ea typeface="Calibri" panose="020F0502020204030204" pitchFamily="34" charset="0"/>
              </a:rPr>
              <a:t>It responds to the rising need for easily accessible mental health solutions with its creative, tech-driven approach and individualized services. </a:t>
            </a:r>
            <a:endParaRPr lang="en-US" dirty="0"/>
          </a:p>
        </p:txBody>
      </p:sp>
      <p:pic>
        <p:nvPicPr>
          <p:cNvPr id="2050" name="Picture 2" descr="Writing business plan concept Royalty Free Vector Image">
            <a:extLst>
              <a:ext uri="{FF2B5EF4-FFF2-40B4-BE49-F238E27FC236}">
                <a16:creationId xmlns:a16="http://schemas.microsoft.com/office/drawing/2014/main" id="{FCD47345-9DC4-F6D0-BFAF-A61A665D276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9093" y="1877574"/>
            <a:ext cx="4344987" cy="3913844"/>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17A48485-92AB-DD2A-2D4E-8476F7A1DCC8}"/>
              </a:ext>
            </a:extLst>
          </p:cNvPr>
          <p:cNvSpPr txBox="1"/>
          <p:nvPr/>
        </p:nvSpPr>
        <p:spPr>
          <a:xfrm>
            <a:off x="1239520" y="6068814"/>
            <a:ext cx="2438400" cy="369332"/>
          </a:xfrm>
          <a:prstGeom prst="rect">
            <a:avLst/>
          </a:prstGeom>
          <a:noFill/>
        </p:spPr>
        <p:txBody>
          <a:bodyPr wrap="square">
            <a:spAutoFit/>
          </a:bodyPr>
          <a:lstStyle/>
          <a:p>
            <a:r>
              <a:rPr lang="en-US" sz="1800" kern="0" dirty="0">
                <a:effectLst/>
                <a:latin typeface="Times New Roman" panose="02020603050405020304" pitchFamily="18" charset="0"/>
                <a:ea typeface="Calibri" panose="020F0502020204030204" pitchFamily="34" charset="0"/>
              </a:rPr>
              <a:t>(</a:t>
            </a:r>
            <a:r>
              <a:rPr lang="en-GB" sz="1800" kern="0" dirty="0">
                <a:solidFill>
                  <a:srgbClr val="000000"/>
                </a:solidFill>
                <a:effectLst/>
                <a:latin typeface="Times New Roman" panose="02020603050405020304" pitchFamily="18" charset="0"/>
                <a:ea typeface="Calibri" panose="020F0502020204030204" pitchFamily="34" charset="0"/>
              </a:rPr>
              <a:t>Cardella </a:t>
            </a:r>
            <a:r>
              <a:rPr lang="en-GB" sz="1800" i="1" kern="0" dirty="0">
                <a:solidFill>
                  <a:srgbClr val="000000"/>
                </a:solidFill>
                <a:effectLst/>
                <a:latin typeface="Times New Roman" panose="02020603050405020304" pitchFamily="18" charset="0"/>
                <a:ea typeface="Calibri" panose="020F0502020204030204" pitchFamily="34" charset="0"/>
              </a:rPr>
              <a:t>et al.,</a:t>
            </a:r>
            <a:r>
              <a:rPr lang="en-GB" sz="1800" kern="0" dirty="0">
                <a:solidFill>
                  <a:srgbClr val="000000"/>
                </a:solidFill>
                <a:effectLst/>
                <a:latin typeface="Times New Roman" panose="02020603050405020304" pitchFamily="18" charset="0"/>
                <a:ea typeface="Calibri" panose="020F0502020204030204" pitchFamily="34" charset="0"/>
              </a:rPr>
              <a:t> 2020)</a:t>
            </a:r>
            <a:endParaRPr lang="en-IN" dirty="0"/>
          </a:p>
        </p:txBody>
      </p:sp>
    </p:spTree>
    <p:extLst>
      <p:ext uri="{BB962C8B-B14F-4D97-AF65-F5344CB8AC3E}">
        <p14:creationId xmlns:p14="http://schemas.microsoft.com/office/powerpoint/2010/main" val="11636135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8B5E33-E276-79B0-2B9B-C51B0403DC64}"/>
              </a:ext>
            </a:extLst>
          </p:cNvPr>
          <p:cNvSpPr>
            <a:spLocks noGrp="1"/>
          </p:cNvSpPr>
          <p:nvPr>
            <p:ph type="title"/>
          </p:nvPr>
        </p:nvSpPr>
        <p:spPr>
          <a:xfrm>
            <a:off x="838200" y="843211"/>
            <a:ext cx="10515600" cy="602029"/>
          </a:xfrm>
        </p:spPr>
        <p:txBody>
          <a:bodyPr>
            <a:normAutofit fontScale="90000"/>
          </a:bodyPr>
          <a:lstStyle/>
          <a:p>
            <a:pPr algn="ctr"/>
            <a:r>
              <a:rPr lang="en-US" sz="2700" b="1" i="1" kern="0" dirty="0">
                <a:effectLst/>
                <a:latin typeface="Times New Roman" panose="02020603050405020304" pitchFamily="18" charset="0"/>
              </a:rPr>
              <a:t>References</a:t>
            </a:r>
            <a:br>
              <a:rPr lang="en-IN" sz="2700" b="1" i="1" kern="0" dirty="0">
                <a:effectLst/>
                <a:latin typeface="Times New Roman" panose="02020603050405020304" pitchFamily="18" charset="0"/>
              </a:rPr>
            </a:br>
            <a:br>
              <a:rPr lang="en-US" b="1" dirty="0"/>
            </a:br>
            <a:endParaRPr lang="en-IN" dirty="0"/>
          </a:p>
        </p:txBody>
      </p:sp>
      <p:sp>
        <p:nvSpPr>
          <p:cNvPr id="3" name="Rectangle 2"/>
          <p:cNvSpPr/>
          <p:nvPr/>
        </p:nvSpPr>
        <p:spPr>
          <a:xfrm>
            <a:off x="246184" y="1280160"/>
            <a:ext cx="11107616" cy="3688189"/>
          </a:xfrm>
          <a:prstGeom prst="rect">
            <a:avLst/>
          </a:prstGeom>
        </p:spPr>
        <p:txBody>
          <a:bodyPr wrap="square">
            <a:spAutoFit/>
          </a:bodyPr>
          <a:lstStyle/>
          <a:p>
            <a:pPr algn="just">
              <a:spcAft>
                <a:spcPts val="1000"/>
              </a:spcAft>
            </a:pPr>
            <a:r>
              <a:rPr lang="en-GB"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Alford, P. and Jones, R., (2020). The lone digital tourism entrepreneur: Knowledge acquisition and collaborative transfer. </a:t>
            </a:r>
            <a:r>
              <a:rPr lang="en-IN" sz="1600" i="1" dirty="0">
                <a:effectLst/>
                <a:latin typeface="Times New Roman" panose="02020603050405020304" pitchFamily="18" charset="0"/>
                <a:ea typeface="Calibri" panose="020F0502020204030204" pitchFamily="34" charset="0"/>
                <a:cs typeface="Times New Roman" panose="02020603050405020304" pitchFamily="18" charset="0"/>
              </a:rPr>
              <a:t>Tourism Management</a:t>
            </a:r>
            <a:r>
              <a:rPr lang="en-IN" sz="16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600" i="1" dirty="0">
                <a:effectLst/>
                <a:latin typeface="Times New Roman" panose="02020603050405020304" pitchFamily="18" charset="0"/>
                <a:ea typeface="Calibri" panose="020F0502020204030204" pitchFamily="34" charset="0"/>
                <a:cs typeface="Times New Roman" panose="02020603050405020304" pitchFamily="18" charset="0"/>
              </a:rPr>
              <a:t>81</a:t>
            </a:r>
            <a:r>
              <a:rPr lang="en-IN" sz="1600" dirty="0">
                <a:effectLst/>
                <a:latin typeface="Times New Roman" panose="02020603050405020304" pitchFamily="18" charset="0"/>
                <a:ea typeface="Calibri" panose="020F0502020204030204" pitchFamily="34" charset="0"/>
                <a:cs typeface="Times New Roman" panose="02020603050405020304" pitchFamily="18" charset="0"/>
              </a:rPr>
              <a:t>, p.104139.</a:t>
            </a:r>
          </a:p>
          <a:p>
            <a:pPr algn="just">
              <a:spcAft>
                <a:spcPts val="1000"/>
              </a:spcAft>
            </a:pPr>
            <a:r>
              <a:rPr lang="en-GB"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Berger, E.S., Von Briel, F., Davidsson, P. and Kuckertz, A., (2021). Digital or not–The future of entrepreneurship and innovation: Introduction to the special issue. </a:t>
            </a:r>
            <a:r>
              <a:rPr lang="en-IN" sz="1600" i="1" dirty="0">
                <a:effectLst/>
                <a:latin typeface="Times New Roman" panose="02020603050405020304" pitchFamily="18" charset="0"/>
                <a:ea typeface="Calibri" panose="020F0502020204030204" pitchFamily="34" charset="0"/>
                <a:cs typeface="Times New Roman" panose="02020603050405020304" pitchFamily="18" charset="0"/>
              </a:rPr>
              <a:t>Journal of Business Research</a:t>
            </a:r>
            <a:r>
              <a:rPr lang="en-IN" sz="16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600" i="1" dirty="0">
                <a:effectLst/>
                <a:latin typeface="Times New Roman" panose="02020603050405020304" pitchFamily="18" charset="0"/>
                <a:ea typeface="Calibri" panose="020F0502020204030204" pitchFamily="34" charset="0"/>
                <a:cs typeface="Times New Roman" panose="02020603050405020304" pitchFamily="18" charset="0"/>
              </a:rPr>
              <a:t>125</a:t>
            </a:r>
            <a:r>
              <a:rPr lang="en-IN" sz="1600" dirty="0">
                <a:effectLst/>
                <a:latin typeface="Times New Roman" panose="02020603050405020304" pitchFamily="18" charset="0"/>
                <a:ea typeface="Calibri" panose="020F0502020204030204" pitchFamily="34" charset="0"/>
                <a:cs typeface="Times New Roman" panose="02020603050405020304" pitchFamily="18" charset="0"/>
              </a:rPr>
              <a:t>, pp.436-442.</a:t>
            </a:r>
          </a:p>
          <a:p>
            <a:pPr algn="just">
              <a:spcAft>
                <a:spcPts val="1000"/>
              </a:spcAft>
            </a:pPr>
            <a:r>
              <a:rPr lang="en-GB"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Cardella, G.M., Hernández-Sánchez, B.R. and Sánchez-García, J.C., (2020). Women entrepreneurship: A systematic review to outline the boundaries of scientific literature. </a:t>
            </a:r>
            <a:r>
              <a:rPr lang="en-IN" sz="1600" i="1" dirty="0">
                <a:effectLst/>
                <a:latin typeface="Times New Roman" panose="02020603050405020304" pitchFamily="18" charset="0"/>
                <a:ea typeface="Calibri" panose="020F0502020204030204" pitchFamily="34" charset="0"/>
                <a:cs typeface="Times New Roman" panose="02020603050405020304" pitchFamily="18" charset="0"/>
              </a:rPr>
              <a:t>Frontiers in psychology</a:t>
            </a:r>
            <a:r>
              <a:rPr lang="en-IN" sz="16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600" i="1" dirty="0">
                <a:effectLst/>
                <a:latin typeface="Times New Roman" panose="02020603050405020304" pitchFamily="18" charset="0"/>
                <a:ea typeface="Calibri" panose="020F0502020204030204" pitchFamily="34" charset="0"/>
                <a:cs typeface="Times New Roman" panose="02020603050405020304" pitchFamily="18" charset="0"/>
              </a:rPr>
              <a:t>11</a:t>
            </a:r>
            <a:r>
              <a:rPr lang="en-IN" sz="1600" dirty="0">
                <a:effectLst/>
                <a:latin typeface="Times New Roman" panose="02020603050405020304" pitchFamily="18" charset="0"/>
                <a:ea typeface="Calibri" panose="020F0502020204030204" pitchFamily="34" charset="0"/>
                <a:cs typeface="Times New Roman" panose="02020603050405020304" pitchFamily="18" charset="0"/>
              </a:rPr>
              <a:t>, p.1557.</a:t>
            </a:r>
          </a:p>
          <a:p>
            <a:pPr algn="just">
              <a:spcAft>
                <a:spcPts val="1000"/>
              </a:spcAft>
            </a:pPr>
            <a:r>
              <a:rPr lang="en-GB"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Ferreira, J.J., Fernandes, C.I. and Kraus, S., (2019). Entrepreneurship research: mapping intellectual structures and research trends. </a:t>
            </a:r>
            <a:r>
              <a:rPr lang="en-IN" sz="1600" i="1" dirty="0">
                <a:effectLst/>
                <a:latin typeface="Times New Roman" panose="02020603050405020304" pitchFamily="18" charset="0"/>
                <a:ea typeface="Calibri" panose="020F0502020204030204" pitchFamily="34" charset="0"/>
                <a:cs typeface="Times New Roman" panose="02020603050405020304" pitchFamily="18" charset="0"/>
              </a:rPr>
              <a:t>Review of Managerial Science</a:t>
            </a:r>
            <a:r>
              <a:rPr lang="en-IN" sz="16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600" i="1" dirty="0">
                <a:effectLst/>
                <a:latin typeface="Times New Roman" panose="02020603050405020304" pitchFamily="18" charset="0"/>
                <a:ea typeface="Calibri" panose="020F0502020204030204" pitchFamily="34" charset="0"/>
                <a:cs typeface="Times New Roman" panose="02020603050405020304" pitchFamily="18" charset="0"/>
              </a:rPr>
              <a:t>13</a:t>
            </a:r>
            <a:r>
              <a:rPr lang="en-IN" sz="1600" dirty="0">
                <a:effectLst/>
                <a:latin typeface="Times New Roman" panose="02020603050405020304" pitchFamily="18" charset="0"/>
                <a:ea typeface="Calibri" panose="020F0502020204030204" pitchFamily="34" charset="0"/>
                <a:cs typeface="Times New Roman" panose="02020603050405020304" pitchFamily="18" charset="0"/>
              </a:rPr>
              <a:t>, pp.181-205.</a:t>
            </a:r>
          </a:p>
          <a:p>
            <a:pPr algn="just">
              <a:spcAft>
                <a:spcPts val="1000"/>
              </a:spcAft>
            </a:pPr>
            <a:r>
              <a:rPr lang="en-GB"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Kuratko, D.F., Fisher, G. and Audretsch, D.B., (2021). Unraveling the entrepreneurial mindset. </a:t>
            </a:r>
            <a:r>
              <a:rPr lang="en-IN" sz="1600" i="1" dirty="0">
                <a:effectLst/>
                <a:latin typeface="Times New Roman" panose="02020603050405020304" pitchFamily="18" charset="0"/>
                <a:ea typeface="Calibri" panose="020F0502020204030204" pitchFamily="34" charset="0"/>
                <a:cs typeface="Times New Roman" panose="02020603050405020304" pitchFamily="18" charset="0"/>
              </a:rPr>
              <a:t>Small Business Economics</a:t>
            </a:r>
            <a:r>
              <a:rPr lang="en-IN" sz="16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600" i="1" dirty="0">
                <a:effectLst/>
                <a:latin typeface="Times New Roman" panose="02020603050405020304" pitchFamily="18" charset="0"/>
                <a:ea typeface="Calibri" panose="020F0502020204030204" pitchFamily="34" charset="0"/>
                <a:cs typeface="Times New Roman" panose="02020603050405020304" pitchFamily="18" charset="0"/>
              </a:rPr>
              <a:t>57</a:t>
            </a:r>
            <a:r>
              <a:rPr lang="en-IN" sz="1600" dirty="0">
                <a:effectLst/>
                <a:latin typeface="Times New Roman" panose="02020603050405020304" pitchFamily="18" charset="0"/>
                <a:ea typeface="Calibri" panose="020F0502020204030204" pitchFamily="34" charset="0"/>
                <a:cs typeface="Times New Roman" panose="02020603050405020304" pitchFamily="18" charset="0"/>
              </a:rPr>
              <a:t>, pp.1681-1691.</a:t>
            </a:r>
          </a:p>
          <a:p>
            <a:pPr algn="just">
              <a:spcAft>
                <a:spcPts val="1000"/>
              </a:spcAft>
            </a:pPr>
            <a:r>
              <a:rPr lang="en-GB"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Lewis, K.V., (2019). Identity capital: An exploration in the context of youth social entrepreneurship. In </a:t>
            </a:r>
            <a:r>
              <a:rPr lang="en-IN" sz="1600" i="1" dirty="0">
                <a:effectLst/>
                <a:latin typeface="Times New Roman" panose="02020603050405020304" pitchFamily="18" charset="0"/>
                <a:ea typeface="Calibri" panose="020F0502020204030204" pitchFamily="34" charset="0"/>
                <a:cs typeface="Times New Roman" panose="02020603050405020304" pitchFamily="18" charset="0"/>
              </a:rPr>
              <a:t>Entrepreneurial Identity and Identity Work</a:t>
            </a:r>
            <a:r>
              <a:rPr lang="en-IN" sz="1600" dirty="0">
                <a:effectLst/>
                <a:latin typeface="Times New Roman" panose="02020603050405020304" pitchFamily="18" charset="0"/>
                <a:ea typeface="Calibri" panose="020F0502020204030204" pitchFamily="34" charset="0"/>
                <a:cs typeface="Times New Roman" panose="02020603050405020304" pitchFamily="18" charset="0"/>
              </a:rPr>
              <a:t> (pp. 15-29). Routledge.</a:t>
            </a:r>
          </a:p>
        </p:txBody>
      </p:sp>
    </p:spTree>
    <p:extLst>
      <p:ext uri="{BB962C8B-B14F-4D97-AF65-F5344CB8AC3E}">
        <p14:creationId xmlns:p14="http://schemas.microsoft.com/office/powerpoint/2010/main" val="36498307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2417</Words>
  <Application>Microsoft Office PowerPoint</Application>
  <PresentationFormat>Widescreen</PresentationFormat>
  <Paragraphs>228</Paragraphs>
  <Slides>10</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Calibri Light</vt:lpstr>
      <vt:lpstr>Times New Roman</vt:lpstr>
      <vt:lpstr>Office Theme</vt:lpstr>
      <vt:lpstr>PowerPoint Presentation</vt:lpstr>
      <vt:lpstr>Table of Contents</vt:lpstr>
      <vt:lpstr>Introduction</vt:lpstr>
      <vt:lpstr>Overview of the business</vt:lpstr>
      <vt:lpstr>Ownership and Legal format of the Business</vt:lpstr>
      <vt:lpstr>Discussing Management of the company  </vt:lpstr>
      <vt:lpstr>SWOT Analysis</vt:lpstr>
      <vt:lpstr>Cash flow Budget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LCBB5001 Entrepreneurship Student ID: Student Name:</dc:title>
  <dc:creator/>
  <cp:lastModifiedBy/>
  <cp:revision>2</cp:revision>
  <dcterms:created xsi:type="dcterms:W3CDTF">2023-06-28T06:52:47Z</dcterms:created>
  <dcterms:modified xsi:type="dcterms:W3CDTF">2023-11-17T16:59:31Z</dcterms:modified>
</cp:coreProperties>
</file>