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80" d="100"/>
          <a:sy n="80" d="100"/>
        </p:scale>
        <p:origin x="-108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Rectangle 7"/>
          <p:cNvSpPr/>
          <p:nvPr userDrawn="1"/>
        </p:nvSpPr>
        <p:spPr>
          <a:xfrm>
            <a:off x="2928926" y="1071546"/>
            <a:ext cx="4742517" cy="923330"/>
          </a:xfrm>
          <a:prstGeom prst="rect">
            <a:avLst/>
          </a:prstGeom>
          <a:noFill/>
        </p:spPr>
        <p:txBody>
          <a:bodyPr wrap="none" lIns="91440" tIns="45720" rIns="91440" bIns="45720">
            <a:spAutoFit/>
          </a:bodyPr>
          <a:lstStyle/>
          <a:p>
            <a:pPr algn="ctr"/>
            <a:r>
              <a:rPr lang="en-US" sz="5400" b="0" i="1"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Line</a:t>
            </a:r>
            <a:r>
              <a:rPr lang="en-US" sz="5400" b="0" i="1" cap="none" spc="0" baseline="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Basketball !</a:t>
            </a:r>
            <a:endParaRPr lang="en-US" sz="5400" b="0" i="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9C36ADB5-64C8-4DCE-BD7F-BF879F759384}" type="datetimeFigureOut">
              <a:rPr lang="en-US" smtClean="0"/>
              <a:pPr/>
              <a:t>1/17/2018</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110A5E84-5216-4CE9-9A03-BA4B9DB97AE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314" name="Picture 2" descr="Image result for llangatwg community school"/>
          <p:cNvPicPr>
            <a:picLocks noChangeAspect="1" noChangeArrowheads="1"/>
          </p:cNvPicPr>
          <p:nvPr userDrawn="1"/>
        </p:nvPicPr>
        <p:blipFill>
          <a:blip r:embed="rId13"/>
          <a:srcRect/>
          <a:stretch>
            <a:fillRect/>
          </a:stretch>
        </p:blipFill>
        <p:spPr bwMode="auto">
          <a:xfrm>
            <a:off x="285720" y="285728"/>
            <a:ext cx="1273025" cy="1571636"/>
          </a:xfrm>
          <a:prstGeom prst="rect">
            <a:avLst/>
          </a:prstGeom>
          <a:noFill/>
        </p:spPr>
      </p:pic>
      <p:sp>
        <p:nvSpPr>
          <p:cNvPr id="8" name="TextBox 7"/>
          <p:cNvSpPr txBox="1"/>
          <p:nvPr userDrawn="1"/>
        </p:nvSpPr>
        <p:spPr>
          <a:xfrm>
            <a:off x="1714480" y="357166"/>
            <a:ext cx="7072362" cy="400110"/>
          </a:xfrm>
          <a:prstGeom prst="rect">
            <a:avLst/>
          </a:prstGeom>
          <a:noFill/>
        </p:spPr>
        <p:txBody>
          <a:bodyPr wrap="square" rtlCol="0">
            <a:spAutoFit/>
          </a:bodyPr>
          <a:lstStyle/>
          <a:p>
            <a:pPr algn="ctr"/>
            <a:r>
              <a:rPr lang="en-GB" sz="2000" b="1" i="1" dirty="0" smtClean="0"/>
              <a:t>Jayan Brennan – Community Sports Development Presentation</a:t>
            </a:r>
            <a:endParaRPr lang="en-GB" sz="2000" b="1" i="1"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llangatwg community school"/>
          <p:cNvPicPr>
            <a:picLocks noChangeAspect="1" noChangeArrowheads="1"/>
          </p:cNvPicPr>
          <p:nvPr/>
        </p:nvPicPr>
        <p:blipFill>
          <a:blip r:embed="rId2"/>
          <a:srcRect/>
          <a:stretch>
            <a:fillRect/>
          </a:stretch>
        </p:blipFill>
        <p:spPr bwMode="auto">
          <a:xfrm>
            <a:off x="4500562" y="3286124"/>
            <a:ext cx="4214842" cy="3161132"/>
          </a:xfrm>
          <a:prstGeom prst="rect">
            <a:avLst/>
          </a:prstGeom>
          <a:noFill/>
        </p:spPr>
      </p:pic>
      <p:sp>
        <p:nvSpPr>
          <p:cNvPr id="6" name="TextBox 5"/>
          <p:cNvSpPr txBox="1"/>
          <p:nvPr/>
        </p:nvSpPr>
        <p:spPr>
          <a:xfrm>
            <a:off x="357158" y="2143116"/>
            <a:ext cx="3500462" cy="4247317"/>
          </a:xfrm>
          <a:prstGeom prst="rect">
            <a:avLst/>
          </a:prstGeom>
          <a:noFill/>
        </p:spPr>
        <p:txBody>
          <a:bodyPr wrap="square" rtlCol="0">
            <a:spAutoFit/>
          </a:bodyPr>
          <a:lstStyle/>
          <a:p>
            <a:r>
              <a:rPr lang="en-GB" dirty="0" smtClean="0"/>
              <a:t>Hi, my name is Jayan Brennan today I am going to be presenting a sustainable activity session to engage 7-11 year olds in physical activity. the image here on the side is the Llangatwg Community School which is where the session is going to take place, I am going to speak about the sport activity, how it is played and how it can develop skills in young children, my aim is for the children participating in it, to learn as much as possible from the session and for it to be successful and enjoyable.</a:t>
            </a:r>
            <a:endParaRPr lang="en-GB" dirty="0"/>
          </a:p>
        </p:txBody>
      </p:sp>
      <p:pic>
        <p:nvPicPr>
          <p:cNvPr id="11270" name="Picture 6" descr="Image result for llangatwg community school"/>
          <p:cNvPicPr>
            <a:picLocks noChangeAspect="1" noChangeArrowheads="1"/>
          </p:cNvPicPr>
          <p:nvPr/>
        </p:nvPicPr>
        <p:blipFill>
          <a:blip r:embed="rId3"/>
          <a:srcRect/>
          <a:stretch>
            <a:fillRect/>
          </a:stretch>
        </p:blipFill>
        <p:spPr bwMode="auto">
          <a:xfrm>
            <a:off x="3643306" y="1071546"/>
            <a:ext cx="5019675" cy="10858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11270"/>
                                        </p:tgtEl>
                                        <p:attrNameLst>
                                          <p:attrName>style.visibility</p:attrName>
                                        </p:attrNameLst>
                                      </p:cBhvr>
                                      <p:to>
                                        <p:strVal val="visible"/>
                                      </p:to>
                                    </p:set>
                                    <p:anim calcmode="lin" valueType="num">
                                      <p:cBhvr>
                                        <p:cTn id="7" dur="1000" fill="hold"/>
                                        <p:tgtEl>
                                          <p:spTgt spid="11270"/>
                                        </p:tgtEl>
                                        <p:attrNameLst>
                                          <p:attrName>ppt_x</p:attrName>
                                        </p:attrNameLst>
                                      </p:cBhvr>
                                      <p:tavLst>
                                        <p:tav tm="0">
                                          <p:val>
                                            <p:strVal val="#ppt_x-.2"/>
                                          </p:val>
                                        </p:tav>
                                        <p:tav tm="100000">
                                          <p:val>
                                            <p:strVal val="#ppt_x"/>
                                          </p:val>
                                        </p:tav>
                                      </p:tavLst>
                                    </p:anim>
                                    <p:anim calcmode="lin" valueType="num">
                                      <p:cBhvr>
                                        <p:cTn id="8" dur="1000" fill="hold"/>
                                        <p:tgtEl>
                                          <p:spTgt spid="11270"/>
                                        </p:tgtEl>
                                        <p:attrNameLst>
                                          <p:attrName>ppt_y</p:attrName>
                                        </p:attrNameLst>
                                      </p:cBhvr>
                                      <p:tavLst>
                                        <p:tav tm="0">
                                          <p:val>
                                            <p:strVal val="#ppt_y"/>
                                          </p:val>
                                        </p:tav>
                                        <p:tav tm="100000">
                                          <p:val>
                                            <p:strVal val="#ppt_y"/>
                                          </p:val>
                                        </p:tav>
                                      </p:tavLst>
                                    </p:anim>
                                    <p:animEffect transition="in" filter="wipe(right)" prLst="gradientSize: 0.1">
                                      <p:cBhvr>
                                        <p:cTn id="9" dur="1000"/>
                                        <p:tgtEl>
                                          <p:spTgt spid="11270"/>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9" presetClass="entr" presetSubtype="0" fill="hold" nodeType="clickEffect">
                                  <p:stCondLst>
                                    <p:cond delay="0"/>
                                  </p:stCondLst>
                                  <p:childTnLst>
                                    <p:set>
                                      <p:cBhvr>
                                        <p:cTn id="19" dur="1" fill="hold">
                                          <p:stCondLst>
                                            <p:cond delay="0"/>
                                          </p:stCondLst>
                                        </p:cTn>
                                        <p:tgtEl>
                                          <p:spTgt spid="11266"/>
                                        </p:tgtEl>
                                        <p:attrNameLst>
                                          <p:attrName>style.visibility</p:attrName>
                                        </p:attrNameLst>
                                      </p:cBhvr>
                                      <p:to>
                                        <p:strVal val="visible"/>
                                      </p:to>
                                    </p:set>
                                    <p:anim calcmode="lin" valueType="num">
                                      <p:cBhvr>
                                        <p:cTn id="20" dur="1000" fill="hold"/>
                                        <p:tgtEl>
                                          <p:spTgt spid="11266"/>
                                        </p:tgtEl>
                                        <p:attrNameLst>
                                          <p:attrName>ppt_x</p:attrName>
                                        </p:attrNameLst>
                                      </p:cBhvr>
                                      <p:tavLst>
                                        <p:tav tm="0">
                                          <p:val>
                                            <p:strVal val="#ppt_x-.2"/>
                                          </p:val>
                                        </p:tav>
                                        <p:tav tm="100000">
                                          <p:val>
                                            <p:strVal val="#ppt_x"/>
                                          </p:val>
                                        </p:tav>
                                      </p:tavLst>
                                    </p:anim>
                                    <p:anim calcmode="lin" valueType="num">
                                      <p:cBhvr>
                                        <p:cTn id="21" dur="1000" fill="hold"/>
                                        <p:tgtEl>
                                          <p:spTgt spid="11266"/>
                                        </p:tgtEl>
                                        <p:attrNameLst>
                                          <p:attrName>ppt_y</p:attrName>
                                        </p:attrNameLst>
                                      </p:cBhvr>
                                      <p:tavLst>
                                        <p:tav tm="0">
                                          <p:val>
                                            <p:strVal val="#ppt_y"/>
                                          </p:val>
                                        </p:tav>
                                        <p:tav tm="100000">
                                          <p:val>
                                            <p:strVal val="#ppt_y"/>
                                          </p:val>
                                        </p:tav>
                                      </p:tavLst>
                                    </p:anim>
                                    <p:animEffect transition="in" filter="wipe(right)" prLst="gradientSize: 0.1">
                                      <p:cBhvr>
                                        <p:cTn id="22" dur="10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29190" y="2500306"/>
            <a:ext cx="3929090" cy="3970318"/>
          </a:xfrm>
          <a:prstGeom prst="rect">
            <a:avLst/>
          </a:prstGeom>
          <a:noFill/>
        </p:spPr>
        <p:txBody>
          <a:bodyPr wrap="square" rtlCol="0">
            <a:spAutoFit/>
          </a:bodyPr>
          <a:lstStyle/>
          <a:p>
            <a:r>
              <a:rPr lang="en-GB" dirty="0"/>
              <a:t>1) </a:t>
            </a:r>
            <a:r>
              <a:rPr lang="en-GB" dirty="0" smtClean="0"/>
              <a:t>Split the players into two equal groups and line them up along side each other with each team facing each other.</a:t>
            </a:r>
            <a:endParaRPr lang="en-GB" dirty="0"/>
          </a:p>
          <a:p>
            <a:endParaRPr lang="en-GB" dirty="0" smtClean="0"/>
          </a:p>
          <a:p>
            <a:r>
              <a:rPr lang="en-GB" dirty="0" smtClean="0"/>
              <a:t>2</a:t>
            </a:r>
            <a:r>
              <a:rPr lang="en-GB" dirty="0"/>
              <a:t>) </a:t>
            </a:r>
            <a:r>
              <a:rPr lang="en-GB" dirty="0" smtClean="0"/>
              <a:t>Give each player a number from 1-15 </a:t>
            </a:r>
            <a:r>
              <a:rPr lang="en-GB" dirty="0"/>
              <a:t>- for example one side are numbers #1-15 and the other line are numbers #1-15 so that the lines form partners facing each other</a:t>
            </a:r>
            <a:r>
              <a:rPr lang="en-GB" dirty="0" smtClean="0"/>
              <a:t>...</a:t>
            </a:r>
          </a:p>
          <a:p>
            <a:endParaRPr lang="en-GB" dirty="0" smtClean="0"/>
          </a:p>
          <a:p>
            <a:r>
              <a:rPr lang="en-GB" dirty="0" smtClean="0"/>
              <a:t>It may be smart for me to place the children with similar basketball ability lined up across each other…</a:t>
            </a:r>
            <a:endParaRPr lang="en-GB" dirty="0"/>
          </a:p>
        </p:txBody>
      </p:sp>
      <p:sp>
        <p:nvSpPr>
          <p:cNvPr id="4" name="Rectangle 3"/>
          <p:cNvSpPr/>
          <p:nvPr/>
        </p:nvSpPr>
        <p:spPr>
          <a:xfrm>
            <a:off x="3000364" y="1071546"/>
            <a:ext cx="4742517" cy="923330"/>
          </a:xfrm>
          <a:prstGeom prst="rect">
            <a:avLst/>
          </a:prstGeom>
          <a:noFill/>
        </p:spPr>
        <p:txBody>
          <a:bodyPr wrap="none" lIns="91440" tIns="45720" rIns="91440" bIns="45720">
            <a:spAutoFit/>
          </a:bodyPr>
          <a:lstStyle/>
          <a:p>
            <a:pPr algn="ctr"/>
            <a:r>
              <a:rPr lang="en-US" sz="5400" i="1"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Line Basketball !</a:t>
            </a:r>
            <a:endParaRPr lang="en-US" sz="5400" b="0" i="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5" name="TextBox 4"/>
          <p:cNvSpPr txBox="1"/>
          <p:nvPr/>
        </p:nvSpPr>
        <p:spPr>
          <a:xfrm>
            <a:off x="357158" y="2143116"/>
            <a:ext cx="3357586" cy="2308324"/>
          </a:xfrm>
          <a:prstGeom prst="rect">
            <a:avLst/>
          </a:prstGeom>
          <a:noFill/>
        </p:spPr>
        <p:txBody>
          <a:bodyPr wrap="square" rtlCol="0">
            <a:spAutoFit/>
          </a:bodyPr>
          <a:lstStyle/>
          <a:p>
            <a:r>
              <a:rPr lang="en-GB" dirty="0" smtClean="0"/>
              <a:t>The activity session I have chosen to carry out is called line basketball… first I am going to explain the rules of the game step by step then afterwards I shall explain why I have chosen this activity and how children can benefit from it.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ppt_x</p:attrName>
                                        </p:attrNameLst>
                                      </p:cBhvr>
                                      <p:tavLst>
                                        <p:tav tm="0">
                                          <p:val>
                                            <p:strVal val="#ppt_x-.2"/>
                                          </p:val>
                                        </p:tav>
                                        <p:tav tm="100000">
                                          <p:val>
                                            <p:strVal val="#ppt_x"/>
                                          </p:val>
                                        </p:tav>
                                      </p:tavLst>
                                    </p:anim>
                                    <p:anim calcmode="lin" valueType="num">
                                      <p:cBhvr>
                                        <p:cTn id="8"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1670" y="3286124"/>
            <a:ext cx="5143536" cy="3416320"/>
          </a:xfrm>
          <a:prstGeom prst="rect">
            <a:avLst/>
          </a:prstGeom>
          <a:noFill/>
        </p:spPr>
        <p:txBody>
          <a:bodyPr wrap="square" rtlCol="0">
            <a:spAutoFit/>
          </a:bodyPr>
          <a:lstStyle/>
          <a:p>
            <a:pPr algn="ctr"/>
            <a:r>
              <a:rPr lang="en-GB" dirty="0"/>
              <a:t>3) Place two basketballs in between the lines which are 3 metres or 10 feet apart facing each other ...</a:t>
            </a:r>
          </a:p>
          <a:p>
            <a:pPr algn="ctr"/>
            <a:endParaRPr lang="en-GB" dirty="0" smtClean="0"/>
          </a:p>
          <a:p>
            <a:pPr algn="ctr"/>
            <a:r>
              <a:rPr lang="en-GB" dirty="0" smtClean="0"/>
              <a:t>4</a:t>
            </a:r>
            <a:r>
              <a:rPr lang="en-GB" dirty="0"/>
              <a:t>) </a:t>
            </a:r>
            <a:r>
              <a:rPr lang="en-GB" dirty="0" smtClean="0"/>
              <a:t>I must then choose two children, one from each side to call out a number from 1-15, then who ever has that number from their own side must both race to the 2 basketballs placed on the ground in between the 2 lines.  </a:t>
            </a:r>
            <a:r>
              <a:rPr lang="en-GB" dirty="0"/>
              <a:t>i.e.</a:t>
            </a:r>
          </a:p>
          <a:p>
            <a:pPr algn="ctr"/>
            <a:endParaRPr lang="en-GB" dirty="0" smtClean="0"/>
          </a:p>
          <a:p>
            <a:pPr algn="ctr"/>
            <a:r>
              <a:rPr lang="en-GB" dirty="0" smtClean="0"/>
              <a:t>xxxxxxxxxxxxxxx</a:t>
            </a:r>
            <a:r>
              <a:rPr lang="en-GB" dirty="0"/>
              <a:t/>
            </a:r>
            <a:br>
              <a:rPr lang="en-GB" dirty="0"/>
            </a:br>
            <a:r>
              <a:rPr lang="en-GB" dirty="0"/>
              <a:t>0 0</a:t>
            </a:r>
            <a:br>
              <a:rPr lang="en-GB" dirty="0"/>
            </a:br>
            <a:r>
              <a:rPr lang="en-GB" dirty="0"/>
              <a:t>xxxxxxxxxxxxxxx</a:t>
            </a:r>
          </a:p>
        </p:txBody>
      </p:sp>
      <p:pic>
        <p:nvPicPr>
          <p:cNvPr id="15364" name="Picture 4" descr="Image result for basketball images"/>
          <p:cNvPicPr>
            <a:picLocks noChangeAspect="1" noChangeArrowheads="1"/>
          </p:cNvPicPr>
          <p:nvPr/>
        </p:nvPicPr>
        <p:blipFill>
          <a:blip r:embed="rId2"/>
          <a:srcRect/>
          <a:stretch>
            <a:fillRect/>
          </a:stretch>
        </p:blipFill>
        <p:spPr bwMode="auto">
          <a:xfrm>
            <a:off x="2928926" y="857232"/>
            <a:ext cx="3571900" cy="24071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15364"/>
                                        </p:tgtEl>
                                        <p:attrNameLst>
                                          <p:attrName>style.visibility</p:attrName>
                                        </p:attrNameLst>
                                      </p:cBhvr>
                                      <p:to>
                                        <p:strVal val="visible"/>
                                      </p:to>
                                    </p:set>
                                    <p:anim calcmode="lin" valueType="num">
                                      <p:cBhvr>
                                        <p:cTn id="7" dur="1000" fill="hold"/>
                                        <p:tgtEl>
                                          <p:spTgt spid="15364"/>
                                        </p:tgtEl>
                                        <p:attrNameLst>
                                          <p:attrName>ppt_x</p:attrName>
                                        </p:attrNameLst>
                                      </p:cBhvr>
                                      <p:tavLst>
                                        <p:tav tm="0">
                                          <p:val>
                                            <p:strVal val="#ppt_x-.2"/>
                                          </p:val>
                                        </p:tav>
                                        <p:tav tm="100000">
                                          <p:val>
                                            <p:strVal val="#ppt_x"/>
                                          </p:val>
                                        </p:tav>
                                      </p:tavLst>
                                    </p:anim>
                                    <p:anim calcmode="lin" valueType="num">
                                      <p:cBhvr>
                                        <p:cTn id="8" dur="1000" fill="hold"/>
                                        <p:tgtEl>
                                          <p:spTgt spid="15364"/>
                                        </p:tgtEl>
                                        <p:attrNameLst>
                                          <p:attrName>ppt_y</p:attrName>
                                        </p:attrNameLst>
                                      </p:cBhvr>
                                      <p:tavLst>
                                        <p:tav tm="0">
                                          <p:val>
                                            <p:strVal val="#ppt_y"/>
                                          </p:val>
                                        </p:tav>
                                        <p:tav tm="100000">
                                          <p:val>
                                            <p:strVal val="#ppt_y"/>
                                          </p:val>
                                        </p:tav>
                                      </p:tavLst>
                                    </p:anim>
                                    <p:animEffect transition="in" filter="wipe(right)" prLst="gradientSize: 0.1">
                                      <p:cBhvr>
                                        <p:cTn id="9" dur="1000"/>
                                        <p:tgtEl>
                                          <p:spTgt spid="15364"/>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1928802"/>
            <a:ext cx="5000660" cy="4801314"/>
          </a:xfrm>
          <a:prstGeom prst="rect">
            <a:avLst/>
          </a:prstGeom>
          <a:noFill/>
        </p:spPr>
        <p:txBody>
          <a:bodyPr wrap="square" rtlCol="0">
            <a:spAutoFit/>
          </a:bodyPr>
          <a:lstStyle/>
          <a:p>
            <a:r>
              <a:rPr lang="en-GB" dirty="0"/>
              <a:t>5) Once the ball is </a:t>
            </a:r>
            <a:r>
              <a:rPr lang="en-GB" dirty="0" smtClean="0"/>
              <a:t>retrieved </a:t>
            </a:r>
            <a:r>
              <a:rPr lang="en-GB" dirty="0"/>
              <a:t>by the two players (i.e., #7's), </a:t>
            </a:r>
            <a:r>
              <a:rPr lang="en-GB" dirty="0" smtClean="0"/>
              <a:t>they must race to the beginning of their own line and stand in front of the first person in line, then they will </a:t>
            </a:r>
            <a:r>
              <a:rPr lang="en-GB" dirty="0"/>
              <a:t>pass the ball to each player down their line.. </a:t>
            </a:r>
          </a:p>
          <a:p>
            <a:endParaRPr lang="en-GB" dirty="0" smtClean="0"/>
          </a:p>
          <a:p>
            <a:r>
              <a:rPr lang="en-GB" dirty="0" smtClean="0"/>
              <a:t>6</a:t>
            </a:r>
            <a:r>
              <a:rPr lang="en-GB" dirty="0"/>
              <a:t>) Both </a:t>
            </a:r>
            <a:r>
              <a:rPr lang="en-GB" dirty="0" smtClean="0"/>
              <a:t>players must </a:t>
            </a:r>
            <a:r>
              <a:rPr lang="en-GB" dirty="0"/>
              <a:t>chest </a:t>
            </a:r>
            <a:r>
              <a:rPr lang="en-GB" dirty="0" smtClean="0"/>
              <a:t>pass the ball </a:t>
            </a:r>
            <a:r>
              <a:rPr lang="en-GB" dirty="0"/>
              <a:t>down the line to each teammate and once reaching the </a:t>
            </a:r>
            <a:r>
              <a:rPr lang="en-GB" dirty="0" smtClean="0"/>
              <a:t>end, the must try </a:t>
            </a:r>
            <a:r>
              <a:rPr lang="en-GB" dirty="0"/>
              <a:t>to </a:t>
            </a:r>
            <a:r>
              <a:rPr lang="en-GB" dirty="0" smtClean="0"/>
              <a:t>score </a:t>
            </a:r>
            <a:r>
              <a:rPr lang="en-GB" dirty="0"/>
              <a:t>a basket shooting from outside the key. The first player to score a basket gets one point for their team</a:t>
            </a:r>
            <a:r>
              <a:rPr lang="en-GB" dirty="0" smtClean="0"/>
              <a:t>.</a:t>
            </a:r>
          </a:p>
          <a:p>
            <a:endParaRPr lang="en-GB" dirty="0"/>
          </a:p>
          <a:p>
            <a:r>
              <a:rPr lang="en-GB" dirty="0" smtClean="0"/>
              <a:t> once the first player scores a basket, they must race with the ball and place it back in the starting position and start the sequence again, If the second player </a:t>
            </a:r>
            <a:r>
              <a:rPr lang="en-GB" dirty="0"/>
              <a:t>misses, </a:t>
            </a:r>
            <a:r>
              <a:rPr lang="en-GB" dirty="0" smtClean="0"/>
              <a:t>he/she must keep shooting </a:t>
            </a:r>
            <a:r>
              <a:rPr lang="en-GB" dirty="0"/>
              <a:t>until </a:t>
            </a:r>
            <a:r>
              <a:rPr lang="en-GB" dirty="0" smtClean="0"/>
              <a:t>they score a basket and then begin the sequence again… </a:t>
            </a:r>
            <a:endParaRPr lang="en-GB" dirty="0"/>
          </a:p>
        </p:txBody>
      </p:sp>
      <p:pic>
        <p:nvPicPr>
          <p:cNvPr id="14340" name="Picture 4" descr="Image result for llangatwg community school basketball"/>
          <p:cNvPicPr>
            <a:picLocks noChangeAspect="1" noChangeArrowheads="1"/>
          </p:cNvPicPr>
          <p:nvPr/>
        </p:nvPicPr>
        <p:blipFill>
          <a:blip r:embed="rId2"/>
          <a:srcRect/>
          <a:stretch>
            <a:fillRect/>
          </a:stretch>
        </p:blipFill>
        <p:spPr bwMode="auto">
          <a:xfrm>
            <a:off x="5357818" y="2285992"/>
            <a:ext cx="3578279" cy="4214842"/>
          </a:xfrm>
          <a:prstGeom prst="rect">
            <a:avLst/>
          </a:prstGeom>
          <a:noFill/>
        </p:spPr>
      </p:pic>
      <p:sp>
        <p:nvSpPr>
          <p:cNvPr id="5" name="TextBox 4"/>
          <p:cNvSpPr txBox="1"/>
          <p:nvPr/>
        </p:nvSpPr>
        <p:spPr>
          <a:xfrm>
            <a:off x="2714612" y="857232"/>
            <a:ext cx="4929222" cy="923330"/>
          </a:xfrm>
          <a:prstGeom prst="rect">
            <a:avLst/>
          </a:prstGeom>
          <a:noFill/>
        </p:spPr>
        <p:txBody>
          <a:bodyPr wrap="square" rtlCol="0">
            <a:spAutoFit/>
          </a:bodyPr>
          <a:lstStyle/>
          <a:p>
            <a:pPr algn="ctr"/>
            <a:r>
              <a:rPr lang="en-US" sz="5400" i="1"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Line Basketball !</a:t>
            </a:r>
            <a:endParaRPr lang="en-US" sz="5400" b="0" i="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ppt_x</p:attrName>
                                        </p:attrNameLst>
                                      </p:cBhvr>
                                      <p:tavLst>
                                        <p:tav tm="0">
                                          <p:val>
                                            <p:strVal val="#ppt_x-.2"/>
                                          </p:val>
                                        </p:tav>
                                        <p:tav tm="100000">
                                          <p:val>
                                            <p:strVal val="#ppt_x"/>
                                          </p:val>
                                        </p:tav>
                                      </p:tavLst>
                                    </p:anim>
                                    <p:anim calcmode="lin" valueType="num">
                                      <p:cBhvr>
                                        <p:cTn id="8" dur="1000" fill="hold"/>
                                        <p:tgtEl>
                                          <p:spTgt spid="5"/>
                                        </p:tgtEl>
                                        <p:attrNameLst>
                                          <p:attrName>ppt_y</p:attrName>
                                        </p:attrNameLst>
                                      </p:cBhvr>
                                      <p:tavLst>
                                        <p:tav tm="0">
                                          <p:val>
                                            <p:strVal val="#ppt_y"/>
                                          </p:val>
                                        </p:tav>
                                        <p:tav tm="100000">
                                          <p:val>
                                            <p:strVal val="#ppt_y"/>
                                          </p:val>
                                        </p:tav>
                                      </p:tavLst>
                                    </p:anim>
                                    <p:animEffect transition="in" filter="wipe(right)" prLst="gradientSize: 0.1">
                                      <p:cBhvr>
                                        <p:cTn id="9" dur="1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0-#ppt_w/2"/>
                                          </p:val>
                                        </p:tav>
                                        <p:tav tm="100000">
                                          <p:val>
                                            <p:strVal val="#ppt_x"/>
                                          </p:val>
                                        </p:tav>
                                      </p:tavLst>
                                    </p:anim>
                                    <p:anim calcmode="lin" valueType="num">
                                      <p:cBhvr additive="base">
                                        <p:cTn id="15"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2" fill="hold" nodeType="clickEffect">
                                  <p:stCondLst>
                                    <p:cond delay="0"/>
                                  </p:stCondLst>
                                  <p:childTnLst>
                                    <p:set>
                                      <p:cBhvr>
                                        <p:cTn id="19" dur="1" fill="hold">
                                          <p:stCondLst>
                                            <p:cond delay="0"/>
                                          </p:stCondLst>
                                        </p:cTn>
                                        <p:tgtEl>
                                          <p:spTgt spid="14340"/>
                                        </p:tgtEl>
                                        <p:attrNameLst>
                                          <p:attrName>style.visibility</p:attrName>
                                        </p:attrNameLst>
                                      </p:cBhvr>
                                      <p:to>
                                        <p:strVal val="visible"/>
                                      </p:to>
                                    </p:set>
                                    <p:anim calcmode="lin" valueType="num">
                                      <p:cBhvr additive="base">
                                        <p:cTn id="20" dur="500" fill="hold"/>
                                        <p:tgtEl>
                                          <p:spTgt spid="14340"/>
                                        </p:tgtEl>
                                        <p:attrNameLst>
                                          <p:attrName>ppt_x</p:attrName>
                                        </p:attrNameLst>
                                      </p:cBhvr>
                                      <p:tavLst>
                                        <p:tav tm="0">
                                          <p:val>
                                            <p:strVal val="1+#ppt_w/2"/>
                                          </p:val>
                                        </p:tav>
                                        <p:tav tm="100000">
                                          <p:val>
                                            <p:strVal val="#ppt_x"/>
                                          </p:val>
                                        </p:tav>
                                      </p:tavLst>
                                    </p:anim>
                                    <p:anim calcmode="lin" valueType="num">
                                      <p:cBhvr additive="base">
                                        <p:cTn id="21" dur="500" fill="hold"/>
                                        <p:tgtEl>
                                          <p:spTgt spid="143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14480" y="1071546"/>
            <a:ext cx="7143800" cy="5109091"/>
          </a:xfrm>
          <a:prstGeom prst="rect">
            <a:avLst/>
          </a:prstGeom>
          <a:noFill/>
        </p:spPr>
        <p:txBody>
          <a:bodyPr wrap="square" rtlCol="0">
            <a:spAutoFit/>
          </a:bodyPr>
          <a:lstStyle/>
          <a:p>
            <a:r>
              <a:rPr lang="en-GB" dirty="0"/>
              <a:t>7) </a:t>
            </a:r>
            <a:r>
              <a:rPr lang="en-GB" dirty="0" smtClean="0"/>
              <a:t>When the first player to score is back in line, they must then call out a number from 1-15 again and the sequence repeats it self, the first team to reach 10 points wins the game. </a:t>
            </a:r>
            <a:r>
              <a:rPr lang="en-GB" dirty="0"/>
              <a:t>(which requires up to 20 numbers called so everyone gets a turn)</a:t>
            </a:r>
          </a:p>
          <a:p>
            <a:endParaRPr lang="en-GB" dirty="0" smtClean="0"/>
          </a:p>
          <a:p>
            <a:r>
              <a:rPr lang="en-GB" sz="2000" b="1" i="1" dirty="0" smtClean="0"/>
              <a:t>Modifications</a:t>
            </a:r>
            <a:r>
              <a:rPr lang="en-GB" sz="2000" b="1" i="1" dirty="0"/>
              <a:t>:</a:t>
            </a:r>
          </a:p>
          <a:p>
            <a:endParaRPr lang="en-GB" dirty="0" smtClean="0"/>
          </a:p>
          <a:p>
            <a:r>
              <a:rPr lang="en-GB" dirty="0" smtClean="0"/>
              <a:t>if </a:t>
            </a:r>
            <a:r>
              <a:rPr lang="en-GB" dirty="0"/>
              <a:t>the class is odd numbered </a:t>
            </a:r>
            <a:r>
              <a:rPr lang="en-GB" dirty="0" smtClean="0"/>
              <a:t>then I, myself, will play as the last number </a:t>
            </a:r>
            <a:r>
              <a:rPr lang="en-GB" dirty="0"/>
              <a:t>gets to play as the last number (it is not usually recommended for a teacher to play with the class!)</a:t>
            </a:r>
            <a:br>
              <a:rPr lang="en-GB" dirty="0"/>
            </a:br>
            <a:r>
              <a:rPr lang="en-GB" dirty="0"/>
              <a:t>but this is a very light, controlled activity and the </a:t>
            </a:r>
            <a:r>
              <a:rPr lang="en-GB" dirty="0" smtClean="0"/>
              <a:t>children have </a:t>
            </a:r>
            <a:r>
              <a:rPr lang="en-GB" dirty="0"/>
              <a:t>great fun watching the teacher compete in a low organizational </a:t>
            </a:r>
            <a:r>
              <a:rPr lang="en-GB" dirty="0" smtClean="0"/>
              <a:t>activity.</a:t>
            </a:r>
            <a:endParaRPr lang="en-GB" dirty="0"/>
          </a:p>
          <a:p>
            <a:r>
              <a:rPr lang="en-GB" dirty="0" smtClean="0"/>
              <a:t>instead </a:t>
            </a:r>
            <a:r>
              <a:rPr lang="en-GB" dirty="0"/>
              <a:t>of a jump shot outside the key allow a lay </a:t>
            </a:r>
            <a:r>
              <a:rPr lang="en-GB" dirty="0" smtClean="0"/>
              <a:t>up.</a:t>
            </a:r>
            <a:endParaRPr lang="en-GB" dirty="0"/>
          </a:p>
          <a:p>
            <a:r>
              <a:rPr lang="en-GB" dirty="0"/>
              <a:t>instead of a basketball use another light ball like a playground ball</a:t>
            </a:r>
          </a:p>
          <a:p>
            <a:r>
              <a:rPr lang="en-GB" dirty="0"/>
              <a:t>allow players to shoot from closer</a:t>
            </a:r>
          </a:p>
          <a:p>
            <a:r>
              <a:rPr lang="en-GB" dirty="0"/>
              <a:t>instead of the chest pass dribble in and out in a zig zag between teammates..</a:t>
            </a:r>
          </a:p>
          <a:p>
            <a:r>
              <a:rPr lang="en-GB" dirty="0"/>
              <a:t>This is a highly </a:t>
            </a:r>
            <a:r>
              <a:rPr lang="en-GB" dirty="0" smtClean="0"/>
              <a:t>energetic and </a:t>
            </a:r>
            <a:r>
              <a:rPr lang="en-GB" dirty="0"/>
              <a:t>exciting </a:t>
            </a:r>
            <a:r>
              <a:rPr lang="en-GB" dirty="0" smtClean="0"/>
              <a:t>game... I hope they </a:t>
            </a:r>
            <a:r>
              <a:rPr lang="en-GB" dirty="0"/>
              <a:t>enjoy!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00298" y="928670"/>
            <a:ext cx="5572164" cy="461665"/>
          </a:xfrm>
          <a:prstGeom prst="rect">
            <a:avLst/>
          </a:prstGeom>
          <a:noFill/>
        </p:spPr>
        <p:txBody>
          <a:bodyPr wrap="square" rtlCol="0">
            <a:spAutoFit/>
          </a:bodyPr>
          <a:lstStyle/>
          <a:p>
            <a:r>
              <a:rPr lang="en-GB" sz="2400" b="1" i="1" dirty="0"/>
              <a:t>4</a:t>
            </a:r>
            <a:r>
              <a:rPr lang="en-GB" sz="2400" b="1" i="1" dirty="0" smtClean="0"/>
              <a:t> benefits for children playing basketball </a:t>
            </a:r>
            <a:endParaRPr lang="en-GB" sz="2400" b="1" i="1" dirty="0"/>
          </a:p>
        </p:txBody>
      </p:sp>
      <p:sp>
        <p:nvSpPr>
          <p:cNvPr id="3" name="TextBox 2"/>
          <p:cNvSpPr txBox="1"/>
          <p:nvPr/>
        </p:nvSpPr>
        <p:spPr>
          <a:xfrm>
            <a:off x="2000232" y="1928802"/>
            <a:ext cx="714380" cy="1015663"/>
          </a:xfrm>
          <a:prstGeom prst="rect">
            <a:avLst/>
          </a:prstGeom>
          <a:noFill/>
        </p:spPr>
        <p:txBody>
          <a:bodyPr wrap="square" rtlCol="0">
            <a:spAutoFit/>
          </a:bodyPr>
          <a:lstStyle/>
          <a:p>
            <a:r>
              <a:rPr lang="en-GB" sz="6000" dirty="0" smtClean="0"/>
              <a:t>1</a:t>
            </a:r>
            <a:endParaRPr lang="en-GB" sz="6000" dirty="0"/>
          </a:p>
        </p:txBody>
      </p:sp>
      <p:sp>
        <p:nvSpPr>
          <p:cNvPr id="4" name="TextBox 3"/>
          <p:cNvSpPr txBox="1"/>
          <p:nvPr/>
        </p:nvSpPr>
        <p:spPr>
          <a:xfrm>
            <a:off x="642910" y="2857496"/>
            <a:ext cx="3286148" cy="3693319"/>
          </a:xfrm>
          <a:prstGeom prst="rect">
            <a:avLst/>
          </a:prstGeom>
          <a:noFill/>
        </p:spPr>
        <p:txBody>
          <a:bodyPr wrap="square" rtlCol="0">
            <a:spAutoFit/>
          </a:bodyPr>
          <a:lstStyle/>
          <a:p>
            <a:pPr algn="ctr"/>
            <a:r>
              <a:rPr lang="en-GB" b="1" dirty="0"/>
              <a:t>Gives Complete Physical Exercise</a:t>
            </a:r>
            <a:endParaRPr lang="en-GB" dirty="0"/>
          </a:p>
          <a:p>
            <a:pPr algn="ctr"/>
            <a:r>
              <a:rPr lang="en-GB" dirty="0" smtClean="0"/>
              <a:t>Basketball is a sport that involves a lot of running, jumping, dribbling, passing and scoring baskets. If a child is not interested in sport this can be visible through problems like laziness</a:t>
            </a:r>
            <a:r>
              <a:rPr lang="en-GB" dirty="0" smtClean="0"/>
              <a:t> </a:t>
            </a:r>
            <a:r>
              <a:rPr lang="en-GB" dirty="0"/>
              <a:t>or weight issues that are bothering </a:t>
            </a:r>
            <a:r>
              <a:rPr lang="en-GB" dirty="0" smtClean="0"/>
              <a:t>them</a:t>
            </a:r>
            <a:r>
              <a:rPr lang="en-GB" dirty="0" smtClean="0"/>
              <a:t>, if this is the case then basketball is a good sport for them as </a:t>
            </a:r>
            <a:r>
              <a:rPr lang="en-GB" dirty="0"/>
              <a:t>the continuous movements in the sport help reduce these </a:t>
            </a:r>
            <a:r>
              <a:rPr lang="en-GB" dirty="0" smtClean="0"/>
              <a:t>issues</a:t>
            </a:r>
            <a:r>
              <a:rPr lang="en-GB" dirty="0"/>
              <a:t>.</a:t>
            </a:r>
          </a:p>
        </p:txBody>
      </p:sp>
      <p:sp>
        <p:nvSpPr>
          <p:cNvPr id="5" name="TextBox 4"/>
          <p:cNvSpPr txBox="1"/>
          <p:nvPr/>
        </p:nvSpPr>
        <p:spPr>
          <a:xfrm>
            <a:off x="6786578" y="1928802"/>
            <a:ext cx="642942" cy="1015663"/>
          </a:xfrm>
          <a:prstGeom prst="rect">
            <a:avLst/>
          </a:prstGeom>
          <a:noFill/>
        </p:spPr>
        <p:txBody>
          <a:bodyPr wrap="square" rtlCol="0">
            <a:spAutoFit/>
          </a:bodyPr>
          <a:lstStyle/>
          <a:p>
            <a:r>
              <a:rPr lang="en-GB" sz="6000" dirty="0" smtClean="0"/>
              <a:t>2</a:t>
            </a:r>
            <a:endParaRPr lang="en-GB" sz="6000" dirty="0"/>
          </a:p>
        </p:txBody>
      </p:sp>
      <p:sp>
        <p:nvSpPr>
          <p:cNvPr id="6" name="TextBox 5"/>
          <p:cNvSpPr txBox="1"/>
          <p:nvPr/>
        </p:nvSpPr>
        <p:spPr>
          <a:xfrm>
            <a:off x="5786446" y="2857496"/>
            <a:ext cx="2500298" cy="3693319"/>
          </a:xfrm>
          <a:prstGeom prst="rect">
            <a:avLst/>
          </a:prstGeom>
          <a:noFill/>
        </p:spPr>
        <p:txBody>
          <a:bodyPr wrap="square" rtlCol="0">
            <a:spAutoFit/>
          </a:bodyPr>
          <a:lstStyle/>
          <a:p>
            <a:pPr algn="ctr"/>
            <a:r>
              <a:rPr lang="en-GB" b="1" dirty="0"/>
              <a:t> Increases Accuracy </a:t>
            </a:r>
            <a:r>
              <a:rPr lang="en-GB" b="1" dirty="0" smtClean="0"/>
              <a:t>&amp; Coordination</a:t>
            </a:r>
            <a:endParaRPr lang="en-GB" dirty="0"/>
          </a:p>
          <a:p>
            <a:pPr algn="ctr"/>
            <a:r>
              <a:rPr lang="en-GB" dirty="0" smtClean="0"/>
              <a:t>Shooting and scoring a basket requires a lot of concentration,</a:t>
            </a:r>
            <a:r>
              <a:rPr lang="en-GB" dirty="0" smtClean="0"/>
              <a:t> </a:t>
            </a:r>
            <a:r>
              <a:rPr lang="en-GB" dirty="0"/>
              <a:t>a good aim and great accuracy, all of which can be achieved through a lot of practice. </a:t>
            </a:r>
            <a:r>
              <a:rPr lang="en-GB" dirty="0" smtClean="0"/>
              <a:t>Increase in accuracy and coordination will be a life long skill for any child.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0-#ppt_w/2"/>
                                          </p:val>
                                        </p:tav>
                                        <p:tav tm="100000">
                                          <p:val>
                                            <p:strVal val="#ppt_x"/>
                                          </p:val>
                                        </p:tav>
                                      </p:tavLst>
                                    </p:anim>
                                    <p:anim calcmode="lin" valueType="num">
                                      <p:cBhvr additive="base">
                                        <p:cTn id="26"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80">
                                          <p:stCondLst>
                                            <p:cond delay="0"/>
                                          </p:stCondLst>
                                        </p:cTn>
                                        <p:tgtEl>
                                          <p:spTgt spid="5"/>
                                        </p:tgtEl>
                                      </p:cBhvr>
                                    </p:animEffect>
                                    <p:anim calcmode="lin" valueType="num">
                                      <p:cBhvr>
                                        <p:cTn id="3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7" dur="26">
                                          <p:stCondLst>
                                            <p:cond delay="650"/>
                                          </p:stCondLst>
                                        </p:cTn>
                                        <p:tgtEl>
                                          <p:spTgt spid="5"/>
                                        </p:tgtEl>
                                      </p:cBhvr>
                                      <p:to x="100000" y="60000"/>
                                    </p:animScale>
                                    <p:animScale>
                                      <p:cBhvr>
                                        <p:cTn id="38" dur="166" decel="50000">
                                          <p:stCondLst>
                                            <p:cond delay="676"/>
                                          </p:stCondLst>
                                        </p:cTn>
                                        <p:tgtEl>
                                          <p:spTgt spid="5"/>
                                        </p:tgtEl>
                                      </p:cBhvr>
                                      <p:to x="100000" y="100000"/>
                                    </p:animScale>
                                    <p:animScale>
                                      <p:cBhvr>
                                        <p:cTn id="39" dur="26">
                                          <p:stCondLst>
                                            <p:cond delay="1312"/>
                                          </p:stCondLst>
                                        </p:cTn>
                                        <p:tgtEl>
                                          <p:spTgt spid="5"/>
                                        </p:tgtEl>
                                      </p:cBhvr>
                                      <p:to x="100000" y="80000"/>
                                    </p:animScale>
                                    <p:animScale>
                                      <p:cBhvr>
                                        <p:cTn id="40" dur="166" decel="50000">
                                          <p:stCondLst>
                                            <p:cond delay="1338"/>
                                          </p:stCondLst>
                                        </p:cTn>
                                        <p:tgtEl>
                                          <p:spTgt spid="5"/>
                                        </p:tgtEl>
                                      </p:cBhvr>
                                      <p:to x="100000" y="100000"/>
                                    </p:animScale>
                                    <p:animScale>
                                      <p:cBhvr>
                                        <p:cTn id="41" dur="26">
                                          <p:stCondLst>
                                            <p:cond delay="1642"/>
                                          </p:stCondLst>
                                        </p:cTn>
                                        <p:tgtEl>
                                          <p:spTgt spid="5"/>
                                        </p:tgtEl>
                                      </p:cBhvr>
                                      <p:to x="100000" y="90000"/>
                                    </p:animScale>
                                    <p:animScale>
                                      <p:cBhvr>
                                        <p:cTn id="42" dur="166" decel="50000">
                                          <p:stCondLst>
                                            <p:cond delay="1668"/>
                                          </p:stCondLst>
                                        </p:cTn>
                                        <p:tgtEl>
                                          <p:spTgt spid="5"/>
                                        </p:tgtEl>
                                      </p:cBhvr>
                                      <p:to x="100000" y="100000"/>
                                    </p:animScale>
                                    <p:animScale>
                                      <p:cBhvr>
                                        <p:cTn id="43" dur="26">
                                          <p:stCondLst>
                                            <p:cond delay="1808"/>
                                          </p:stCondLst>
                                        </p:cTn>
                                        <p:tgtEl>
                                          <p:spTgt spid="5"/>
                                        </p:tgtEl>
                                      </p:cBhvr>
                                      <p:to x="100000" y="95000"/>
                                    </p:animScale>
                                    <p:animScale>
                                      <p:cBhvr>
                                        <p:cTn id="44" dur="166" decel="50000">
                                          <p:stCondLst>
                                            <p:cond delay="1834"/>
                                          </p:stCondLst>
                                        </p:cTn>
                                        <p:tgtEl>
                                          <p:spTgt spid="5"/>
                                        </p:tgtEl>
                                      </p:cBhvr>
                                      <p:to x="100000" y="100000"/>
                                    </p:animScale>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1+#ppt_w/2"/>
                                          </p:val>
                                        </p:tav>
                                        <p:tav tm="100000">
                                          <p:val>
                                            <p:strVal val="#ppt_x"/>
                                          </p:val>
                                        </p:tav>
                                      </p:tavLst>
                                    </p:anim>
                                    <p:anim calcmode="lin" valueType="num">
                                      <p:cBhvr additive="base">
                                        <p:cTn id="50"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00298" y="928670"/>
            <a:ext cx="5429288" cy="461665"/>
          </a:xfrm>
          <a:prstGeom prst="rect">
            <a:avLst/>
          </a:prstGeom>
          <a:noFill/>
        </p:spPr>
        <p:txBody>
          <a:bodyPr wrap="square" rtlCol="0">
            <a:spAutoFit/>
          </a:bodyPr>
          <a:lstStyle/>
          <a:p>
            <a:r>
              <a:rPr lang="en-GB" sz="2400" b="1" i="1" dirty="0" smtClean="0"/>
              <a:t>4 benefits for children playing basketball </a:t>
            </a:r>
            <a:endParaRPr lang="en-GB" sz="2400" b="1" i="1" dirty="0"/>
          </a:p>
        </p:txBody>
      </p:sp>
      <p:pic>
        <p:nvPicPr>
          <p:cNvPr id="19458" name="Picture 2" descr="Image result for happy child"/>
          <p:cNvPicPr>
            <a:picLocks noChangeAspect="1" noChangeArrowheads="1"/>
          </p:cNvPicPr>
          <p:nvPr/>
        </p:nvPicPr>
        <p:blipFill>
          <a:blip r:embed="rId2" cstate="print"/>
          <a:srcRect/>
          <a:stretch>
            <a:fillRect/>
          </a:stretch>
        </p:blipFill>
        <p:spPr bwMode="auto">
          <a:xfrm>
            <a:off x="2928926" y="1928802"/>
            <a:ext cx="3200360" cy="4214842"/>
          </a:xfrm>
          <a:prstGeom prst="rect">
            <a:avLst/>
          </a:prstGeom>
          <a:noFill/>
        </p:spPr>
      </p:pic>
      <p:sp>
        <p:nvSpPr>
          <p:cNvPr id="5" name="TextBox 4"/>
          <p:cNvSpPr txBox="1"/>
          <p:nvPr/>
        </p:nvSpPr>
        <p:spPr>
          <a:xfrm>
            <a:off x="1000100" y="2428868"/>
            <a:ext cx="714380" cy="1015663"/>
          </a:xfrm>
          <a:prstGeom prst="rect">
            <a:avLst/>
          </a:prstGeom>
          <a:noFill/>
        </p:spPr>
        <p:txBody>
          <a:bodyPr wrap="square" rtlCol="0">
            <a:spAutoFit/>
          </a:bodyPr>
          <a:lstStyle/>
          <a:p>
            <a:r>
              <a:rPr lang="en-GB" sz="6000" dirty="0" smtClean="0"/>
              <a:t>3</a:t>
            </a:r>
            <a:endParaRPr lang="en-GB" sz="6000" dirty="0"/>
          </a:p>
        </p:txBody>
      </p:sp>
      <p:sp>
        <p:nvSpPr>
          <p:cNvPr id="6" name="TextBox 5"/>
          <p:cNvSpPr txBox="1"/>
          <p:nvPr/>
        </p:nvSpPr>
        <p:spPr>
          <a:xfrm>
            <a:off x="7572396" y="2428868"/>
            <a:ext cx="785818" cy="1015663"/>
          </a:xfrm>
          <a:prstGeom prst="rect">
            <a:avLst/>
          </a:prstGeom>
          <a:noFill/>
        </p:spPr>
        <p:txBody>
          <a:bodyPr wrap="square" rtlCol="0">
            <a:spAutoFit/>
          </a:bodyPr>
          <a:lstStyle/>
          <a:p>
            <a:r>
              <a:rPr lang="en-GB" sz="6000" dirty="0" smtClean="0"/>
              <a:t>4</a:t>
            </a:r>
            <a:endParaRPr lang="en-GB" sz="6000" dirty="0"/>
          </a:p>
        </p:txBody>
      </p:sp>
      <p:sp>
        <p:nvSpPr>
          <p:cNvPr id="7" name="TextBox 6"/>
          <p:cNvSpPr txBox="1"/>
          <p:nvPr/>
        </p:nvSpPr>
        <p:spPr>
          <a:xfrm>
            <a:off x="0" y="3286124"/>
            <a:ext cx="2500298" cy="3416320"/>
          </a:xfrm>
          <a:prstGeom prst="rect">
            <a:avLst/>
          </a:prstGeom>
          <a:noFill/>
        </p:spPr>
        <p:txBody>
          <a:bodyPr wrap="square" rtlCol="0">
            <a:spAutoFit/>
          </a:bodyPr>
          <a:lstStyle/>
          <a:p>
            <a:pPr algn="ctr"/>
            <a:r>
              <a:rPr lang="en-GB" b="1" dirty="0"/>
              <a:t>Teaches Strategy</a:t>
            </a:r>
            <a:endParaRPr lang="en-GB" dirty="0"/>
          </a:p>
          <a:p>
            <a:pPr algn="ctr"/>
            <a:r>
              <a:rPr lang="en-GB" dirty="0" smtClean="0"/>
              <a:t>Almost every sport requires strategy to score and win. </a:t>
            </a:r>
            <a:r>
              <a:rPr lang="en-GB" dirty="0" smtClean="0"/>
              <a:t>The dribbling, passing and shooting techniques make basketball a very strategic sport</a:t>
            </a:r>
            <a:r>
              <a:rPr lang="en-GB" dirty="0" smtClean="0"/>
              <a:t> </a:t>
            </a:r>
            <a:r>
              <a:rPr lang="en-GB" dirty="0"/>
              <a:t>to play. This is again another essential skill </a:t>
            </a:r>
            <a:r>
              <a:rPr lang="en-GB" dirty="0" smtClean="0"/>
              <a:t>that a</a:t>
            </a:r>
            <a:r>
              <a:rPr lang="en-GB" dirty="0" smtClean="0"/>
              <a:t> </a:t>
            </a:r>
            <a:r>
              <a:rPr lang="en-GB" dirty="0"/>
              <a:t>child can learn </a:t>
            </a:r>
            <a:r>
              <a:rPr lang="en-GB" dirty="0" smtClean="0"/>
              <a:t>and benefit from</a:t>
            </a:r>
            <a:r>
              <a:rPr lang="en-GB" dirty="0" smtClean="0"/>
              <a:t>.</a:t>
            </a:r>
            <a:endParaRPr lang="en-GB" dirty="0"/>
          </a:p>
        </p:txBody>
      </p:sp>
      <p:sp>
        <p:nvSpPr>
          <p:cNvPr id="8" name="TextBox 7"/>
          <p:cNvSpPr txBox="1"/>
          <p:nvPr/>
        </p:nvSpPr>
        <p:spPr>
          <a:xfrm>
            <a:off x="6572264" y="3286124"/>
            <a:ext cx="2571736" cy="3139321"/>
          </a:xfrm>
          <a:prstGeom prst="rect">
            <a:avLst/>
          </a:prstGeom>
          <a:noFill/>
        </p:spPr>
        <p:txBody>
          <a:bodyPr wrap="square" rtlCol="0">
            <a:spAutoFit/>
          </a:bodyPr>
          <a:lstStyle/>
          <a:p>
            <a:pPr algn="ctr"/>
            <a:r>
              <a:rPr lang="en-GB" b="1" dirty="0" smtClean="0"/>
              <a:t>Team </a:t>
            </a:r>
            <a:r>
              <a:rPr lang="en-GB" b="1" dirty="0"/>
              <a:t>Work</a:t>
            </a:r>
            <a:endParaRPr lang="en-GB" dirty="0"/>
          </a:p>
          <a:p>
            <a:pPr algn="ctr"/>
            <a:r>
              <a:rPr lang="en-GB" dirty="0"/>
              <a:t>Basketball is a wonderful sport to </a:t>
            </a:r>
            <a:r>
              <a:rPr lang="en-GB" dirty="0" smtClean="0"/>
              <a:t>learn from. </a:t>
            </a:r>
            <a:r>
              <a:rPr lang="en-GB" dirty="0" smtClean="0"/>
              <a:t>I</a:t>
            </a:r>
            <a:r>
              <a:rPr lang="en-GB" dirty="0" smtClean="0"/>
              <a:t>nteracting </a:t>
            </a:r>
            <a:r>
              <a:rPr lang="en-GB" dirty="0"/>
              <a:t>and </a:t>
            </a:r>
            <a:r>
              <a:rPr lang="en-GB" dirty="0" smtClean="0"/>
              <a:t>operating </a:t>
            </a:r>
            <a:r>
              <a:rPr lang="en-GB" dirty="0"/>
              <a:t>in a </a:t>
            </a:r>
            <a:r>
              <a:rPr lang="en-GB" dirty="0" smtClean="0"/>
              <a:t>team, </a:t>
            </a:r>
            <a:r>
              <a:rPr lang="en-GB" dirty="0"/>
              <a:t>with winning plans and tactics. Working as a team </a:t>
            </a:r>
            <a:r>
              <a:rPr lang="en-GB" dirty="0" smtClean="0"/>
              <a:t>when playing basketball  </a:t>
            </a:r>
            <a:r>
              <a:rPr lang="en-GB" dirty="0"/>
              <a:t>playing is the best way for </a:t>
            </a:r>
            <a:r>
              <a:rPr lang="en-GB" dirty="0" smtClean="0"/>
              <a:t>children</a:t>
            </a:r>
            <a:r>
              <a:rPr lang="en-GB" dirty="0" smtClean="0"/>
              <a:t> </a:t>
            </a:r>
            <a:r>
              <a:rPr lang="en-GB" dirty="0"/>
              <a:t>to appreciate and adopt team spirit.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anim calcmode="lin" valueType="num">
                                      <p:cBhvr additive="base">
                                        <p:cTn id="7" dur="500" fill="hold"/>
                                        <p:tgtEl>
                                          <p:spTgt spid="19458"/>
                                        </p:tgtEl>
                                        <p:attrNameLst>
                                          <p:attrName>ppt_x</p:attrName>
                                        </p:attrNameLst>
                                      </p:cBhvr>
                                      <p:tavLst>
                                        <p:tav tm="0">
                                          <p:val>
                                            <p:strVal val="#ppt_x"/>
                                          </p:val>
                                        </p:tav>
                                        <p:tav tm="100000">
                                          <p:val>
                                            <p:strVal val="#ppt_x"/>
                                          </p:val>
                                        </p:tav>
                                      </p:tavLst>
                                    </p:anim>
                                    <p:anim calcmode="lin" valueType="num">
                                      <p:cBhvr additive="base">
                                        <p:cTn id="8" dur="500" fill="hold"/>
                                        <p:tgtEl>
                                          <p:spTgt spid="1945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80">
                                          <p:stCondLst>
                                            <p:cond delay="0"/>
                                          </p:stCondLst>
                                        </p:cTn>
                                        <p:tgtEl>
                                          <p:spTgt spid="5"/>
                                        </p:tgtEl>
                                      </p:cBhvr>
                                    </p:animEffect>
                                    <p:anim calcmode="lin" valueType="num">
                                      <p:cBhvr>
                                        <p:cTn id="1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9" dur="26">
                                          <p:stCondLst>
                                            <p:cond delay="650"/>
                                          </p:stCondLst>
                                        </p:cTn>
                                        <p:tgtEl>
                                          <p:spTgt spid="5"/>
                                        </p:tgtEl>
                                      </p:cBhvr>
                                      <p:to x="100000" y="60000"/>
                                    </p:animScale>
                                    <p:animScale>
                                      <p:cBhvr>
                                        <p:cTn id="20" dur="166" decel="50000">
                                          <p:stCondLst>
                                            <p:cond delay="676"/>
                                          </p:stCondLst>
                                        </p:cTn>
                                        <p:tgtEl>
                                          <p:spTgt spid="5"/>
                                        </p:tgtEl>
                                      </p:cBhvr>
                                      <p:to x="100000" y="100000"/>
                                    </p:animScale>
                                    <p:animScale>
                                      <p:cBhvr>
                                        <p:cTn id="21" dur="26">
                                          <p:stCondLst>
                                            <p:cond delay="1312"/>
                                          </p:stCondLst>
                                        </p:cTn>
                                        <p:tgtEl>
                                          <p:spTgt spid="5"/>
                                        </p:tgtEl>
                                      </p:cBhvr>
                                      <p:to x="100000" y="80000"/>
                                    </p:animScale>
                                    <p:animScale>
                                      <p:cBhvr>
                                        <p:cTn id="22" dur="166" decel="50000">
                                          <p:stCondLst>
                                            <p:cond delay="1338"/>
                                          </p:stCondLst>
                                        </p:cTn>
                                        <p:tgtEl>
                                          <p:spTgt spid="5"/>
                                        </p:tgtEl>
                                      </p:cBhvr>
                                      <p:to x="100000" y="100000"/>
                                    </p:animScale>
                                    <p:animScale>
                                      <p:cBhvr>
                                        <p:cTn id="23" dur="26">
                                          <p:stCondLst>
                                            <p:cond delay="1642"/>
                                          </p:stCondLst>
                                        </p:cTn>
                                        <p:tgtEl>
                                          <p:spTgt spid="5"/>
                                        </p:tgtEl>
                                      </p:cBhvr>
                                      <p:to x="100000" y="90000"/>
                                    </p:animScale>
                                    <p:animScale>
                                      <p:cBhvr>
                                        <p:cTn id="24" dur="166" decel="50000">
                                          <p:stCondLst>
                                            <p:cond delay="1668"/>
                                          </p:stCondLst>
                                        </p:cTn>
                                        <p:tgtEl>
                                          <p:spTgt spid="5"/>
                                        </p:tgtEl>
                                      </p:cBhvr>
                                      <p:to x="100000" y="100000"/>
                                    </p:animScale>
                                    <p:animScale>
                                      <p:cBhvr>
                                        <p:cTn id="25" dur="26">
                                          <p:stCondLst>
                                            <p:cond delay="1808"/>
                                          </p:stCondLst>
                                        </p:cTn>
                                        <p:tgtEl>
                                          <p:spTgt spid="5"/>
                                        </p:tgtEl>
                                      </p:cBhvr>
                                      <p:to x="100000" y="95000"/>
                                    </p:animScale>
                                    <p:animScale>
                                      <p:cBhvr>
                                        <p:cTn id="26" dur="166" decel="50000">
                                          <p:stCondLst>
                                            <p:cond delay="1834"/>
                                          </p:stCondLst>
                                        </p:cTn>
                                        <p:tgtEl>
                                          <p:spTgt spid="5"/>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0-#ppt_w/2"/>
                                          </p:val>
                                        </p:tav>
                                        <p:tav tm="100000">
                                          <p:val>
                                            <p:strVal val="#ppt_x"/>
                                          </p:val>
                                        </p:tav>
                                      </p:tavLst>
                                    </p:anim>
                                    <p:anim calcmode="lin" valueType="num">
                                      <p:cBhvr additive="base">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ipe(down)">
                                      <p:cBhvr>
                                        <p:cTn id="37" dur="580">
                                          <p:stCondLst>
                                            <p:cond delay="0"/>
                                          </p:stCondLst>
                                        </p:cTn>
                                        <p:tgtEl>
                                          <p:spTgt spid="6"/>
                                        </p:tgtEl>
                                      </p:cBhvr>
                                    </p:animEffect>
                                    <p:anim calcmode="lin" valueType="num">
                                      <p:cBhvr>
                                        <p:cTn id="3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3" dur="26">
                                          <p:stCondLst>
                                            <p:cond delay="650"/>
                                          </p:stCondLst>
                                        </p:cTn>
                                        <p:tgtEl>
                                          <p:spTgt spid="6"/>
                                        </p:tgtEl>
                                      </p:cBhvr>
                                      <p:to x="100000" y="60000"/>
                                    </p:animScale>
                                    <p:animScale>
                                      <p:cBhvr>
                                        <p:cTn id="44" dur="166" decel="50000">
                                          <p:stCondLst>
                                            <p:cond delay="676"/>
                                          </p:stCondLst>
                                        </p:cTn>
                                        <p:tgtEl>
                                          <p:spTgt spid="6"/>
                                        </p:tgtEl>
                                      </p:cBhvr>
                                      <p:to x="100000" y="100000"/>
                                    </p:animScale>
                                    <p:animScale>
                                      <p:cBhvr>
                                        <p:cTn id="45" dur="26">
                                          <p:stCondLst>
                                            <p:cond delay="1312"/>
                                          </p:stCondLst>
                                        </p:cTn>
                                        <p:tgtEl>
                                          <p:spTgt spid="6"/>
                                        </p:tgtEl>
                                      </p:cBhvr>
                                      <p:to x="100000" y="80000"/>
                                    </p:animScale>
                                    <p:animScale>
                                      <p:cBhvr>
                                        <p:cTn id="46" dur="166" decel="50000">
                                          <p:stCondLst>
                                            <p:cond delay="1338"/>
                                          </p:stCondLst>
                                        </p:cTn>
                                        <p:tgtEl>
                                          <p:spTgt spid="6"/>
                                        </p:tgtEl>
                                      </p:cBhvr>
                                      <p:to x="100000" y="100000"/>
                                    </p:animScale>
                                    <p:animScale>
                                      <p:cBhvr>
                                        <p:cTn id="47" dur="26">
                                          <p:stCondLst>
                                            <p:cond delay="1642"/>
                                          </p:stCondLst>
                                        </p:cTn>
                                        <p:tgtEl>
                                          <p:spTgt spid="6"/>
                                        </p:tgtEl>
                                      </p:cBhvr>
                                      <p:to x="100000" y="90000"/>
                                    </p:animScale>
                                    <p:animScale>
                                      <p:cBhvr>
                                        <p:cTn id="48" dur="166" decel="50000">
                                          <p:stCondLst>
                                            <p:cond delay="1668"/>
                                          </p:stCondLst>
                                        </p:cTn>
                                        <p:tgtEl>
                                          <p:spTgt spid="6"/>
                                        </p:tgtEl>
                                      </p:cBhvr>
                                      <p:to x="100000" y="100000"/>
                                    </p:animScale>
                                    <p:animScale>
                                      <p:cBhvr>
                                        <p:cTn id="49" dur="26">
                                          <p:stCondLst>
                                            <p:cond delay="1808"/>
                                          </p:stCondLst>
                                        </p:cTn>
                                        <p:tgtEl>
                                          <p:spTgt spid="6"/>
                                        </p:tgtEl>
                                      </p:cBhvr>
                                      <p:to x="100000" y="95000"/>
                                    </p:animScale>
                                    <p:animScale>
                                      <p:cBhvr>
                                        <p:cTn id="50" dur="166" decel="50000">
                                          <p:stCondLst>
                                            <p:cond delay="1834"/>
                                          </p:stCondLst>
                                        </p:cTn>
                                        <p:tgtEl>
                                          <p:spTgt spid="6"/>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1+#ppt_w/2"/>
                                          </p:val>
                                        </p:tav>
                                        <p:tav tm="100000">
                                          <p:val>
                                            <p:strVal val="#ppt_x"/>
                                          </p:val>
                                        </p:tav>
                                      </p:tavLst>
                                    </p:anim>
                                    <p:anim calcmode="lin" valueType="num">
                                      <p:cBhvr additive="base">
                                        <p:cTn id="56"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3214686"/>
            <a:ext cx="3071834" cy="2031325"/>
          </a:xfrm>
          <a:prstGeom prst="rect">
            <a:avLst/>
          </a:prstGeom>
          <a:noFill/>
        </p:spPr>
        <p:txBody>
          <a:bodyPr wrap="square" rtlCol="0">
            <a:spAutoFit/>
          </a:bodyPr>
          <a:lstStyle/>
          <a:p>
            <a:r>
              <a:rPr lang="en-GB" dirty="0" smtClean="0"/>
              <a:t>In many cases, a </a:t>
            </a:r>
            <a:r>
              <a:rPr lang="en-GB" dirty="0" smtClean="0"/>
              <a:t>quality sponsor is </a:t>
            </a:r>
            <a:r>
              <a:rPr lang="en-GB" dirty="0" smtClean="0"/>
              <a:t>effective when multiple organizations come together to make decisions, tackle the logistics, and combine money, talent, and other resources. </a:t>
            </a:r>
            <a:endParaRPr lang="en-GB" dirty="0"/>
          </a:p>
        </p:txBody>
      </p:sp>
      <p:sp>
        <p:nvSpPr>
          <p:cNvPr id="3" name="TextBox 2"/>
          <p:cNvSpPr txBox="1"/>
          <p:nvPr/>
        </p:nvSpPr>
        <p:spPr>
          <a:xfrm>
            <a:off x="428596" y="2428868"/>
            <a:ext cx="3143272" cy="400110"/>
          </a:xfrm>
          <a:prstGeom prst="rect">
            <a:avLst/>
          </a:prstGeom>
          <a:noFill/>
        </p:spPr>
        <p:txBody>
          <a:bodyPr wrap="square" rtlCol="0">
            <a:spAutoFit/>
          </a:bodyPr>
          <a:lstStyle/>
          <a:p>
            <a:r>
              <a:rPr lang="en-GB" sz="2000" b="1" i="1" dirty="0" smtClean="0"/>
              <a:t>Potential Partners</a:t>
            </a:r>
            <a:endParaRPr lang="en-GB" sz="2000" b="1" i="1" dirty="0"/>
          </a:p>
        </p:txBody>
      </p:sp>
      <p:sp>
        <p:nvSpPr>
          <p:cNvPr id="6" name="TextBox 5"/>
          <p:cNvSpPr txBox="1"/>
          <p:nvPr/>
        </p:nvSpPr>
        <p:spPr>
          <a:xfrm>
            <a:off x="4572000" y="2000240"/>
            <a:ext cx="3786214" cy="3970318"/>
          </a:xfrm>
          <a:prstGeom prst="rect">
            <a:avLst/>
          </a:prstGeom>
          <a:noFill/>
        </p:spPr>
        <p:txBody>
          <a:bodyPr wrap="square" rtlCol="0">
            <a:spAutoFit/>
          </a:bodyPr>
          <a:lstStyle/>
          <a:p>
            <a:r>
              <a:rPr lang="en-GB" dirty="0" smtClean="0"/>
              <a:t>Money and materials are the 2 main things that I can get out of having a sponsor.</a:t>
            </a:r>
            <a:endParaRPr lang="en-GB" dirty="0" smtClean="0"/>
          </a:p>
          <a:p>
            <a:r>
              <a:rPr lang="en-GB" dirty="0" smtClean="0"/>
              <a:t>Sponsors will most often contribute financial means that can be invested in uniforms, travel </a:t>
            </a:r>
            <a:r>
              <a:rPr lang="en-GB" dirty="0" smtClean="0"/>
              <a:t>costs and equipment.</a:t>
            </a:r>
            <a:endParaRPr lang="en-GB" dirty="0" smtClean="0"/>
          </a:p>
          <a:p>
            <a:r>
              <a:rPr lang="en-GB" dirty="0" smtClean="0"/>
              <a:t>Most of the time a sponsor will donate </a:t>
            </a:r>
            <a:r>
              <a:rPr lang="en-GB" dirty="0" smtClean="0"/>
              <a:t>these materials directly, for example if they are a sporting goods store.</a:t>
            </a:r>
          </a:p>
          <a:p>
            <a:r>
              <a:rPr lang="en-GB" dirty="0" smtClean="0"/>
              <a:t>Other sponsors might donate refreshments for events or make their services available to </a:t>
            </a:r>
            <a:r>
              <a:rPr lang="en-GB" dirty="0" smtClean="0"/>
              <a:t>you with transport being an example of this.</a:t>
            </a:r>
            <a:endParaRPr lang="en-GB" dirty="0"/>
          </a:p>
        </p:txBody>
      </p:sp>
      <p:sp>
        <p:nvSpPr>
          <p:cNvPr id="7" name="TextBox 6"/>
          <p:cNvSpPr txBox="1"/>
          <p:nvPr/>
        </p:nvSpPr>
        <p:spPr>
          <a:xfrm>
            <a:off x="3571868" y="1142984"/>
            <a:ext cx="2928958" cy="400110"/>
          </a:xfrm>
          <a:prstGeom prst="rect">
            <a:avLst/>
          </a:prstGeom>
          <a:noFill/>
        </p:spPr>
        <p:txBody>
          <a:bodyPr wrap="square" rtlCol="0">
            <a:spAutoFit/>
          </a:bodyPr>
          <a:lstStyle/>
          <a:p>
            <a:r>
              <a:rPr lang="en-GB" sz="2000" b="1" i="1" dirty="0" smtClean="0"/>
              <a:t>Sponsorship benefits</a:t>
            </a:r>
            <a:endParaRPr lang="en-GB" sz="2000" b="1"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143116"/>
            <a:ext cx="4071966" cy="400110"/>
          </a:xfrm>
          <a:prstGeom prst="rect">
            <a:avLst/>
          </a:prstGeom>
          <a:noFill/>
        </p:spPr>
        <p:txBody>
          <a:bodyPr wrap="square" rtlCol="0">
            <a:spAutoFit/>
          </a:bodyPr>
          <a:lstStyle/>
          <a:p>
            <a:r>
              <a:rPr lang="en-GB" sz="2000" b="1" i="1" dirty="0" smtClean="0"/>
              <a:t>Realistic Recommendation</a:t>
            </a:r>
            <a:endParaRPr lang="en-GB" sz="2000" b="1" i="1" dirty="0"/>
          </a:p>
        </p:txBody>
      </p:sp>
      <p:pic>
        <p:nvPicPr>
          <p:cNvPr id="1028" name="Picture 4" descr="Image result for sponsorship recommendations for a swansea sport event"/>
          <p:cNvPicPr>
            <a:picLocks noChangeAspect="1" noChangeArrowheads="1"/>
          </p:cNvPicPr>
          <p:nvPr/>
        </p:nvPicPr>
        <p:blipFill>
          <a:blip r:embed="rId2"/>
          <a:srcRect/>
          <a:stretch>
            <a:fillRect/>
          </a:stretch>
        </p:blipFill>
        <p:spPr bwMode="auto">
          <a:xfrm>
            <a:off x="3929058" y="2571744"/>
            <a:ext cx="5029184" cy="4114801"/>
          </a:xfrm>
          <a:prstGeom prst="rect">
            <a:avLst/>
          </a:prstGeom>
          <a:noFill/>
        </p:spPr>
      </p:pic>
      <p:sp>
        <p:nvSpPr>
          <p:cNvPr id="5" name="TextBox 4"/>
          <p:cNvSpPr txBox="1"/>
          <p:nvPr/>
        </p:nvSpPr>
        <p:spPr>
          <a:xfrm>
            <a:off x="0" y="2857496"/>
            <a:ext cx="3429024" cy="2862322"/>
          </a:xfrm>
          <a:prstGeom prst="rect">
            <a:avLst/>
          </a:prstGeom>
          <a:noFill/>
        </p:spPr>
        <p:txBody>
          <a:bodyPr wrap="square" rtlCol="0">
            <a:spAutoFit/>
          </a:bodyPr>
          <a:lstStyle/>
          <a:p>
            <a:r>
              <a:rPr lang="en-GB" b="1" i="1" dirty="0" smtClean="0"/>
              <a:t>The Swansea Council. </a:t>
            </a:r>
            <a:r>
              <a:rPr lang="en-GB" dirty="0" smtClean="0"/>
              <a:t>The Swansea Council is looking to work with businesses and organisations to ensure a mutual and beneficial partnership. They can provide me with a diverse range of </a:t>
            </a:r>
            <a:r>
              <a:rPr lang="en-GB" dirty="0" smtClean="0"/>
              <a:t>exciting and unique partnership packages to give </a:t>
            </a:r>
            <a:r>
              <a:rPr lang="en-GB" dirty="0" smtClean="0"/>
              <a:t>my sport activity the </a:t>
            </a:r>
            <a:r>
              <a:rPr lang="en-GB" dirty="0" smtClean="0"/>
              <a:t>brand recognition it deserves and help </a:t>
            </a:r>
            <a:r>
              <a:rPr lang="en-GB" dirty="0" smtClean="0"/>
              <a:t>me achieve my </a:t>
            </a:r>
            <a:r>
              <a:rPr lang="en-GB" dirty="0" smtClean="0"/>
              <a:t>objectives.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diamond(in)">
                                      <p:cBhvr>
                                        <p:cTn id="7" dur="20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00364" y="1571612"/>
            <a:ext cx="4214842" cy="1015663"/>
          </a:xfrm>
          <a:prstGeom prst="rect">
            <a:avLst/>
          </a:prstGeom>
          <a:noFill/>
        </p:spPr>
        <p:txBody>
          <a:bodyPr wrap="square" rtlCol="0">
            <a:spAutoFit/>
          </a:bodyPr>
          <a:lstStyle/>
          <a:p>
            <a:r>
              <a:rPr lang="en-GB" sz="6000" b="1" i="1" dirty="0" smtClean="0"/>
              <a:t>Thank You !</a:t>
            </a:r>
            <a:endParaRPr lang="en-GB" sz="6000" b="1" i="1" dirty="0"/>
          </a:p>
        </p:txBody>
      </p:sp>
      <p:pic>
        <p:nvPicPr>
          <p:cNvPr id="22530" name="Picture 2" descr="Image result for children cheering"/>
          <p:cNvPicPr>
            <a:picLocks noChangeAspect="1" noChangeArrowheads="1"/>
          </p:cNvPicPr>
          <p:nvPr/>
        </p:nvPicPr>
        <p:blipFill>
          <a:blip r:embed="rId2"/>
          <a:srcRect/>
          <a:stretch>
            <a:fillRect/>
          </a:stretch>
        </p:blipFill>
        <p:spPr bwMode="auto">
          <a:xfrm>
            <a:off x="2143108" y="2643182"/>
            <a:ext cx="5953130" cy="38208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22530"/>
                                        </p:tgtEl>
                                        <p:attrNameLst>
                                          <p:attrName>style.visibility</p:attrName>
                                        </p:attrNameLst>
                                      </p:cBhvr>
                                      <p:to>
                                        <p:strVal val="visible"/>
                                      </p:to>
                                    </p:set>
                                    <p:animEffect transition="in" filter="diamond(in)">
                                      <p:cBhvr>
                                        <p:cTn id="12" dur="2000"/>
                                        <p:tgtEl>
                                          <p:spTgt spid="225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1604</TotalTime>
  <Words>888</Words>
  <Application>Microsoft Office PowerPoint</Application>
  <PresentationFormat>On-screen Show (4:3)</PresentationFormat>
  <Paragraphs>53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Slide 1</vt:lpstr>
      <vt:lpstr>Slide 2</vt:lpstr>
      <vt:lpstr>Slide 3</vt:lpstr>
      <vt:lpstr>Slide 4</vt:lpstr>
      <vt:lpstr>Slide 5</vt:lpstr>
      <vt:lpstr>Slide 6</vt:lpstr>
      <vt:lpstr>Slide 7</vt:lpstr>
      <vt:lpstr>Slide 8</vt:lpstr>
      <vt:lpstr>Slide 9</vt:lpstr>
      <vt:lpstr>Slide 10</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Jayan Brennan</dc:creator>
  <cp:lastModifiedBy>Jayan Brennan</cp:lastModifiedBy>
  <cp:revision>3</cp:revision>
  <dcterms:created xsi:type="dcterms:W3CDTF">2018-01-15T17:49:13Z</dcterms:created>
  <dcterms:modified xsi:type="dcterms:W3CDTF">2018-01-17T18:37:04Z</dcterms:modified>
</cp:coreProperties>
</file>