
<file path=[Content_Types].xml><?xml version="1.0" encoding="utf-8"?>
<Types xmlns="http://schemas.openxmlformats.org/package/2006/content-types">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4"/>
  </p:notesMasterIdLst>
  <p:sldIdLst>
    <p:sldId id="256" r:id="rId3"/>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ableStyles" Target="tableStyles.xml"/><Relationship Id="rId20" Type="http://schemas.openxmlformats.org/officeDocument/2006/relationships/viewProps" Target="viewProps.xml"/><Relationship Id="rId2" Type="http://schemas.openxmlformats.org/officeDocument/2006/relationships/theme" Target="theme/theme1.xml"/><Relationship Id="rId19" Type="http://schemas.openxmlformats.org/officeDocument/2006/relationships/presProps" Target="presProps.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64663"/>
        </a:solidFill>
        <a:effectLst/>
      </p:bgPr>
    </p:bg>
    <p:spTree>
      <p:nvGrpSpPr>
        <p:cNvPr id="1" name=""/>
        <p:cNvGrpSpPr/>
        <p:nvPr/>
      </p:nvGrpSpPr>
      <p:grpSpPr>
        <a:xfrm>
          <a:off x="0" y="0"/>
          <a:ext cx="0" cy="0"/>
          <a:chOff x="0" y="0"/>
          <a:chExt cx="0" cy="0"/>
        </a:xfrm>
      </p:grpSpPr>
      <p:sp>
        <p:nvSpPr>
          <p:cNvPr id="2" name="Shape 0"/>
          <p:cNvSpPr/>
          <p:nvPr/>
        </p:nvSpPr>
        <p:spPr>
          <a:xfrm>
            <a:off x="0" y="0"/>
            <a:ext cx="182880" cy="5143500"/>
          </a:xfrm>
          <a:prstGeom prst="rect">
            <a:avLst/>
          </a:prstGeom>
          <a:solidFill>
            <a:srgbClr val="E05C3A"/>
          </a:solidFill>
          <a:ln w="12700">
            <a:solidFill>
              <a:srgbClr val="E05C3A"/>
            </a:solidFill>
            <a:prstDash val="solid"/>
          </a:ln>
        </p:spPr>
      </p:sp>
      <p:sp>
        <p:nvSpPr>
          <p:cNvPr id="3" name="Shape 1"/>
          <p:cNvSpPr/>
          <p:nvPr/>
        </p:nvSpPr>
        <p:spPr>
          <a:xfrm>
            <a:off x="6217920" y="-914400"/>
            <a:ext cx="4572000" cy="4572000"/>
          </a:xfrm>
          <a:prstGeom prst="ellipse">
            <a:avLst/>
          </a:prstGeom>
          <a:solidFill>
            <a:srgbClr val="0A7A8F">
              <a:alpha val="22000"/>
            </a:srgbClr>
          </a:solidFill>
          <a:ln w="12700">
            <a:solidFill>
              <a:srgbClr val="0A7A8F">
                <a:alpha val="22000"/>
              </a:srgbClr>
            </a:solidFill>
            <a:prstDash val="solid"/>
          </a:ln>
        </p:spPr>
      </p:sp>
      <p:sp>
        <p:nvSpPr>
          <p:cNvPr id="4" name="Shape 2"/>
          <p:cNvSpPr/>
          <p:nvPr/>
        </p:nvSpPr>
        <p:spPr>
          <a:xfrm>
            <a:off x="6858000" y="457200"/>
            <a:ext cx="2926080" cy="2926080"/>
          </a:xfrm>
          <a:prstGeom prst="ellipse">
            <a:avLst/>
          </a:prstGeom>
          <a:solidFill>
            <a:srgbClr val="0A7A8F">
              <a:alpha val="35000"/>
            </a:srgbClr>
          </a:solidFill>
          <a:ln w="12700">
            <a:solidFill>
              <a:srgbClr val="0A7A8F">
                <a:alpha val="35000"/>
              </a:srgbClr>
            </a:solidFill>
            <a:prstDash val="solid"/>
          </a:ln>
        </p:spPr>
      </p:sp>
      <p:sp>
        <p:nvSpPr>
          <p:cNvPr id="5" name="Text 3"/>
          <p:cNvSpPr/>
          <p:nvPr/>
        </p:nvSpPr>
        <p:spPr>
          <a:xfrm>
            <a:off x="457200" y="502920"/>
            <a:ext cx="6400800" cy="347472"/>
          </a:xfrm>
          <a:prstGeom prst="rect">
            <a:avLst/>
          </a:prstGeom>
          <a:noFill/>
        </p:spPr>
        <p:txBody>
          <a:bodyPr wrap="square" rtlCol="0" anchor="ctr"/>
          <a:lstStyle/>
          <a:p>
            <a:pPr marL="0" indent="0">
              <a:buNone/>
            </a:pPr>
            <a:r>
              <a:rPr lang="en-US" sz="1100" b="1" kern="0" spc="400" dirty="0">
                <a:solidFill>
                  <a:srgbClr val="E05C3A"/>
                </a:solidFill>
                <a:latin typeface="Calibri" panose="020F0502020204030204" pitchFamily="34" charset="0"/>
                <a:ea typeface="Calibri" panose="020F0502020204030204" pitchFamily="34" charset="-122"/>
                <a:cs typeface="Calibri" panose="020F0502020204030204" pitchFamily="34" charset="-120"/>
              </a:rPr>
              <a:t>CARE PLAN PRESENTATION</a:t>
            </a:r>
            <a:endParaRPr lang="en-US" sz="1100" dirty="0"/>
          </a:p>
        </p:txBody>
      </p:sp>
      <p:sp>
        <p:nvSpPr>
          <p:cNvPr id="6" name="Text 4"/>
          <p:cNvSpPr/>
          <p:nvPr/>
        </p:nvSpPr>
        <p:spPr>
          <a:xfrm>
            <a:off x="457200" y="960120"/>
            <a:ext cx="7772400" cy="1737360"/>
          </a:xfrm>
          <a:prstGeom prst="rect">
            <a:avLst/>
          </a:prstGeom>
          <a:noFill/>
        </p:spPr>
        <p:txBody>
          <a:bodyPr wrap="square" rtlCol="0" anchor="ctr"/>
          <a:lstStyle/>
          <a:p>
            <a:pPr marL="0" indent="0">
              <a:lnSpc>
                <a:spcPct val="115000"/>
              </a:lnSpc>
              <a:buNone/>
            </a:pPr>
            <a:r>
              <a:rPr lang="en-US" sz="4600" b="1" dirty="0">
                <a:solidFill>
                  <a:srgbClr val="FFFFFF"/>
                </a:solidFill>
                <a:latin typeface="Georgia" panose="02040502050405020303" pitchFamily="34" charset="0"/>
                <a:ea typeface="Georgia" panose="02040502050405020303" pitchFamily="34" charset="-122"/>
                <a:cs typeface="Georgia" panose="02040502050405020303" pitchFamily="34" charset="-120"/>
              </a:rPr>
              <a:t>Supporting Margaret</a:t>
            </a:r>
            <a:endParaRPr lang="en-US" sz="4600" dirty="0"/>
          </a:p>
          <a:p>
            <a:pPr marL="0" indent="0">
              <a:lnSpc>
                <a:spcPct val="115000"/>
              </a:lnSpc>
              <a:buNone/>
            </a:pPr>
            <a:r>
              <a:rPr lang="en-US" sz="4600" b="1" dirty="0">
                <a:solidFill>
                  <a:srgbClr val="FFFFFF"/>
                </a:solidFill>
                <a:latin typeface="Georgia" panose="02040502050405020303" pitchFamily="34" charset="0"/>
                <a:ea typeface="Georgia" panose="02040502050405020303" pitchFamily="34" charset="-122"/>
                <a:cs typeface="Georgia" panose="02040502050405020303" pitchFamily="34" charset="-120"/>
              </a:rPr>
              <a:t>After a Stroke </a:t>
            </a:r>
            <a:endParaRPr lang="en-US" sz="4600" dirty="0"/>
          </a:p>
        </p:txBody>
      </p:sp>
      <p:sp>
        <p:nvSpPr>
          <p:cNvPr id="7" name="Text 5"/>
          <p:cNvSpPr/>
          <p:nvPr/>
        </p:nvSpPr>
        <p:spPr>
          <a:xfrm>
            <a:off x="457200" y="2834640"/>
            <a:ext cx="7132320" cy="640080"/>
          </a:xfrm>
          <a:prstGeom prst="rect">
            <a:avLst/>
          </a:prstGeom>
          <a:noFill/>
        </p:spPr>
        <p:txBody>
          <a:bodyPr wrap="square" rtlCol="0" anchor="ctr"/>
          <a:lstStyle/>
          <a:p>
            <a:pPr marL="0" indent="0">
              <a:lnSpc>
                <a:spcPct val="130000"/>
              </a:lnSpc>
              <a:buNone/>
            </a:pPr>
            <a:r>
              <a:rPr lang="en-US" sz="1500" dirty="0">
                <a:solidFill>
                  <a:srgbClr val="B0CDD6"/>
                </a:solidFill>
                <a:latin typeface="Calibri" panose="020F0502020204030204" pitchFamily="34" charset="0"/>
                <a:ea typeface="Calibri" panose="020F0502020204030204" pitchFamily="34" charset="-122"/>
                <a:cs typeface="Calibri" panose="020F0502020204030204" pitchFamily="34" charset="-120"/>
              </a:rPr>
              <a:t>A Person-Centred Care Plan for an Elderly Person Living at Home with Family</a:t>
            </a:r>
            <a:endParaRPr lang="en-US" sz="1500" dirty="0">
              <a:solidFill>
                <a:srgbClr val="B0CDD6"/>
              </a:solidFill>
              <a:latin typeface="Calibri" panose="020F0502020204030204" pitchFamily="34" charset="0"/>
              <a:ea typeface="Calibri" panose="020F0502020204030204" pitchFamily="34" charset="-122"/>
              <a:cs typeface="Calibri" panose="020F0502020204030204" pitchFamily="34" charset="-120"/>
            </a:endParaRPr>
          </a:p>
          <a:p>
            <a:pPr marL="0" indent="0">
              <a:lnSpc>
                <a:spcPct val="130000"/>
              </a:lnSpc>
              <a:buNone/>
            </a:pPr>
            <a:r>
              <a:rPr lang="en-GB" altLang="en-US" sz="1200" dirty="0">
                <a:solidFill>
                  <a:schemeClr val="bg1"/>
                </a:solidFill>
              </a:rPr>
              <a:t>Introduction to Physiology (BMHP5023_BIRM)</a:t>
            </a:r>
            <a:endParaRPr lang="en-US" altLang="en-US" sz="1200" dirty="0">
              <a:solidFill>
                <a:schemeClr val="bg1"/>
              </a:solidFill>
            </a:endParaRPr>
          </a:p>
          <a:p>
            <a:pPr marL="0" indent="0">
              <a:lnSpc>
                <a:spcPct val="130000"/>
              </a:lnSpc>
              <a:buNone/>
            </a:pPr>
            <a:r>
              <a:rPr lang="en-US" altLang="en-US" sz="1200" dirty="0">
                <a:solidFill>
                  <a:schemeClr val="bg1"/>
                </a:solidFill>
              </a:rPr>
              <a:t>Nargis Ahmed 2329515  </a:t>
            </a:r>
            <a:endParaRPr lang="en-US" altLang="en-US" sz="1200" dirty="0">
              <a:solidFill>
                <a:schemeClr val="bg1"/>
              </a:solidFill>
            </a:endParaRPr>
          </a:p>
          <a:p>
            <a:pPr marL="0" indent="0">
              <a:lnSpc>
                <a:spcPct val="130000"/>
              </a:lnSpc>
              <a:buNone/>
            </a:pPr>
            <a:r>
              <a:rPr lang="en-US" altLang="en-US" sz="1200" dirty="0">
                <a:solidFill>
                  <a:schemeClr val="bg1"/>
                </a:solidFill>
              </a:rPr>
              <a:t>Teacher: </a:t>
            </a:r>
            <a:r>
              <a:rPr lang="en-GB" altLang="en-US" sz="1200" dirty="0">
                <a:solidFill>
                  <a:schemeClr val="bg1"/>
                </a:solidFill>
              </a:rPr>
              <a:t>Robert Nartowski</a:t>
            </a:r>
            <a:endParaRPr lang="en-GB" altLang="en-US" sz="1200" dirty="0">
              <a:solidFill>
                <a:schemeClr val="bg1"/>
              </a:solidFill>
            </a:endParaRPr>
          </a:p>
        </p:txBody>
      </p:sp>
      <p:sp>
        <p:nvSpPr>
          <p:cNvPr id="8" name="Shape 6"/>
          <p:cNvSpPr/>
          <p:nvPr/>
        </p:nvSpPr>
        <p:spPr>
          <a:xfrm>
            <a:off x="457200" y="3703320"/>
            <a:ext cx="2560320" cy="45720"/>
          </a:xfrm>
          <a:prstGeom prst="rect">
            <a:avLst/>
          </a:prstGeom>
          <a:solidFill>
            <a:srgbClr val="E05C3A"/>
          </a:solidFill>
          <a:ln w="12700">
            <a:solidFill>
              <a:srgbClr val="E05C3A"/>
            </a:solidFill>
            <a:prstDash val="solid"/>
          </a:ln>
        </p:spPr>
      </p:sp>
      <p:sp>
        <p:nvSpPr>
          <p:cNvPr id="9" name="Text 7"/>
          <p:cNvSpPr/>
          <p:nvPr/>
        </p:nvSpPr>
        <p:spPr>
          <a:xfrm>
            <a:off x="457200" y="3858768"/>
            <a:ext cx="6400800" cy="320040"/>
          </a:xfrm>
          <a:prstGeom prst="rect">
            <a:avLst/>
          </a:prstGeom>
          <a:noFill/>
        </p:spPr>
        <p:txBody>
          <a:bodyPr wrap="square" rtlCol="0" anchor="ctr"/>
          <a:lstStyle/>
          <a:p>
            <a:pPr marL="0" indent="0">
              <a:buNone/>
            </a:pPr>
            <a:r>
              <a:rPr lang="en-US" sz="1200" dirty="0">
                <a:solidFill>
                  <a:srgbClr val="7AAABB"/>
                </a:solidFill>
                <a:latin typeface="Calibri" panose="020F0502020204030204" pitchFamily="34" charset="0"/>
                <a:ea typeface="Calibri" panose="020F0502020204030204" pitchFamily="34" charset="-122"/>
                <a:cs typeface="Calibri" panose="020F0502020204030204" pitchFamily="34" charset="-120"/>
              </a:rPr>
              <a:t>Health and Social Care | University Assignment | 2025</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DF8F2"/>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064663"/>
          </a:solidFill>
          <a:ln w="12700">
            <a:solidFill>
              <a:srgbClr val="064663"/>
            </a:solidFill>
            <a:prstDash val="solid"/>
          </a:ln>
        </p:spPr>
      </p:sp>
      <p:sp>
        <p:nvSpPr>
          <p:cNvPr id="3" name="Text 1"/>
          <p:cNvSpPr/>
          <p:nvPr/>
        </p:nvSpPr>
        <p:spPr>
          <a:xfrm>
            <a:off x="365760" y="0"/>
            <a:ext cx="8412480" cy="749808"/>
          </a:xfrm>
          <a:prstGeom prst="rect">
            <a:avLst/>
          </a:prstGeom>
          <a:noFill/>
        </p:spPr>
        <p:txBody>
          <a:bodyPr wrap="square" rtlCol="0" anchor="ctr"/>
          <a:lstStyle/>
          <a:p>
            <a:pPr marL="0" indent="0">
              <a:buNone/>
            </a:pPr>
            <a:r>
              <a:rPr lang="en-US" sz="2600" b="1" dirty="0">
                <a:solidFill>
                  <a:srgbClr val="FFFFFF"/>
                </a:solidFill>
                <a:latin typeface="Georgia" panose="02040502050405020303" pitchFamily="34" charset="0"/>
                <a:ea typeface="Georgia" panose="02040502050405020303" pitchFamily="34" charset="-122"/>
                <a:cs typeface="Georgia" panose="02040502050405020303" pitchFamily="34" charset="-120"/>
              </a:rPr>
              <a:t>Meet Margaret — The Person Behind the Care Plan</a:t>
            </a:r>
            <a:endParaRPr lang="en-US" sz="2600" dirty="0"/>
          </a:p>
        </p:txBody>
      </p:sp>
      <p:sp>
        <p:nvSpPr>
          <p:cNvPr id="4" name="Shape 2"/>
          <p:cNvSpPr/>
          <p:nvPr/>
        </p:nvSpPr>
        <p:spPr>
          <a:xfrm>
            <a:off x="274320" y="868680"/>
            <a:ext cx="2926080" cy="3977640"/>
          </a:xfrm>
          <a:prstGeom prst="rect">
            <a:avLst/>
          </a:prstGeom>
          <a:solidFill>
            <a:srgbClr val="064663"/>
          </a:solidFill>
          <a:ln w="12700">
            <a:solidFill>
              <a:srgbClr val="064663"/>
            </a:solidFill>
            <a:prstDash val="solid"/>
          </a:ln>
          <a:effectLst>
            <a:outerShdw blurRad="88900" dist="25400" dir="8100000" algn="bl" rotWithShape="0">
              <a:srgbClr val="000000">
                <a:alpha val="10000"/>
              </a:srgbClr>
            </a:outerShdw>
          </a:effectLst>
        </p:spPr>
      </p:sp>
      <p:sp>
        <p:nvSpPr>
          <p:cNvPr id="5" name="Text 3"/>
          <p:cNvSpPr/>
          <p:nvPr/>
        </p:nvSpPr>
        <p:spPr>
          <a:xfrm>
            <a:off x="274320" y="868680"/>
            <a:ext cx="2926080" cy="365760"/>
          </a:xfrm>
          <a:prstGeom prst="rect">
            <a:avLst/>
          </a:prstGeom>
          <a:noFill/>
        </p:spPr>
        <p:txBody>
          <a:bodyPr wrap="square" rtlCol="0" anchor="ctr"/>
          <a:lstStyle/>
          <a:p>
            <a:pPr marL="0" indent="0" algn="ctr">
              <a:buNone/>
            </a:pPr>
            <a:r>
              <a:rPr lang="en-US" sz="1000" b="1" kern="0" spc="300" dirty="0">
                <a:solidFill>
                  <a:srgbClr val="E05C3A"/>
                </a:solidFill>
                <a:latin typeface="Calibri" panose="020F0502020204030204" pitchFamily="34" charset="0"/>
                <a:ea typeface="Calibri" panose="020F0502020204030204" pitchFamily="34" charset="-122"/>
                <a:cs typeface="Calibri" panose="020F0502020204030204" pitchFamily="34" charset="-120"/>
              </a:rPr>
              <a:t>PATIENT PROFILE</a:t>
            </a:r>
            <a:endParaRPr lang="en-US" sz="1000" dirty="0"/>
          </a:p>
        </p:txBody>
      </p:sp>
      <p:sp>
        <p:nvSpPr>
          <p:cNvPr id="6" name="Text 4"/>
          <p:cNvSpPr/>
          <p:nvPr/>
        </p:nvSpPr>
        <p:spPr>
          <a:xfrm>
            <a:off x="384048" y="1298448"/>
            <a:ext cx="1005840" cy="237744"/>
          </a:xfrm>
          <a:prstGeom prst="rect">
            <a:avLst/>
          </a:prstGeom>
          <a:noFill/>
        </p:spPr>
        <p:txBody>
          <a:bodyPr wrap="square" rtlCol="0" anchor="ctr"/>
          <a:lstStyle/>
          <a:p>
            <a:pPr marL="0" indent="0">
              <a:buNone/>
            </a:pPr>
            <a:r>
              <a:rPr lang="en-US" sz="900" b="1" dirty="0">
                <a:solidFill>
                  <a:srgbClr val="E05C3A"/>
                </a:solidFill>
                <a:latin typeface="Calibri" panose="020F0502020204030204" pitchFamily="34" charset="0"/>
                <a:ea typeface="Calibri" panose="020F0502020204030204" pitchFamily="34" charset="-122"/>
                <a:cs typeface="Calibri" panose="020F0502020204030204" pitchFamily="34" charset="-120"/>
              </a:rPr>
              <a:t>NAME</a:t>
            </a:r>
            <a:endParaRPr lang="en-US" sz="900" dirty="0"/>
          </a:p>
        </p:txBody>
      </p:sp>
      <p:sp>
        <p:nvSpPr>
          <p:cNvPr id="7" name="Text 5"/>
          <p:cNvSpPr/>
          <p:nvPr/>
        </p:nvSpPr>
        <p:spPr>
          <a:xfrm>
            <a:off x="1417320" y="1298448"/>
            <a:ext cx="1691640" cy="274320"/>
          </a:xfrm>
          <a:prstGeom prst="rect">
            <a:avLst/>
          </a:prstGeom>
          <a:noFill/>
        </p:spPr>
        <p:txBody>
          <a:bodyPr wrap="square" rtlCol="0" anchor="ctr"/>
          <a:lstStyle/>
          <a:p>
            <a:pPr marL="0" indent="0">
              <a:buNone/>
            </a:pPr>
            <a:r>
              <a:rPr lang="en-US" sz="1100" dirty="0">
                <a:solidFill>
                  <a:srgbClr val="FFFFFF"/>
                </a:solidFill>
                <a:latin typeface="Calibri" panose="020F0502020204030204" pitchFamily="34" charset="0"/>
                <a:ea typeface="Calibri" panose="020F0502020204030204" pitchFamily="34" charset="-122"/>
                <a:cs typeface="Calibri" panose="020F0502020204030204" pitchFamily="34" charset="-120"/>
              </a:rPr>
              <a:t>Margaret Davies</a:t>
            </a:r>
            <a:endParaRPr lang="en-US" sz="1100" dirty="0"/>
          </a:p>
        </p:txBody>
      </p:sp>
      <p:sp>
        <p:nvSpPr>
          <p:cNvPr id="8" name="Text 6"/>
          <p:cNvSpPr/>
          <p:nvPr/>
        </p:nvSpPr>
        <p:spPr>
          <a:xfrm>
            <a:off x="384048" y="1737360"/>
            <a:ext cx="1005840" cy="237744"/>
          </a:xfrm>
          <a:prstGeom prst="rect">
            <a:avLst/>
          </a:prstGeom>
          <a:noFill/>
        </p:spPr>
        <p:txBody>
          <a:bodyPr wrap="square" rtlCol="0" anchor="ctr"/>
          <a:lstStyle/>
          <a:p>
            <a:pPr marL="0" indent="0">
              <a:buNone/>
            </a:pPr>
            <a:r>
              <a:rPr lang="en-US" sz="900" b="1" dirty="0">
                <a:solidFill>
                  <a:srgbClr val="E05C3A"/>
                </a:solidFill>
                <a:latin typeface="Calibri" panose="020F0502020204030204" pitchFamily="34" charset="0"/>
                <a:ea typeface="Calibri" panose="020F0502020204030204" pitchFamily="34" charset="-122"/>
                <a:cs typeface="Calibri" panose="020F0502020204030204" pitchFamily="34" charset="-120"/>
              </a:rPr>
              <a:t>AGE</a:t>
            </a:r>
            <a:endParaRPr lang="en-US" sz="900" dirty="0"/>
          </a:p>
        </p:txBody>
      </p:sp>
      <p:sp>
        <p:nvSpPr>
          <p:cNvPr id="9" name="Text 7"/>
          <p:cNvSpPr/>
          <p:nvPr/>
        </p:nvSpPr>
        <p:spPr>
          <a:xfrm>
            <a:off x="1417320" y="1737360"/>
            <a:ext cx="1691640" cy="274320"/>
          </a:xfrm>
          <a:prstGeom prst="rect">
            <a:avLst/>
          </a:prstGeom>
          <a:noFill/>
        </p:spPr>
        <p:txBody>
          <a:bodyPr wrap="square" rtlCol="0" anchor="ctr"/>
          <a:lstStyle/>
          <a:p>
            <a:pPr marL="0" indent="0">
              <a:buNone/>
            </a:pPr>
            <a:r>
              <a:rPr lang="en-US" sz="1100" dirty="0">
                <a:solidFill>
                  <a:srgbClr val="FFFFFF"/>
                </a:solidFill>
                <a:latin typeface="Calibri" panose="020F0502020204030204" pitchFamily="34" charset="0"/>
                <a:ea typeface="Calibri" panose="020F0502020204030204" pitchFamily="34" charset="-122"/>
                <a:cs typeface="Calibri" panose="020F0502020204030204" pitchFamily="34" charset="-120"/>
              </a:rPr>
              <a:t>74 years old</a:t>
            </a:r>
            <a:endParaRPr lang="en-US" sz="1100" dirty="0"/>
          </a:p>
        </p:txBody>
      </p:sp>
      <p:sp>
        <p:nvSpPr>
          <p:cNvPr id="10" name="Text 8"/>
          <p:cNvSpPr/>
          <p:nvPr/>
        </p:nvSpPr>
        <p:spPr>
          <a:xfrm>
            <a:off x="384048" y="2176272"/>
            <a:ext cx="1005840" cy="237744"/>
          </a:xfrm>
          <a:prstGeom prst="rect">
            <a:avLst/>
          </a:prstGeom>
          <a:noFill/>
        </p:spPr>
        <p:txBody>
          <a:bodyPr wrap="square" rtlCol="0" anchor="ctr"/>
          <a:lstStyle/>
          <a:p>
            <a:pPr marL="0" indent="0">
              <a:buNone/>
            </a:pPr>
            <a:r>
              <a:rPr lang="en-US" sz="900" b="1" dirty="0">
                <a:solidFill>
                  <a:srgbClr val="E05C3A"/>
                </a:solidFill>
                <a:latin typeface="Calibri" panose="020F0502020204030204" pitchFamily="34" charset="0"/>
                <a:ea typeface="Calibri" panose="020F0502020204030204" pitchFamily="34" charset="-122"/>
                <a:cs typeface="Calibri" panose="020F0502020204030204" pitchFamily="34" charset="-120"/>
              </a:rPr>
              <a:t>CONDITION</a:t>
            </a:r>
            <a:endParaRPr lang="en-US" sz="900" dirty="0"/>
          </a:p>
        </p:txBody>
      </p:sp>
      <p:sp>
        <p:nvSpPr>
          <p:cNvPr id="11" name="Text 9"/>
          <p:cNvSpPr/>
          <p:nvPr/>
        </p:nvSpPr>
        <p:spPr>
          <a:xfrm>
            <a:off x="1417320" y="2176272"/>
            <a:ext cx="1691640" cy="274320"/>
          </a:xfrm>
          <a:prstGeom prst="rect">
            <a:avLst/>
          </a:prstGeom>
          <a:noFill/>
        </p:spPr>
        <p:txBody>
          <a:bodyPr wrap="square" rtlCol="0" anchor="ctr"/>
          <a:lstStyle/>
          <a:p>
            <a:pPr marL="0" indent="0">
              <a:buNone/>
            </a:pPr>
            <a:r>
              <a:rPr lang="en-US" sz="1100" dirty="0">
                <a:solidFill>
                  <a:srgbClr val="FFFFFF"/>
                </a:solidFill>
                <a:latin typeface="Calibri" panose="020F0502020204030204" pitchFamily="34" charset="0"/>
                <a:ea typeface="Calibri" panose="020F0502020204030204" pitchFamily="34" charset="-122"/>
                <a:cs typeface="Calibri" panose="020F0502020204030204" pitchFamily="34" charset="-120"/>
              </a:rPr>
              <a:t>Ischaemic Stroke (6 weeks ago)</a:t>
            </a:r>
            <a:endParaRPr lang="en-US" sz="1100" dirty="0"/>
          </a:p>
        </p:txBody>
      </p:sp>
      <p:sp>
        <p:nvSpPr>
          <p:cNvPr id="12" name="Text 10"/>
          <p:cNvSpPr/>
          <p:nvPr/>
        </p:nvSpPr>
        <p:spPr>
          <a:xfrm>
            <a:off x="384048" y="2615184"/>
            <a:ext cx="1005840" cy="237744"/>
          </a:xfrm>
          <a:prstGeom prst="rect">
            <a:avLst/>
          </a:prstGeom>
          <a:noFill/>
        </p:spPr>
        <p:txBody>
          <a:bodyPr wrap="square" rtlCol="0" anchor="ctr"/>
          <a:lstStyle/>
          <a:p>
            <a:pPr marL="0" indent="0">
              <a:buNone/>
            </a:pPr>
            <a:r>
              <a:rPr lang="en-US" sz="900" b="1" dirty="0">
                <a:solidFill>
                  <a:srgbClr val="E05C3A"/>
                </a:solidFill>
                <a:latin typeface="Calibri" panose="020F0502020204030204" pitchFamily="34" charset="0"/>
                <a:ea typeface="Calibri" panose="020F0502020204030204" pitchFamily="34" charset="-122"/>
                <a:cs typeface="Calibri" panose="020F0502020204030204" pitchFamily="34" charset="-120"/>
              </a:rPr>
              <a:t>LIVES WITH</a:t>
            </a:r>
            <a:endParaRPr lang="en-US" sz="900" dirty="0"/>
          </a:p>
        </p:txBody>
      </p:sp>
      <p:sp>
        <p:nvSpPr>
          <p:cNvPr id="13" name="Text 11"/>
          <p:cNvSpPr/>
          <p:nvPr/>
        </p:nvSpPr>
        <p:spPr>
          <a:xfrm>
            <a:off x="1417320" y="2615184"/>
            <a:ext cx="1691640" cy="274320"/>
          </a:xfrm>
          <a:prstGeom prst="rect">
            <a:avLst/>
          </a:prstGeom>
          <a:noFill/>
        </p:spPr>
        <p:txBody>
          <a:bodyPr wrap="square" rtlCol="0" anchor="ctr"/>
          <a:lstStyle/>
          <a:p>
            <a:pPr marL="0" indent="0">
              <a:buNone/>
            </a:pPr>
            <a:r>
              <a:rPr lang="en-US" sz="1100" dirty="0">
                <a:solidFill>
                  <a:srgbClr val="FFFFFF"/>
                </a:solidFill>
                <a:latin typeface="Calibri" panose="020F0502020204030204" pitchFamily="34" charset="0"/>
                <a:ea typeface="Calibri" panose="020F0502020204030204" pitchFamily="34" charset="-122"/>
                <a:cs typeface="Calibri" panose="020F0502020204030204" pitchFamily="34" charset="-120"/>
              </a:rPr>
              <a:t>Daughter &amp; son-in-law</a:t>
            </a:r>
            <a:endParaRPr lang="en-US" sz="1100" dirty="0"/>
          </a:p>
        </p:txBody>
      </p:sp>
      <p:sp>
        <p:nvSpPr>
          <p:cNvPr id="14" name="Text 12"/>
          <p:cNvSpPr/>
          <p:nvPr/>
        </p:nvSpPr>
        <p:spPr>
          <a:xfrm>
            <a:off x="384048" y="3054096"/>
            <a:ext cx="1005840" cy="237744"/>
          </a:xfrm>
          <a:prstGeom prst="rect">
            <a:avLst/>
          </a:prstGeom>
          <a:noFill/>
        </p:spPr>
        <p:txBody>
          <a:bodyPr wrap="square" rtlCol="0" anchor="ctr"/>
          <a:lstStyle/>
          <a:p>
            <a:pPr marL="0" indent="0">
              <a:buNone/>
            </a:pPr>
            <a:r>
              <a:rPr lang="en-US" sz="900" b="1" dirty="0">
                <a:solidFill>
                  <a:srgbClr val="E05C3A"/>
                </a:solidFill>
                <a:latin typeface="Calibri" panose="020F0502020204030204" pitchFamily="34" charset="0"/>
                <a:ea typeface="Calibri" panose="020F0502020204030204" pitchFamily="34" charset="-122"/>
                <a:cs typeface="Calibri" panose="020F0502020204030204" pitchFamily="34" charset="-120"/>
              </a:rPr>
              <a:t>LOCATION</a:t>
            </a:r>
            <a:endParaRPr lang="en-US" sz="900" dirty="0"/>
          </a:p>
        </p:txBody>
      </p:sp>
      <p:sp>
        <p:nvSpPr>
          <p:cNvPr id="15" name="Text 13"/>
          <p:cNvSpPr/>
          <p:nvPr/>
        </p:nvSpPr>
        <p:spPr>
          <a:xfrm>
            <a:off x="1417320" y="3054096"/>
            <a:ext cx="1691640" cy="274320"/>
          </a:xfrm>
          <a:prstGeom prst="rect">
            <a:avLst/>
          </a:prstGeom>
          <a:noFill/>
        </p:spPr>
        <p:txBody>
          <a:bodyPr wrap="square" rtlCol="0" anchor="ctr"/>
          <a:lstStyle/>
          <a:p>
            <a:pPr marL="0" indent="0">
              <a:buNone/>
            </a:pPr>
            <a:r>
              <a:rPr lang="en-US" sz="1100" dirty="0">
                <a:solidFill>
                  <a:srgbClr val="FFFFFF"/>
                </a:solidFill>
                <a:latin typeface="Calibri" panose="020F0502020204030204" pitchFamily="34" charset="0"/>
                <a:ea typeface="Calibri" panose="020F0502020204030204" pitchFamily="34" charset="-122"/>
                <a:cs typeface="Calibri" panose="020F0502020204030204" pitchFamily="34" charset="-120"/>
              </a:rPr>
              <a:t>Cardiff, Wales</a:t>
            </a:r>
            <a:endParaRPr lang="en-US" sz="1100" dirty="0"/>
          </a:p>
        </p:txBody>
      </p:sp>
      <p:sp>
        <p:nvSpPr>
          <p:cNvPr id="16" name="Text 14"/>
          <p:cNvSpPr/>
          <p:nvPr/>
        </p:nvSpPr>
        <p:spPr>
          <a:xfrm>
            <a:off x="384048" y="3493008"/>
            <a:ext cx="1005840" cy="237744"/>
          </a:xfrm>
          <a:prstGeom prst="rect">
            <a:avLst/>
          </a:prstGeom>
          <a:noFill/>
        </p:spPr>
        <p:txBody>
          <a:bodyPr wrap="square" rtlCol="0" anchor="ctr"/>
          <a:lstStyle/>
          <a:p>
            <a:pPr marL="0" indent="0">
              <a:buNone/>
            </a:pPr>
            <a:r>
              <a:rPr lang="en-US" sz="900" b="1" dirty="0">
                <a:solidFill>
                  <a:srgbClr val="E05C3A"/>
                </a:solidFill>
                <a:latin typeface="Calibri" panose="020F0502020204030204" pitchFamily="34" charset="0"/>
                <a:ea typeface="Calibri" panose="020F0502020204030204" pitchFamily="34" charset="-122"/>
                <a:cs typeface="Calibri" panose="020F0502020204030204" pitchFamily="34" charset="-120"/>
              </a:rPr>
              <a:t>OCCUPATION</a:t>
            </a:r>
            <a:endParaRPr lang="en-US" sz="900" dirty="0"/>
          </a:p>
        </p:txBody>
      </p:sp>
      <p:sp>
        <p:nvSpPr>
          <p:cNvPr id="17" name="Text 15"/>
          <p:cNvSpPr/>
          <p:nvPr/>
        </p:nvSpPr>
        <p:spPr>
          <a:xfrm>
            <a:off x="1417320" y="3493008"/>
            <a:ext cx="1691640" cy="274320"/>
          </a:xfrm>
          <a:prstGeom prst="rect">
            <a:avLst/>
          </a:prstGeom>
          <a:noFill/>
        </p:spPr>
        <p:txBody>
          <a:bodyPr wrap="square" rtlCol="0" anchor="ctr"/>
          <a:lstStyle/>
          <a:p>
            <a:pPr marL="0" indent="0">
              <a:buNone/>
            </a:pPr>
            <a:r>
              <a:rPr lang="en-US" sz="1100" dirty="0">
                <a:solidFill>
                  <a:srgbClr val="FFFFFF"/>
                </a:solidFill>
                <a:latin typeface="Calibri" panose="020F0502020204030204" pitchFamily="34" charset="0"/>
                <a:ea typeface="Calibri" panose="020F0502020204030204" pitchFamily="34" charset="-122"/>
                <a:cs typeface="Calibri" panose="020F0502020204030204" pitchFamily="34" charset="-120"/>
              </a:rPr>
              <a:t>Retired Teacher</a:t>
            </a:r>
            <a:endParaRPr lang="en-US" sz="1100" dirty="0"/>
          </a:p>
        </p:txBody>
      </p:sp>
      <p:sp>
        <p:nvSpPr>
          <p:cNvPr id="18" name="Text 16"/>
          <p:cNvSpPr/>
          <p:nvPr/>
        </p:nvSpPr>
        <p:spPr>
          <a:xfrm>
            <a:off x="384048" y="3931920"/>
            <a:ext cx="1005840" cy="237744"/>
          </a:xfrm>
          <a:prstGeom prst="rect">
            <a:avLst/>
          </a:prstGeom>
          <a:noFill/>
        </p:spPr>
        <p:txBody>
          <a:bodyPr wrap="square" rtlCol="0" anchor="ctr"/>
          <a:lstStyle/>
          <a:p>
            <a:pPr marL="0" indent="0">
              <a:buNone/>
            </a:pPr>
            <a:r>
              <a:rPr lang="en-US" sz="900" b="1" dirty="0">
                <a:solidFill>
                  <a:srgbClr val="E05C3A"/>
                </a:solidFill>
                <a:latin typeface="Calibri" panose="020F0502020204030204" pitchFamily="34" charset="0"/>
                <a:ea typeface="Calibri" panose="020F0502020204030204" pitchFamily="34" charset="-122"/>
                <a:cs typeface="Calibri" panose="020F0502020204030204" pitchFamily="34" charset="-120"/>
              </a:rPr>
              <a:t>RELIGION</a:t>
            </a:r>
            <a:endParaRPr lang="en-US" sz="900" dirty="0"/>
          </a:p>
        </p:txBody>
      </p:sp>
      <p:sp>
        <p:nvSpPr>
          <p:cNvPr id="19" name="Text 17"/>
          <p:cNvSpPr/>
          <p:nvPr/>
        </p:nvSpPr>
        <p:spPr>
          <a:xfrm>
            <a:off x="1417320" y="3931920"/>
            <a:ext cx="1691640" cy="274320"/>
          </a:xfrm>
          <a:prstGeom prst="rect">
            <a:avLst/>
          </a:prstGeom>
          <a:noFill/>
        </p:spPr>
        <p:txBody>
          <a:bodyPr wrap="square" rtlCol="0" anchor="ctr"/>
          <a:lstStyle/>
          <a:p>
            <a:pPr marL="0" indent="0">
              <a:buNone/>
            </a:pPr>
            <a:r>
              <a:rPr lang="en-US" sz="1100" dirty="0">
                <a:solidFill>
                  <a:srgbClr val="FFFFFF"/>
                </a:solidFill>
                <a:latin typeface="Calibri" panose="020F0502020204030204" pitchFamily="34" charset="0"/>
                <a:ea typeface="Calibri" panose="020F0502020204030204" pitchFamily="34" charset="-122"/>
                <a:cs typeface="Calibri" panose="020F0502020204030204" pitchFamily="34" charset="-120"/>
              </a:rPr>
              <a:t>Church of Wales</a:t>
            </a:r>
            <a:endParaRPr lang="en-US" sz="1100" dirty="0"/>
          </a:p>
        </p:txBody>
      </p:sp>
      <p:sp>
        <p:nvSpPr>
          <p:cNvPr id="20" name="Shape 18"/>
          <p:cNvSpPr/>
          <p:nvPr/>
        </p:nvSpPr>
        <p:spPr>
          <a:xfrm>
            <a:off x="3429000" y="868680"/>
            <a:ext cx="5440680" cy="1261872"/>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21" name="Shape 19"/>
          <p:cNvSpPr/>
          <p:nvPr/>
        </p:nvSpPr>
        <p:spPr>
          <a:xfrm>
            <a:off x="3429000" y="868680"/>
            <a:ext cx="5440680" cy="347472"/>
          </a:xfrm>
          <a:prstGeom prst="rect">
            <a:avLst/>
          </a:prstGeom>
          <a:solidFill>
            <a:srgbClr val="0A7A8F"/>
          </a:solidFill>
          <a:ln w="12700">
            <a:solidFill>
              <a:srgbClr val="0A7A8F"/>
            </a:solidFill>
            <a:prstDash val="solid"/>
          </a:ln>
        </p:spPr>
      </p:sp>
      <p:sp>
        <p:nvSpPr>
          <p:cNvPr id="22" name="Text 20"/>
          <p:cNvSpPr/>
          <p:nvPr/>
        </p:nvSpPr>
        <p:spPr>
          <a:xfrm>
            <a:off x="3538728" y="868680"/>
            <a:ext cx="5257800" cy="347472"/>
          </a:xfrm>
          <a:prstGeom prst="rect">
            <a:avLst/>
          </a:prstGeom>
          <a:noFill/>
        </p:spPr>
        <p:txBody>
          <a:bodyPr wrap="square" rtlCol="0" anchor="ctr"/>
          <a:lstStyle/>
          <a:p>
            <a:pPr marL="0" indent="0">
              <a:buNone/>
            </a:pPr>
            <a:r>
              <a:rPr lang="en-US" sz="1300" b="1" dirty="0">
                <a:solidFill>
                  <a:srgbClr val="FFFFFF"/>
                </a:solidFill>
                <a:latin typeface="Georgia" panose="02040502050405020303" pitchFamily="34" charset="0"/>
                <a:ea typeface="Georgia" panose="02040502050405020303" pitchFamily="34" charset="-122"/>
                <a:cs typeface="Georgia" panose="02040502050405020303" pitchFamily="34" charset="-120"/>
              </a:rPr>
              <a:t>Her Background</a:t>
            </a:r>
            <a:endParaRPr lang="en-US" sz="1300" dirty="0"/>
          </a:p>
        </p:txBody>
      </p:sp>
      <p:sp>
        <p:nvSpPr>
          <p:cNvPr id="23" name="Text 21"/>
          <p:cNvSpPr/>
          <p:nvPr/>
        </p:nvSpPr>
        <p:spPr>
          <a:xfrm>
            <a:off x="3538728" y="1271016"/>
            <a:ext cx="5257800" cy="786384"/>
          </a:xfrm>
          <a:prstGeom prst="rect">
            <a:avLst/>
          </a:prstGeom>
          <a:noFill/>
        </p:spPr>
        <p:txBody>
          <a:bodyPr wrap="square" rtlCol="0" anchor="ctr"/>
          <a:lstStyle/>
          <a:p>
            <a:pPr marL="0" indent="0">
              <a:lnSpc>
                <a:spcPct val="125000"/>
              </a:lnSpc>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Margaret is a retired primary school teacher who spent 35 years working with young children in Cardiff. She is a confident woman who values her independence deeply. She enjoys gardening, reading, and spending time with her two grandchildren, aged 8 and 11.</a:t>
            </a:r>
            <a:endParaRPr lang="en-US" sz="1100" dirty="0"/>
          </a:p>
        </p:txBody>
      </p:sp>
      <p:sp>
        <p:nvSpPr>
          <p:cNvPr id="24" name="Shape 22"/>
          <p:cNvSpPr/>
          <p:nvPr/>
        </p:nvSpPr>
        <p:spPr>
          <a:xfrm>
            <a:off x="3429000" y="2212848"/>
            <a:ext cx="5440680" cy="1261872"/>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25" name="Shape 23"/>
          <p:cNvSpPr/>
          <p:nvPr/>
        </p:nvSpPr>
        <p:spPr>
          <a:xfrm>
            <a:off x="3429000" y="2212848"/>
            <a:ext cx="5440680" cy="347472"/>
          </a:xfrm>
          <a:prstGeom prst="rect">
            <a:avLst/>
          </a:prstGeom>
          <a:solidFill>
            <a:srgbClr val="0A7A8F"/>
          </a:solidFill>
          <a:ln w="12700">
            <a:solidFill>
              <a:srgbClr val="0A7A8F"/>
            </a:solidFill>
            <a:prstDash val="solid"/>
          </a:ln>
        </p:spPr>
      </p:sp>
      <p:sp>
        <p:nvSpPr>
          <p:cNvPr id="26" name="Text 24"/>
          <p:cNvSpPr/>
          <p:nvPr/>
        </p:nvSpPr>
        <p:spPr>
          <a:xfrm>
            <a:off x="3538728" y="2212848"/>
            <a:ext cx="5257800" cy="347472"/>
          </a:xfrm>
          <a:prstGeom prst="rect">
            <a:avLst/>
          </a:prstGeom>
          <a:noFill/>
        </p:spPr>
        <p:txBody>
          <a:bodyPr wrap="square" rtlCol="0" anchor="ctr"/>
          <a:lstStyle/>
          <a:p>
            <a:pPr marL="0" indent="0">
              <a:buNone/>
            </a:pPr>
            <a:r>
              <a:rPr lang="en-US" sz="1300" b="1" dirty="0">
                <a:solidFill>
                  <a:srgbClr val="FFFFFF"/>
                </a:solidFill>
                <a:latin typeface="Georgia" panose="02040502050405020303" pitchFamily="34" charset="0"/>
                <a:ea typeface="Georgia" panose="02040502050405020303" pitchFamily="34" charset="-122"/>
                <a:cs typeface="Georgia" panose="02040502050405020303" pitchFamily="34" charset="-120"/>
              </a:rPr>
              <a:t>What Has Changed</a:t>
            </a:r>
            <a:endParaRPr lang="en-US" sz="1300" dirty="0"/>
          </a:p>
        </p:txBody>
      </p:sp>
      <p:sp>
        <p:nvSpPr>
          <p:cNvPr id="27" name="Text 25"/>
          <p:cNvSpPr/>
          <p:nvPr/>
        </p:nvSpPr>
        <p:spPr>
          <a:xfrm>
            <a:off x="3538728" y="2615184"/>
            <a:ext cx="5257800" cy="786384"/>
          </a:xfrm>
          <a:prstGeom prst="rect">
            <a:avLst/>
          </a:prstGeom>
          <a:noFill/>
        </p:spPr>
        <p:txBody>
          <a:bodyPr wrap="square" rtlCol="0" anchor="ctr"/>
          <a:lstStyle/>
          <a:p>
            <a:pPr marL="0" indent="0">
              <a:lnSpc>
                <a:spcPct val="125000"/>
              </a:lnSpc>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Six weeks ago Margaret had an ischaemic stroke at home. She now has weakness on her left side, some difficulty finding words, and low mood. She needs support with washing, dressing, and getting around safely inside the house.</a:t>
            </a:r>
            <a:endParaRPr lang="en-US" sz="1100" dirty="0"/>
          </a:p>
        </p:txBody>
      </p:sp>
      <p:sp>
        <p:nvSpPr>
          <p:cNvPr id="28" name="Shape 26"/>
          <p:cNvSpPr/>
          <p:nvPr/>
        </p:nvSpPr>
        <p:spPr>
          <a:xfrm>
            <a:off x="3429000" y="3557016"/>
            <a:ext cx="5440680" cy="1261872"/>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29" name="Shape 27"/>
          <p:cNvSpPr/>
          <p:nvPr/>
        </p:nvSpPr>
        <p:spPr>
          <a:xfrm>
            <a:off x="3429000" y="3557016"/>
            <a:ext cx="5440680" cy="347472"/>
          </a:xfrm>
          <a:prstGeom prst="rect">
            <a:avLst/>
          </a:prstGeom>
          <a:solidFill>
            <a:srgbClr val="0A7A8F"/>
          </a:solidFill>
          <a:ln w="12700">
            <a:solidFill>
              <a:srgbClr val="0A7A8F"/>
            </a:solidFill>
            <a:prstDash val="solid"/>
          </a:ln>
        </p:spPr>
      </p:sp>
      <p:sp>
        <p:nvSpPr>
          <p:cNvPr id="30" name="Text 28"/>
          <p:cNvSpPr/>
          <p:nvPr/>
        </p:nvSpPr>
        <p:spPr>
          <a:xfrm>
            <a:off x="3538728" y="3557016"/>
            <a:ext cx="5257800" cy="347472"/>
          </a:xfrm>
          <a:prstGeom prst="rect">
            <a:avLst/>
          </a:prstGeom>
          <a:noFill/>
        </p:spPr>
        <p:txBody>
          <a:bodyPr wrap="square" rtlCol="0" anchor="ctr"/>
          <a:lstStyle/>
          <a:p>
            <a:pPr marL="0" indent="0">
              <a:buNone/>
            </a:pPr>
            <a:r>
              <a:rPr lang="en-US" sz="1300" b="1" dirty="0">
                <a:solidFill>
                  <a:srgbClr val="FFFFFF"/>
                </a:solidFill>
                <a:latin typeface="Georgia" panose="02040502050405020303" pitchFamily="34" charset="0"/>
                <a:ea typeface="Georgia" panose="02040502050405020303" pitchFamily="34" charset="-122"/>
                <a:cs typeface="Georgia" panose="02040502050405020303" pitchFamily="34" charset="-120"/>
              </a:rPr>
              <a:t>What She Wants</a:t>
            </a:r>
            <a:endParaRPr lang="en-US" sz="1300" dirty="0"/>
          </a:p>
        </p:txBody>
      </p:sp>
      <p:sp>
        <p:nvSpPr>
          <p:cNvPr id="31" name="Text 29"/>
          <p:cNvSpPr/>
          <p:nvPr/>
        </p:nvSpPr>
        <p:spPr>
          <a:xfrm>
            <a:off x="3538728" y="3959352"/>
            <a:ext cx="5257800" cy="786384"/>
          </a:xfrm>
          <a:prstGeom prst="rect">
            <a:avLst/>
          </a:prstGeom>
          <a:noFill/>
        </p:spPr>
        <p:txBody>
          <a:bodyPr wrap="square" rtlCol="0" anchor="ctr"/>
          <a:lstStyle/>
          <a:p>
            <a:pPr marL="0" indent="0">
              <a:lnSpc>
                <a:spcPct val="125000"/>
              </a:lnSpc>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Margaret wants to get back to her garden, attend her grandchildren's school play in three months, and feel like herself again. She is determined and motivated, which is a great strength to build on in her care plan.</a:t>
            </a:r>
            <a:endParaRPr lang="en-US" sz="1100" dirty="0"/>
          </a:p>
        </p:txBody>
      </p:sp>
      <p:sp>
        <p:nvSpPr>
          <p:cNvPr id="32" name="Shape 30"/>
          <p:cNvSpPr/>
          <p:nvPr/>
        </p:nvSpPr>
        <p:spPr>
          <a:xfrm>
            <a:off x="0" y="4892040"/>
            <a:ext cx="9144000" cy="251460"/>
          </a:xfrm>
          <a:prstGeom prst="rect">
            <a:avLst/>
          </a:prstGeom>
          <a:solidFill>
            <a:srgbClr val="EAF4F7"/>
          </a:solidFill>
          <a:ln w="12700">
            <a:solidFill>
              <a:srgbClr val="C2DDE6"/>
            </a:solidFill>
            <a:prstDash val="solid"/>
          </a:ln>
        </p:spPr>
      </p:sp>
      <p:sp>
        <p:nvSpPr>
          <p:cNvPr id="33" name="Text 31"/>
          <p:cNvSpPr/>
          <p:nvPr/>
        </p:nvSpPr>
        <p:spPr>
          <a:xfrm>
            <a:off x="274320" y="4892040"/>
            <a:ext cx="8595360" cy="251460"/>
          </a:xfrm>
          <a:prstGeom prst="rect">
            <a:avLst/>
          </a:prstGeom>
          <a:noFill/>
        </p:spPr>
        <p:txBody>
          <a:bodyPr wrap="square" rtlCol="0" anchor="ctr"/>
          <a:lstStyle/>
          <a:p>
            <a:pPr marL="0" indent="0" algn="r">
              <a:buNone/>
            </a:pPr>
            <a:r>
              <a:rPr lang="en-US" sz="900" dirty="0">
                <a:solidFill>
                  <a:srgbClr val="5A7A88"/>
                </a:solidFill>
                <a:latin typeface="Calibri" panose="020F0502020204030204" pitchFamily="34" charset="0"/>
                <a:ea typeface="Calibri" panose="020F0502020204030204" pitchFamily="34" charset="-122"/>
                <a:cs typeface="Calibri" panose="020F0502020204030204" pitchFamily="34" charset="-120"/>
              </a:rPr>
              <a:t>Ref: NHS Long Term Plan (2019); Kitwood (1997)</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8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0A7A8F"/>
          </a:solidFill>
          <a:ln w="12700">
            <a:solidFill>
              <a:srgbClr val="0A7A8F"/>
            </a:solidFill>
            <a:prstDash val="solid"/>
          </a:ln>
        </p:spPr>
      </p:sp>
      <p:sp>
        <p:nvSpPr>
          <p:cNvPr id="3" name="Text 1"/>
          <p:cNvSpPr/>
          <p:nvPr/>
        </p:nvSpPr>
        <p:spPr>
          <a:xfrm>
            <a:off x="365760" y="0"/>
            <a:ext cx="8412480" cy="749808"/>
          </a:xfrm>
          <a:prstGeom prst="rect">
            <a:avLst/>
          </a:prstGeom>
          <a:noFill/>
        </p:spPr>
        <p:txBody>
          <a:bodyPr wrap="square" rtlCol="0" anchor="ctr"/>
          <a:lstStyle/>
          <a:p>
            <a:pPr marL="0" indent="0">
              <a:buNone/>
            </a:pPr>
            <a:r>
              <a:rPr lang="en-US" sz="2600" b="1" dirty="0">
                <a:solidFill>
                  <a:srgbClr val="FFFFFF"/>
                </a:solidFill>
                <a:latin typeface="Georgia" panose="02040502050405020303" pitchFamily="34" charset="0"/>
                <a:ea typeface="Georgia" panose="02040502050405020303" pitchFamily="34" charset="-122"/>
                <a:cs typeface="Georgia" panose="02040502050405020303" pitchFamily="34" charset="-120"/>
              </a:rPr>
              <a:t>Understanding Stroke</a:t>
            </a:r>
            <a:endParaRPr lang="en-US" sz="2600" dirty="0"/>
          </a:p>
        </p:txBody>
      </p:sp>
      <p:sp>
        <p:nvSpPr>
          <p:cNvPr id="4" name="Shape 2"/>
          <p:cNvSpPr/>
          <p:nvPr/>
        </p:nvSpPr>
        <p:spPr>
          <a:xfrm>
            <a:off x="182880" y="868680"/>
            <a:ext cx="2103120" cy="1051560"/>
          </a:xfrm>
          <a:prstGeom prst="rect">
            <a:avLst/>
          </a:prstGeom>
          <a:solidFill>
            <a:srgbClr val="064663"/>
          </a:solidFill>
          <a:ln w="12700">
            <a:solidFill>
              <a:srgbClr val="064663"/>
            </a:solidFill>
            <a:prstDash val="solid"/>
          </a:ln>
          <a:effectLst>
            <a:outerShdw blurRad="88900" dist="25400" dir="8100000" algn="bl" rotWithShape="0">
              <a:srgbClr val="000000">
                <a:alpha val="10000"/>
              </a:srgbClr>
            </a:outerShdw>
          </a:effectLst>
        </p:spPr>
      </p:sp>
      <p:sp>
        <p:nvSpPr>
          <p:cNvPr id="5" name="Text 3"/>
          <p:cNvSpPr/>
          <p:nvPr/>
        </p:nvSpPr>
        <p:spPr>
          <a:xfrm>
            <a:off x="182880" y="896112"/>
            <a:ext cx="2103120" cy="502920"/>
          </a:xfrm>
          <a:prstGeom prst="rect">
            <a:avLst/>
          </a:prstGeom>
          <a:noFill/>
        </p:spPr>
        <p:txBody>
          <a:bodyPr wrap="square" rtlCol="0" anchor="ctr"/>
          <a:lstStyle/>
          <a:p>
            <a:pPr marL="0" indent="0" algn="ctr">
              <a:buNone/>
            </a:pPr>
            <a:r>
              <a:rPr lang="en-US" sz="3000" b="1" dirty="0">
                <a:solidFill>
                  <a:srgbClr val="FFFFFF"/>
                </a:solidFill>
                <a:latin typeface="Georgia" panose="02040502050405020303" pitchFamily="34" charset="0"/>
                <a:ea typeface="Georgia" panose="02040502050405020303" pitchFamily="34" charset="-122"/>
                <a:cs typeface="Georgia" panose="02040502050405020303" pitchFamily="34" charset="-120"/>
              </a:rPr>
              <a:t>100,000</a:t>
            </a:r>
            <a:endParaRPr lang="en-US" sz="3000" dirty="0"/>
          </a:p>
        </p:txBody>
      </p:sp>
      <p:sp>
        <p:nvSpPr>
          <p:cNvPr id="6" name="Text 4"/>
          <p:cNvSpPr/>
          <p:nvPr/>
        </p:nvSpPr>
        <p:spPr>
          <a:xfrm>
            <a:off x="256032" y="1399032"/>
            <a:ext cx="1965960" cy="475488"/>
          </a:xfrm>
          <a:prstGeom prst="rect">
            <a:avLst/>
          </a:prstGeom>
          <a:noFill/>
        </p:spPr>
        <p:txBody>
          <a:bodyPr wrap="square" rtlCol="0" anchor="ctr"/>
          <a:lstStyle/>
          <a:p>
            <a:pPr marL="0" indent="0" algn="ctr">
              <a:lnSpc>
                <a:spcPct val="115000"/>
              </a:lnSpc>
              <a:buNone/>
            </a:pPr>
            <a:r>
              <a:rPr lang="en-US" sz="1000" dirty="0">
                <a:solidFill>
                  <a:srgbClr val="FFFFFF"/>
                </a:solidFill>
                <a:latin typeface="Calibri" panose="020F0502020204030204" pitchFamily="34" charset="0"/>
                <a:ea typeface="Calibri" panose="020F0502020204030204" pitchFamily="34" charset="-122"/>
                <a:cs typeface="Calibri" panose="020F0502020204030204" pitchFamily="34" charset="-120"/>
              </a:rPr>
              <a:t>strokes happen in the UK every year</a:t>
            </a:r>
            <a:endParaRPr lang="en-US" sz="1000" dirty="0"/>
          </a:p>
        </p:txBody>
      </p:sp>
      <p:sp>
        <p:nvSpPr>
          <p:cNvPr id="7" name="Shape 5"/>
          <p:cNvSpPr/>
          <p:nvPr/>
        </p:nvSpPr>
        <p:spPr>
          <a:xfrm>
            <a:off x="2395728" y="868680"/>
            <a:ext cx="2103120" cy="1051560"/>
          </a:xfrm>
          <a:prstGeom prst="rect">
            <a:avLst/>
          </a:prstGeom>
          <a:solidFill>
            <a:srgbClr val="0A7A8F"/>
          </a:solidFill>
          <a:ln w="12700">
            <a:solidFill>
              <a:srgbClr val="0A7A8F"/>
            </a:solidFill>
            <a:prstDash val="solid"/>
          </a:ln>
          <a:effectLst>
            <a:outerShdw blurRad="88900" dist="25400" dir="8100000" algn="bl" rotWithShape="0">
              <a:srgbClr val="000000">
                <a:alpha val="10000"/>
              </a:srgbClr>
            </a:outerShdw>
          </a:effectLst>
        </p:spPr>
      </p:sp>
      <p:sp>
        <p:nvSpPr>
          <p:cNvPr id="8" name="Text 6"/>
          <p:cNvSpPr/>
          <p:nvPr/>
        </p:nvSpPr>
        <p:spPr>
          <a:xfrm>
            <a:off x="2395728" y="896112"/>
            <a:ext cx="2103120" cy="502920"/>
          </a:xfrm>
          <a:prstGeom prst="rect">
            <a:avLst/>
          </a:prstGeom>
          <a:noFill/>
        </p:spPr>
        <p:txBody>
          <a:bodyPr wrap="square" rtlCol="0" anchor="ctr"/>
          <a:lstStyle/>
          <a:p>
            <a:pPr marL="0" indent="0" algn="ctr">
              <a:buNone/>
            </a:pPr>
            <a:r>
              <a:rPr lang="en-US" sz="3000" b="1" dirty="0">
                <a:solidFill>
                  <a:srgbClr val="FFFFFF"/>
                </a:solidFill>
                <a:latin typeface="Georgia" panose="02040502050405020303" pitchFamily="34" charset="0"/>
                <a:ea typeface="Georgia" panose="02040502050405020303" pitchFamily="34" charset="-122"/>
                <a:cs typeface="Georgia" panose="02040502050405020303" pitchFamily="34" charset="-120"/>
              </a:rPr>
              <a:t>1 in 4</a:t>
            </a:r>
            <a:endParaRPr lang="en-US" sz="3000" dirty="0"/>
          </a:p>
        </p:txBody>
      </p:sp>
      <p:sp>
        <p:nvSpPr>
          <p:cNvPr id="9" name="Text 7"/>
          <p:cNvSpPr/>
          <p:nvPr/>
        </p:nvSpPr>
        <p:spPr>
          <a:xfrm>
            <a:off x="2468880" y="1399032"/>
            <a:ext cx="1965960" cy="475488"/>
          </a:xfrm>
          <a:prstGeom prst="rect">
            <a:avLst/>
          </a:prstGeom>
          <a:noFill/>
        </p:spPr>
        <p:txBody>
          <a:bodyPr wrap="square" rtlCol="0" anchor="ctr"/>
          <a:lstStyle/>
          <a:p>
            <a:pPr marL="0" indent="0" algn="ctr">
              <a:lnSpc>
                <a:spcPct val="115000"/>
              </a:lnSpc>
              <a:buNone/>
            </a:pPr>
            <a:r>
              <a:rPr lang="en-US" sz="1000" dirty="0">
                <a:solidFill>
                  <a:srgbClr val="FFFFFF"/>
                </a:solidFill>
                <a:latin typeface="Calibri" panose="020F0502020204030204" pitchFamily="34" charset="0"/>
                <a:ea typeface="Calibri" panose="020F0502020204030204" pitchFamily="34" charset="-122"/>
                <a:cs typeface="Calibri" panose="020F0502020204030204" pitchFamily="34" charset="-120"/>
              </a:rPr>
              <a:t>people will have a stroke in their lifetime</a:t>
            </a:r>
            <a:endParaRPr lang="en-US" sz="1000" dirty="0"/>
          </a:p>
        </p:txBody>
      </p:sp>
      <p:sp>
        <p:nvSpPr>
          <p:cNvPr id="10" name="Shape 8"/>
          <p:cNvSpPr/>
          <p:nvPr/>
        </p:nvSpPr>
        <p:spPr>
          <a:xfrm>
            <a:off x="4608576" y="868680"/>
            <a:ext cx="2103120" cy="1051560"/>
          </a:xfrm>
          <a:prstGeom prst="rect">
            <a:avLst/>
          </a:prstGeom>
          <a:solidFill>
            <a:srgbClr val="E05C3A"/>
          </a:solidFill>
          <a:ln w="12700">
            <a:solidFill>
              <a:srgbClr val="E05C3A"/>
            </a:solidFill>
            <a:prstDash val="solid"/>
          </a:ln>
          <a:effectLst>
            <a:outerShdw blurRad="88900" dist="25400" dir="8100000" algn="bl" rotWithShape="0">
              <a:srgbClr val="000000">
                <a:alpha val="10000"/>
              </a:srgbClr>
            </a:outerShdw>
          </a:effectLst>
        </p:spPr>
      </p:sp>
      <p:sp>
        <p:nvSpPr>
          <p:cNvPr id="11" name="Text 9"/>
          <p:cNvSpPr/>
          <p:nvPr/>
        </p:nvSpPr>
        <p:spPr>
          <a:xfrm>
            <a:off x="4608576" y="896112"/>
            <a:ext cx="2103120" cy="502920"/>
          </a:xfrm>
          <a:prstGeom prst="rect">
            <a:avLst/>
          </a:prstGeom>
          <a:noFill/>
        </p:spPr>
        <p:txBody>
          <a:bodyPr wrap="square" rtlCol="0" anchor="ctr"/>
          <a:lstStyle/>
          <a:p>
            <a:pPr marL="0" indent="0" algn="ctr">
              <a:buNone/>
            </a:pPr>
            <a:r>
              <a:rPr lang="en-US" sz="3000" b="1" dirty="0">
                <a:solidFill>
                  <a:srgbClr val="FFFFFF"/>
                </a:solidFill>
                <a:latin typeface="Georgia" panose="02040502050405020303" pitchFamily="34" charset="0"/>
                <a:ea typeface="Georgia" panose="02040502050405020303" pitchFamily="34" charset="-122"/>
                <a:cs typeface="Georgia" panose="02040502050405020303" pitchFamily="34" charset="-120"/>
              </a:rPr>
              <a:t>85%</a:t>
            </a:r>
            <a:endParaRPr lang="en-US" sz="3000" dirty="0"/>
          </a:p>
        </p:txBody>
      </p:sp>
      <p:sp>
        <p:nvSpPr>
          <p:cNvPr id="12" name="Text 10"/>
          <p:cNvSpPr/>
          <p:nvPr/>
        </p:nvSpPr>
        <p:spPr>
          <a:xfrm>
            <a:off x="4681728" y="1399032"/>
            <a:ext cx="1965960" cy="475488"/>
          </a:xfrm>
          <a:prstGeom prst="rect">
            <a:avLst/>
          </a:prstGeom>
          <a:noFill/>
        </p:spPr>
        <p:txBody>
          <a:bodyPr wrap="square" rtlCol="0" anchor="ctr"/>
          <a:lstStyle/>
          <a:p>
            <a:pPr marL="0" indent="0" algn="ctr">
              <a:lnSpc>
                <a:spcPct val="115000"/>
              </a:lnSpc>
              <a:buNone/>
            </a:pPr>
            <a:r>
              <a:rPr lang="en-US" sz="1000" dirty="0">
                <a:solidFill>
                  <a:srgbClr val="FFFFFF"/>
                </a:solidFill>
                <a:latin typeface="Calibri" panose="020F0502020204030204" pitchFamily="34" charset="0"/>
                <a:ea typeface="Calibri" panose="020F0502020204030204" pitchFamily="34" charset="-122"/>
                <a:cs typeface="Calibri" panose="020F0502020204030204" pitchFamily="34" charset="-120"/>
              </a:rPr>
              <a:t>of strokes are ischaemic, caused by a blockage</a:t>
            </a:r>
            <a:endParaRPr lang="en-US" sz="1000" dirty="0"/>
          </a:p>
        </p:txBody>
      </p:sp>
      <p:sp>
        <p:nvSpPr>
          <p:cNvPr id="13" name="Shape 11"/>
          <p:cNvSpPr/>
          <p:nvPr/>
        </p:nvSpPr>
        <p:spPr>
          <a:xfrm>
            <a:off x="6821424" y="868680"/>
            <a:ext cx="2103120" cy="1051560"/>
          </a:xfrm>
          <a:prstGeom prst="rect">
            <a:avLst/>
          </a:prstGeom>
          <a:solidFill>
            <a:srgbClr val="3A7D8C"/>
          </a:solidFill>
          <a:ln w="12700">
            <a:solidFill>
              <a:srgbClr val="3A7D8C"/>
            </a:solidFill>
            <a:prstDash val="solid"/>
          </a:ln>
          <a:effectLst>
            <a:outerShdw blurRad="88900" dist="25400" dir="8100000" algn="bl" rotWithShape="0">
              <a:srgbClr val="000000">
                <a:alpha val="10000"/>
              </a:srgbClr>
            </a:outerShdw>
          </a:effectLst>
        </p:spPr>
      </p:sp>
      <p:sp>
        <p:nvSpPr>
          <p:cNvPr id="14" name="Text 12"/>
          <p:cNvSpPr/>
          <p:nvPr/>
        </p:nvSpPr>
        <p:spPr>
          <a:xfrm>
            <a:off x="6821424" y="896112"/>
            <a:ext cx="2103120" cy="502920"/>
          </a:xfrm>
          <a:prstGeom prst="rect">
            <a:avLst/>
          </a:prstGeom>
          <a:noFill/>
        </p:spPr>
        <p:txBody>
          <a:bodyPr wrap="square" rtlCol="0" anchor="ctr"/>
          <a:lstStyle/>
          <a:p>
            <a:pPr marL="0" indent="0" algn="ctr">
              <a:buNone/>
            </a:pPr>
            <a:r>
              <a:rPr lang="en-US" sz="3000" b="1" dirty="0">
                <a:solidFill>
                  <a:srgbClr val="FFFFFF"/>
                </a:solidFill>
                <a:latin typeface="Georgia" panose="02040502050405020303" pitchFamily="34" charset="0"/>
                <a:ea typeface="Georgia" panose="02040502050405020303" pitchFamily="34" charset="-122"/>
                <a:cs typeface="Georgia" panose="02040502050405020303" pitchFamily="34" charset="-120"/>
              </a:rPr>
              <a:t>1.3M</a:t>
            </a:r>
            <a:endParaRPr lang="en-US" sz="3000" dirty="0"/>
          </a:p>
        </p:txBody>
      </p:sp>
      <p:sp>
        <p:nvSpPr>
          <p:cNvPr id="15" name="Text 13"/>
          <p:cNvSpPr/>
          <p:nvPr/>
        </p:nvSpPr>
        <p:spPr>
          <a:xfrm>
            <a:off x="6894576" y="1399032"/>
            <a:ext cx="1965960" cy="475488"/>
          </a:xfrm>
          <a:prstGeom prst="rect">
            <a:avLst/>
          </a:prstGeom>
          <a:noFill/>
        </p:spPr>
        <p:txBody>
          <a:bodyPr wrap="square" rtlCol="0" anchor="ctr"/>
          <a:lstStyle/>
          <a:p>
            <a:pPr marL="0" indent="0" algn="ctr">
              <a:lnSpc>
                <a:spcPct val="115000"/>
              </a:lnSpc>
              <a:buNone/>
            </a:pPr>
            <a:r>
              <a:rPr lang="en-US" sz="1000" dirty="0">
                <a:solidFill>
                  <a:srgbClr val="FFFFFF"/>
                </a:solidFill>
                <a:latin typeface="Calibri" panose="020F0502020204030204" pitchFamily="34" charset="0"/>
                <a:ea typeface="Calibri" panose="020F0502020204030204" pitchFamily="34" charset="-122"/>
                <a:cs typeface="Calibri" panose="020F0502020204030204" pitchFamily="34" charset="-120"/>
              </a:rPr>
              <a:t>stroke survivors are living in the UK today</a:t>
            </a:r>
            <a:endParaRPr lang="en-US" sz="1000" dirty="0"/>
          </a:p>
        </p:txBody>
      </p:sp>
      <p:sp>
        <p:nvSpPr>
          <p:cNvPr id="16" name="Shape 14"/>
          <p:cNvSpPr/>
          <p:nvPr/>
        </p:nvSpPr>
        <p:spPr>
          <a:xfrm>
            <a:off x="182880" y="2057400"/>
            <a:ext cx="4206240" cy="2697480"/>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7" name="Shape 15"/>
          <p:cNvSpPr/>
          <p:nvPr/>
        </p:nvSpPr>
        <p:spPr>
          <a:xfrm>
            <a:off x="182880" y="2057400"/>
            <a:ext cx="4206240" cy="347472"/>
          </a:xfrm>
          <a:prstGeom prst="rect">
            <a:avLst/>
          </a:prstGeom>
          <a:solidFill>
            <a:srgbClr val="064663"/>
          </a:solidFill>
          <a:ln w="12700">
            <a:solidFill>
              <a:srgbClr val="064663"/>
            </a:solidFill>
            <a:prstDash val="solid"/>
          </a:ln>
        </p:spPr>
      </p:sp>
      <p:sp>
        <p:nvSpPr>
          <p:cNvPr id="18" name="Text 16"/>
          <p:cNvSpPr/>
          <p:nvPr/>
        </p:nvSpPr>
        <p:spPr>
          <a:xfrm>
            <a:off x="292608" y="2057400"/>
            <a:ext cx="3986784" cy="347472"/>
          </a:xfrm>
          <a:prstGeom prst="rect">
            <a:avLst/>
          </a:prstGeom>
          <a:noFill/>
        </p:spPr>
        <p:txBody>
          <a:bodyPr wrap="square" rtlCol="0" anchor="ctr"/>
          <a:lstStyle/>
          <a:p>
            <a:pPr marL="0" indent="0">
              <a:buNone/>
            </a:pPr>
            <a:r>
              <a:rPr lang="en-US" sz="1300" b="1" dirty="0">
                <a:solidFill>
                  <a:srgbClr val="FFFFFF"/>
                </a:solidFill>
                <a:latin typeface="Georgia" panose="02040502050405020303" pitchFamily="34" charset="0"/>
                <a:ea typeface="Georgia" panose="02040502050405020303" pitchFamily="34" charset="-122"/>
                <a:cs typeface="Georgia" panose="02040502050405020303" pitchFamily="34" charset="-120"/>
              </a:rPr>
              <a:t>What Happens During a Stroke?</a:t>
            </a:r>
            <a:endParaRPr lang="en-US" sz="1300" dirty="0"/>
          </a:p>
        </p:txBody>
      </p:sp>
      <p:sp>
        <p:nvSpPr>
          <p:cNvPr id="19" name="Text 17"/>
          <p:cNvSpPr/>
          <p:nvPr/>
        </p:nvSpPr>
        <p:spPr>
          <a:xfrm>
            <a:off x="292608" y="2450592"/>
            <a:ext cx="4023360" cy="2231136"/>
          </a:xfrm>
          <a:prstGeom prst="rect">
            <a:avLst/>
          </a:prstGeom>
          <a:noFill/>
        </p:spPr>
        <p:txBody>
          <a:bodyPr wrap="square" rtlCol="0" anchor="ctr"/>
          <a:lstStyle/>
          <a:p>
            <a:pPr marL="0" indent="0">
              <a:lnSpc>
                <a:spcPct val="130000"/>
              </a:lnSpc>
              <a:buNone/>
            </a:pPr>
            <a:r>
              <a:rPr lang="en-US" sz="1150" dirty="0">
                <a:solidFill>
                  <a:srgbClr val="1A2B35"/>
                </a:solidFill>
                <a:latin typeface="Calibri" panose="020F0502020204030204" pitchFamily="34" charset="0"/>
                <a:ea typeface="Calibri" panose="020F0502020204030204" pitchFamily="34" charset="-122"/>
                <a:cs typeface="Calibri" panose="020F0502020204030204" pitchFamily="34" charset="-120"/>
              </a:rPr>
              <a:t>A stroke happens when the blood supply to part of the brain is suddenly stopped. Brain cells need a constant supply of oxygen from the blood to survive. When that supply is cut off, cells begin to die very quickly. This can happen because of a blockage in a blood vessel (ischaemic stroke) or because a blood vessel bursts and bleeds into the brain (haemorrhagic stroke). The effects of a stroke depend on which part of the brain is affected and how quickly treatment is given. Fast treatment greatly improves a person's chances of recovery.</a:t>
            </a:r>
            <a:endParaRPr lang="en-US" sz="1150" dirty="0"/>
          </a:p>
        </p:txBody>
      </p:sp>
      <p:sp>
        <p:nvSpPr>
          <p:cNvPr id="20" name="Shape 18"/>
          <p:cNvSpPr/>
          <p:nvPr/>
        </p:nvSpPr>
        <p:spPr>
          <a:xfrm>
            <a:off x="4663440" y="2057400"/>
            <a:ext cx="4251960" cy="2697480"/>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21" name="Shape 19"/>
          <p:cNvSpPr/>
          <p:nvPr/>
        </p:nvSpPr>
        <p:spPr>
          <a:xfrm>
            <a:off x="4663440" y="2057400"/>
            <a:ext cx="4251960" cy="347472"/>
          </a:xfrm>
          <a:prstGeom prst="rect">
            <a:avLst/>
          </a:prstGeom>
          <a:solidFill>
            <a:srgbClr val="0A7A8F"/>
          </a:solidFill>
          <a:ln w="12700">
            <a:solidFill>
              <a:srgbClr val="0A7A8F"/>
            </a:solidFill>
            <a:prstDash val="solid"/>
          </a:ln>
        </p:spPr>
      </p:sp>
      <p:sp>
        <p:nvSpPr>
          <p:cNvPr id="22" name="Text 20"/>
          <p:cNvSpPr/>
          <p:nvPr/>
        </p:nvSpPr>
        <p:spPr>
          <a:xfrm>
            <a:off x="4773168" y="2057400"/>
            <a:ext cx="4023360" cy="347472"/>
          </a:xfrm>
          <a:prstGeom prst="rect">
            <a:avLst/>
          </a:prstGeom>
          <a:noFill/>
        </p:spPr>
        <p:txBody>
          <a:bodyPr wrap="square" rtlCol="0" anchor="ctr"/>
          <a:lstStyle/>
          <a:p>
            <a:pPr marL="0" indent="0">
              <a:buNone/>
            </a:pPr>
            <a:r>
              <a:rPr lang="en-US" sz="1300" b="1" dirty="0">
                <a:solidFill>
                  <a:srgbClr val="FFFFFF"/>
                </a:solidFill>
                <a:latin typeface="Georgia" panose="02040502050405020303" pitchFamily="34" charset="0"/>
                <a:ea typeface="Georgia" panose="02040502050405020303" pitchFamily="34" charset="-122"/>
                <a:cs typeface="Georgia" panose="02040502050405020303" pitchFamily="34" charset="-120"/>
              </a:rPr>
              <a:t>Common Effects of a Stroke</a:t>
            </a:r>
            <a:endParaRPr lang="en-US" sz="1300" dirty="0"/>
          </a:p>
        </p:txBody>
      </p:sp>
      <p:sp>
        <p:nvSpPr>
          <p:cNvPr id="23" name="Text 21"/>
          <p:cNvSpPr/>
          <p:nvPr/>
        </p:nvSpPr>
        <p:spPr>
          <a:xfrm>
            <a:off x="4773168" y="2468880"/>
            <a:ext cx="4023360" cy="2212848"/>
          </a:xfrm>
          <a:prstGeom prst="rect">
            <a:avLst/>
          </a:prstGeom>
          <a:noFill/>
        </p:spPr>
        <p:txBody>
          <a:bodyPr wrap="square" rtlCol="0" anchor="ctr"/>
          <a:lstStyle/>
          <a:p>
            <a:pPr marL="342900" indent="-342900">
              <a:lnSpc>
                <a:spcPct val="130000"/>
              </a:lnSpc>
              <a:buSzPct val="100000"/>
              <a:buChar char="•"/>
            </a:pPr>
            <a:r>
              <a:rPr lang="en-US" sz="1150" dirty="0">
                <a:solidFill>
                  <a:srgbClr val="1A2B35"/>
                </a:solidFill>
                <a:latin typeface="Calibri" panose="020F0502020204030204" pitchFamily="34" charset="0"/>
                <a:ea typeface="Calibri" panose="020F0502020204030204" pitchFamily="34" charset="-122"/>
                <a:cs typeface="Calibri" panose="020F0502020204030204" pitchFamily="34" charset="-120"/>
              </a:rPr>
              <a:t>Weakness or paralysis on one side of the body</a:t>
            </a:r>
            <a:endParaRPr lang="en-US" sz="1150" dirty="0"/>
          </a:p>
          <a:p>
            <a:pPr marL="342900" indent="-342900">
              <a:lnSpc>
                <a:spcPct val="130000"/>
              </a:lnSpc>
              <a:buSzPct val="100000"/>
              <a:buChar char="•"/>
            </a:pPr>
            <a:r>
              <a:rPr lang="en-US" sz="1150" dirty="0">
                <a:solidFill>
                  <a:srgbClr val="1A2B35"/>
                </a:solidFill>
                <a:latin typeface="Calibri" panose="020F0502020204030204" pitchFamily="34" charset="0"/>
                <a:ea typeface="Calibri" panose="020F0502020204030204" pitchFamily="34" charset="-122"/>
                <a:cs typeface="Calibri" panose="020F0502020204030204" pitchFamily="34" charset="-120"/>
              </a:rPr>
              <a:t>Difficulty speaking or understanding others</a:t>
            </a:r>
            <a:endParaRPr lang="en-US" sz="1150" dirty="0"/>
          </a:p>
          <a:p>
            <a:pPr marL="342900" indent="-342900">
              <a:lnSpc>
                <a:spcPct val="130000"/>
              </a:lnSpc>
              <a:buSzPct val="100000"/>
              <a:buChar char="•"/>
            </a:pPr>
            <a:r>
              <a:rPr lang="en-US" sz="1150" dirty="0">
                <a:solidFill>
                  <a:srgbClr val="1A2B35"/>
                </a:solidFill>
                <a:latin typeface="Calibri" panose="020F0502020204030204" pitchFamily="34" charset="0"/>
                <a:ea typeface="Calibri" panose="020F0502020204030204" pitchFamily="34" charset="-122"/>
                <a:cs typeface="Calibri" panose="020F0502020204030204" pitchFamily="34" charset="-120"/>
              </a:rPr>
              <a:t>Problems with memory and concentration</a:t>
            </a:r>
            <a:endParaRPr lang="en-US" sz="1150" dirty="0"/>
          </a:p>
          <a:p>
            <a:pPr marL="342900" indent="-342900">
              <a:lnSpc>
                <a:spcPct val="130000"/>
              </a:lnSpc>
              <a:buSzPct val="100000"/>
              <a:buChar char="•"/>
            </a:pPr>
            <a:r>
              <a:rPr lang="en-US" sz="1150" dirty="0">
                <a:solidFill>
                  <a:srgbClr val="1A2B35"/>
                </a:solidFill>
                <a:latin typeface="Calibri" panose="020F0502020204030204" pitchFamily="34" charset="0"/>
                <a:ea typeface="Calibri" panose="020F0502020204030204" pitchFamily="34" charset="-122"/>
                <a:cs typeface="Calibri" panose="020F0502020204030204" pitchFamily="34" charset="-120"/>
              </a:rPr>
              <a:t>Fatigue — feeling very tired even after small tasks</a:t>
            </a:r>
            <a:endParaRPr lang="en-US" sz="1150" dirty="0"/>
          </a:p>
          <a:p>
            <a:pPr marL="342900" indent="-342900">
              <a:lnSpc>
                <a:spcPct val="130000"/>
              </a:lnSpc>
              <a:buSzPct val="100000"/>
              <a:buChar char="•"/>
            </a:pPr>
            <a:r>
              <a:rPr lang="en-US" sz="1150" dirty="0">
                <a:solidFill>
                  <a:srgbClr val="1A2B35"/>
                </a:solidFill>
                <a:latin typeface="Calibri" panose="020F0502020204030204" pitchFamily="34" charset="0"/>
                <a:ea typeface="Calibri" panose="020F0502020204030204" pitchFamily="34" charset="-122"/>
                <a:cs typeface="Calibri" panose="020F0502020204030204" pitchFamily="34" charset="-120"/>
              </a:rPr>
              <a:t>Low mood, anxiety or depression</a:t>
            </a:r>
            <a:endParaRPr lang="en-US" sz="1150" dirty="0"/>
          </a:p>
          <a:p>
            <a:pPr marL="342900" indent="-342900">
              <a:lnSpc>
                <a:spcPct val="130000"/>
              </a:lnSpc>
              <a:buSzPct val="100000"/>
              <a:buChar char="•"/>
            </a:pPr>
            <a:r>
              <a:rPr lang="en-US" sz="1150" dirty="0">
                <a:solidFill>
                  <a:srgbClr val="1A2B35"/>
                </a:solidFill>
                <a:latin typeface="Calibri" panose="020F0502020204030204" pitchFamily="34" charset="0"/>
                <a:ea typeface="Calibri" panose="020F0502020204030204" pitchFamily="34" charset="-122"/>
                <a:cs typeface="Calibri" panose="020F0502020204030204" pitchFamily="34" charset="-120"/>
              </a:rPr>
              <a:t>Difficulty swallowing safely</a:t>
            </a:r>
            <a:endParaRPr lang="en-US" sz="1150" dirty="0"/>
          </a:p>
        </p:txBody>
      </p:sp>
      <p:sp>
        <p:nvSpPr>
          <p:cNvPr id="24" name="Shape 22"/>
          <p:cNvSpPr/>
          <p:nvPr/>
        </p:nvSpPr>
        <p:spPr>
          <a:xfrm>
            <a:off x="0" y="4892040"/>
            <a:ext cx="9144000" cy="251460"/>
          </a:xfrm>
          <a:prstGeom prst="rect">
            <a:avLst/>
          </a:prstGeom>
          <a:solidFill>
            <a:srgbClr val="EAF4F7"/>
          </a:solidFill>
          <a:ln w="12700">
            <a:solidFill>
              <a:srgbClr val="C2DDE6"/>
            </a:solidFill>
            <a:prstDash val="solid"/>
          </a:ln>
        </p:spPr>
      </p:sp>
      <p:sp>
        <p:nvSpPr>
          <p:cNvPr id="25" name="Text 23"/>
          <p:cNvSpPr/>
          <p:nvPr/>
        </p:nvSpPr>
        <p:spPr>
          <a:xfrm>
            <a:off x="274320" y="4892040"/>
            <a:ext cx="8595360" cy="251460"/>
          </a:xfrm>
          <a:prstGeom prst="rect">
            <a:avLst/>
          </a:prstGeom>
          <a:noFill/>
        </p:spPr>
        <p:txBody>
          <a:bodyPr wrap="square" rtlCol="0" anchor="ctr"/>
          <a:lstStyle/>
          <a:p>
            <a:pPr marL="0" indent="0" algn="r">
              <a:buNone/>
            </a:pPr>
            <a:r>
              <a:rPr lang="en-US" sz="900" dirty="0">
                <a:solidFill>
                  <a:srgbClr val="5A7A88"/>
                </a:solidFill>
                <a:latin typeface="Calibri" panose="020F0502020204030204" pitchFamily="34" charset="0"/>
                <a:ea typeface="Calibri" panose="020F0502020204030204" pitchFamily="34" charset="-122"/>
                <a:cs typeface="Calibri" panose="020F0502020204030204" pitchFamily="34" charset="-120"/>
              </a:rPr>
              <a:t>Ref: Stroke Association (2023); NHS (2023); Sacco et al. (2013)</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DF8F2"/>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064663"/>
          </a:solidFill>
          <a:ln w="12700">
            <a:solidFill>
              <a:srgbClr val="064663"/>
            </a:solidFill>
            <a:prstDash val="solid"/>
          </a:ln>
        </p:spPr>
      </p:sp>
      <p:sp>
        <p:nvSpPr>
          <p:cNvPr id="3" name="Text 1"/>
          <p:cNvSpPr/>
          <p:nvPr/>
        </p:nvSpPr>
        <p:spPr>
          <a:xfrm>
            <a:off x="365760" y="0"/>
            <a:ext cx="8412480" cy="749808"/>
          </a:xfrm>
          <a:prstGeom prst="rect">
            <a:avLst/>
          </a:prstGeom>
          <a:noFill/>
        </p:spPr>
        <p:txBody>
          <a:bodyPr wrap="square" rtlCol="0" anchor="ctr"/>
          <a:lstStyle/>
          <a:p>
            <a:pPr marL="0" indent="0">
              <a:buNone/>
            </a:pPr>
            <a:r>
              <a:rPr lang="en-US" sz="2600" b="1" dirty="0">
                <a:solidFill>
                  <a:srgbClr val="FFFFFF"/>
                </a:solidFill>
                <a:latin typeface="Georgia" panose="02040502050405020303" pitchFamily="34" charset="0"/>
                <a:ea typeface="Georgia" panose="02040502050405020303" pitchFamily="34" charset="-122"/>
                <a:cs typeface="Georgia" panose="02040502050405020303" pitchFamily="34" charset="-120"/>
              </a:rPr>
              <a:t>What is Person-Centred Care?</a:t>
            </a:r>
            <a:endParaRPr lang="en-US" sz="2600" dirty="0"/>
          </a:p>
        </p:txBody>
      </p:sp>
      <p:sp>
        <p:nvSpPr>
          <p:cNvPr id="4" name="Text 2"/>
          <p:cNvSpPr/>
          <p:nvPr/>
        </p:nvSpPr>
        <p:spPr>
          <a:xfrm>
            <a:off x="365760" y="868680"/>
            <a:ext cx="8412480" cy="548640"/>
          </a:xfrm>
          <a:prstGeom prst="rect">
            <a:avLst/>
          </a:prstGeom>
          <a:noFill/>
        </p:spPr>
        <p:txBody>
          <a:bodyPr wrap="square" rtlCol="0" anchor="ctr"/>
          <a:lstStyle/>
          <a:p>
            <a:pPr marL="0" indent="0">
              <a:lnSpc>
                <a:spcPct val="130000"/>
              </a:lnSpc>
              <a:buNone/>
            </a:pPr>
            <a:r>
              <a:rPr lang="en-US" sz="1350" i="1" dirty="0">
                <a:solidFill>
                  <a:srgbClr val="064663"/>
                </a:solidFill>
                <a:latin typeface="Calibri" panose="020F0502020204030204" pitchFamily="34" charset="0"/>
                <a:ea typeface="Calibri" panose="020F0502020204030204" pitchFamily="34" charset="-122"/>
                <a:cs typeface="Calibri" panose="020F0502020204030204" pitchFamily="34" charset="-120"/>
              </a:rPr>
              <a:t>Person-centred care means putting the individual at the heart of every decision. It is about listening, respecting, and responding to each person as a unique human being — not just treating a condition.</a:t>
            </a:r>
            <a:endParaRPr lang="en-US" sz="1350" dirty="0"/>
          </a:p>
        </p:txBody>
      </p:sp>
      <p:sp>
        <p:nvSpPr>
          <p:cNvPr id="5" name="Shape 3"/>
          <p:cNvSpPr/>
          <p:nvPr/>
        </p:nvSpPr>
        <p:spPr>
          <a:xfrm>
            <a:off x="274320" y="1508760"/>
            <a:ext cx="2788920" cy="1389888"/>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6" name="Shape 4"/>
          <p:cNvSpPr/>
          <p:nvPr/>
        </p:nvSpPr>
        <p:spPr>
          <a:xfrm>
            <a:off x="274320" y="1508760"/>
            <a:ext cx="2788920" cy="347472"/>
          </a:xfrm>
          <a:prstGeom prst="rect">
            <a:avLst/>
          </a:prstGeom>
          <a:solidFill>
            <a:srgbClr val="064663"/>
          </a:solidFill>
          <a:ln w="12700">
            <a:solidFill>
              <a:srgbClr val="064663"/>
            </a:solidFill>
            <a:prstDash val="solid"/>
          </a:ln>
        </p:spPr>
      </p:sp>
      <p:sp>
        <p:nvSpPr>
          <p:cNvPr id="7" name="Text 5"/>
          <p:cNvSpPr/>
          <p:nvPr/>
        </p:nvSpPr>
        <p:spPr>
          <a:xfrm>
            <a:off x="365760" y="1508760"/>
            <a:ext cx="2606040" cy="347472"/>
          </a:xfrm>
          <a:prstGeom prst="rect">
            <a:avLst/>
          </a:prstGeom>
          <a:noFill/>
        </p:spPr>
        <p:txBody>
          <a:bodyPr wrap="square" rtlCol="0" anchor="ctr"/>
          <a:lstStyle/>
          <a:p>
            <a:pPr marL="0" indent="0">
              <a:buNone/>
            </a:pPr>
            <a:r>
              <a:rPr lang="en-US" sz="1250" b="1" dirty="0">
                <a:solidFill>
                  <a:srgbClr val="FFFFFF"/>
                </a:solidFill>
                <a:latin typeface="Georgia" panose="02040502050405020303" pitchFamily="34" charset="0"/>
                <a:ea typeface="Georgia" panose="02040502050405020303" pitchFamily="34" charset="-122"/>
                <a:cs typeface="Georgia" panose="02040502050405020303" pitchFamily="34" charset="-120"/>
              </a:rPr>
              <a:t>Autonomy</a:t>
            </a:r>
            <a:endParaRPr lang="en-US" sz="1250" dirty="0"/>
          </a:p>
        </p:txBody>
      </p:sp>
      <p:sp>
        <p:nvSpPr>
          <p:cNvPr id="8" name="Text 6"/>
          <p:cNvSpPr/>
          <p:nvPr/>
        </p:nvSpPr>
        <p:spPr>
          <a:xfrm>
            <a:off x="365760" y="1911096"/>
            <a:ext cx="2606040" cy="932688"/>
          </a:xfrm>
          <a:prstGeom prst="rect">
            <a:avLst/>
          </a:prstGeom>
          <a:noFill/>
        </p:spPr>
        <p:txBody>
          <a:bodyPr wrap="square" rtlCol="0" anchor="ctr"/>
          <a:lstStyle/>
          <a:p>
            <a:pPr marL="0" indent="0">
              <a:lnSpc>
                <a:spcPct val="120000"/>
              </a:lnSpc>
              <a:buNone/>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Margaret has the right to make her own choices. The care team always gives her clear information and supports her to decide what is right for her, never making decisions without her agreement.</a:t>
            </a:r>
            <a:endParaRPr lang="en-US" sz="1050" dirty="0"/>
          </a:p>
        </p:txBody>
      </p:sp>
      <p:sp>
        <p:nvSpPr>
          <p:cNvPr id="9" name="Shape 7"/>
          <p:cNvSpPr/>
          <p:nvPr/>
        </p:nvSpPr>
        <p:spPr>
          <a:xfrm>
            <a:off x="3218688" y="1508760"/>
            <a:ext cx="2788920" cy="1389888"/>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0" name="Shape 8"/>
          <p:cNvSpPr/>
          <p:nvPr/>
        </p:nvSpPr>
        <p:spPr>
          <a:xfrm>
            <a:off x="3218688" y="1508760"/>
            <a:ext cx="2788920" cy="347472"/>
          </a:xfrm>
          <a:prstGeom prst="rect">
            <a:avLst/>
          </a:prstGeom>
          <a:solidFill>
            <a:srgbClr val="0A7A8F"/>
          </a:solidFill>
          <a:ln w="12700">
            <a:solidFill>
              <a:srgbClr val="0A7A8F"/>
            </a:solidFill>
            <a:prstDash val="solid"/>
          </a:ln>
        </p:spPr>
      </p:sp>
      <p:sp>
        <p:nvSpPr>
          <p:cNvPr id="11" name="Text 9"/>
          <p:cNvSpPr/>
          <p:nvPr/>
        </p:nvSpPr>
        <p:spPr>
          <a:xfrm>
            <a:off x="3310128" y="1508760"/>
            <a:ext cx="2606040" cy="347472"/>
          </a:xfrm>
          <a:prstGeom prst="rect">
            <a:avLst/>
          </a:prstGeom>
          <a:noFill/>
        </p:spPr>
        <p:txBody>
          <a:bodyPr wrap="square" rtlCol="0" anchor="ctr"/>
          <a:lstStyle/>
          <a:p>
            <a:pPr marL="0" indent="0">
              <a:buNone/>
            </a:pPr>
            <a:r>
              <a:rPr lang="en-US" sz="1250" b="1" dirty="0">
                <a:solidFill>
                  <a:srgbClr val="FFFFFF"/>
                </a:solidFill>
                <a:latin typeface="Georgia" panose="02040502050405020303" pitchFamily="34" charset="0"/>
                <a:ea typeface="Georgia" panose="02040502050405020303" pitchFamily="34" charset="-122"/>
                <a:cs typeface="Georgia" panose="02040502050405020303" pitchFamily="34" charset="-120"/>
              </a:rPr>
              <a:t>Dignity and Respect</a:t>
            </a:r>
            <a:endParaRPr lang="en-US" sz="1250" dirty="0"/>
          </a:p>
        </p:txBody>
      </p:sp>
      <p:sp>
        <p:nvSpPr>
          <p:cNvPr id="12" name="Text 10"/>
          <p:cNvSpPr/>
          <p:nvPr/>
        </p:nvSpPr>
        <p:spPr>
          <a:xfrm>
            <a:off x="3310128" y="1911096"/>
            <a:ext cx="2606040" cy="932688"/>
          </a:xfrm>
          <a:prstGeom prst="rect">
            <a:avLst/>
          </a:prstGeom>
          <a:noFill/>
        </p:spPr>
        <p:txBody>
          <a:bodyPr wrap="square" rtlCol="0" anchor="ctr"/>
          <a:lstStyle/>
          <a:p>
            <a:pPr marL="0" indent="0">
              <a:lnSpc>
                <a:spcPct val="120000"/>
              </a:lnSpc>
              <a:buNone/>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Every person working with Margaret treats her with kindness and respect at all times. Her identity, values, and life history are recognised and valued beyond her medical condition.</a:t>
            </a:r>
            <a:endParaRPr lang="en-US" sz="1050" dirty="0"/>
          </a:p>
        </p:txBody>
      </p:sp>
      <p:sp>
        <p:nvSpPr>
          <p:cNvPr id="13" name="Shape 11"/>
          <p:cNvSpPr/>
          <p:nvPr/>
        </p:nvSpPr>
        <p:spPr>
          <a:xfrm>
            <a:off x="6163056" y="1508760"/>
            <a:ext cx="2788920" cy="1389888"/>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4" name="Shape 12"/>
          <p:cNvSpPr/>
          <p:nvPr/>
        </p:nvSpPr>
        <p:spPr>
          <a:xfrm>
            <a:off x="6163056" y="1508760"/>
            <a:ext cx="2788920" cy="347472"/>
          </a:xfrm>
          <a:prstGeom prst="rect">
            <a:avLst/>
          </a:prstGeom>
          <a:solidFill>
            <a:srgbClr val="E05C3A"/>
          </a:solidFill>
          <a:ln w="12700">
            <a:solidFill>
              <a:srgbClr val="E05C3A"/>
            </a:solidFill>
            <a:prstDash val="solid"/>
          </a:ln>
        </p:spPr>
      </p:sp>
      <p:sp>
        <p:nvSpPr>
          <p:cNvPr id="15" name="Text 13"/>
          <p:cNvSpPr/>
          <p:nvPr/>
        </p:nvSpPr>
        <p:spPr>
          <a:xfrm>
            <a:off x="6254496" y="1508760"/>
            <a:ext cx="2606040" cy="347472"/>
          </a:xfrm>
          <a:prstGeom prst="rect">
            <a:avLst/>
          </a:prstGeom>
          <a:noFill/>
        </p:spPr>
        <p:txBody>
          <a:bodyPr wrap="square" rtlCol="0" anchor="ctr"/>
          <a:lstStyle/>
          <a:p>
            <a:pPr marL="0" indent="0">
              <a:buNone/>
            </a:pPr>
            <a:r>
              <a:rPr lang="en-US" sz="1250" b="1" dirty="0">
                <a:solidFill>
                  <a:srgbClr val="FFFFFF"/>
                </a:solidFill>
                <a:latin typeface="Georgia" panose="02040502050405020303" pitchFamily="34" charset="0"/>
                <a:ea typeface="Georgia" panose="02040502050405020303" pitchFamily="34" charset="-122"/>
                <a:cs typeface="Georgia" panose="02040502050405020303" pitchFamily="34" charset="-120"/>
              </a:rPr>
              <a:t>Holistic Support</a:t>
            </a:r>
            <a:endParaRPr lang="en-US" sz="1250" dirty="0"/>
          </a:p>
        </p:txBody>
      </p:sp>
      <p:sp>
        <p:nvSpPr>
          <p:cNvPr id="16" name="Text 14"/>
          <p:cNvSpPr/>
          <p:nvPr/>
        </p:nvSpPr>
        <p:spPr>
          <a:xfrm>
            <a:off x="6254496" y="1911096"/>
            <a:ext cx="2606040" cy="932688"/>
          </a:xfrm>
          <a:prstGeom prst="rect">
            <a:avLst/>
          </a:prstGeom>
          <a:noFill/>
        </p:spPr>
        <p:txBody>
          <a:bodyPr wrap="square" rtlCol="0" anchor="ctr"/>
          <a:lstStyle/>
          <a:p>
            <a:pPr marL="0" indent="0">
              <a:lnSpc>
                <a:spcPct val="120000"/>
              </a:lnSpc>
              <a:buNone/>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Care looks at the whole person — physical, emotional, social, and practical needs. Margaret's mental wellbeing and social life are just as important as her physical recovery.</a:t>
            </a:r>
            <a:endParaRPr lang="en-US" sz="1050" dirty="0"/>
          </a:p>
        </p:txBody>
      </p:sp>
      <p:sp>
        <p:nvSpPr>
          <p:cNvPr id="17" name="Shape 15"/>
          <p:cNvSpPr/>
          <p:nvPr/>
        </p:nvSpPr>
        <p:spPr>
          <a:xfrm>
            <a:off x="274320" y="2990088"/>
            <a:ext cx="2788920" cy="1389888"/>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8" name="Shape 16"/>
          <p:cNvSpPr/>
          <p:nvPr/>
        </p:nvSpPr>
        <p:spPr>
          <a:xfrm>
            <a:off x="274320" y="2990088"/>
            <a:ext cx="2788920" cy="347472"/>
          </a:xfrm>
          <a:prstGeom prst="rect">
            <a:avLst/>
          </a:prstGeom>
          <a:solidFill>
            <a:srgbClr val="3A7D8C"/>
          </a:solidFill>
          <a:ln w="12700">
            <a:solidFill>
              <a:srgbClr val="3A7D8C"/>
            </a:solidFill>
            <a:prstDash val="solid"/>
          </a:ln>
        </p:spPr>
      </p:sp>
      <p:sp>
        <p:nvSpPr>
          <p:cNvPr id="19" name="Text 17"/>
          <p:cNvSpPr/>
          <p:nvPr/>
        </p:nvSpPr>
        <p:spPr>
          <a:xfrm>
            <a:off x="365760" y="2990088"/>
            <a:ext cx="2606040" cy="347472"/>
          </a:xfrm>
          <a:prstGeom prst="rect">
            <a:avLst/>
          </a:prstGeom>
          <a:noFill/>
        </p:spPr>
        <p:txBody>
          <a:bodyPr wrap="square" rtlCol="0" anchor="ctr"/>
          <a:lstStyle/>
          <a:p>
            <a:pPr marL="0" indent="0">
              <a:buNone/>
            </a:pPr>
            <a:r>
              <a:rPr lang="en-US" sz="1250" b="1" dirty="0">
                <a:solidFill>
                  <a:srgbClr val="FFFFFF"/>
                </a:solidFill>
                <a:latin typeface="Georgia" panose="02040502050405020303" pitchFamily="34" charset="0"/>
                <a:ea typeface="Georgia" panose="02040502050405020303" pitchFamily="34" charset="-122"/>
                <a:cs typeface="Georgia" panose="02040502050405020303" pitchFamily="34" charset="-120"/>
              </a:rPr>
              <a:t>Shared Decision-Making</a:t>
            </a:r>
            <a:endParaRPr lang="en-US" sz="1250" dirty="0"/>
          </a:p>
        </p:txBody>
      </p:sp>
      <p:sp>
        <p:nvSpPr>
          <p:cNvPr id="20" name="Text 18"/>
          <p:cNvSpPr/>
          <p:nvPr/>
        </p:nvSpPr>
        <p:spPr>
          <a:xfrm>
            <a:off x="365760" y="3392424"/>
            <a:ext cx="2606040" cy="932688"/>
          </a:xfrm>
          <a:prstGeom prst="rect">
            <a:avLst/>
          </a:prstGeom>
          <a:noFill/>
        </p:spPr>
        <p:txBody>
          <a:bodyPr wrap="square" rtlCol="0" anchor="ctr"/>
          <a:lstStyle/>
          <a:p>
            <a:pPr marL="0" indent="0">
              <a:lnSpc>
                <a:spcPct val="120000"/>
              </a:lnSpc>
              <a:buNone/>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Margaret, her daughter, and the care team discuss goals and agree on the plan together. No decisions are made behind closed doors. Her voice shapes everything.</a:t>
            </a:r>
            <a:endParaRPr lang="en-US" sz="1050" dirty="0"/>
          </a:p>
        </p:txBody>
      </p:sp>
      <p:sp>
        <p:nvSpPr>
          <p:cNvPr id="21" name="Shape 19"/>
          <p:cNvSpPr/>
          <p:nvPr/>
        </p:nvSpPr>
        <p:spPr>
          <a:xfrm>
            <a:off x="3218688" y="2990088"/>
            <a:ext cx="2788920" cy="1389888"/>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22" name="Shape 20"/>
          <p:cNvSpPr/>
          <p:nvPr/>
        </p:nvSpPr>
        <p:spPr>
          <a:xfrm>
            <a:off x="3218688" y="2990088"/>
            <a:ext cx="2788920" cy="347472"/>
          </a:xfrm>
          <a:prstGeom prst="rect">
            <a:avLst/>
          </a:prstGeom>
          <a:solidFill>
            <a:srgbClr val="5A7A88"/>
          </a:solidFill>
          <a:ln w="12700">
            <a:solidFill>
              <a:srgbClr val="5A7A88"/>
            </a:solidFill>
            <a:prstDash val="solid"/>
          </a:ln>
        </p:spPr>
      </p:sp>
      <p:sp>
        <p:nvSpPr>
          <p:cNvPr id="23" name="Text 21"/>
          <p:cNvSpPr/>
          <p:nvPr/>
        </p:nvSpPr>
        <p:spPr>
          <a:xfrm>
            <a:off x="3310128" y="2990088"/>
            <a:ext cx="2606040" cy="347472"/>
          </a:xfrm>
          <a:prstGeom prst="rect">
            <a:avLst/>
          </a:prstGeom>
          <a:noFill/>
        </p:spPr>
        <p:txBody>
          <a:bodyPr wrap="square" rtlCol="0" anchor="ctr"/>
          <a:lstStyle/>
          <a:p>
            <a:pPr marL="0" indent="0">
              <a:buNone/>
            </a:pPr>
            <a:r>
              <a:rPr lang="en-US" sz="1250" b="1" dirty="0">
                <a:solidFill>
                  <a:srgbClr val="FFFFFF"/>
                </a:solidFill>
                <a:latin typeface="Georgia" panose="02040502050405020303" pitchFamily="34" charset="0"/>
                <a:ea typeface="Georgia" panose="02040502050405020303" pitchFamily="34" charset="-122"/>
                <a:cs typeface="Georgia" panose="02040502050405020303" pitchFamily="34" charset="-120"/>
              </a:rPr>
              <a:t>Strengths-Based Thinking</a:t>
            </a:r>
            <a:endParaRPr lang="en-US" sz="1250" dirty="0"/>
          </a:p>
        </p:txBody>
      </p:sp>
      <p:sp>
        <p:nvSpPr>
          <p:cNvPr id="24" name="Text 22"/>
          <p:cNvSpPr/>
          <p:nvPr/>
        </p:nvSpPr>
        <p:spPr>
          <a:xfrm>
            <a:off x="3310128" y="3392424"/>
            <a:ext cx="2606040" cy="932688"/>
          </a:xfrm>
          <a:prstGeom prst="rect">
            <a:avLst/>
          </a:prstGeom>
          <a:noFill/>
        </p:spPr>
        <p:txBody>
          <a:bodyPr wrap="square" rtlCol="0" anchor="ctr"/>
          <a:lstStyle/>
          <a:p>
            <a:pPr marL="0" indent="0">
              <a:lnSpc>
                <a:spcPct val="120000"/>
              </a:lnSpc>
              <a:buNone/>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The care team focuses on what Margaret can do and builds on her existing abilities, confidence, and the support she already has from her family.</a:t>
            </a:r>
            <a:endParaRPr lang="en-US" sz="1050" dirty="0"/>
          </a:p>
        </p:txBody>
      </p:sp>
      <p:sp>
        <p:nvSpPr>
          <p:cNvPr id="25" name="Shape 23"/>
          <p:cNvSpPr/>
          <p:nvPr/>
        </p:nvSpPr>
        <p:spPr>
          <a:xfrm>
            <a:off x="6163056" y="2990088"/>
            <a:ext cx="2788920" cy="1389888"/>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26" name="Shape 24"/>
          <p:cNvSpPr/>
          <p:nvPr/>
        </p:nvSpPr>
        <p:spPr>
          <a:xfrm>
            <a:off x="6163056" y="2990088"/>
            <a:ext cx="2788920" cy="347472"/>
          </a:xfrm>
          <a:prstGeom prst="rect">
            <a:avLst/>
          </a:prstGeom>
          <a:solidFill>
            <a:srgbClr val="4A6741"/>
          </a:solidFill>
          <a:ln w="12700">
            <a:solidFill>
              <a:srgbClr val="4A6741"/>
            </a:solidFill>
            <a:prstDash val="solid"/>
          </a:ln>
        </p:spPr>
      </p:sp>
      <p:sp>
        <p:nvSpPr>
          <p:cNvPr id="27" name="Text 25"/>
          <p:cNvSpPr/>
          <p:nvPr/>
        </p:nvSpPr>
        <p:spPr>
          <a:xfrm>
            <a:off x="6254496" y="2990088"/>
            <a:ext cx="2606040" cy="347472"/>
          </a:xfrm>
          <a:prstGeom prst="rect">
            <a:avLst/>
          </a:prstGeom>
          <a:noFill/>
        </p:spPr>
        <p:txBody>
          <a:bodyPr wrap="square" rtlCol="0" anchor="ctr"/>
          <a:lstStyle/>
          <a:p>
            <a:pPr marL="0" indent="0">
              <a:buNone/>
            </a:pPr>
            <a:r>
              <a:rPr lang="en-US" sz="1250" b="1" dirty="0">
                <a:solidFill>
                  <a:srgbClr val="FFFFFF"/>
                </a:solidFill>
                <a:latin typeface="Georgia" panose="02040502050405020303" pitchFamily="34" charset="0"/>
                <a:ea typeface="Georgia" panose="02040502050405020303" pitchFamily="34" charset="-122"/>
                <a:cs typeface="Georgia" panose="02040502050405020303" pitchFamily="34" charset="-120"/>
              </a:rPr>
              <a:t>Continuity of Care</a:t>
            </a:r>
            <a:endParaRPr lang="en-US" sz="1250" dirty="0"/>
          </a:p>
        </p:txBody>
      </p:sp>
      <p:sp>
        <p:nvSpPr>
          <p:cNvPr id="28" name="Text 26"/>
          <p:cNvSpPr/>
          <p:nvPr/>
        </p:nvSpPr>
        <p:spPr>
          <a:xfrm>
            <a:off x="6254496" y="3392424"/>
            <a:ext cx="2606040" cy="932688"/>
          </a:xfrm>
          <a:prstGeom prst="rect">
            <a:avLst/>
          </a:prstGeom>
          <a:noFill/>
        </p:spPr>
        <p:txBody>
          <a:bodyPr wrap="square" rtlCol="0" anchor="ctr"/>
          <a:lstStyle/>
          <a:p>
            <a:pPr marL="0" indent="0">
              <a:lnSpc>
                <a:spcPct val="120000"/>
              </a:lnSpc>
              <a:buNone/>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The same small team of professionals works with Margaret consistently so she builds trust and does not have to repeat her story to a new person every time.</a:t>
            </a:r>
            <a:endParaRPr lang="en-US" sz="1050" dirty="0"/>
          </a:p>
        </p:txBody>
      </p:sp>
      <p:sp>
        <p:nvSpPr>
          <p:cNvPr id="29" name="Shape 27"/>
          <p:cNvSpPr/>
          <p:nvPr/>
        </p:nvSpPr>
        <p:spPr>
          <a:xfrm>
            <a:off x="0" y="4892040"/>
            <a:ext cx="9144000" cy="251460"/>
          </a:xfrm>
          <a:prstGeom prst="rect">
            <a:avLst/>
          </a:prstGeom>
          <a:solidFill>
            <a:srgbClr val="EAF4F7"/>
          </a:solidFill>
          <a:ln w="12700">
            <a:solidFill>
              <a:srgbClr val="C2DDE6"/>
            </a:solidFill>
            <a:prstDash val="solid"/>
          </a:ln>
        </p:spPr>
      </p:sp>
      <p:sp>
        <p:nvSpPr>
          <p:cNvPr id="30" name="Text 28"/>
          <p:cNvSpPr/>
          <p:nvPr/>
        </p:nvSpPr>
        <p:spPr>
          <a:xfrm>
            <a:off x="274320" y="4892040"/>
            <a:ext cx="8595360" cy="251460"/>
          </a:xfrm>
          <a:prstGeom prst="rect">
            <a:avLst/>
          </a:prstGeom>
          <a:noFill/>
        </p:spPr>
        <p:txBody>
          <a:bodyPr wrap="square" rtlCol="0" anchor="ctr"/>
          <a:lstStyle/>
          <a:p>
            <a:pPr marL="0" indent="0" algn="r">
              <a:buNone/>
            </a:pPr>
            <a:r>
              <a:rPr lang="en-US" sz="900" dirty="0">
                <a:solidFill>
                  <a:srgbClr val="5A7A88"/>
                </a:solidFill>
                <a:latin typeface="Calibri" panose="020F0502020204030204" pitchFamily="34" charset="0"/>
                <a:ea typeface="Calibri" panose="020F0502020204030204" pitchFamily="34" charset="-122"/>
                <a:cs typeface="Calibri" panose="020F0502020204030204" pitchFamily="34" charset="-120"/>
              </a:rPr>
              <a:t>Ref: Beauchamp &amp; Childress (2013); McCormack &amp; McCance (2017); Health Foundation (2016)</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8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0A7A8F"/>
          </a:solidFill>
          <a:ln w="12700">
            <a:solidFill>
              <a:srgbClr val="0A7A8F"/>
            </a:solidFill>
            <a:prstDash val="solid"/>
          </a:ln>
        </p:spPr>
      </p:sp>
      <p:sp>
        <p:nvSpPr>
          <p:cNvPr id="3" name="Text 1"/>
          <p:cNvSpPr/>
          <p:nvPr/>
        </p:nvSpPr>
        <p:spPr>
          <a:xfrm>
            <a:off x="365760" y="0"/>
            <a:ext cx="8412480" cy="749808"/>
          </a:xfrm>
          <a:prstGeom prst="rect">
            <a:avLst/>
          </a:prstGeom>
          <a:noFill/>
        </p:spPr>
        <p:txBody>
          <a:bodyPr wrap="square" rtlCol="0" anchor="ctr"/>
          <a:lstStyle/>
          <a:p>
            <a:pPr marL="0" indent="0">
              <a:buNone/>
            </a:pPr>
            <a:r>
              <a:rPr lang="en-US" sz="2600" b="1" dirty="0">
                <a:solidFill>
                  <a:srgbClr val="FFFFFF"/>
                </a:solidFill>
                <a:latin typeface="Georgia" panose="02040502050405020303" pitchFamily="34" charset="0"/>
                <a:ea typeface="Georgia" panose="02040502050405020303" pitchFamily="34" charset="-122"/>
                <a:cs typeface="Georgia" panose="02040502050405020303" pitchFamily="34" charset="-120"/>
              </a:rPr>
              <a:t>Margaret's Needs Assessment</a:t>
            </a:r>
            <a:endParaRPr lang="en-US" sz="2600" dirty="0"/>
          </a:p>
        </p:txBody>
      </p:sp>
      <p:sp>
        <p:nvSpPr>
          <p:cNvPr id="4" name="Text 2"/>
          <p:cNvSpPr/>
          <p:nvPr/>
        </p:nvSpPr>
        <p:spPr>
          <a:xfrm>
            <a:off x="365760" y="822960"/>
            <a:ext cx="8412480" cy="384048"/>
          </a:xfrm>
          <a:prstGeom prst="rect">
            <a:avLst/>
          </a:prstGeom>
          <a:noFill/>
        </p:spPr>
        <p:txBody>
          <a:bodyPr wrap="square" rtlCol="0" anchor="ctr"/>
          <a:lstStyle/>
          <a:p>
            <a:pPr marL="0" indent="0">
              <a:buNone/>
            </a:pPr>
            <a:r>
              <a:rPr lang="en-US" sz="1250" i="1" dirty="0">
                <a:solidFill>
                  <a:srgbClr val="064663"/>
                </a:solidFill>
                <a:latin typeface="Calibri" panose="020F0502020204030204" pitchFamily="34" charset="0"/>
                <a:ea typeface="Calibri" panose="020F0502020204030204" pitchFamily="34" charset="-122"/>
                <a:cs typeface="Calibri" panose="020F0502020204030204" pitchFamily="34" charset="-120"/>
              </a:rPr>
              <a:t>Based on a full assessment carried out with Margaret and her family, the following needs have been identified across four key areas.</a:t>
            </a:r>
            <a:endParaRPr lang="en-US" sz="1250" dirty="0"/>
          </a:p>
        </p:txBody>
      </p:sp>
      <p:sp>
        <p:nvSpPr>
          <p:cNvPr id="5" name="Shape 3"/>
          <p:cNvSpPr/>
          <p:nvPr/>
        </p:nvSpPr>
        <p:spPr>
          <a:xfrm>
            <a:off x="228600" y="1298448"/>
            <a:ext cx="4297680" cy="1828800"/>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6" name="Shape 4"/>
          <p:cNvSpPr/>
          <p:nvPr/>
        </p:nvSpPr>
        <p:spPr>
          <a:xfrm>
            <a:off x="228600" y="1298448"/>
            <a:ext cx="4297680" cy="329184"/>
          </a:xfrm>
          <a:prstGeom prst="rect">
            <a:avLst/>
          </a:prstGeom>
          <a:solidFill>
            <a:srgbClr val="064663"/>
          </a:solidFill>
          <a:ln w="12700">
            <a:solidFill>
              <a:srgbClr val="064663"/>
            </a:solidFill>
            <a:prstDash val="solid"/>
          </a:ln>
        </p:spPr>
      </p:sp>
      <p:sp>
        <p:nvSpPr>
          <p:cNvPr id="7" name="Text 5"/>
          <p:cNvSpPr/>
          <p:nvPr/>
        </p:nvSpPr>
        <p:spPr>
          <a:xfrm>
            <a:off x="320040" y="1298448"/>
            <a:ext cx="4114800" cy="329184"/>
          </a:xfrm>
          <a:prstGeom prst="rect">
            <a:avLst/>
          </a:prstGeom>
          <a:noFill/>
        </p:spPr>
        <p:txBody>
          <a:bodyPr wrap="square" rtlCol="0" anchor="ctr"/>
          <a:lstStyle/>
          <a:p>
            <a:pPr marL="0" indent="0">
              <a:buNone/>
            </a:pPr>
            <a:r>
              <a:rPr lang="en-US" sz="1200" b="1" dirty="0">
                <a:solidFill>
                  <a:srgbClr val="FFFFFF"/>
                </a:solidFill>
                <a:latin typeface="Georgia" panose="02040502050405020303" pitchFamily="34" charset="0"/>
                <a:ea typeface="Georgia" panose="02040502050405020303" pitchFamily="34" charset="-122"/>
                <a:cs typeface="Georgia" panose="02040502050405020303" pitchFamily="34" charset="-120"/>
              </a:rPr>
              <a:t>Physical Needs</a:t>
            </a:r>
            <a:endParaRPr lang="en-US" sz="1200" dirty="0"/>
          </a:p>
        </p:txBody>
      </p:sp>
      <p:sp>
        <p:nvSpPr>
          <p:cNvPr id="8" name="Text 6"/>
          <p:cNvSpPr/>
          <p:nvPr/>
        </p:nvSpPr>
        <p:spPr>
          <a:xfrm>
            <a:off x="320040" y="1682496"/>
            <a:ext cx="4114800" cy="1371600"/>
          </a:xfrm>
          <a:prstGeom prst="rect">
            <a:avLst/>
          </a:prstGeom>
          <a:noFill/>
        </p:spPr>
        <p:txBody>
          <a:bodyPr wrap="square" rtlCol="0" anchor="ctr"/>
          <a:lstStyle/>
          <a:p>
            <a:pPr marL="342900" indent="-342900">
              <a:lnSpc>
                <a:spcPct val="120000"/>
              </a:lnSpc>
              <a:buSzPct val="100000"/>
              <a:buChar char="•"/>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Daily physiotherapy to rebuild strength and mobility in her left side</a:t>
            </a:r>
            <a:endParaRPr lang="en-US" sz="1050" dirty="0"/>
          </a:p>
          <a:p>
            <a:pPr marL="342900" indent="-342900">
              <a:lnSpc>
                <a:spcPct val="120000"/>
              </a:lnSpc>
              <a:buSzPct val="100000"/>
              <a:buChar char="•"/>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Occupational therapy to assess the home and install safety adaptations</a:t>
            </a:r>
            <a:endParaRPr lang="en-US" sz="1050" dirty="0"/>
          </a:p>
          <a:p>
            <a:pPr marL="342900" indent="-342900">
              <a:lnSpc>
                <a:spcPct val="120000"/>
              </a:lnSpc>
              <a:buSzPct val="100000"/>
              <a:buChar char="•"/>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Regular blood pressure and medication management</a:t>
            </a:r>
            <a:endParaRPr lang="en-US" sz="1050" dirty="0"/>
          </a:p>
          <a:p>
            <a:pPr marL="342900" indent="-342900">
              <a:lnSpc>
                <a:spcPct val="120000"/>
              </a:lnSpc>
              <a:buSzPct val="100000"/>
              <a:buChar char="•"/>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Monitoring and early detection of a further stroke risk</a:t>
            </a:r>
            <a:endParaRPr lang="en-US" sz="1050" dirty="0"/>
          </a:p>
          <a:p>
            <a:pPr marL="342900" indent="-342900">
              <a:lnSpc>
                <a:spcPct val="120000"/>
              </a:lnSpc>
              <a:buSzPct val="100000"/>
              <a:buChar char="•"/>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Support with personal care such as washing and dressing</a:t>
            </a:r>
            <a:endParaRPr lang="en-US" sz="1050" dirty="0"/>
          </a:p>
        </p:txBody>
      </p:sp>
      <p:sp>
        <p:nvSpPr>
          <p:cNvPr id="9" name="Shape 7"/>
          <p:cNvSpPr/>
          <p:nvPr/>
        </p:nvSpPr>
        <p:spPr>
          <a:xfrm>
            <a:off x="4754880" y="1298448"/>
            <a:ext cx="4297680" cy="1828800"/>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0" name="Shape 8"/>
          <p:cNvSpPr/>
          <p:nvPr/>
        </p:nvSpPr>
        <p:spPr>
          <a:xfrm>
            <a:off x="4754880" y="1298448"/>
            <a:ext cx="4297680" cy="329184"/>
          </a:xfrm>
          <a:prstGeom prst="rect">
            <a:avLst/>
          </a:prstGeom>
          <a:solidFill>
            <a:srgbClr val="E05C3A"/>
          </a:solidFill>
          <a:ln w="12700">
            <a:solidFill>
              <a:srgbClr val="E05C3A"/>
            </a:solidFill>
            <a:prstDash val="solid"/>
          </a:ln>
        </p:spPr>
      </p:sp>
      <p:sp>
        <p:nvSpPr>
          <p:cNvPr id="11" name="Text 9"/>
          <p:cNvSpPr/>
          <p:nvPr/>
        </p:nvSpPr>
        <p:spPr>
          <a:xfrm>
            <a:off x="4846320" y="1298448"/>
            <a:ext cx="4114800" cy="329184"/>
          </a:xfrm>
          <a:prstGeom prst="rect">
            <a:avLst/>
          </a:prstGeom>
          <a:noFill/>
        </p:spPr>
        <p:txBody>
          <a:bodyPr wrap="square" rtlCol="0" anchor="ctr"/>
          <a:lstStyle/>
          <a:p>
            <a:pPr marL="0" indent="0">
              <a:buNone/>
            </a:pPr>
            <a:r>
              <a:rPr lang="en-US" sz="1200" b="1" dirty="0">
                <a:solidFill>
                  <a:srgbClr val="FFFFFF"/>
                </a:solidFill>
                <a:latin typeface="Georgia" panose="02040502050405020303" pitchFamily="34" charset="0"/>
                <a:ea typeface="Georgia" panose="02040502050405020303" pitchFamily="34" charset="-122"/>
                <a:cs typeface="Georgia" panose="02040502050405020303" pitchFamily="34" charset="-120"/>
              </a:rPr>
              <a:t>Emotional and Psychological Needs</a:t>
            </a:r>
            <a:endParaRPr lang="en-US" sz="1200" dirty="0"/>
          </a:p>
        </p:txBody>
      </p:sp>
      <p:sp>
        <p:nvSpPr>
          <p:cNvPr id="12" name="Text 10"/>
          <p:cNvSpPr/>
          <p:nvPr/>
        </p:nvSpPr>
        <p:spPr>
          <a:xfrm>
            <a:off x="4846320" y="1682496"/>
            <a:ext cx="4114800" cy="1371600"/>
          </a:xfrm>
          <a:prstGeom prst="rect">
            <a:avLst/>
          </a:prstGeom>
          <a:noFill/>
        </p:spPr>
        <p:txBody>
          <a:bodyPr wrap="square" rtlCol="0" anchor="ctr"/>
          <a:lstStyle/>
          <a:p>
            <a:pPr marL="342900" indent="-342900">
              <a:lnSpc>
                <a:spcPct val="120000"/>
              </a:lnSpc>
              <a:buSzPct val="100000"/>
              <a:buChar char="•"/>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Referral for counselling to address low mood and anxiety after her stroke</a:t>
            </a:r>
            <a:endParaRPr lang="en-US" sz="1050" dirty="0"/>
          </a:p>
          <a:p>
            <a:pPr marL="342900" indent="-342900">
              <a:lnSpc>
                <a:spcPct val="120000"/>
              </a:lnSpc>
              <a:buSzPct val="100000"/>
              <a:buChar char="•"/>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Access to a peer support group with other stroke survivors</a:t>
            </a:r>
            <a:endParaRPr lang="en-US" sz="1050" dirty="0"/>
          </a:p>
          <a:p>
            <a:pPr marL="342900" indent="-342900">
              <a:lnSpc>
                <a:spcPct val="120000"/>
              </a:lnSpc>
              <a:buSzPct val="100000"/>
              <a:buChar char="•"/>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Regular check-ins from the mental health liaison team</a:t>
            </a:r>
            <a:endParaRPr lang="en-US" sz="1050" dirty="0"/>
          </a:p>
          <a:p>
            <a:pPr marL="342900" indent="-342900">
              <a:lnSpc>
                <a:spcPct val="120000"/>
              </a:lnSpc>
              <a:buSzPct val="100000"/>
              <a:buChar char="•"/>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Encouragement to stay connected with friends and family socially</a:t>
            </a:r>
            <a:endParaRPr lang="en-US" sz="1050" dirty="0"/>
          </a:p>
        </p:txBody>
      </p:sp>
      <p:sp>
        <p:nvSpPr>
          <p:cNvPr id="13" name="Shape 11"/>
          <p:cNvSpPr/>
          <p:nvPr/>
        </p:nvSpPr>
        <p:spPr>
          <a:xfrm>
            <a:off x="228600" y="3236976"/>
            <a:ext cx="4297680" cy="1828800"/>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4" name="Shape 12"/>
          <p:cNvSpPr/>
          <p:nvPr/>
        </p:nvSpPr>
        <p:spPr>
          <a:xfrm>
            <a:off x="228600" y="3236976"/>
            <a:ext cx="4297680" cy="329184"/>
          </a:xfrm>
          <a:prstGeom prst="rect">
            <a:avLst/>
          </a:prstGeom>
          <a:solidFill>
            <a:srgbClr val="0A7A8F"/>
          </a:solidFill>
          <a:ln w="12700">
            <a:solidFill>
              <a:srgbClr val="0A7A8F"/>
            </a:solidFill>
            <a:prstDash val="solid"/>
          </a:ln>
        </p:spPr>
      </p:sp>
      <p:sp>
        <p:nvSpPr>
          <p:cNvPr id="15" name="Text 13"/>
          <p:cNvSpPr/>
          <p:nvPr/>
        </p:nvSpPr>
        <p:spPr>
          <a:xfrm>
            <a:off x="320040" y="3236976"/>
            <a:ext cx="4114800" cy="329184"/>
          </a:xfrm>
          <a:prstGeom prst="rect">
            <a:avLst/>
          </a:prstGeom>
          <a:noFill/>
        </p:spPr>
        <p:txBody>
          <a:bodyPr wrap="square" rtlCol="0" anchor="ctr"/>
          <a:lstStyle/>
          <a:p>
            <a:pPr marL="0" indent="0">
              <a:buNone/>
            </a:pPr>
            <a:r>
              <a:rPr lang="en-US" sz="1200" b="1" dirty="0">
                <a:solidFill>
                  <a:srgbClr val="FFFFFF"/>
                </a:solidFill>
                <a:latin typeface="Georgia" panose="02040502050405020303" pitchFamily="34" charset="0"/>
                <a:ea typeface="Georgia" panose="02040502050405020303" pitchFamily="34" charset="-122"/>
                <a:cs typeface="Georgia" panose="02040502050405020303" pitchFamily="34" charset="-120"/>
              </a:rPr>
              <a:t>Social Needs</a:t>
            </a:r>
            <a:endParaRPr lang="en-US" sz="1200" dirty="0"/>
          </a:p>
        </p:txBody>
      </p:sp>
      <p:sp>
        <p:nvSpPr>
          <p:cNvPr id="16" name="Text 14"/>
          <p:cNvSpPr/>
          <p:nvPr/>
        </p:nvSpPr>
        <p:spPr>
          <a:xfrm>
            <a:off x="320040" y="3621024"/>
            <a:ext cx="4114800" cy="1371600"/>
          </a:xfrm>
          <a:prstGeom prst="rect">
            <a:avLst/>
          </a:prstGeom>
          <a:noFill/>
        </p:spPr>
        <p:txBody>
          <a:bodyPr wrap="square" rtlCol="0" anchor="ctr"/>
          <a:lstStyle/>
          <a:p>
            <a:pPr marL="342900" indent="-342900">
              <a:lnSpc>
                <a:spcPct val="120000"/>
              </a:lnSpc>
              <a:buSzPct val="100000"/>
              <a:buChar char="•"/>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Support from her daughter and son-in-law for daily practical tasks</a:t>
            </a:r>
            <a:endParaRPr lang="en-US" sz="1050" dirty="0"/>
          </a:p>
          <a:p>
            <a:pPr marL="342900" indent="-342900">
              <a:lnSpc>
                <a:spcPct val="120000"/>
              </a:lnSpc>
              <a:buSzPct val="100000"/>
              <a:buChar char="•"/>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Re-engagement with her local church and community groups</a:t>
            </a:r>
            <a:endParaRPr lang="en-US" sz="1050" dirty="0"/>
          </a:p>
          <a:p>
            <a:pPr marL="342900" indent="-342900">
              <a:lnSpc>
                <a:spcPct val="120000"/>
              </a:lnSpc>
              <a:buSzPct val="100000"/>
              <a:buChar char="•"/>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Access to stroke charity services such as the Stroke Association</a:t>
            </a:r>
            <a:endParaRPr lang="en-US" sz="1050" dirty="0"/>
          </a:p>
          <a:p>
            <a:pPr marL="342900" indent="-342900">
              <a:lnSpc>
                <a:spcPct val="120000"/>
              </a:lnSpc>
              <a:buSzPct val="100000"/>
              <a:buChar char="•"/>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Transport support to attend appointments and community events</a:t>
            </a:r>
            <a:endParaRPr lang="en-US" sz="1050" dirty="0"/>
          </a:p>
        </p:txBody>
      </p:sp>
      <p:sp>
        <p:nvSpPr>
          <p:cNvPr id="17" name="Shape 15"/>
          <p:cNvSpPr/>
          <p:nvPr/>
        </p:nvSpPr>
        <p:spPr>
          <a:xfrm>
            <a:off x="4754880" y="3236976"/>
            <a:ext cx="4297680" cy="1828800"/>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8" name="Shape 16"/>
          <p:cNvSpPr/>
          <p:nvPr/>
        </p:nvSpPr>
        <p:spPr>
          <a:xfrm>
            <a:off x="4754880" y="3236976"/>
            <a:ext cx="4297680" cy="329184"/>
          </a:xfrm>
          <a:prstGeom prst="rect">
            <a:avLst/>
          </a:prstGeom>
          <a:solidFill>
            <a:srgbClr val="3A7D8C"/>
          </a:solidFill>
          <a:ln w="12700">
            <a:solidFill>
              <a:srgbClr val="3A7D8C"/>
            </a:solidFill>
            <a:prstDash val="solid"/>
          </a:ln>
        </p:spPr>
      </p:sp>
      <p:sp>
        <p:nvSpPr>
          <p:cNvPr id="19" name="Text 17"/>
          <p:cNvSpPr/>
          <p:nvPr/>
        </p:nvSpPr>
        <p:spPr>
          <a:xfrm>
            <a:off x="4846320" y="3236976"/>
            <a:ext cx="4114800" cy="329184"/>
          </a:xfrm>
          <a:prstGeom prst="rect">
            <a:avLst/>
          </a:prstGeom>
          <a:noFill/>
        </p:spPr>
        <p:txBody>
          <a:bodyPr wrap="square" rtlCol="0" anchor="ctr"/>
          <a:lstStyle/>
          <a:p>
            <a:pPr marL="0" indent="0">
              <a:buNone/>
            </a:pPr>
            <a:r>
              <a:rPr lang="en-US" sz="1200" b="1" dirty="0">
                <a:solidFill>
                  <a:srgbClr val="FFFFFF"/>
                </a:solidFill>
                <a:latin typeface="Georgia" panose="02040502050405020303" pitchFamily="34" charset="0"/>
                <a:ea typeface="Georgia" panose="02040502050405020303" pitchFamily="34" charset="-122"/>
                <a:cs typeface="Georgia" panose="02040502050405020303" pitchFamily="34" charset="-120"/>
              </a:rPr>
              <a:t>Practical Needs</a:t>
            </a:r>
            <a:endParaRPr lang="en-US" sz="1200" dirty="0"/>
          </a:p>
        </p:txBody>
      </p:sp>
      <p:sp>
        <p:nvSpPr>
          <p:cNvPr id="20" name="Text 18"/>
          <p:cNvSpPr/>
          <p:nvPr/>
        </p:nvSpPr>
        <p:spPr>
          <a:xfrm>
            <a:off x="4846320" y="3621024"/>
            <a:ext cx="4114800" cy="1371600"/>
          </a:xfrm>
          <a:prstGeom prst="rect">
            <a:avLst/>
          </a:prstGeom>
          <a:noFill/>
        </p:spPr>
        <p:txBody>
          <a:bodyPr wrap="square" rtlCol="0" anchor="ctr"/>
          <a:lstStyle/>
          <a:p>
            <a:pPr marL="342900" indent="-342900">
              <a:lnSpc>
                <a:spcPct val="120000"/>
              </a:lnSpc>
              <a:buSzPct val="100000"/>
              <a:buChar char="•"/>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Installation of grab rails, a shower chair, and stair supports</a:t>
            </a:r>
            <a:endParaRPr lang="en-US" sz="1050" dirty="0"/>
          </a:p>
          <a:p>
            <a:pPr marL="342900" indent="-342900">
              <a:lnSpc>
                <a:spcPct val="120000"/>
              </a:lnSpc>
              <a:buSzPct val="100000"/>
              <a:buChar char="•"/>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Referral to speech and language therapy for communication difficulties</a:t>
            </a:r>
            <a:endParaRPr lang="en-US" sz="1050" dirty="0"/>
          </a:p>
          <a:p>
            <a:pPr marL="342900" indent="-342900">
              <a:lnSpc>
                <a:spcPct val="120000"/>
              </a:lnSpc>
              <a:buSzPct val="100000"/>
              <a:buChar char="•"/>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Access to assistive technology such as a telephone with large buttons</a:t>
            </a:r>
            <a:endParaRPr lang="en-US" sz="1050" dirty="0"/>
          </a:p>
          <a:p>
            <a:pPr marL="342900" indent="-342900">
              <a:lnSpc>
                <a:spcPct val="120000"/>
              </a:lnSpc>
              <a:buSzPct val="100000"/>
              <a:buChar char="•"/>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Carer support and regular respite breaks for her daughter</a:t>
            </a:r>
            <a:endParaRPr lang="en-US" sz="1050" dirty="0"/>
          </a:p>
        </p:txBody>
      </p:sp>
      <p:sp>
        <p:nvSpPr>
          <p:cNvPr id="21" name="Shape 19"/>
          <p:cNvSpPr/>
          <p:nvPr/>
        </p:nvSpPr>
        <p:spPr>
          <a:xfrm>
            <a:off x="0" y="4892040"/>
            <a:ext cx="9144000" cy="251460"/>
          </a:xfrm>
          <a:prstGeom prst="rect">
            <a:avLst/>
          </a:prstGeom>
          <a:solidFill>
            <a:srgbClr val="EAF4F7"/>
          </a:solidFill>
          <a:ln w="12700">
            <a:solidFill>
              <a:srgbClr val="C2DDE6"/>
            </a:solidFill>
            <a:prstDash val="solid"/>
          </a:ln>
        </p:spPr>
      </p:sp>
      <p:sp>
        <p:nvSpPr>
          <p:cNvPr id="22" name="Text 20"/>
          <p:cNvSpPr/>
          <p:nvPr/>
        </p:nvSpPr>
        <p:spPr>
          <a:xfrm>
            <a:off x="274320" y="4892040"/>
            <a:ext cx="8595360" cy="251460"/>
          </a:xfrm>
          <a:prstGeom prst="rect">
            <a:avLst/>
          </a:prstGeom>
          <a:noFill/>
        </p:spPr>
        <p:txBody>
          <a:bodyPr wrap="square" rtlCol="0" anchor="ctr"/>
          <a:lstStyle/>
          <a:p>
            <a:pPr marL="0" indent="0" algn="r">
              <a:buNone/>
            </a:pPr>
            <a:r>
              <a:rPr lang="en-US" sz="900" dirty="0">
                <a:solidFill>
                  <a:srgbClr val="5A7A88"/>
                </a:solidFill>
                <a:latin typeface="Calibri" panose="020F0502020204030204" pitchFamily="34" charset="0"/>
                <a:ea typeface="Calibri" panose="020F0502020204030204" pitchFamily="34" charset="-122"/>
                <a:cs typeface="Calibri" panose="020F0502020204030204" pitchFamily="34" charset="-120"/>
              </a:rPr>
              <a:t>Ref: Care Act 2014; NICE Stroke Rehabilitation Guidelines (2023); Leathard (2003)</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DF8F2"/>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064663"/>
          </a:solidFill>
          <a:ln w="12700">
            <a:solidFill>
              <a:srgbClr val="064663"/>
            </a:solidFill>
            <a:prstDash val="solid"/>
          </a:ln>
        </p:spPr>
      </p:sp>
      <p:sp>
        <p:nvSpPr>
          <p:cNvPr id="3" name="Text 1"/>
          <p:cNvSpPr/>
          <p:nvPr/>
        </p:nvSpPr>
        <p:spPr>
          <a:xfrm>
            <a:off x="365760" y="0"/>
            <a:ext cx="8412480" cy="749808"/>
          </a:xfrm>
          <a:prstGeom prst="rect">
            <a:avLst/>
          </a:prstGeom>
          <a:noFill/>
        </p:spPr>
        <p:txBody>
          <a:bodyPr wrap="square" rtlCol="0" anchor="ctr"/>
          <a:lstStyle/>
          <a:p>
            <a:pPr marL="0" indent="0">
              <a:buNone/>
            </a:pPr>
            <a:r>
              <a:rPr lang="en-US" sz="2600" b="1" dirty="0">
                <a:solidFill>
                  <a:srgbClr val="FFFFFF"/>
                </a:solidFill>
                <a:latin typeface="Georgia" panose="02040502050405020303" pitchFamily="34" charset="0"/>
                <a:ea typeface="Georgia" panose="02040502050405020303" pitchFamily="34" charset="-122"/>
                <a:cs typeface="Georgia" panose="02040502050405020303" pitchFamily="34" charset="-120"/>
              </a:rPr>
              <a:t>Margaret's Person-Centred Care Plan</a:t>
            </a:r>
            <a:endParaRPr lang="en-US" sz="2600" dirty="0"/>
          </a:p>
        </p:txBody>
      </p:sp>
      <p:graphicFrame>
        <p:nvGraphicFramePr>
          <p:cNvPr id="7" name="Table 0"/>
          <p:cNvGraphicFramePr>
            <a:graphicFrameLocks noGrp="1"/>
          </p:cNvGraphicFramePr>
          <p:nvPr/>
        </p:nvGraphicFramePr>
        <p:xfrm>
          <a:off x="228600" y="822960"/>
          <a:ext cx="8686800" cy="4005072"/>
        </p:xfrm>
        <a:graphic>
          <a:graphicData uri="http://schemas.openxmlformats.org/drawingml/2006/table">
            <a:tbl>
              <a:tblPr/>
              <a:tblGrid>
                <a:gridCol w="2011680"/>
                <a:gridCol w="2606040"/>
                <a:gridCol w="1874520"/>
                <a:gridCol w="1280160"/>
              </a:tblGrid>
              <a:tr h="493776">
                <a:tc>
                  <a:txBody>
                    <a:bodyPr/>
                    <a:lstStyle/>
                    <a:p>
                      <a:pPr marL="0" indent="0" algn="ctr">
                        <a:buNone/>
                      </a:pPr>
                      <a:r>
                        <a:rPr lang="en-US" sz="1200" b="1" dirty="0">
                          <a:solidFill>
                            <a:srgbClr val="FFFFFF"/>
                          </a:solidFill>
                          <a:latin typeface="Georgia" panose="02040502050405020303" pitchFamily="34" charset="0"/>
                          <a:ea typeface="Georgia" panose="02040502050405020303" pitchFamily="34" charset="-122"/>
                          <a:cs typeface="Georgia" panose="02040502050405020303" pitchFamily="34" charset="-120"/>
                        </a:rPr>
                        <a:t>Goal</a:t>
                      </a:r>
                      <a:endParaRPr lang="en-US" sz="1200" dirty="0">
                        <a:latin typeface="Georgia" panose="02040502050405020303" pitchFamily="34" charset="0"/>
                        <a:ea typeface="Georgia" panose="02040502050405020303" pitchFamily="34" charset="0"/>
                        <a:cs typeface="Georgia" panose="02040502050405020303"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064663"/>
                    </a:solidFill>
                  </a:tcPr>
                </a:tc>
                <a:tc>
                  <a:txBody>
                    <a:bodyPr/>
                    <a:lstStyle/>
                    <a:p>
                      <a:pPr marL="0" indent="0" algn="ctr">
                        <a:buNone/>
                      </a:pPr>
                      <a:r>
                        <a:rPr lang="en-US" sz="1200" b="1" dirty="0">
                          <a:solidFill>
                            <a:srgbClr val="FFFFFF"/>
                          </a:solidFill>
                          <a:latin typeface="Georgia" panose="02040502050405020303" pitchFamily="34" charset="0"/>
                          <a:ea typeface="Georgia" panose="02040502050405020303" pitchFamily="34" charset="-122"/>
                          <a:cs typeface="Georgia" panose="02040502050405020303" pitchFamily="34" charset="-120"/>
                        </a:rPr>
                        <a:t>Planned Action</a:t>
                      </a:r>
                      <a:endParaRPr lang="en-US" sz="1200" dirty="0">
                        <a:latin typeface="Georgia" panose="02040502050405020303" pitchFamily="34" charset="0"/>
                        <a:ea typeface="Georgia" panose="02040502050405020303" pitchFamily="34" charset="0"/>
                        <a:cs typeface="Georgia" panose="02040502050405020303"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064663"/>
                    </a:solidFill>
                  </a:tcPr>
                </a:tc>
                <a:tc>
                  <a:txBody>
                    <a:bodyPr/>
                    <a:lstStyle/>
                    <a:p>
                      <a:pPr marL="0" indent="0" algn="ctr">
                        <a:buNone/>
                      </a:pPr>
                      <a:r>
                        <a:rPr lang="en-US" sz="1200" b="1" dirty="0">
                          <a:solidFill>
                            <a:srgbClr val="FFFFFF"/>
                          </a:solidFill>
                          <a:latin typeface="Georgia" panose="02040502050405020303" pitchFamily="34" charset="0"/>
                          <a:ea typeface="Georgia" panose="02040502050405020303" pitchFamily="34" charset="-122"/>
                          <a:cs typeface="Georgia" panose="02040502050405020303" pitchFamily="34" charset="-120"/>
                        </a:rPr>
                        <a:t>Lead Professional</a:t>
                      </a:r>
                      <a:endParaRPr lang="en-US" sz="1200" dirty="0">
                        <a:latin typeface="Georgia" panose="02040502050405020303" pitchFamily="34" charset="0"/>
                        <a:ea typeface="Georgia" panose="02040502050405020303" pitchFamily="34" charset="0"/>
                        <a:cs typeface="Georgia" panose="02040502050405020303"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064663"/>
                    </a:solidFill>
                  </a:tcPr>
                </a:tc>
                <a:tc>
                  <a:txBody>
                    <a:bodyPr/>
                    <a:lstStyle/>
                    <a:p>
                      <a:pPr marL="0" indent="0" algn="ctr">
                        <a:buNone/>
                      </a:pPr>
                      <a:r>
                        <a:rPr lang="en-US" sz="1200" b="1" dirty="0">
                          <a:solidFill>
                            <a:srgbClr val="FFFFFF"/>
                          </a:solidFill>
                          <a:latin typeface="Georgia" panose="02040502050405020303" pitchFamily="34" charset="0"/>
                          <a:ea typeface="Georgia" panose="02040502050405020303" pitchFamily="34" charset="-122"/>
                          <a:cs typeface="Georgia" panose="02040502050405020303" pitchFamily="34" charset="-120"/>
                        </a:rPr>
                        <a:t>Review Date</a:t>
                      </a:r>
                      <a:endParaRPr lang="en-US" sz="1200" dirty="0">
                        <a:latin typeface="Georgia" panose="02040502050405020303" pitchFamily="34" charset="0"/>
                        <a:ea typeface="Georgia" panose="02040502050405020303" pitchFamily="34" charset="0"/>
                        <a:cs typeface="Georgia" panose="02040502050405020303"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064663"/>
                    </a:solidFill>
                  </a:tcPr>
                </a:tc>
              </a:tr>
              <a:tr h="493776">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Improve mobility and strength in left side</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FFFFF"/>
                    </a:solidFill>
                  </a:tcPr>
                </a:tc>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Daily physiotherapy at home; walking frame provided</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FFFFF"/>
                    </a:solidFill>
                  </a:tcPr>
                </a:tc>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Physiotherapist</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FFFFF"/>
                    </a:solidFill>
                  </a:tcPr>
                </a:tc>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Monthly</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FFFFF"/>
                    </a:solidFill>
                  </a:tcPr>
                </a:tc>
              </a:tr>
              <a:tr h="493776">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Improve speech and word-finding</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4FAFB"/>
                    </a:solidFill>
                  </a:tcPr>
                </a:tc>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Weekly speech and language therapy sessions</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4FAFB"/>
                    </a:solidFill>
                  </a:tcPr>
                </a:tc>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Speech &amp; Language Therapist</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4FAFB"/>
                    </a:solidFill>
                  </a:tcPr>
                </a:tc>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After 12 weeks</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4FAFB"/>
                    </a:solidFill>
                  </a:tcPr>
                </a:tc>
              </a:tr>
              <a:tr h="493776">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Reduce risk of another stroke</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FFFFF"/>
                    </a:solidFill>
                  </a:tcPr>
                </a:tc>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Medication review; blood pressure checks; healthy eating advice</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FFFFF"/>
                    </a:solidFill>
                  </a:tcPr>
                </a:tc>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GP and Practice Nurse</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FFFFF"/>
                    </a:solidFill>
                  </a:tcPr>
                </a:tc>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Every 6 weeks</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FFFFF"/>
                    </a:solidFill>
                  </a:tcPr>
                </a:tc>
              </a:tr>
              <a:tr h="493776">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Support low mood and anxiety</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4FAFB"/>
                    </a:solidFill>
                  </a:tcPr>
                </a:tc>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Counselling referral; stroke peer support group</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4FAFB"/>
                    </a:solidFill>
                  </a:tcPr>
                </a:tc>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Mental Health Team / Social Worker</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4FAFB"/>
                    </a:solidFill>
                  </a:tcPr>
                </a:tc>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4-weekly</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4FAFB"/>
                    </a:solidFill>
                  </a:tcPr>
                </a:tc>
              </a:tr>
              <a:tr h="493776">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Make the home safe for Margaret</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FFFFF"/>
                    </a:solidFill>
                  </a:tcPr>
                </a:tc>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OT home assessment; grab rails and shower chair installed</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FFFFF"/>
                    </a:solidFill>
                  </a:tcPr>
                </a:tc>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Occupational Therapist</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FFFFF"/>
                    </a:solidFill>
                  </a:tcPr>
                </a:tc>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Within 4 weeks</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FFFFF"/>
                    </a:solidFill>
                  </a:tcPr>
                </a:tc>
              </a:tr>
              <a:tr h="493776">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Support Margaret's family carers</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4FAFB"/>
                    </a:solidFill>
                  </a:tcPr>
                </a:tc>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Carer needs assessment; access to respite care</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4FAFB"/>
                    </a:solidFill>
                  </a:tcPr>
                </a:tc>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Social Worker</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4FAFB"/>
                    </a:solidFill>
                  </a:tcPr>
                </a:tc>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Within 3 weeks</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4FAFB"/>
                    </a:solidFill>
                  </a:tcPr>
                </a:tc>
              </a:tr>
              <a:tr h="493776">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Help Margaret regain independence</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FFFFF"/>
                    </a:solidFill>
                  </a:tcPr>
                </a:tc>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Encourage self-care tasks; celebrate small achievements</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FFFFF"/>
                    </a:solidFill>
                  </a:tcPr>
                </a:tc>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Whole care team with Margaret</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FFFFF"/>
                    </a:solidFill>
                  </a:tcPr>
                </a:tc>
                <a:tc>
                  <a:txBody>
                    <a:bodyPr/>
                    <a:lstStyle/>
                    <a:p>
                      <a:pPr marL="0" indent="0">
                        <a:buNone/>
                      </a:pPr>
                      <a:r>
                        <a:rPr lang="en-US" sz="1000" dirty="0">
                          <a:solidFill>
                            <a:srgbClr val="1A2B35"/>
                          </a:solidFill>
                          <a:latin typeface="Calibri" panose="020F0502020204030204" pitchFamily="34" charset="0"/>
                          <a:ea typeface="Calibri" panose="020F0502020204030204" pitchFamily="34" charset="-122"/>
                          <a:cs typeface="Calibri" panose="020F0502020204030204" pitchFamily="34" charset="-120"/>
                        </a:rPr>
                        <a:t>Ongoing</a:t>
                      </a:r>
                      <a:endParaRPr lang="en-US" sz="1000" dirty="0">
                        <a:latin typeface="Calibri" panose="020F0502020204030204" pitchFamily="34" charset="0"/>
                        <a:ea typeface="Calibri" panose="020F0502020204030204" pitchFamily="34" charset="0"/>
                        <a:cs typeface="Calibri" panose="020F0502020204030204" pitchFamily="34" charset="0"/>
                      </a:endParaRPr>
                    </a:p>
                  </a:txBody>
                  <a:tcPr>
                    <a:lnL w="6350" cap="flat" cmpd="sng" algn="ctr">
                      <a:solidFill>
                        <a:srgbClr val="C2DDE6"/>
                      </a:solidFill>
                      <a:prstDash val="solid"/>
                      <a:round/>
                      <a:headEnd type="none" w="med" len="med"/>
                      <a:tailEnd type="none" w="med" len="med"/>
                    </a:lnL>
                    <a:lnR w="6350" cap="flat" cmpd="sng" algn="ctr">
                      <a:solidFill>
                        <a:srgbClr val="C2DDE6"/>
                      </a:solidFill>
                      <a:prstDash val="solid"/>
                      <a:round/>
                      <a:headEnd type="none" w="med" len="med"/>
                      <a:tailEnd type="none" w="med" len="med"/>
                    </a:lnR>
                    <a:lnT w="6350" cap="flat" cmpd="sng" algn="ctr">
                      <a:solidFill>
                        <a:srgbClr val="C2DDE6"/>
                      </a:solidFill>
                      <a:prstDash val="solid"/>
                      <a:round/>
                      <a:headEnd type="none" w="med" len="med"/>
                      <a:tailEnd type="none" w="med" len="med"/>
                    </a:lnT>
                    <a:lnB w="6350" cap="flat" cmpd="sng" algn="ctr">
                      <a:solidFill>
                        <a:srgbClr val="C2DDE6"/>
                      </a:solidFill>
                      <a:prstDash val="solid"/>
                      <a:round/>
                      <a:headEnd type="none" w="med" len="med"/>
                      <a:tailEnd type="none" w="med" len="med"/>
                    </a:lnB>
                    <a:solidFill>
                      <a:srgbClr val="FFFFFF"/>
                    </a:solidFill>
                  </a:tcPr>
                </a:tc>
              </a:tr>
            </a:tbl>
          </a:graphicData>
        </a:graphic>
      </p:graphicFrame>
      <p:sp>
        <p:nvSpPr>
          <p:cNvPr id="5" name="Shape 2"/>
          <p:cNvSpPr/>
          <p:nvPr/>
        </p:nvSpPr>
        <p:spPr>
          <a:xfrm>
            <a:off x="0" y="4892040"/>
            <a:ext cx="9144000" cy="251460"/>
          </a:xfrm>
          <a:prstGeom prst="rect">
            <a:avLst/>
          </a:prstGeom>
          <a:solidFill>
            <a:srgbClr val="EAF4F7"/>
          </a:solidFill>
          <a:ln w="12700">
            <a:solidFill>
              <a:srgbClr val="C2DDE6"/>
            </a:solidFill>
            <a:prstDash val="solid"/>
          </a:ln>
        </p:spPr>
      </p:sp>
      <p:sp>
        <p:nvSpPr>
          <p:cNvPr id="6" name="Text 3"/>
          <p:cNvSpPr/>
          <p:nvPr/>
        </p:nvSpPr>
        <p:spPr>
          <a:xfrm>
            <a:off x="274320" y="4892040"/>
            <a:ext cx="8595360" cy="251460"/>
          </a:xfrm>
          <a:prstGeom prst="rect">
            <a:avLst/>
          </a:prstGeom>
          <a:noFill/>
        </p:spPr>
        <p:txBody>
          <a:bodyPr wrap="square" rtlCol="0" anchor="ctr"/>
          <a:lstStyle/>
          <a:p>
            <a:pPr marL="0" indent="0" algn="r">
              <a:buNone/>
            </a:pPr>
            <a:r>
              <a:rPr lang="en-US" sz="900" dirty="0">
                <a:solidFill>
                  <a:srgbClr val="5A7A88"/>
                </a:solidFill>
                <a:latin typeface="Calibri" panose="020F0502020204030204" pitchFamily="34" charset="0"/>
                <a:ea typeface="Calibri" panose="020F0502020204030204" pitchFamily="34" charset="-122"/>
                <a:cs typeface="Calibri" panose="020F0502020204030204" pitchFamily="34" charset="-120"/>
              </a:rPr>
              <a:t>Ref: Care Act 2014; NHS Long Term Plan (2019); Glasby &amp; Dickinson (2014)</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8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0A7A8F"/>
          </a:solidFill>
          <a:ln w="12700">
            <a:solidFill>
              <a:srgbClr val="0A7A8F"/>
            </a:solidFill>
            <a:prstDash val="solid"/>
          </a:ln>
        </p:spPr>
      </p:sp>
      <p:sp>
        <p:nvSpPr>
          <p:cNvPr id="3" name="Text 1"/>
          <p:cNvSpPr/>
          <p:nvPr/>
        </p:nvSpPr>
        <p:spPr>
          <a:xfrm>
            <a:off x="365760" y="0"/>
            <a:ext cx="8412480" cy="749808"/>
          </a:xfrm>
          <a:prstGeom prst="rect">
            <a:avLst/>
          </a:prstGeom>
          <a:noFill/>
        </p:spPr>
        <p:txBody>
          <a:bodyPr wrap="square" rtlCol="0" anchor="ctr"/>
          <a:lstStyle/>
          <a:p>
            <a:pPr marL="0" indent="0">
              <a:buNone/>
            </a:pPr>
            <a:r>
              <a:rPr lang="en-US" sz="2600" b="1" dirty="0">
                <a:solidFill>
                  <a:srgbClr val="FFFFFF"/>
                </a:solidFill>
                <a:latin typeface="Georgia" panose="02040502050405020303" pitchFamily="34" charset="0"/>
                <a:ea typeface="Georgia" panose="02040502050405020303" pitchFamily="34" charset="-122"/>
                <a:cs typeface="Georgia" panose="02040502050405020303" pitchFamily="34" charset="-120"/>
              </a:rPr>
              <a:t>Partnership Working in Margaret's Care</a:t>
            </a:r>
            <a:endParaRPr lang="en-US" sz="2600" dirty="0"/>
          </a:p>
        </p:txBody>
      </p:sp>
      <p:sp>
        <p:nvSpPr>
          <p:cNvPr id="4" name="Text 2"/>
          <p:cNvSpPr/>
          <p:nvPr/>
        </p:nvSpPr>
        <p:spPr>
          <a:xfrm>
            <a:off x="365760" y="822960"/>
            <a:ext cx="8412480" cy="384048"/>
          </a:xfrm>
          <a:prstGeom prst="rect">
            <a:avLst/>
          </a:prstGeom>
          <a:noFill/>
        </p:spPr>
        <p:txBody>
          <a:bodyPr wrap="square" rtlCol="0" anchor="ctr"/>
          <a:lstStyle/>
          <a:p>
            <a:pPr marL="0" indent="0">
              <a:buNone/>
            </a:pPr>
            <a:r>
              <a:rPr lang="en-US" sz="1250" i="1" dirty="0">
                <a:solidFill>
                  <a:srgbClr val="064663"/>
                </a:solidFill>
                <a:latin typeface="Calibri" panose="020F0502020204030204" pitchFamily="34" charset="0"/>
                <a:ea typeface="Calibri" panose="020F0502020204030204" pitchFamily="34" charset="-122"/>
                <a:cs typeface="Calibri" panose="020F0502020204030204" pitchFamily="34" charset="-120"/>
              </a:rPr>
              <a:t>Margaret's recovery depends on different professionals, services, and her family working closely together. No single service can meet all her needs alone.</a:t>
            </a:r>
            <a:endParaRPr lang="en-US" sz="1250" dirty="0"/>
          </a:p>
        </p:txBody>
      </p:sp>
      <p:sp>
        <p:nvSpPr>
          <p:cNvPr id="5" name="Shape 3"/>
          <p:cNvSpPr/>
          <p:nvPr/>
        </p:nvSpPr>
        <p:spPr>
          <a:xfrm>
            <a:off x="3337560" y="1417320"/>
            <a:ext cx="2468880" cy="1234440"/>
          </a:xfrm>
          <a:prstGeom prst="ellipse">
            <a:avLst/>
          </a:prstGeom>
          <a:solidFill>
            <a:srgbClr val="064663"/>
          </a:solidFill>
          <a:ln w="12700">
            <a:solidFill>
              <a:srgbClr val="064663"/>
            </a:solidFill>
            <a:prstDash val="solid"/>
          </a:ln>
          <a:effectLst>
            <a:outerShdw blurRad="88900" dist="25400" dir="8100000" algn="bl" rotWithShape="0">
              <a:srgbClr val="000000">
                <a:alpha val="10000"/>
              </a:srgbClr>
            </a:outerShdw>
          </a:effectLst>
        </p:spPr>
      </p:sp>
      <p:sp>
        <p:nvSpPr>
          <p:cNvPr id="6" name="Text 4"/>
          <p:cNvSpPr/>
          <p:nvPr/>
        </p:nvSpPr>
        <p:spPr>
          <a:xfrm>
            <a:off x="3337560" y="1417320"/>
            <a:ext cx="2468880" cy="1234440"/>
          </a:xfrm>
          <a:prstGeom prst="rect">
            <a:avLst/>
          </a:prstGeom>
          <a:noFill/>
        </p:spPr>
        <p:txBody>
          <a:bodyPr wrap="square" rtlCol="0" anchor="ctr"/>
          <a:lstStyle/>
          <a:p>
            <a:pPr marL="0" indent="0" algn="ctr">
              <a:lnSpc>
                <a:spcPct val="120000"/>
              </a:lnSpc>
              <a:buNone/>
            </a:pPr>
            <a:r>
              <a:rPr lang="en-US" sz="1300" b="1" dirty="0">
                <a:solidFill>
                  <a:srgbClr val="FFFFFF"/>
                </a:solidFill>
                <a:latin typeface="Georgia" panose="02040502050405020303" pitchFamily="34" charset="0"/>
                <a:ea typeface="Georgia" panose="02040502050405020303" pitchFamily="34" charset="-122"/>
                <a:cs typeface="Georgia" panose="02040502050405020303" pitchFamily="34" charset="-120"/>
              </a:rPr>
              <a:t>MARGARET</a:t>
            </a:r>
            <a:endParaRPr lang="en-US" sz="1300" dirty="0"/>
          </a:p>
          <a:p>
            <a:pPr marL="0" indent="0" algn="ctr">
              <a:lnSpc>
                <a:spcPct val="120000"/>
              </a:lnSpc>
              <a:buNone/>
            </a:pPr>
            <a:r>
              <a:rPr lang="en-US" sz="1300" b="1" dirty="0">
                <a:solidFill>
                  <a:srgbClr val="FFFFFF"/>
                </a:solidFill>
                <a:latin typeface="Georgia" panose="02040502050405020303" pitchFamily="34" charset="0"/>
                <a:ea typeface="Georgia" panose="02040502050405020303" pitchFamily="34" charset="-122"/>
                <a:cs typeface="Georgia" panose="02040502050405020303" pitchFamily="34" charset="-120"/>
              </a:rPr>
              <a:t>&amp; Her Family</a:t>
            </a:r>
            <a:endParaRPr lang="en-US" sz="1300" dirty="0"/>
          </a:p>
        </p:txBody>
      </p:sp>
      <p:sp>
        <p:nvSpPr>
          <p:cNvPr id="7" name="Shape 5"/>
          <p:cNvSpPr/>
          <p:nvPr/>
        </p:nvSpPr>
        <p:spPr>
          <a:xfrm>
            <a:off x="137160" y="1481328"/>
            <a:ext cx="1691640" cy="804672"/>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8" name="Shape 6"/>
          <p:cNvSpPr/>
          <p:nvPr/>
        </p:nvSpPr>
        <p:spPr>
          <a:xfrm>
            <a:off x="137160" y="1481328"/>
            <a:ext cx="64008" cy="804672"/>
          </a:xfrm>
          <a:prstGeom prst="rect">
            <a:avLst/>
          </a:prstGeom>
          <a:solidFill>
            <a:srgbClr val="E05C3A"/>
          </a:solidFill>
          <a:ln w="12700">
            <a:solidFill>
              <a:srgbClr val="E05C3A"/>
            </a:solidFill>
            <a:prstDash val="solid"/>
          </a:ln>
        </p:spPr>
      </p:sp>
      <p:sp>
        <p:nvSpPr>
          <p:cNvPr id="9" name="Text 7"/>
          <p:cNvSpPr/>
          <p:nvPr/>
        </p:nvSpPr>
        <p:spPr>
          <a:xfrm>
            <a:off x="265176" y="1499616"/>
            <a:ext cx="1508760" cy="384048"/>
          </a:xfrm>
          <a:prstGeom prst="rect">
            <a:avLst/>
          </a:prstGeom>
          <a:noFill/>
        </p:spPr>
        <p:txBody>
          <a:bodyPr wrap="square" rtlCol="0" anchor="ctr"/>
          <a:lstStyle/>
          <a:p>
            <a:pPr marL="0" indent="0">
              <a:lnSpc>
                <a:spcPct val="110000"/>
              </a:lnSpc>
              <a:buNone/>
            </a:pPr>
            <a:r>
              <a:rPr lang="en-US" sz="1000" b="1" dirty="0">
                <a:solidFill>
                  <a:srgbClr val="064663"/>
                </a:solidFill>
                <a:latin typeface="Calibri" panose="020F0502020204030204" pitchFamily="34" charset="0"/>
                <a:ea typeface="Calibri" panose="020F0502020204030204" pitchFamily="34" charset="-122"/>
                <a:cs typeface="Calibri" panose="020F0502020204030204" pitchFamily="34" charset="-120"/>
              </a:rPr>
              <a:t>GP &amp;</a:t>
            </a:r>
            <a:endParaRPr lang="en-US" sz="1000" dirty="0"/>
          </a:p>
          <a:p>
            <a:pPr marL="0" indent="0">
              <a:lnSpc>
                <a:spcPct val="110000"/>
              </a:lnSpc>
              <a:buNone/>
            </a:pPr>
            <a:r>
              <a:rPr lang="en-US" sz="1000" b="1" dirty="0">
                <a:solidFill>
                  <a:srgbClr val="064663"/>
                </a:solidFill>
                <a:latin typeface="Calibri" panose="020F0502020204030204" pitchFamily="34" charset="0"/>
                <a:ea typeface="Calibri" panose="020F0502020204030204" pitchFamily="34" charset="-122"/>
                <a:cs typeface="Calibri" panose="020F0502020204030204" pitchFamily="34" charset="-120"/>
              </a:rPr>
              <a:t>Practice Nurse</a:t>
            </a:r>
            <a:endParaRPr lang="en-US" sz="1000" dirty="0"/>
          </a:p>
        </p:txBody>
      </p:sp>
      <p:sp>
        <p:nvSpPr>
          <p:cNvPr id="10" name="Text 8"/>
          <p:cNvSpPr/>
          <p:nvPr/>
        </p:nvSpPr>
        <p:spPr>
          <a:xfrm>
            <a:off x="265176" y="1883664"/>
            <a:ext cx="1508760" cy="365760"/>
          </a:xfrm>
          <a:prstGeom prst="rect">
            <a:avLst/>
          </a:prstGeom>
          <a:noFill/>
        </p:spPr>
        <p:txBody>
          <a:bodyPr wrap="square" rtlCol="0" anchor="ctr"/>
          <a:lstStyle/>
          <a:p>
            <a:pPr marL="0" indent="0">
              <a:lnSpc>
                <a:spcPct val="110000"/>
              </a:lnSpc>
              <a:buNone/>
            </a:pPr>
            <a:r>
              <a:rPr lang="en-US" sz="900" dirty="0">
                <a:solidFill>
                  <a:srgbClr val="5A7A88"/>
                </a:solidFill>
                <a:latin typeface="Calibri" panose="020F0502020204030204" pitchFamily="34" charset="0"/>
                <a:ea typeface="Calibri" panose="020F0502020204030204" pitchFamily="34" charset="-122"/>
                <a:cs typeface="Calibri" panose="020F0502020204030204" pitchFamily="34" charset="-120"/>
              </a:rPr>
              <a:t>Medication, blood</a:t>
            </a:r>
            <a:endParaRPr lang="en-US" sz="900" dirty="0"/>
          </a:p>
          <a:p>
            <a:pPr marL="0" indent="0">
              <a:lnSpc>
                <a:spcPct val="110000"/>
              </a:lnSpc>
              <a:buNone/>
            </a:pPr>
            <a:r>
              <a:rPr lang="en-US" sz="900" dirty="0">
                <a:solidFill>
                  <a:srgbClr val="5A7A88"/>
                </a:solidFill>
                <a:latin typeface="Calibri" panose="020F0502020204030204" pitchFamily="34" charset="0"/>
                <a:ea typeface="Calibri" panose="020F0502020204030204" pitchFamily="34" charset="-122"/>
                <a:cs typeface="Calibri" panose="020F0502020204030204" pitchFamily="34" charset="-120"/>
              </a:rPr>
              <a:t>pressure, reviews</a:t>
            </a:r>
            <a:endParaRPr lang="en-US" sz="900" dirty="0"/>
          </a:p>
        </p:txBody>
      </p:sp>
      <p:sp>
        <p:nvSpPr>
          <p:cNvPr id="11" name="Shape 9"/>
          <p:cNvSpPr/>
          <p:nvPr/>
        </p:nvSpPr>
        <p:spPr>
          <a:xfrm>
            <a:off x="137160" y="3017520"/>
            <a:ext cx="1691640" cy="804672"/>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2" name="Shape 10"/>
          <p:cNvSpPr/>
          <p:nvPr/>
        </p:nvSpPr>
        <p:spPr>
          <a:xfrm>
            <a:off x="137160" y="3017520"/>
            <a:ext cx="64008" cy="804672"/>
          </a:xfrm>
          <a:prstGeom prst="rect">
            <a:avLst/>
          </a:prstGeom>
          <a:solidFill>
            <a:srgbClr val="E05C3A"/>
          </a:solidFill>
          <a:ln w="12700">
            <a:solidFill>
              <a:srgbClr val="E05C3A"/>
            </a:solidFill>
            <a:prstDash val="solid"/>
          </a:ln>
        </p:spPr>
      </p:sp>
      <p:sp>
        <p:nvSpPr>
          <p:cNvPr id="13" name="Text 11"/>
          <p:cNvSpPr/>
          <p:nvPr/>
        </p:nvSpPr>
        <p:spPr>
          <a:xfrm>
            <a:off x="265176" y="3035808"/>
            <a:ext cx="1508760" cy="384048"/>
          </a:xfrm>
          <a:prstGeom prst="rect">
            <a:avLst/>
          </a:prstGeom>
          <a:noFill/>
        </p:spPr>
        <p:txBody>
          <a:bodyPr wrap="square" rtlCol="0" anchor="ctr"/>
          <a:lstStyle/>
          <a:p>
            <a:pPr marL="0" indent="0">
              <a:lnSpc>
                <a:spcPct val="110000"/>
              </a:lnSpc>
              <a:buNone/>
            </a:pPr>
            <a:r>
              <a:rPr lang="en-US" sz="1000" b="1" dirty="0">
                <a:solidFill>
                  <a:srgbClr val="064663"/>
                </a:solidFill>
                <a:latin typeface="Calibri" panose="020F0502020204030204" pitchFamily="34" charset="0"/>
                <a:ea typeface="Calibri" panose="020F0502020204030204" pitchFamily="34" charset="-122"/>
                <a:cs typeface="Calibri" panose="020F0502020204030204" pitchFamily="34" charset="-120"/>
              </a:rPr>
              <a:t>Community</a:t>
            </a:r>
            <a:endParaRPr lang="en-US" sz="1000" dirty="0"/>
          </a:p>
          <a:p>
            <a:pPr marL="0" indent="0">
              <a:lnSpc>
                <a:spcPct val="110000"/>
              </a:lnSpc>
              <a:buNone/>
            </a:pPr>
            <a:r>
              <a:rPr lang="en-US" sz="1000" b="1" dirty="0">
                <a:solidFill>
                  <a:srgbClr val="064663"/>
                </a:solidFill>
                <a:latin typeface="Calibri" panose="020F0502020204030204" pitchFamily="34" charset="0"/>
                <a:ea typeface="Calibri" panose="020F0502020204030204" pitchFamily="34" charset="-122"/>
                <a:cs typeface="Calibri" panose="020F0502020204030204" pitchFamily="34" charset="-120"/>
              </a:rPr>
              <a:t>Nurse</a:t>
            </a:r>
            <a:endParaRPr lang="en-US" sz="1000" dirty="0"/>
          </a:p>
        </p:txBody>
      </p:sp>
      <p:sp>
        <p:nvSpPr>
          <p:cNvPr id="14" name="Text 12"/>
          <p:cNvSpPr/>
          <p:nvPr/>
        </p:nvSpPr>
        <p:spPr>
          <a:xfrm>
            <a:off x="265176" y="3419856"/>
            <a:ext cx="1508760" cy="365760"/>
          </a:xfrm>
          <a:prstGeom prst="rect">
            <a:avLst/>
          </a:prstGeom>
          <a:noFill/>
        </p:spPr>
        <p:txBody>
          <a:bodyPr wrap="square" rtlCol="0" anchor="ctr"/>
          <a:lstStyle/>
          <a:p>
            <a:pPr marL="0" indent="0">
              <a:lnSpc>
                <a:spcPct val="110000"/>
              </a:lnSpc>
              <a:buNone/>
            </a:pPr>
            <a:r>
              <a:rPr lang="en-US" sz="900" dirty="0">
                <a:solidFill>
                  <a:srgbClr val="5A7A88"/>
                </a:solidFill>
                <a:latin typeface="Calibri" panose="020F0502020204030204" pitchFamily="34" charset="0"/>
                <a:ea typeface="Calibri" panose="020F0502020204030204" pitchFamily="34" charset="-122"/>
                <a:cs typeface="Calibri" panose="020F0502020204030204" pitchFamily="34" charset="-120"/>
              </a:rPr>
              <a:t>Personal care</a:t>
            </a:r>
            <a:endParaRPr lang="en-US" sz="900" dirty="0"/>
          </a:p>
          <a:p>
            <a:pPr marL="0" indent="0">
              <a:lnSpc>
                <a:spcPct val="110000"/>
              </a:lnSpc>
              <a:buNone/>
            </a:pPr>
            <a:r>
              <a:rPr lang="en-US" sz="900" dirty="0">
                <a:solidFill>
                  <a:srgbClr val="5A7A88"/>
                </a:solidFill>
                <a:latin typeface="Calibri" panose="020F0502020204030204" pitchFamily="34" charset="0"/>
                <a:ea typeface="Calibri" panose="020F0502020204030204" pitchFamily="34" charset="-122"/>
                <a:cs typeface="Calibri" panose="020F0502020204030204" pitchFamily="34" charset="-120"/>
              </a:rPr>
              <a:t>and monitoring</a:t>
            </a:r>
            <a:endParaRPr lang="en-US" sz="900" dirty="0"/>
          </a:p>
        </p:txBody>
      </p:sp>
      <p:sp>
        <p:nvSpPr>
          <p:cNvPr id="15" name="Shape 13"/>
          <p:cNvSpPr/>
          <p:nvPr/>
        </p:nvSpPr>
        <p:spPr>
          <a:xfrm>
            <a:off x="1920240" y="3931920"/>
            <a:ext cx="1691640" cy="804672"/>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6" name="Shape 14"/>
          <p:cNvSpPr/>
          <p:nvPr/>
        </p:nvSpPr>
        <p:spPr>
          <a:xfrm>
            <a:off x="1920240" y="3931920"/>
            <a:ext cx="64008" cy="804672"/>
          </a:xfrm>
          <a:prstGeom prst="rect">
            <a:avLst/>
          </a:prstGeom>
          <a:solidFill>
            <a:srgbClr val="E05C3A"/>
          </a:solidFill>
          <a:ln w="12700">
            <a:solidFill>
              <a:srgbClr val="E05C3A"/>
            </a:solidFill>
            <a:prstDash val="solid"/>
          </a:ln>
        </p:spPr>
      </p:sp>
      <p:sp>
        <p:nvSpPr>
          <p:cNvPr id="17" name="Text 15"/>
          <p:cNvSpPr/>
          <p:nvPr/>
        </p:nvSpPr>
        <p:spPr>
          <a:xfrm>
            <a:off x="2048256" y="3950208"/>
            <a:ext cx="1508760" cy="384048"/>
          </a:xfrm>
          <a:prstGeom prst="rect">
            <a:avLst/>
          </a:prstGeom>
          <a:noFill/>
        </p:spPr>
        <p:txBody>
          <a:bodyPr wrap="square" rtlCol="0" anchor="ctr"/>
          <a:lstStyle/>
          <a:p>
            <a:pPr marL="0" indent="0">
              <a:lnSpc>
                <a:spcPct val="110000"/>
              </a:lnSpc>
              <a:buNone/>
            </a:pPr>
            <a:r>
              <a:rPr lang="en-US" sz="1000" b="1" dirty="0">
                <a:solidFill>
                  <a:srgbClr val="064663"/>
                </a:solidFill>
                <a:latin typeface="Calibri" panose="020F0502020204030204" pitchFamily="34" charset="0"/>
                <a:ea typeface="Calibri" panose="020F0502020204030204" pitchFamily="34" charset="-122"/>
                <a:cs typeface="Calibri" panose="020F0502020204030204" pitchFamily="34" charset="-120"/>
              </a:rPr>
              <a:t>Physiotherapist</a:t>
            </a:r>
            <a:endParaRPr lang="en-US" sz="1000" dirty="0"/>
          </a:p>
          <a:p>
            <a:pPr marL="0" indent="0">
              <a:lnSpc>
                <a:spcPct val="110000"/>
              </a:lnSpc>
              <a:buNone/>
            </a:pPr>
            <a:r>
              <a:rPr lang="en-US" sz="1000" b="1" dirty="0">
                <a:solidFill>
                  <a:srgbClr val="064663"/>
                </a:solidFill>
                <a:latin typeface="Calibri" panose="020F0502020204030204" pitchFamily="34" charset="0"/>
                <a:ea typeface="Calibri" panose="020F0502020204030204" pitchFamily="34" charset="-122"/>
                <a:cs typeface="Calibri" panose="020F0502020204030204" pitchFamily="34" charset="-120"/>
              </a:rPr>
              <a:t>&amp; OT</a:t>
            </a:r>
            <a:endParaRPr lang="en-US" sz="1000" dirty="0"/>
          </a:p>
        </p:txBody>
      </p:sp>
      <p:sp>
        <p:nvSpPr>
          <p:cNvPr id="18" name="Text 16"/>
          <p:cNvSpPr/>
          <p:nvPr/>
        </p:nvSpPr>
        <p:spPr>
          <a:xfrm>
            <a:off x="2048256" y="4334256"/>
            <a:ext cx="1508760" cy="365760"/>
          </a:xfrm>
          <a:prstGeom prst="rect">
            <a:avLst/>
          </a:prstGeom>
          <a:noFill/>
        </p:spPr>
        <p:txBody>
          <a:bodyPr wrap="square" rtlCol="0" anchor="ctr"/>
          <a:lstStyle/>
          <a:p>
            <a:pPr marL="0" indent="0">
              <a:lnSpc>
                <a:spcPct val="110000"/>
              </a:lnSpc>
              <a:buNone/>
            </a:pPr>
            <a:r>
              <a:rPr lang="en-US" sz="900" dirty="0">
                <a:solidFill>
                  <a:srgbClr val="5A7A88"/>
                </a:solidFill>
                <a:latin typeface="Calibri" panose="020F0502020204030204" pitchFamily="34" charset="0"/>
                <a:ea typeface="Calibri" panose="020F0502020204030204" pitchFamily="34" charset="-122"/>
                <a:cs typeface="Calibri" panose="020F0502020204030204" pitchFamily="34" charset="-120"/>
              </a:rPr>
              <a:t>Mobility and</a:t>
            </a:r>
            <a:endParaRPr lang="en-US" sz="900" dirty="0"/>
          </a:p>
          <a:p>
            <a:pPr marL="0" indent="0">
              <a:lnSpc>
                <a:spcPct val="110000"/>
              </a:lnSpc>
              <a:buNone/>
            </a:pPr>
            <a:r>
              <a:rPr lang="en-US" sz="900" dirty="0">
                <a:solidFill>
                  <a:srgbClr val="5A7A88"/>
                </a:solidFill>
                <a:latin typeface="Calibri" panose="020F0502020204030204" pitchFamily="34" charset="0"/>
                <a:ea typeface="Calibri" panose="020F0502020204030204" pitchFamily="34" charset="-122"/>
                <a:cs typeface="Calibri" panose="020F0502020204030204" pitchFamily="34" charset="-120"/>
              </a:rPr>
              <a:t>home adaptations</a:t>
            </a:r>
            <a:endParaRPr lang="en-US" sz="900" dirty="0"/>
          </a:p>
        </p:txBody>
      </p:sp>
      <p:sp>
        <p:nvSpPr>
          <p:cNvPr id="19" name="Shape 17"/>
          <p:cNvSpPr/>
          <p:nvPr/>
        </p:nvSpPr>
        <p:spPr>
          <a:xfrm>
            <a:off x="5212080" y="3931920"/>
            <a:ext cx="1691640" cy="804672"/>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20" name="Shape 18"/>
          <p:cNvSpPr/>
          <p:nvPr/>
        </p:nvSpPr>
        <p:spPr>
          <a:xfrm>
            <a:off x="5212080" y="3931920"/>
            <a:ext cx="64008" cy="804672"/>
          </a:xfrm>
          <a:prstGeom prst="rect">
            <a:avLst/>
          </a:prstGeom>
          <a:solidFill>
            <a:srgbClr val="E05C3A"/>
          </a:solidFill>
          <a:ln w="12700">
            <a:solidFill>
              <a:srgbClr val="E05C3A"/>
            </a:solidFill>
            <a:prstDash val="solid"/>
          </a:ln>
        </p:spPr>
      </p:sp>
      <p:sp>
        <p:nvSpPr>
          <p:cNvPr id="21" name="Text 19"/>
          <p:cNvSpPr/>
          <p:nvPr/>
        </p:nvSpPr>
        <p:spPr>
          <a:xfrm>
            <a:off x="5340096" y="3950208"/>
            <a:ext cx="1508760" cy="384048"/>
          </a:xfrm>
          <a:prstGeom prst="rect">
            <a:avLst/>
          </a:prstGeom>
          <a:noFill/>
        </p:spPr>
        <p:txBody>
          <a:bodyPr wrap="square" rtlCol="0" anchor="ctr"/>
          <a:lstStyle/>
          <a:p>
            <a:pPr marL="0" indent="0">
              <a:lnSpc>
                <a:spcPct val="110000"/>
              </a:lnSpc>
              <a:buNone/>
            </a:pPr>
            <a:r>
              <a:rPr lang="en-US" sz="1000" b="1" dirty="0">
                <a:solidFill>
                  <a:srgbClr val="064663"/>
                </a:solidFill>
                <a:latin typeface="Calibri" panose="020F0502020204030204" pitchFamily="34" charset="0"/>
                <a:ea typeface="Calibri" panose="020F0502020204030204" pitchFamily="34" charset="-122"/>
                <a:cs typeface="Calibri" panose="020F0502020204030204" pitchFamily="34" charset="-120"/>
              </a:rPr>
              <a:t>Speech &amp; Language</a:t>
            </a:r>
            <a:endParaRPr lang="en-US" sz="1000" dirty="0"/>
          </a:p>
          <a:p>
            <a:pPr marL="0" indent="0">
              <a:lnSpc>
                <a:spcPct val="110000"/>
              </a:lnSpc>
              <a:buNone/>
            </a:pPr>
            <a:r>
              <a:rPr lang="en-US" sz="1000" b="1" dirty="0">
                <a:solidFill>
                  <a:srgbClr val="064663"/>
                </a:solidFill>
                <a:latin typeface="Calibri" panose="020F0502020204030204" pitchFamily="34" charset="0"/>
                <a:ea typeface="Calibri" panose="020F0502020204030204" pitchFamily="34" charset="-122"/>
                <a:cs typeface="Calibri" panose="020F0502020204030204" pitchFamily="34" charset="-120"/>
              </a:rPr>
              <a:t>Therapist</a:t>
            </a:r>
            <a:endParaRPr lang="en-US" sz="1000" dirty="0"/>
          </a:p>
        </p:txBody>
      </p:sp>
      <p:sp>
        <p:nvSpPr>
          <p:cNvPr id="22" name="Text 20"/>
          <p:cNvSpPr/>
          <p:nvPr/>
        </p:nvSpPr>
        <p:spPr>
          <a:xfrm>
            <a:off x="5340096" y="4334256"/>
            <a:ext cx="1508760" cy="365760"/>
          </a:xfrm>
          <a:prstGeom prst="rect">
            <a:avLst/>
          </a:prstGeom>
          <a:noFill/>
        </p:spPr>
        <p:txBody>
          <a:bodyPr wrap="square" rtlCol="0" anchor="ctr"/>
          <a:lstStyle/>
          <a:p>
            <a:pPr marL="0" indent="0">
              <a:lnSpc>
                <a:spcPct val="110000"/>
              </a:lnSpc>
              <a:buNone/>
            </a:pPr>
            <a:r>
              <a:rPr lang="en-US" sz="900" dirty="0">
                <a:solidFill>
                  <a:srgbClr val="5A7A88"/>
                </a:solidFill>
                <a:latin typeface="Calibri" panose="020F0502020204030204" pitchFamily="34" charset="0"/>
                <a:ea typeface="Calibri" panose="020F0502020204030204" pitchFamily="34" charset="-122"/>
                <a:cs typeface="Calibri" panose="020F0502020204030204" pitchFamily="34" charset="-120"/>
              </a:rPr>
              <a:t>Communication</a:t>
            </a:r>
            <a:endParaRPr lang="en-US" sz="900" dirty="0"/>
          </a:p>
          <a:p>
            <a:pPr marL="0" indent="0">
              <a:lnSpc>
                <a:spcPct val="110000"/>
              </a:lnSpc>
              <a:buNone/>
            </a:pPr>
            <a:r>
              <a:rPr lang="en-US" sz="900" dirty="0">
                <a:solidFill>
                  <a:srgbClr val="5A7A88"/>
                </a:solidFill>
                <a:latin typeface="Calibri" panose="020F0502020204030204" pitchFamily="34" charset="0"/>
                <a:ea typeface="Calibri" panose="020F0502020204030204" pitchFamily="34" charset="-122"/>
                <a:cs typeface="Calibri" panose="020F0502020204030204" pitchFamily="34" charset="-120"/>
              </a:rPr>
              <a:t>support</a:t>
            </a:r>
            <a:endParaRPr lang="en-US" sz="900" dirty="0"/>
          </a:p>
        </p:txBody>
      </p:sp>
      <p:sp>
        <p:nvSpPr>
          <p:cNvPr id="23" name="Shape 21"/>
          <p:cNvSpPr/>
          <p:nvPr/>
        </p:nvSpPr>
        <p:spPr>
          <a:xfrm>
            <a:off x="7086600" y="3017520"/>
            <a:ext cx="1691640" cy="804672"/>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24" name="Shape 22"/>
          <p:cNvSpPr/>
          <p:nvPr/>
        </p:nvSpPr>
        <p:spPr>
          <a:xfrm>
            <a:off x="7086600" y="3017520"/>
            <a:ext cx="64008" cy="804672"/>
          </a:xfrm>
          <a:prstGeom prst="rect">
            <a:avLst/>
          </a:prstGeom>
          <a:solidFill>
            <a:srgbClr val="E05C3A"/>
          </a:solidFill>
          <a:ln w="12700">
            <a:solidFill>
              <a:srgbClr val="E05C3A"/>
            </a:solidFill>
            <a:prstDash val="solid"/>
          </a:ln>
        </p:spPr>
      </p:sp>
      <p:sp>
        <p:nvSpPr>
          <p:cNvPr id="25" name="Text 23"/>
          <p:cNvSpPr/>
          <p:nvPr/>
        </p:nvSpPr>
        <p:spPr>
          <a:xfrm>
            <a:off x="7214616" y="3035808"/>
            <a:ext cx="1508760" cy="384048"/>
          </a:xfrm>
          <a:prstGeom prst="rect">
            <a:avLst/>
          </a:prstGeom>
          <a:noFill/>
        </p:spPr>
        <p:txBody>
          <a:bodyPr wrap="square" rtlCol="0" anchor="ctr"/>
          <a:lstStyle/>
          <a:p>
            <a:pPr marL="0" indent="0">
              <a:lnSpc>
                <a:spcPct val="110000"/>
              </a:lnSpc>
              <a:buNone/>
            </a:pPr>
            <a:r>
              <a:rPr lang="en-US" sz="1000" b="1" dirty="0">
                <a:solidFill>
                  <a:srgbClr val="064663"/>
                </a:solidFill>
                <a:latin typeface="Calibri" panose="020F0502020204030204" pitchFamily="34" charset="0"/>
                <a:ea typeface="Calibri" panose="020F0502020204030204" pitchFamily="34" charset="-122"/>
                <a:cs typeface="Calibri" panose="020F0502020204030204" pitchFamily="34" charset="-120"/>
              </a:rPr>
              <a:t>Social Worker</a:t>
            </a:r>
            <a:endParaRPr lang="en-US" sz="1000" dirty="0"/>
          </a:p>
        </p:txBody>
      </p:sp>
      <p:sp>
        <p:nvSpPr>
          <p:cNvPr id="26" name="Text 24"/>
          <p:cNvSpPr/>
          <p:nvPr/>
        </p:nvSpPr>
        <p:spPr>
          <a:xfrm>
            <a:off x="7214616" y="3419856"/>
            <a:ext cx="1508760" cy="365760"/>
          </a:xfrm>
          <a:prstGeom prst="rect">
            <a:avLst/>
          </a:prstGeom>
          <a:noFill/>
        </p:spPr>
        <p:txBody>
          <a:bodyPr wrap="square" rtlCol="0" anchor="ctr"/>
          <a:lstStyle/>
          <a:p>
            <a:pPr marL="0" indent="0">
              <a:lnSpc>
                <a:spcPct val="110000"/>
              </a:lnSpc>
              <a:buNone/>
            </a:pPr>
            <a:r>
              <a:rPr lang="en-US" sz="900" dirty="0">
                <a:solidFill>
                  <a:srgbClr val="5A7A88"/>
                </a:solidFill>
                <a:latin typeface="Calibri" panose="020F0502020204030204" pitchFamily="34" charset="0"/>
                <a:ea typeface="Calibri" panose="020F0502020204030204" pitchFamily="34" charset="-122"/>
                <a:cs typeface="Calibri" panose="020F0502020204030204" pitchFamily="34" charset="-120"/>
              </a:rPr>
              <a:t>Carer support</a:t>
            </a:r>
            <a:endParaRPr lang="en-US" sz="900" dirty="0"/>
          </a:p>
          <a:p>
            <a:pPr marL="0" indent="0">
              <a:lnSpc>
                <a:spcPct val="110000"/>
              </a:lnSpc>
              <a:buNone/>
            </a:pPr>
            <a:r>
              <a:rPr lang="en-US" sz="900" dirty="0">
                <a:solidFill>
                  <a:srgbClr val="5A7A88"/>
                </a:solidFill>
                <a:latin typeface="Calibri" panose="020F0502020204030204" pitchFamily="34" charset="0"/>
                <a:ea typeface="Calibri" panose="020F0502020204030204" pitchFamily="34" charset="-122"/>
                <a:cs typeface="Calibri" panose="020F0502020204030204" pitchFamily="34" charset="-120"/>
              </a:rPr>
              <a:t>and assessments</a:t>
            </a:r>
            <a:endParaRPr lang="en-US" sz="900" dirty="0"/>
          </a:p>
        </p:txBody>
      </p:sp>
      <p:sp>
        <p:nvSpPr>
          <p:cNvPr id="27" name="Shape 25"/>
          <p:cNvSpPr/>
          <p:nvPr/>
        </p:nvSpPr>
        <p:spPr>
          <a:xfrm>
            <a:off x="7086600" y="1481328"/>
            <a:ext cx="1691640" cy="804672"/>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28" name="Shape 26"/>
          <p:cNvSpPr/>
          <p:nvPr/>
        </p:nvSpPr>
        <p:spPr>
          <a:xfrm>
            <a:off x="7086600" y="1481328"/>
            <a:ext cx="64008" cy="804672"/>
          </a:xfrm>
          <a:prstGeom prst="rect">
            <a:avLst/>
          </a:prstGeom>
          <a:solidFill>
            <a:srgbClr val="E05C3A"/>
          </a:solidFill>
          <a:ln w="12700">
            <a:solidFill>
              <a:srgbClr val="E05C3A"/>
            </a:solidFill>
            <a:prstDash val="solid"/>
          </a:ln>
        </p:spPr>
      </p:sp>
      <p:sp>
        <p:nvSpPr>
          <p:cNvPr id="29" name="Text 27"/>
          <p:cNvSpPr/>
          <p:nvPr/>
        </p:nvSpPr>
        <p:spPr>
          <a:xfrm>
            <a:off x="7214616" y="1499616"/>
            <a:ext cx="1508760" cy="384048"/>
          </a:xfrm>
          <a:prstGeom prst="rect">
            <a:avLst/>
          </a:prstGeom>
          <a:noFill/>
        </p:spPr>
        <p:txBody>
          <a:bodyPr wrap="square" rtlCol="0" anchor="ctr"/>
          <a:lstStyle/>
          <a:p>
            <a:pPr marL="0" indent="0">
              <a:lnSpc>
                <a:spcPct val="110000"/>
              </a:lnSpc>
              <a:buNone/>
            </a:pPr>
            <a:r>
              <a:rPr lang="en-US" sz="1000" b="1" dirty="0">
                <a:solidFill>
                  <a:srgbClr val="064663"/>
                </a:solidFill>
                <a:latin typeface="Calibri" panose="020F0502020204030204" pitchFamily="34" charset="0"/>
                <a:ea typeface="Calibri" panose="020F0502020204030204" pitchFamily="34" charset="-122"/>
                <a:cs typeface="Calibri" panose="020F0502020204030204" pitchFamily="34" charset="-120"/>
              </a:rPr>
              <a:t>Mental Health</a:t>
            </a:r>
            <a:endParaRPr lang="en-US" sz="1000" dirty="0"/>
          </a:p>
          <a:p>
            <a:pPr marL="0" indent="0">
              <a:lnSpc>
                <a:spcPct val="110000"/>
              </a:lnSpc>
              <a:buNone/>
            </a:pPr>
            <a:r>
              <a:rPr lang="en-US" sz="1000" b="1" dirty="0">
                <a:solidFill>
                  <a:srgbClr val="064663"/>
                </a:solidFill>
                <a:latin typeface="Calibri" panose="020F0502020204030204" pitchFamily="34" charset="0"/>
                <a:ea typeface="Calibri" panose="020F0502020204030204" pitchFamily="34" charset="-122"/>
                <a:cs typeface="Calibri" panose="020F0502020204030204" pitchFamily="34" charset="-120"/>
              </a:rPr>
              <a:t>Team</a:t>
            </a:r>
            <a:endParaRPr lang="en-US" sz="1000" dirty="0"/>
          </a:p>
        </p:txBody>
      </p:sp>
      <p:sp>
        <p:nvSpPr>
          <p:cNvPr id="30" name="Text 28"/>
          <p:cNvSpPr/>
          <p:nvPr/>
        </p:nvSpPr>
        <p:spPr>
          <a:xfrm>
            <a:off x="7214616" y="1883664"/>
            <a:ext cx="1508760" cy="365760"/>
          </a:xfrm>
          <a:prstGeom prst="rect">
            <a:avLst/>
          </a:prstGeom>
          <a:noFill/>
        </p:spPr>
        <p:txBody>
          <a:bodyPr wrap="square" rtlCol="0" anchor="ctr"/>
          <a:lstStyle/>
          <a:p>
            <a:pPr marL="0" indent="0">
              <a:lnSpc>
                <a:spcPct val="110000"/>
              </a:lnSpc>
              <a:buNone/>
            </a:pPr>
            <a:r>
              <a:rPr lang="en-US" sz="900" dirty="0">
                <a:solidFill>
                  <a:srgbClr val="5A7A88"/>
                </a:solidFill>
                <a:latin typeface="Calibri" panose="020F0502020204030204" pitchFamily="34" charset="0"/>
                <a:ea typeface="Calibri" panose="020F0502020204030204" pitchFamily="34" charset="-122"/>
                <a:cs typeface="Calibri" panose="020F0502020204030204" pitchFamily="34" charset="-120"/>
              </a:rPr>
              <a:t>Emotional wellbeing</a:t>
            </a:r>
            <a:endParaRPr lang="en-US" sz="900" dirty="0"/>
          </a:p>
          <a:p>
            <a:pPr marL="0" indent="0">
              <a:lnSpc>
                <a:spcPct val="110000"/>
              </a:lnSpc>
              <a:buNone/>
            </a:pPr>
            <a:r>
              <a:rPr lang="en-US" sz="900" dirty="0">
                <a:solidFill>
                  <a:srgbClr val="5A7A88"/>
                </a:solidFill>
                <a:latin typeface="Calibri" panose="020F0502020204030204" pitchFamily="34" charset="0"/>
                <a:ea typeface="Calibri" panose="020F0502020204030204" pitchFamily="34" charset="-122"/>
                <a:cs typeface="Calibri" panose="020F0502020204030204" pitchFamily="34" charset="-120"/>
              </a:rPr>
              <a:t>and counselling</a:t>
            </a:r>
            <a:endParaRPr lang="en-US" sz="900" dirty="0"/>
          </a:p>
        </p:txBody>
      </p:sp>
      <p:sp>
        <p:nvSpPr>
          <p:cNvPr id="31" name="Text 29"/>
          <p:cNvSpPr/>
          <p:nvPr/>
        </p:nvSpPr>
        <p:spPr>
          <a:xfrm>
            <a:off x="274320" y="4736592"/>
            <a:ext cx="8595360" cy="274320"/>
          </a:xfrm>
          <a:prstGeom prst="rect">
            <a:avLst/>
          </a:prstGeom>
          <a:noFill/>
        </p:spPr>
        <p:txBody>
          <a:bodyPr wrap="square" rtlCol="0" anchor="ctr"/>
          <a:lstStyle/>
          <a:p>
            <a:pPr marL="0" indent="0" algn="ctr">
              <a:buNone/>
            </a:pPr>
            <a:r>
              <a:rPr lang="en-US" sz="1000" dirty="0">
                <a:solidFill>
                  <a:srgbClr val="5A7A88"/>
                </a:solidFill>
                <a:latin typeface="Calibri" panose="020F0502020204030204" pitchFamily="34" charset="0"/>
                <a:ea typeface="Calibri" panose="020F0502020204030204" pitchFamily="34" charset="-122"/>
                <a:cs typeface="Calibri" panose="020F0502020204030204" pitchFamily="34" charset="-120"/>
              </a:rPr>
              <a:t>Partnership working is underpinned by the Health and Social Care Act 2012 and the NHS Long Term Plan 2019, which require services to collaborate and share information for the benefit of the individual.</a:t>
            </a:r>
            <a:endParaRPr lang="en-US" sz="1000" dirty="0"/>
          </a:p>
        </p:txBody>
      </p:sp>
      <p:sp>
        <p:nvSpPr>
          <p:cNvPr id="32" name="Shape 30"/>
          <p:cNvSpPr/>
          <p:nvPr/>
        </p:nvSpPr>
        <p:spPr>
          <a:xfrm>
            <a:off x="0" y="4892040"/>
            <a:ext cx="9144000" cy="251460"/>
          </a:xfrm>
          <a:prstGeom prst="rect">
            <a:avLst/>
          </a:prstGeom>
          <a:solidFill>
            <a:srgbClr val="EAF4F7"/>
          </a:solidFill>
          <a:ln w="12700">
            <a:solidFill>
              <a:srgbClr val="C2DDE6"/>
            </a:solidFill>
            <a:prstDash val="solid"/>
          </a:ln>
        </p:spPr>
      </p:sp>
      <p:sp>
        <p:nvSpPr>
          <p:cNvPr id="33" name="Text 31"/>
          <p:cNvSpPr/>
          <p:nvPr/>
        </p:nvSpPr>
        <p:spPr>
          <a:xfrm>
            <a:off x="274320" y="4892040"/>
            <a:ext cx="8595360" cy="251460"/>
          </a:xfrm>
          <a:prstGeom prst="rect">
            <a:avLst/>
          </a:prstGeom>
          <a:noFill/>
        </p:spPr>
        <p:txBody>
          <a:bodyPr wrap="square" rtlCol="0" anchor="ctr"/>
          <a:lstStyle/>
          <a:p>
            <a:pPr marL="0" indent="0" algn="r">
              <a:buNone/>
            </a:pPr>
            <a:r>
              <a:rPr lang="en-US" sz="900" dirty="0">
                <a:solidFill>
                  <a:srgbClr val="5A7A88"/>
                </a:solidFill>
                <a:latin typeface="Calibri" panose="020F0502020204030204" pitchFamily="34" charset="0"/>
                <a:ea typeface="Calibri" panose="020F0502020204030204" pitchFamily="34" charset="-122"/>
                <a:cs typeface="Calibri" panose="020F0502020204030204" pitchFamily="34" charset="-120"/>
              </a:rPr>
              <a:t>Ref: Hudson (2002); Glasby &amp; Dickinson (2014); Health &amp; Social Care Act (2012)</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DF8F2"/>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064663"/>
          </a:solidFill>
          <a:ln w="12700">
            <a:solidFill>
              <a:srgbClr val="064663"/>
            </a:solidFill>
            <a:prstDash val="solid"/>
          </a:ln>
        </p:spPr>
      </p:sp>
      <p:sp>
        <p:nvSpPr>
          <p:cNvPr id="3" name="Text 1"/>
          <p:cNvSpPr/>
          <p:nvPr/>
        </p:nvSpPr>
        <p:spPr>
          <a:xfrm>
            <a:off x="365760" y="0"/>
            <a:ext cx="8412480" cy="749808"/>
          </a:xfrm>
          <a:prstGeom prst="rect">
            <a:avLst/>
          </a:prstGeom>
          <a:noFill/>
        </p:spPr>
        <p:txBody>
          <a:bodyPr wrap="square" rtlCol="0" anchor="ctr"/>
          <a:lstStyle/>
          <a:p>
            <a:pPr marL="0" indent="0">
              <a:buNone/>
            </a:pPr>
            <a:r>
              <a:rPr lang="en-US" sz="2600" b="1" dirty="0">
                <a:solidFill>
                  <a:srgbClr val="FFFFFF"/>
                </a:solidFill>
                <a:latin typeface="Georgia" panose="02040502050405020303" pitchFamily="34" charset="0"/>
                <a:ea typeface="Georgia" panose="02040502050405020303" pitchFamily="34" charset="-122"/>
                <a:cs typeface="Georgia" panose="02040502050405020303" pitchFamily="34" charset="-120"/>
              </a:rPr>
              <a:t>Ethical Principles Applied to Margaret's Care</a:t>
            </a:r>
            <a:endParaRPr lang="en-US" sz="2600" dirty="0"/>
          </a:p>
        </p:txBody>
      </p:sp>
      <p:sp>
        <p:nvSpPr>
          <p:cNvPr id="4" name="Text 2"/>
          <p:cNvSpPr/>
          <p:nvPr/>
        </p:nvSpPr>
        <p:spPr>
          <a:xfrm>
            <a:off x="365760" y="804672"/>
            <a:ext cx="8412480" cy="347472"/>
          </a:xfrm>
          <a:prstGeom prst="rect">
            <a:avLst/>
          </a:prstGeom>
          <a:noFill/>
        </p:spPr>
        <p:txBody>
          <a:bodyPr wrap="square" rtlCol="0" anchor="ctr"/>
          <a:lstStyle/>
          <a:p>
            <a:pPr marL="0" indent="0">
              <a:buNone/>
            </a:pPr>
            <a:r>
              <a:rPr lang="en-US" sz="1250" i="1" dirty="0">
                <a:solidFill>
                  <a:srgbClr val="064663"/>
                </a:solidFill>
                <a:latin typeface="Calibri" panose="020F0502020204030204" pitchFamily="34" charset="0"/>
                <a:ea typeface="Calibri" panose="020F0502020204030204" pitchFamily="34" charset="-122"/>
                <a:cs typeface="Calibri" panose="020F0502020204030204" pitchFamily="34" charset="-120"/>
              </a:rPr>
              <a:t>The four ethical principles set out by Beauchamp and Childress (2013) guide every decision made in Margaret's care plan.</a:t>
            </a:r>
            <a:endParaRPr lang="en-US" sz="1250" dirty="0"/>
          </a:p>
        </p:txBody>
      </p:sp>
      <p:sp>
        <p:nvSpPr>
          <p:cNvPr id="5" name="Shape 3"/>
          <p:cNvSpPr/>
          <p:nvPr/>
        </p:nvSpPr>
        <p:spPr>
          <a:xfrm>
            <a:off x="228600" y="1234440"/>
            <a:ext cx="8686800" cy="841248"/>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6" name="Shape 4"/>
          <p:cNvSpPr/>
          <p:nvPr/>
        </p:nvSpPr>
        <p:spPr>
          <a:xfrm>
            <a:off x="228600" y="1234440"/>
            <a:ext cx="1600200" cy="841248"/>
          </a:xfrm>
          <a:prstGeom prst="rect">
            <a:avLst/>
          </a:prstGeom>
          <a:solidFill>
            <a:srgbClr val="064663"/>
          </a:solidFill>
          <a:ln w="12700">
            <a:solidFill>
              <a:srgbClr val="064663"/>
            </a:solidFill>
            <a:prstDash val="solid"/>
          </a:ln>
        </p:spPr>
      </p:sp>
      <p:sp>
        <p:nvSpPr>
          <p:cNvPr id="7" name="Text 5"/>
          <p:cNvSpPr/>
          <p:nvPr/>
        </p:nvSpPr>
        <p:spPr>
          <a:xfrm>
            <a:off x="228600" y="1234440"/>
            <a:ext cx="1600200" cy="841248"/>
          </a:xfrm>
          <a:prstGeom prst="rect">
            <a:avLst/>
          </a:prstGeom>
          <a:noFill/>
        </p:spPr>
        <p:txBody>
          <a:bodyPr wrap="square" rtlCol="0" anchor="ctr"/>
          <a:lstStyle/>
          <a:p>
            <a:pPr marL="0" indent="0" algn="ctr">
              <a:buNone/>
            </a:pPr>
            <a:r>
              <a:rPr lang="en-US" sz="1400" b="1" dirty="0">
                <a:solidFill>
                  <a:srgbClr val="FFFFFF"/>
                </a:solidFill>
                <a:latin typeface="Georgia" panose="02040502050405020303" pitchFamily="34" charset="0"/>
                <a:ea typeface="Georgia" panose="02040502050405020303" pitchFamily="34" charset="-122"/>
                <a:cs typeface="Georgia" panose="02040502050405020303" pitchFamily="34" charset="-120"/>
              </a:rPr>
              <a:t>Autonomy</a:t>
            </a:r>
            <a:endParaRPr lang="en-US" sz="1400" dirty="0"/>
          </a:p>
        </p:txBody>
      </p:sp>
      <p:sp>
        <p:nvSpPr>
          <p:cNvPr id="8" name="Text 6"/>
          <p:cNvSpPr/>
          <p:nvPr/>
        </p:nvSpPr>
        <p:spPr>
          <a:xfrm>
            <a:off x="1920240" y="1307592"/>
            <a:ext cx="6858000" cy="694944"/>
          </a:xfrm>
          <a:prstGeom prst="rect">
            <a:avLst/>
          </a:prstGeom>
          <a:noFill/>
        </p:spPr>
        <p:txBody>
          <a:bodyPr wrap="square" rtlCol="0" anchor="ctr"/>
          <a:lstStyle/>
          <a:p>
            <a:pPr marL="0" indent="0">
              <a:lnSpc>
                <a:spcPct val="120000"/>
              </a:lnSpc>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Margaret is always given clear and honest information so she can make her own decisions about her care. She has the right to accept or refuse any treatment. Her daughter can support her in conversations but never overrule her. This is also protected by the Mental Capacity Act 2005, which ensures Margaret is supported to decide for herself for as long as she is able.</a:t>
            </a:r>
            <a:endParaRPr lang="en-US" sz="1100" dirty="0"/>
          </a:p>
        </p:txBody>
      </p:sp>
      <p:sp>
        <p:nvSpPr>
          <p:cNvPr id="9" name="Shape 7"/>
          <p:cNvSpPr/>
          <p:nvPr/>
        </p:nvSpPr>
        <p:spPr>
          <a:xfrm>
            <a:off x="228600" y="2167128"/>
            <a:ext cx="8686800" cy="841248"/>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0" name="Shape 8"/>
          <p:cNvSpPr/>
          <p:nvPr/>
        </p:nvSpPr>
        <p:spPr>
          <a:xfrm>
            <a:off x="228600" y="2167128"/>
            <a:ext cx="1600200" cy="841248"/>
          </a:xfrm>
          <a:prstGeom prst="rect">
            <a:avLst/>
          </a:prstGeom>
          <a:solidFill>
            <a:srgbClr val="0A7A8F"/>
          </a:solidFill>
          <a:ln w="12700">
            <a:solidFill>
              <a:srgbClr val="0A7A8F"/>
            </a:solidFill>
            <a:prstDash val="solid"/>
          </a:ln>
        </p:spPr>
      </p:sp>
      <p:sp>
        <p:nvSpPr>
          <p:cNvPr id="11" name="Text 9"/>
          <p:cNvSpPr/>
          <p:nvPr/>
        </p:nvSpPr>
        <p:spPr>
          <a:xfrm>
            <a:off x="228600" y="2167128"/>
            <a:ext cx="1600200" cy="841248"/>
          </a:xfrm>
          <a:prstGeom prst="rect">
            <a:avLst/>
          </a:prstGeom>
          <a:noFill/>
        </p:spPr>
        <p:txBody>
          <a:bodyPr wrap="square" rtlCol="0" anchor="ctr"/>
          <a:lstStyle/>
          <a:p>
            <a:pPr marL="0" indent="0" algn="ctr">
              <a:buNone/>
            </a:pPr>
            <a:r>
              <a:rPr lang="en-US" sz="1400" b="1" dirty="0">
                <a:solidFill>
                  <a:srgbClr val="FFFFFF"/>
                </a:solidFill>
                <a:latin typeface="Georgia" panose="02040502050405020303" pitchFamily="34" charset="0"/>
                <a:ea typeface="Georgia" panose="02040502050405020303" pitchFamily="34" charset="-122"/>
                <a:cs typeface="Georgia" panose="02040502050405020303" pitchFamily="34" charset="-120"/>
              </a:rPr>
              <a:t>Beneficence</a:t>
            </a:r>
            <a:endParaRPr lang="en-US" sz="1400" dirty="0"/>
          </a:p>
        </p:txBody>
      </p:sp>
      <p:sp>
        <p:nvSpPr>
          <p:cNvPr id="12" name="Text 10"/>
          <p:cNvSpPr/>
          <p:nvPr/>
        </p:nvSpPr>
        <p:spPr>
          <a:xfrm>
            <a:off x="1920240" y="2240280"/>
            <a:ext cx="6858000" cy="694944"/>
          </a:xfrm>
          <a:prstGeom prst="rect">
            <a:avLst/>
          </a:prstGeom>
          <a:noFill/>
        </p:spPr>
        <p:txBody>
          <a:bodyPr wrap="square" rtlCol="0" anchor="ctr"/>
          <a:lstStyle/>
          <a:p>
            <a:pPr marL="0" indent="0">
              <a:lnSpc>
                <a:spcPct val="120000"/>
              </a:lnSpc>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Everything in the care plan is designed to genuinely help Margaret. Each professional asks themselves whether their actions will improve her health, her independence, or her happiness. Beneficence also means looking beyond physical health — supporting her emotional wellbeing and helping her get back to activities she loves are just as important.</a:t>
            </a:r>
            <a:endParaRPr lang="en-US" sz="1100" dirty="0"/>
          </a:p>
        </p:txBody>
      </p:sp>
      <p:sp>
        <p:nvSpPr>
          <p:cNvPr id="13" name="Shape 11"/>
          <p:cNvSpPr/>
          <p:nvPr/>
        </p:nvSpPr>
        <p:spPr>
          <a:xfrm>
            <a:off x="228600" y="3099816"/>
            <a:ext cx="8686800" cy="841248"/>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4" name="Shape 12"/>
          <p:cNvSpPr/>
          <p:nvPr/>
        </p:nvSpPr>
        <p:spPr>
          <a:xfrm>
            <a:off x="228600" y="3099816"/>
            <a:ext cx="1600200" cy="841248"/>
          </a:xfrm>
          <a:prstGeom prst="rect">
            <a:avLst/>
          </a:prstGeom>
          <a:solidFill>
            <a:srgbClr val="E05C3A"/>
          </a:solidFill>
          <a:ln w="12700">
            <a:solidFill>
              <a:srgbClr val="E05C3A"/>
            </a:solidFill>
            <a:prstDash val="solid"/>
          </a:ln>
        </p:spPr>
      </p:sp>
      <p:sp>
        <p:nvSpPr>
          <p:cNvPr id="15" name="Text 13"/>
          <p:cNvSpPr/>
          <p:nvPr/>
        </p:nvSpPr>
        <p:spPr>
          <a:xfrm>
            <a:off x="228600" y="3099816"/>
            <a:ext cx="1600200" cy="841248"/>
          </a:xfrm>
          <a:prstGeom prst="rect">
            <a:avLst/>
          </a:prstGeom>
          <a:noFill/>
        </p:spPr>
        <p:txBody>
          <a:bodyPr wrap="square" rtlCol="0" anchor="ctr"/>
          <a:lstStyle/>
          <a:p>
            <a:pPr marL="0" indent="0" algn="ctr">
              <a:buNone/>
            </a:pPr>
            <a:r>
              <a:rPr lang="en-US" sz="1400" b="1" dirty="0">
                <a:solidFill>
                  <a:srgbClr val="FFFFFF"/>
                </a:solidFill>
                <a:latin typeface="Georgia" panose="02040502050405020303" pitchFamily="34" charset="0"/>
                <a:ea typeface="Georgia" panose="02040502050405020303" pitchFamily="34" charset="-122"/>
                <a:cs typeface="Georgia" panose="02040502050405020303" pitchFamily="34" charset="-120"/>
              </a:rPr>
              <a:t>Non-Maleficence</a:t>
            </a:r>
            <a:endParaRPr lang="en-US" sz="1400" dirty="0"/>
          </a:p>
        </p:txBody>
      </p:sp>
      <p:sp>
        <p:nvSpPr>
          <p:cNvPr id="16" name="Text 14"/>
          <p:cNvSpPr/>
          <p:nvPr/>
        </p:nvSpPr>
        <p:spPr>
          <a:xfrm>
            <a:off x="1920240" y="3172968"/>
            <a:ext cx="6858000" cy="694944"/>
          </a:xfrm>
          <a:prstGeom prst="rect">
            <a:avLst/>
          </a:prstGeom>
          <a:noFill/>
        </p:spPr>
        <p:txBody>
          <a:bodyPr wrap="square" rtlCol="0" anchor="ctr"/>
          <a:lstStyle/>
          <a:p>
            <a:pPr marL="0" indent="0">
              <a:lnSpc>
                <a:spcPct val="120000"/>
              </a:lnSpc>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The principle of "do no harm" means every decision is carefully thought through before it is carried out. The team considers the risks of any treatment or intervention and makes sure the benefits outweigh any potential harm. This also includes protecting Margaret's dignity — any action that could cause embarrassment or distress is avoided.</a:t>
            </a:r>
            <a:endParaRPr lang="en-US" sz="1100" dirty="0"/>
          </a:p>
        </p:txBody>
      </p:sp>
      <p:sp>
        <p:nvSpPr>
          <p:cNvPr id="17" name="Shape 15"/>
          <p:cNvSpPr/>
          <p:nvPr/>
        </p:nvSpPr>
        <p:spPr>
          <a:xfrm>
            <a:off x="228600" y="4032504"/>
            <a:ext cx="8686800" cy="841248"/>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8" name="Shape 16"/>
          <p:cNvSpPr/>
          <p:nvPr/>
        </p:nvSpPr>
        <p:spPr>
          <a:xfrm>
            <a:off x="228600" y="4032504"/>
            <a:ext cx="1600200" cy="841248"/>
          </a:xfrm>
          <a:prstGeom prst="rect">
            <a:avLst/>
          </a:prstGeom>
          <a:solidFill>
            <a:srgbClr val="3A7D8C"/>
          </a:solidFill>
          <a:ln w="12700">
            <a:solidFill>
              <a:srgbClr val="3A7D8C"/>
            </a:solidFill>
            <a:prstDash val="solid"/>
          </a:ln>
        </p:spPr>
      </p:sp>
      <p:sp>
        <p:nvSpPr>
          <p:cNvPr id="19" name="Text 17"/>
          <p:cNvSpPr/>
          <p:nvPr/>
        </p:nvSpPr>
        <p:spPr>
          <a:xfrm>
            <a:off x="228600" y="4032504"/>
            <a:ext cx="1600200" cy="841248"/>
          </a:xfrm>
          <a:prstGeom prst="rect">
            <a:avLst/>
          </a:prstGeom>
          <a:noFill/>
        </p:spPr>
        <p:txBody>
          <a:bodyPr wrap="square" rtlCol="0" anchor="ctr"/>
          <a:lstStyle/>
          <a:p>
            <a:pPr marL="0" indent="0" algn="ctr">
              <a:buNone/>
            </a:pPr>
            <a:r>
              <a:rPr lang="en-US" sz="1400" b="1" dirty="0">
                <a:solidFill>
                  <a:srgbClr val="FFFFFF"/>
                </a:solidFill>
                <a:latin typeface="Georgia" panose="02040502050405020303" pitchFamily="34" charset="0"/>
                <a:ea typeface="Georgia" panose="02040502050405020303" pitchFamily="34" charset="-122"/>
                <a:cs typeface="Georgia" panose="02040502050405020303" pitchFamily="34" charset="-120"/>
              </a:rPr>
              <a:t>Justice</a:t>
            </a:r>
            <a:endParaRPr lang="en-US" sz="1400" dirty="0"/>
          </a:p>
        </p:txBody>
      </p:sp>
      <p:sp>
        <p:nvSpPr>
          <p:cNvPr id="20" name="Text 18"/>
          <p:cNvSpPr/>
          <p:nvPr/>
        </p:nvSpPr>
        <p:spPr>
          <a:xfrm>
            <a:off x="1920240" y="4105656"/>
            <a:ext cx="6858000" cy="694944"/>
          </a:xfrm>
          <a:prstGeom prst="rect">
            <a:avLst/>
          </a:prstGeom>
          <a:noFill/>
        </p:spPr>
        <p:txBody>
          <a:bodyPr wrap="square" rtlCol="0" anchor="ctr"/>
          <a:lstStyle/>
          <a:p>
            <a:pPr marL="0" indent="0">
              <a:lnSpc>
                <a:spcPct val="120000"/>
              </a:lnSpc>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Margaret deserves fair and equal access to all the services and support she needs, regardless of her age, background, or where she lives. The Equality Act 2010 protects her from discrimination. Justice also means the care team uses resources fairly, ensuring Margaret gets what she needs without disadvantaging others who also require support.</a:t>
            </a:r>
            <a:endParaRPr lang="en-US" sz="1100" dirty="0"/>
          </a:p>
        </p:txBody>
      </p:sp>
      <p:sp>
        <p:nvSpPr>
          <p:cNvPr id="21" name="Shape 19"/>
          <p:cNvSpPr/>
          <p:nvPr/>
        </p:nvSpPr>
        <p:spPr>
          <a:xfrm>
            <a:off x="0" y="4892040"/>
            <a:ext cx="9144000" cy="251460"/>
          </a:xfrm>
          <a:prstGeom prst="rect">
            <a:avLst/>
          </a:prstGeom>
          <a:solidFill>
            <a:srgbClr val="EAF4F7"/>
          </a:solidFill>
          <a:ln w="12700">
            <a:solidFill>
              <a:srgbClr val="C2DDE6"/>
            </a:solidFill>
            <a:prstDash val="solid"/>
          </a:ln>
        </p:spPr>
      </p:sp>
      <p:sp>
        <p:nvSpPr>
          <p:cNvPr id="22" name="Text 20"/>
          <p:cNvSpPr/>
          <p:nvPr/>
        </p:nvSpPr>
        <p:spPr>
          <a:xfrm>
            <a:off x="274320" y="4892040"/>
            <a:ext cx="8595360" cy="251460"/>
          </a:xfrm>
          <a:prstGeom prst="rect">
            <a:avLst/>
          </a:prstGeom>
          <a:noFill/>
        </p:spPr>
        <p:txBody>
          <a:bodyPr wrap="square" rtlCol="0" anchor="ctr"/>
          <a:lstStyle/>
          <a:p>
            <a:pPr marL="0" indent="0" algn="r">
              <a:buNone/>
            </a:pPr>
            <a:r>
              <a:rPr lang="en-US" sz="900" dirty="0">
                <a:solidFill>
                  <a:srgbClr val="5A7A88"/>
                </a:solidFill>
                <a:latin typeface="Calibri" panose="020F0502020204030204" pitchFamily="34" charset="0"/>
                <a:ea typeface="Calibri" panose="020F0502020204030204" pitchFamily="34" charset="-122"/>
                <a:cs typeface="Calibri" panose="020F0502020204030204" pitchFamily="34" charset="-120"/>
              </a:rPr>
              <a:t>Ref: Beauchamp &amp; Childress (2013); Mental Capacity Act (2005); Equality Act (2010)</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8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0A7A8F"/>
          </a:solidFill>
          <a:ln w="12700">
            <a:solidFill>
              <a:srgbClr val="0A7A8F"/>
            </a:solidFill>
            <a:prstDash val="solid"/>
          </a:ln>
        </p:spPr>
      </p:sp>
      <p:sp>
        <p:nvSpPr>
          <p:cNvPr id="3" name="Text 1"/>
          <p:cNvSpPr/>
          <p:nvPr/>
        </p:nvSpPr>
        <p:spPr>
          <a:xfrm>
            <a:off x="365760" y="0"/>
            <a:ext cx="8412480" cy="749808"/>
          </a:xfrm>
          <a:prstGeom prst="rect">
            <a:avLst/>
          </a:prstGeom>
          <a:noFill/>
        </p:spPr>
        <p:txBody>
          <a:bodyPr wrap="square" rtlCol="0" anchor="ctr"/>
          <a:lstStyle/>
          <a:p>
            <a:pPr marL="0" indent="0">
              <a:buNone/>
            </a:pPr>
            <a:r>
              <a:rPr lang="en-US" sz="2600" b="1" dirty="0">
                <a:solidFill>
                  <a:srgbClr val="FFFFFF"/>
                </a:solidFill>
                <a:latin typeface="Georgia" panose="02040502050405020303" pitchFamily="34" charset="0"/>
                <a:ea typeface="Georgia" panose="02040502050405020303" pitchFamily="34" charset="-122"/>
                <a:cs typeface="Georgia" panose="02040502050405020303" pitchFamily="34" charset="-120"/>
              </a:rPr>
              <a:t>Legislation and Policy Supporting Margaret's Care</a:t>
            </a:r>
            <a:endParaRPr lang="en-US" sz="2600" dirty="0"/>
          </a:p>
        </p:txBody>
      </p:sp>
      <p:sp>
        <p:nvSpPr>
          <p:cNvPr id="4" name="Shape 2"/>
          <p:cNvSpPr/>
          <p:nvPr/>
        </p:nvSpPr>
        <p:spPr>
          <a:xfrm>
            <a:off x="228600" y="841248"/>
            <a:ext cx="8686800" cy="713232"/>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5" name="Shape 3"/>
          <p:cNvSpPr/>
          <p:nvPr/>
        </p:nvSpPr>
        <p:spPr>
          <a:xfrm>
            <a:off x="228600" y="841248"/>
            <a:ext cx="1691640" cy="713232"/>
          </a:xfrm>
          <a:prstGeom prst="rect">
            <a:avLst/>
          </a:prstGeom>
          <a:solidFill>
            <a:srgbClr val="064663"/>
          </a:solidFill>
          <a:ln w="12700">
            <a:solidFill>
              <a:srgbClr val="064663"/>
            </a:solidFill>
            <a:prstDash val="solid"/>
          </a:ln>
        </p:spPr>
      </p:sp>
      <p:sp>
        <p:nvSpPr>
          <p:cNvPr id="6" name="Text 4"/>
          <p:cNvSpPr/>
          <p:nvPr/>
        </p:nvSpPr>
        <p:spPr>
          <a:xfrm>
            <a:off x="228600" y="841248"/>
            <a:ext cx="1691640" cy="713232"/>
          </a:xfrm>
          <a:prstGeom prst="rect">
            <a:avLst/>
          </a:prstGeom>
          <a:noFill/>
        </p:spPr>
        <p:txBody>
          <a:bodyPr wrap="square" rtlCol="0" anchor="ctr"/>
          <a:lstStyle/>
          <a:p>
            <a:pPr marL="0" indent="0" algn="ctr">
              <a:lnSpc>
                <a:spcPct val="115000"/>
              </a:lnSpc>
              <a:buNone/>
            </a:pPr>
            <a:r>
              <a:rPr lang="en-US" sz="1150" b="1" dirty="0">
                <a:solidFill>
                  <a:srgbClr val="FFFFFF"/>
                </a:solidFill>
                <a:latin typeface="Georgia" panose="02040502050405020303" pitchFamily="34" charset="0"/>
                <a:ea typeface="Georgia" panose="02040502050405020303" pitchFamily="34" charset="-122"/>
                <a:cs typeface="Georgia" panose="02040502050405020303" pitchFamily="34" charset="-120"/>
              </a:rPr>
              <a:t>Care Act 2014</a:t>
            </a:r>
            <a:endParaRPr lang="en-US" sz="1150" dirty="0"/>
          </a:p>
        </p:txBody>
      </p:sp>
      <p:sp>
        <p:nvSpPr>
          <p:cNvPr id="7" name="Text 5"/>
          <p:cNvSpPr/>
          <p:nvPr/>
        </p:nvSpPr>
        <p:spPr>
          <a:xfrm>
            <a:off x="1993392" y="914400"/>
            <a:ext cx="6812280" cy="566928"/>
          </a:xfrm>
          <a:prstGeom prst="rect">
            <a:avLst/>
          </a:prstGeom>
          <a:noFill/>
        </p:spPr>
        <p:txBody>
          <a:bodyPr wrap="square" rtlCol="0" anchor="ctr"/>
          <a:lstStyle/>
          <a:p>
            <a:pPr marL="0" indent="0">
              <a:lnSpc>
                <a:spcPct val="120000"/>
              </a:lnSpc>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Places a legal duty on local authorities to promote Margaret's wellbeing and involve her in all planning. It introduced the right to a personal care and support plan and requires all services to take a whole-person approach.</a:t>
            </a:r>
            <a:endParaRPr lang="en-US" sz="1100" dirty="0"/>
          </a:p>
        </p:txBody>
      </p:sp>
      <p:sp>
        <p:nvSpPr>
          <p:cNvPr id="8" name="Shape 6"/>
          <p:cNvSpPr/>
          <p:nvPr/>
        </p:nvSpPr>
        <p:spPr>
          <a:xfrm>
            <a:off x="228600" y="1645920"/>
            <a:ext cx="8686800" cy="713232"/>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9" name="Shape 7"/>
          <p:cNvSpPr/>
          <p:nvPr/>
        </p:nvSpPr>
        <p:spPr>
          <a:xfrm>
            <a:off x="228600" y="1645920"/>
            <a:ext cx="1691640" cy="713232"/>
          </a:xfrm>
          <a:prstGeom prst="rect">
            <a:avLst/>
          </a:prstGeom>
          <a:solidFill>
            <a:srgbClr val="0A7A8F"/>
          </a:solidFill>
          <a:ln w="12700">
            <a:solidFill>
              <a:srgbClr val="0A7A8F"/>
            </a:solidFill>
            <a:prstDash val="solid"/>
          </a:ln>
        </p:spPr>
      </p:sp>
      <p:sp>
        <p:nvSpPr>
          <p:cNvPr id="10" name="Text 8"/>
          <p:cNvSpPr/>
          <p:nvPr/>
        </p:nvSpPr>
        <p:spPr>
          <a:xfrm>
            <a:off x="228600" y="1645920"/>
            <a:ext cx="1691640" cy="713232"/>
          </a:xfrm>
          <a:prstGeom prst="rect">
            <a:avLst/>
          </a:prstGeom>
          <a:noFill/>
        </p:spPr>
        <p:txBody>
          <a:bodyPr wrap="square" rtlCol="0" anchor="ctr"/>
          <a:lstStyle/>
          <a:p>
            <a:pPr marL="0" indent="0" algn="ctr">
              <a:lnSpc>
                <a:spcPct val="115000"/>
              </a:lnSpc>
              <a:buNone/>
            </a:pPr>
            <a:r>
              <a:rPr lang="en-US" sz="1150" b="1" dirty="0">
                <a:solidFill>
                  <a:srgbClr val="FFFFFF"/>
                </a:solidFill>
                <a:latin typeface="Georgia" panose="02040502050405020303" pitchFamily="34" charset="0"/>
                <a:ea typeface="Georgia" panose="02040502050405020303" pitchFamily="34" charset="-122"/>
                <a:cs typeface="Georgia" panose="02040502050405020303" pitchFamily="34" charset="-120"/>
              </a:rPr>
              <a:t>Mental Capacity</a:t>
            </a:r>
            <a:endParaRPr lang="en-US" sz="1150" dirty="0"/>
          </a:p>
          <a:p>
            <a:pPr marL="0" indent="0" algn="ctr">
              <a:lnSpc>
                <a:spcPct val="115000"/>
              </a:lnSpc>
              <a:buNone/>
            </a:pPr>
            <a:r>
              <a:rPr lang="en-US" sz="1150" b="1" dirty="0">
                <a:solidFill>
                  <a:srgbClr val="FFFFFF"/>
                </a:solidFill>
                <a:latin typeface="Georgia" panose="02040502050405020303" pitchFamily="34" charset="0"/>
                <a:ea typeface="Georgia" panose="02040502050405020303" pitchFamily="34" charset="-122"/>
                <a:cs typeface="Georgia" panose="02040502050405020303" pitchFamily="34" charset="-120"/>
              </a:rPr>
              <a:t>Act 2005</a:t>
            </a:r>
            <a:endParaRPr lang="en-US" sz="1150" dirty="0"/>
          </a:p>
        </p:txBody>
      </p:sp>
      <p:sp>
        <p:nvSpPr>
          <p:cNvPr id="11" name="Text 9"/>
          <p:cNvSpPr/>
          <p:nvPr/>
        </p:nvSpPr>
        <p:spPr>
          <a:xfrm>
            <a:off x="1993392" y="1719072"/>
            <a:ext cx="6812280" cy="566928"/>
          </a:xfrm>
          <a:prstGeom prst="rect">
            <a:avLst/>
          </a:prstGeom>
          <a:noFill/>
        </p:spPr>
        <p:txBody>
          <a:bodyPr wrap="square" rtlCol="0" anchor="ctr"/>
          <a:lstStyle/>
          <a:p>
            <a:pPr marL="0" indent="0">
              <a:lnSpc>
                <a:spcPct val="120000"/>
              </a:lnSpc>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Protects Margaret's right to make her own decisions. It provides a clear framework for assessing whether someone has capacity and ensures any decisions made on her behalf are truly in her best interests.</a:t>
            </a:r>
            <a:endParaRPr lang="en-US" sz="1100" dirty="0"/>
          </a:p>
        </p:txBody>
      </p:sp>
      <p:sp>
        <p:nvSpPr>
          <p:cNvPr id="12" name="Shape 10"/>
          <p:cNvSpPr/>
          <p:nvPr/>
        </p:nvSpPr>
        <p:spPr>
          <a:xfrm>
            <a:off x="228600" y="2450592"/>
            <a:ext cx="8686800" cy="713232"/>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3" name="Shape 11"/>
          <p:cNvSpPr/>
          <p:nvPr/>
        </p:nvSpPr>
        <p:spPr>
          <a:xfrm>
            <a:off x="228600" y="2450592"/>
            <a:ext cx="1691640" cy="713232"/>
          </a:xfrm>
          <a:prstGeom prst="rect">
            <a:avLst/>
          </a:prstGeom>
          <a:solidFill>
            <a:srgbClr val="E05C3A"/>
          </a:solidFill>
          <a:ln w="12700">
            <a:solidFill>
              <a:srgbClr val="E05C3A"/>
            </a:solidFill>
            <a:prstDash val="solid"/>
          </a:ln>
        </p:spPr>
      </p:sp>
      <p:sp>
        <p:nvSpPr>
          <p:cNvPr id="14" name="Text 12"/>
          <p:cNvSpPr/>
          <p:nvPr/>
        </p:nvSpPr>
        <p:spPr>
          <a:xfrm>
            <a:off x="228600" y="2450592"/>
            <a:ext cx="1691640" cy="713232"/>
          </a:xfrm>
          <a:prstGeom prst="rect">
            <a:avLst/>
          </a:prstGeom>
          <a:noFill/>
        </p:spPr>
        <p:txBody>
          <a:bodyPr wrap="square" rtlCol="0" anchor="ctr"/>
          <a:lstStyle/>
          <a:p>
            <a:pPr marL="0" indent="0" algn="ctr">
              <a:lnSpc>
                <a:spcPct val="115000"/>
              </a:lnSpc>
              <a:buNone/>
            </a:pPr>
            <a:r>
              <a:rPr lang="en-US" sz="1150" b="1" dirty="0">
                <a:solidFill>
                  <a:srgbClr val="FFFFFF"/>
                </a:solidFill>
                <a:latin typeface="Georgia" panose="02040502050405020303" pitchFamily="34" charset="0"/>
                <a:ea typeface="Georgia" panose="02040502050405020303" pitchFamily="34" charset="-122"/>
                <a:cs typeface="Georgia" panose="02040502050405020303" pitchFamily="34" charset="-120"/>
              </a:rPr>
              <a:t>Health &amp; Social</a:t>
            </a:r>
            <a:endParaRPr lang="en-US" sz="1150" dirty="0"/>
          </a:p>
          <a:p>
            <a:pPr marL="0" indent="0" algn="ctr">
              <a:lnSpc>
                <a:spcPct val="115000"/>
              </a:lnSpc>
              <a:buNone/>
            </a:pPr>
            <a:r>
              <a:rPr lang="en-US" sz="1150" b="1" dirty="0">
                <a:solidFill>
                  <a:srgbClr val="FFFFFF"/>
                </a:solidFill>
                <a:latin typeface="Georgia" panose="02040502050405020303" pitchFamily="34" charset="0"/>
                <a:ea typeface="Georgia" panose="02040502050405020303" pitchFamily="34" charset="-122"/>
                <a:cs typeface="Georgia" panose="02040502050405020303" pitchFamily="34" charset="-120"/>
              </a:rPr>
              <a:t>Care Act 2012</a:t>
            </a:r>
            <a:endParaRPr lang="en-US" sz="1150" dirty="0"/>
          </a:p>
        </p:txBody>
      </p:sp>
      <p:sp>
        <p:nvSpPr>
          <p:cNvPr id="15" name="Text 13"/>
          <p:cNvSpPr/>
          <p:nvPr/>
        </p:nvSpPr>
        <p:spPr>
          <a:xfrm>
            <a:off x="1993392" y="2523744"/>
            <a:ext cx="6812280" cy="566928"/>
          </a:xfrm>
          <a:prstGeom prst="rect">
            <a:avLst/>
          </a:prstGeom>
          <a:noFill/>
        </p:spPr>
        <p:txBody>
          <a:bodyPr wrap="square" rtlCol="0" anchor="ctr"/>
          <a:lstStyle/>
          <a:p>
            <a:pPr marL="0" indent="0">
              <a:lnSpc>
                <a:spcPct val="120000"/>
              </a:lnSpc>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Promotes collaboration between health and social care organisations. It created Integrated Care Systems to break down the historical barriers between services, supporting the kind of joined-up care Margaret needs.</a:t>
            </a:r>
            <a:endParaRPr lang="en-US" sz="1100" dirty="0"/>
          </a:p>
        </p:txBody>
      </p:sp>
      <p:sp>
        <p:nvSpPr>
          <p:cNvPr id="16" name="Shape 14"/>
          <p:cNvSpPr/>
          <p:nvPr/>
        </p:nvSpPr>
        <p:spPr>
          <a:xfrm>
            <a:off x="228600" y="3255264"/>
            <a:ext cx="8686800" cy="713232"/>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7" name="Shape 15"/>
          <p:cNvSpPr/>
          <p:nvPr/>
        </p:nvSpPr>
        <p:spPr>
          <a:xfrm>
            <a:off x="228600" y="3255264"/>
            <a:ext cx="1691640" cy="713232"/>
          </a:xfrm>
          <a:prstGeom prst="rect">
            <a:avLst/>
          </a:prstGeom>
          <a:solidFill>
            <a:srgbClr val="3A7D8C"/>
          </a:solidFill>
          <a:ln w="12700">
            <a:solidFill>
              <a:srgbClr val="3A7D8C"/>
            </a:solidFill>
            <a:prstDash val="solid"/>
          </a:ln>
        </p:spPr>
      </p:sp>
      <p:sp>
        <p:nvSpPr>
          <p:cNvPr id="18" name="Text 16"/>
          <p:cNvSpPr/>
          <p:nvPr/>
        </p:nvSpPr>
        <p:spPr>
          <a:xfrm>
            <a:off x="228600" y="3255264"/>
            <a:ext cx="1691640" cy="713232"/>
          </a:xfrm>
          <a:prstGeom prst="rect">
            <a:avLst/>
          </a:prstGeom>
          <a:noFill/>
        </p:spPr>
        <p:txBody>
          <a:bodyPr wrap="square" rtlCol="0" anchor="ctr"/>
          <a:lstStyle/>
          <a:p>
            <a:pPr marL="0" indent="0" algn="ctr">
              <a:lnSpc>
                <a:spcPct val="115000"/>
              </a:lnSpc>
              <a:buNone/>
            </a:pPr>
            <a:r>
              <a:rPr lang="en-US" sz="1150" b="1" dirty="0">
                <a:solidFill>
                  <a:srgbClr val="FFFFFF"/>
                </a:solidFill>
                <a:latin typeface="Georgia" panose="02040502050405020303" pitchFamily="34" charset="0"/>
                <a:ea typeface="Georgia" panose="02040502050405020303" pitchFamily="34" charset="-122"/>
                <a:cs typeface="Georgia" panose="02040502050405020303" pitchFamily="34" charset="-120"/>
              </a:rPr>
              <a:t>NHS Long Term</a:t>
            </a:r>
            <a:endParaRPr lang="en-US" sz="1150" dirty="0"/>
          </a:p>
          <a:p>
            <a:pPr marL="0" indent="0" algn="ctr">
              <a:lnSpc>
                <a:spcPct val="115000"/>
              </a:lnSpc>
              <a:buNone/>
            </a:pPr>
            <a:r>
              <a:rPr lang="en-US" sz="1150" b="1" dirty="0">
                <a:solidFill>
                  <a:srgbClr val="FFFFFF"/>
                </a:solidFill>
                <a:latin typeface="Georgia" panose="02040502050405020303" pitchFamily="34" charset="0"/>
                <a:ea typeface="Georgia" panose="02040502050405020303" pitchFamily="34" charset="-122"/>
                <a:cs typeface="Georgia" panose="02040502050405020303" pitchFamily="34" charset="-120"/>
              </a:rPr>
              <a:t>Plan 2019</a:t>
            </a:r>
            <a:endParaRPr lang="en-US" sz="1150" dirty="0"/>
          </a:p>
        </p:txBody>
      </p:sp>
      <p:sp>
        <p:nvSpPr>
          <p:cNvPr id="19" name="Text 17"/>
          <p:cNvSpPr/>
          <p:nvPr/>
        </p:nvSpPr>
        <p:spPr>
          <a:xfrm>
            <a:off x="1993392" y="3328416"/>
            <a:ext cx="6812280" cy="566928"/>
          </a:xfrm>
          <a:prstGeom prst="rect">
            <a:avLst/>
          </a:prstGeom>
          <a:noFill/>
        </p:spPr>
        <p:txBody>
          <a:bodyPr wrap="square" rtlCol="0" anchor="ctr"/>
          <a:lstStyle/>
          <a:p>
            <a:pPr marL="0" indent="0">
              <a:lnSpc>
                <a:spcPct val="120000"/>
              </a:lnSpc>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Sets out a national vision for more personalised and community-based care. It supports people recovering at home, expands integrated care systems, and increases investment in mental health and community services.</a:t>
            </a:r>
            <a:endParaRPr lang="en-US" sz="1100" dirty="0"/>
          </a:p>
        </p:txBody>
      </p:sp>
      <p:sp>
        <p:nvSpPr>
          <p:cNvPr id="20" name="Shape 18"/>
          <p:cNvSpPr/>
          <p:nvPr/>
        </p:nvSpPr>
        <p:spPr>
          <a:xfrm>
            <a:off x="228600" y="4059936"/>
            <a:ext cx="8686800" cy="713232"/>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21" name="Shape 19"/>
          <p:cNvSpPr/>
          <p:nvPr/>
        </p:nvSpPr>
        <p:spPr>
          <a:xfrm>
            <a:off x="228600" y="4059936"/>
            <a:ext cx="1691640" cy="713232"/>
          </a:xfrm>
          <a:prstGeom prst="rect">
            <a:avLst/>
          </a:prstGeom>
          <a:solidFill>
            <a:srgbClr val="4A6741"/>
          </a:solidFill>
          <a:ln w="12700">
            <a:solidFill>
              <a:srgbClr val="4A6741"/>
            </a:solidFill>
            <a:prstDash val="solid"/>
          </a:ln>
        </p:spPr>
      </p:sp>
      <p:sp>
        <p:nvSpPr>
          <p:cNvPr id="22" name="Text 20"/>
          <p:cNvSpPr/>
          <p:nvPr/>
        </p:nvSpPr>
        <p:spPr>
          <a:xfrm>
            <a:off x="228600" y="4059936"/>
            <a:ext cx="1691640" cy="713232"/>
          </a:xfrm>
          <a:prstGeom prst="rect">
            <a:avLst/>
          </a:prstGeom>
          <a:noFill/>
        </p:spPr>
        <p:txBody>
          <a:bodyPr wrap="square" rtlCol="0" anchor="ctr"/>
          <a:lstStyle/>
          <a:p>
            <a:pPr marL="0" indent="0" algn="ctr">
              <a:lnSpc>
                <a:spcPct val="115000"/>
              </a:lnSpc>
              <a:buNone/>
            </a:pPr>
            <a:r>
              <a:rPr lang="en-US" sz="1150" b="1" dirty="0">
                <a:solidFill>
                  <a:srgbClr val="FFFFFF"/>
                </a:solidFill>
                <a:latin typeface="Georgia" panose="02040502050405020303" pitchFamily="34" charset="0"/>
                <a:ea typeface="Georgia" panose="02040502050405020303" pitchFamily="34" charset="-122"/>
                <a:cs typeface="Georgia" panose="02040502050405020303" pitchFamily="34" charset="-120"/>
              </a:rPr>
              <a:t>Equality Act 2010</a:t>
            </a:r>
            <a:endParaRPr lang="en-US" sz="1150" dirty="0"/>
          </a:p>
        </p:txBody>
      </p:sp>
      <p:sp>
        <p:nvSpPr>
          <p:cNvPr id="23" name="Text 21"/>
          <p:cNvSpPr/>
          <p:nvPr/>
        </p:nvSpPr>
        <p:spPr>
          <a:xfrm>
            <a:off x="1993392" y="4133088"/>
            <a:ext cx="6812280" cy="566928"/>
          </a:xfrm>
          <a:prstGeom prst="rect">
            <a:avLst/>
          </a:prstGeom>
          <a:noFill/>
        </p:spPr>
        <p:txBody>
          <a:bodyPr wrap="square" rtlCol="0" anchor="ctr"/>
          <a:lstStyle/>
          <a:p>
            <a:pPr marL="0" indent="0">
              <a:lnSpc>
                <a:spcPct val="120000"/>
              </a:lnSpc>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Protects Margaret from being treated unfairly because of her age or disability. It ensures she has equal access to all services and that reasonable adjustments are made to meet her specific needs.</a:t>
            </a:r>
            <a:endParaRPr lang="en-US" sz="1100" dirty="0"/>
          </a:p>
        </p:txBody>
      </p:sp>
      <p:sp>
        <p:nvSpPr>
          <p:cNvPr id="24" name="Shape 22"/>
          <p:cNvSpPr/>
          <p:nvPr/>
        </p:nvSpPr>
        <p:spPr>
          <a:xfrm>
            <a:off x="0" y="4892040"/>
            <a:ext cx="9144000" cy="251460"/>
          </a:xfrm>
          <a:prstGeom prst="rect">
            <a:avLst/>
          </a:prstGeom>
          <a:solidFill>
            <a:srgbClr val="EAF4F7"/>
          </a:solidFill>
          <a:ln w="12700">
            <a:solidFill>
              <a:srgbClr val="C2DDE6"/>
            </a:solidFill>
            <a:prstDash val="solid"/>
          </a:ln>
        </p:spPr>
      </p:sp>
      <p:sp>
        <p:nvSpPr>
          <p:cNvPr id="25" name="Text 23"/>
          <p:cNvSpPr/>
          <p:nvPr/>
        </p:nvSpPr>
        <p:spPr>
          <a:xfrm>
            <a:off x="274320" y="4892040"/>
            <a:ext cx="8595360" cy="251460"/>
          </a:xfrm>
          <a:prstGeom prst="rect">
            <a:avLst/>
          </a:prstGeom>
          <a:noFill/>
        </p:spPr>
        <p:txBody>
          <a:bodyPr wrap="square" rtlCol="0" anchor="ctr"/>
          <a:lstStyle/>
          <a:p>
            <a:pPr marL="0" indent="0" algn="r">
              <a:buNone/>
            </a:pPr>
            <a:r>
              <a:rPr lang="en-US" sz="900" dirty="0">
                <a:solidFill>
                  <a:srgbClr val="5A7A88"/>
                </a:solidFill>
                <a:latin typeface="Calibri" panose="020F0502020204030204" pitchFamily="34" charset="0"/>
                <a:ea typeface="Calibri" panose="020F0502020204030204" pitchFamily="34" charset="-122"/>
                <a:cs typeface="Calibri" panose="020F0502020204030204" pitchFamily="34" charset="-120"/>
              </a:rPr>
              <a:t>Ref: Braye &amp; Preston-Shoot (2016); Brown (2011); Donnelly (2014)</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DF8F2"/>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064663"/>
          </a:solidFill>
          <a:ln w="12700">
            <a:solidFill>
              <a:srgbClr val="064663"/>
            </a:solidFill>
            <a:prstDash val="solid"/>
          </a:ln>
        </p:spPr>
      </p:sp>
      <p:sp>
        <p:nvSpPr>
          <p:cNvPr id="3" name="Text 1"/>
          <p:cNvSpPr/>
          <p:nvPr/>
        </p:nvSpPr>
        <p:spPr>
          <a:xfrm>
            <a:off x="365760" y="0"/>
            <a:ext cx="8412480" cy="749808"/>
          </a:xfrm>
          <a:prstGeom prst="rect">
            <a:avLst/>
          </a:prstGeom>
          <a:noFill/>
        </p:spPr>
        <p:txBody>
          <a:bodyPr wrap="square" rtlCol="0" anchor="ctr"/>
          <a:lstStyle/>
          <a:p>
            <a:pPr marL="0" indent="0">
              <a:buNone/>
            </a:pPr>
            <a:r>
              <a:rPr lang="en-US" sz="2600" b="1" dirty="0">
                <a:solidFill>
                  <a:srgbClr val="FFFFFF"/>
                </a:solidFill>
                <a:latin typeface="Georgia" panose="02040502050405020303" pitchFamily="34" charset="0"/>
                <a:ea typeface="Georgia" panose="02040502050405020303" pitchFamily="34" charset="-122"/>
                <a:cs typeface="Georgia" panose="02040502050405020303" pitchFamily="34" charset="-120"/>
              </a:rPr>
              <a:t>Applying Maslow's Hierarchy of Needs to Margaret</a:t>
            </a:r>
            <a:endParaRPr lang="en-US" sz="2600" dirty="0"/>
          </a:p>
        </p:txBody>
      </p:sp>
      <p:sp>
        <p:nvSpPr>
          <p:cNvPr id="4" name="Text 2"/>
          <p:cNvSpPr/>
          <p:nvPr/>
        </p:nvSpPr>
        <p:spPr>
          <a:xfrm>
            <a:off x="365760" y="804672"/>
            <a:ext cx="8412480" cy="438912"/>
          </a:xfrm>
          <a:prstGeom prst="rect">
            <a:avLst/>
          </a:prstGeom>
          <a:noFill/>
        </p:spPr>
        <p:txBody>
          <a:bodyPr wrap="square" rtlCol="0" anchor="ctr"/>
          <a:lstStyle/>
          <a:p>
            <a:pPr marL="0" indent="0">
              <a:lnSpc>
                <a:spcPct val="120000"/>
              </a:lnSpc>
              <a:buNone/>
            </a:pPr>
            <a:r>
              <a:rPr lang="en-US" sz="1250" i="1" dirty="0">
                <a:solidFill>
                  <a:srgbClr val="064663"/>
                </a:solidFill>
                <a:latin typeface="Calibri" panose="020F0502020204030204" pitchFamily="34" charset="0"/>
                <a:ea typeface="Calibri" panose="020F0502020204030204" pitchFamily="34" charset="-122"/>
                <a:cs typeface="Calibri" panose="020F0502020204030204" pitchFamily="34" charset="-120"/>
              </a:rPr>
              <a:t>Maslow (1943) suggested that people must meet basic needs before they can work towards higher ones. While this gives a useful framework, it must be used carefully in Margaret's care.</a:t>
            </a:r>
            <a:endParaRPr lang="en-US" sz="1250" dirty="0"/>
          </a:p>
        </p:txBody>
      </p:sp>
      <p:sp>
        <p:nvSpPr>
          <p:cNvPr id="5" name="Shape 3"/>
          <p:cNvSpPr/>
          <p:nvPr/>
        </p:nvSpPr>
        <p:spPr>
          <a:xfrm>
            <a:off x="228600" y="1325880"/>
            <a:ext cx="8686800" cy="658368"/>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6" name="Shape 4"/>
          <p:cNvSpPr/>
          <p:nvPr/>
        </p:nvSpPr>
        <p:spPr>
          <a:xfrm>
            <a:off x="228600" y="1325880"/>
            <a:ext cx="1828800" cy="658368"/>
          </a:xfrm>
          <a:prstGeom prst="rect">
            <a:avLst/>
          </a:prstGeom>
          <a:solidFill>
            <a:srgbClr val="E05C3A"/>
          </a:solidFill>
          <a:ln w="12700">
            <a:solidFill>
              <a:srgbClr val="E05C3A"/>
            </a:solidFill>
            <a:prstDash val="solid"/>
          </a:ln>
        </p:spPr>
      </p:sp>
      <p:sp>
        <p:nvSpPr>
          <p:cNvPr id="7" name="Text 5"/>
          <p:cNvSpPr/>
          <p:nvPr/>
        </p:nvSpPr>
        <p:spPr>
          <a:xfrm>
            <a:off x="228600" y="1325880"/>
            <a:ext cx="1828800" cy="658368"/>
          </a:xfrm>
          <a:prstGeom prst="rect">
            <a:avLst/>
          </a:prstGeom>
          <a:noFill/>
        </p:spPr>
        <p:txBody>
          <a:bodyPr wrap="square" rtlCol="0" anchor="ctr"/>
          <a:lstStyle/>
          <a:p>
            <a:pPr marL="0" indent="0" algn="ctr">
              <a:buNone/>
            </a:pPr>
            <a:r>
              <a:rPr lang="en-US" sz="1150" b="1" dirty="0">
                <a:solidFill>
                  <a:srgbClr val="FFFFFF"/>
                </a:solidFill>
                <a:latin typeface="Georgia" panose="02040502050405020303" pitchFamily="34" charset="0"/>
                <a:ea typeface="Georgia" panose="02040502050405020303" pitchFamily="34" charset="-122"/>
                <a:cs typeface="Georgia" panose="02040502050405020303" pitchFamily="34" charset="-120"/>
              </a:rPr>
              <a:t>Self-Actualisation</a:t>
            </a:r>
            <a:endParaRPr lang="en-US" sz="1150" dirty="0"/>
          </a:p>
        </p:txBody>
      </p:sp>
      <p:sp>
        <p:nvSpPr>
          <p:cNvPr id="8" name="Text 6"/>
          <p:cNvSpPr/>
          <p:nvPr/>
        </p:nvSpPr>
        <p:spPr>
          <a:xfrm>
            <a:off x="2148840" y="1399032"/>
            <a:ext cx="6675120" cy="512064"/>
          </a:xfrm>
          <a:prstGeom prst="rect">
            <a:avLst/>
          </a:prstGeom>
          <a:noFill/>
        </p:spPr>
        <p:txBody>
          <a:bodyPr wrap="square" rtlCol="0" anchor="ctr"/>
          <a:lstStyle/>
          <a:p>
            <a:pPr marL="0" indent="0">
              <a:lnSpc>
                <a:spcPct val="120000"/>
              </a:lnSpc>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Margaret's goal to return to her garden and attend her grandchildren's school events represents her highest personal aspirations. The care plan actively supports this through physiotherapy and social reintegration.</a:t>
            </a:r>
            <a:endParaRPr lang="en-US" sz="1100" dirty="0"/>
          </a:p>
        </p:txBody>
      </p:sp>
      <p:sp>
        <p:nvSpPr>
          <p:cNvPr id="9" name="Shape 7"/>
          <p:cNvSpPr/>
          <p:nvPr/>
        </p:nvSpPr>
        <p:spPr>
          <a:xfrm>
            <a:off x="228600" y="2057400"/>
            <a:ext cx="8686800" cy="658368"/>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0" name="Shape 8"/>
          <p:cNvSpPr/>
          <p:nvPr/>
        </p:nvSpPr>
        <p:spPr>
          <a:xfrm>
            <a:off x="228600" y="2057400"/>
            <a:ext cx="1828800" cy="658368"/>
          </a:xfrm>
          <a:prstGeom prst="rect">
            <a:avLst/>
          </a:prstGeom>
          <a:solidFill>
            <a:srgbClr val="0A7A8F"/>
          </a:solidFill>
          <a:ln w="12700">
            <a:solidFill>
              <a:srgbClr val="0A7A8F"/>
            </a:solidFill>
            <a:prstDash val="solid"/>
          </a:ln>
        </p:spPr>
      </p:sp>
      <p:sp>
        <p:nvSpPr>
          <p:cNvPr id="11" name="Text 9"/>
          <p:cNvSpPr/>
          <p:nvPr/>
        </p:nvSpPr>
        <p:spPr>
          <a:xfrm>
            <a:off x="228600" y="2057400"/>
            <a:ext cx="1828800" cy="658368"/>
          </a:xfrm>
          <a:prstGeom prst="rect">
            <a:avLst/>
          </a:prstGeom>
          <a:noFill/>
        </p:spPr>
        <p:txBody>
          <a:bodyPr wrap="square" rtlCol="0" anchor="ctr"/>
          <a:lstStyle/>
          <a:p>
            <a:pPr marL="0" indent="0" algn="ctr">
              <a:buNone/>
            </a:pPr>
            <a:r>
              <a:rPr lang="en-US" sz="1150" b="1" dirty="0">
                <a:solidFill>
                  <a:srgbClr val="FFFFFF"/>
                </a:solidFill>
                <a:latin typeface="Georgia" panose="02040502050405020303" pitchFamily="34" charset="0"/>
                <a:ea typeface="Georgia" panose="02040502050405020303" pitchFamily="34" charset="-122"/>
                <a:cs typeface="Georgia" panose="02040502050405020303" pitchFamily="34" charset="-120"/>
              </a:rPr>
              <a:t>Esteem Needs</a:t>
            </a:r>
            <a:endParaRPr lang="en-US" sz="1150" dirty="0"/>
          </a:p>
        </p:txBody>
      </p:sp>
      <p:sp>
        <p:nvSpPr>
          <p:cNvPr id="12" name="Text 10"/>
          <p:cNvSpPr/>
          <p:nvPr/>
        </p:nvSpPr>
        <p:spPr>
          <a:xfrm>
            <a:off x="2148840" y="2130552"/>
            <a:ext cx="6675120" cy="512064"/>
          </a:xfrm>
          <a:prstGeom prst="rect">
            <a:avLst/>
          </a:prstGeom>
          <a:noFill/>
        </p:spPr>
        <p:txBody>
          <a:bodyPr wrap="square" rtlCol="0" anchor="ctr"/>
          <a:lstStyle/>
          <a:p>
            <a:pPr marL="0" indent="0">
              <a:lnSpc>
                <a:spcPct val="120000"/>
              </a:lnSpc>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Rebuilding confidence after her stroke is essential. Celebrating small achievements, supporting her speech, and treating her with respect all help restore her sense of self-worth and dignity.</a:t>
            </a:r>
            <a:endParaRPr lang="en-US" sz="1100" dirty="0"/>
          </a:p>
        </p:txBody>
      </p:sp>
      <p:sp>
        <p:nvSpPr>
          <p:cNvPr id="13" name="Shape 11"/>
          <p:cNvSpPr/>
          <p:nvPr/>
        </p:nvSpPr>
        <p:spPr>
          <a:xfrm>
            <a:off x="228600" y="2788920"/>
            <a:ext cx="8686800" cy="658368"/>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4" name="Shape 12"/>
          <p:cNvSpPr/>
          <p:nvPr/>
        </p:nvSpPr>
        <p:spPr>
          <a:xfrm>
            <a:off x="228600" y="2788920"/>
            <a:ext cx="1828800" cy="658368"/>
          </a:xfrm>
          <a:prstGeom prst="rect">
            <a:avLst/>
          </a:prstGeom>
          <a:solidFill>
            <a:srgbClr val="3A7D8C"/>
          </a:solidFill>
          <a:ln w="12700">
            <a:solidFill>
              <a:srgbClr val="3A7D8C"/>
            </a:solidFill>
            <a:prstDash val="solid"/>
          </a:ln>
        </p:spPr>
      </p:sp>
      <p:sp>
        <p:nvSpPr>
          <p:cNvPr id="15" name="Text 13"/>
          <p:cNvSpPr/>
          <p:nvPr/>
        </p:nvSpPr>
        <p:spPr>
          <a:xfrm>
            <a:off x="228600" y="2788920"/>
            <a:ext cx="1828800" cy="658368"/>
          </a:xfrm>
          <a:prstGeom prst="rect">
            <a:avLst/>
          </a:prstGeom>
          <a:noFill/>
        </p:spPr>
        <p:txBody>
          <a:bodyPr wrap="square" rtlCol="0" anchor="ctr"/>
          <a:lstStyle/>
          <a:p>
            <a:pPr marL="0" indent="0" algn="ctr">
              <a:buNone/>
            </a:pPr>
            <a:r>
              <a:rPr lang="en-US" sz="1150" b="1" dirty="0">
                <a:solidFill>
                  <a:srgbClr val="FFFFFF"/>
                </a:solidFill>
                <a:latin typeface="Georgia" panose="02040502050405020303" pitchFamily="34" charset="0"/>
                <a:ea typeface="Georgia" panose="02040502050405020303" pitchFamily="34" charset="-122"/>
                <a:cs typeface="Georgia" panose="02040502050405020303" pitchFamily="34" charset="-120"/>
              </a:rPr>
              <a:t>Love and Belonging</a:t>
            </a:r>
            <a:endParaRPr lang="en-US" sz="1150" dirty="0"/>
          </a:p>
        </p:txBody>
      </p:sp>
      <p:sp>
        <p:nvSpPr>
          <p:cNvPr id="16" name="Text 14"/>
          <p:cNvSpPr/>
          <p:nvPr/>
        </p:nvSpPr>
        <p:spPr>
          <a:xfrm>
            <a:off x="2148840" y="2862072"/>
            <a:ext cx="6675120" cy="512064"/>
          </a:xfrm>
          <a:prstGeom prst="rect">
            <a:avLst/>
          </a:prstGeom>
          <a:noFill/>
        </p:spPr>
        <p:txBody>
          <a:bodyPr wrap="square" rtlCol="0" anchor="ctr"/>
          <a:lstStyle/>
          <a:p>
            <a:pPr marL="0" indent="0">
              <a:lnSpc>
                <a:spcPct val="120000"/>
              </a:lnSpc>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Margaret's relationship with her daughter, son-in-law, grandchildren, church community, and friends are central to her identity. Maintaining these connections is a key part of her care plan.</a:t>
            </a:r>
            <a:endParaRPr lang="en-US" sz="1100" dirty="0"/>
          </a:p>
        </p:txBody>
      </p:sp>
      <p:sp>
        <p:nvSpPr>
          <p:cNvPr id="17" name="Shape 15"/>
          <p:cNvSpPr/>
          <p:nvPr/>
        </p:nvSpPr>
        <p:spPr>
          <a:xfrm>
            <a:off x="228600" y="3520440"/>
            <a:ext cx="8686800" cy="658368"/>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8" name="Shape 16"/>
          <p:cNvSpPr/>
          <p:nvPr/>
        </p:nvSpPr>
        <p:spPr>
          <a:xfrm>
            <a:off x="228600" y="3520440"/>
            <a:ext cx="1828800" cy="658368"/>
          </a:xfrm>
          <a:prstGeom prst="rect">
            <a:avLst/>
          </a:prstGeom>
          <a:solidFill>
            <a:srgbClr val="064663"/>
          </a:solidFill>
          <a:ln w="12700">
            <a:solidFill>
              <a:srgbClr val="064663"/>
            </a:solidFill>
            <a:prstDash val="solid"/>
          </a:ln>
        </p:spPr>
      </p:sp>
      <p:sp>
        <p:nvSpPr>
          <p:cNvPr id="19" name="Text 17"/>
          <p:cNvSpPr/>
          <p:nvPr/>
        </p:nvSpPr>
        <p:spPr>
          <a:xfrm>
            <a:off x="228600" y="3520440"/>
            <a:ext cx="1828800" cy="658368"/>
          </a:xfrm>
          <a:prstGeom prst="rect">
            <a:avLst/>
          </a:prstGeom>
          <a:noFill/>
        </p:spPr>
        <p:txBody>
          <a:bodyPr wrap="square" rtlCol="0" anchor="ctr"/>
          <a:lstStyle/>
          <a:p>
            <a:pPr marL="0" indent="0" algn="ctr">
              <a:buNone/>
            </a:pPr>
            <a:r>
              <a:rPr lang="en-US" sz="1150" b="1" dirty="0">
                <a:solidFill>
                  <a:srgbClr val="FFFFFF"/>
                </a:solidFill>
                <a:latin typeface="Georgia" panose="02040502050405020303" pitchFamily="34" charset="0"/>
                <a:ea typeface="Georgia" panose="02040502050405020303" pitchFamily="34" charset="-122"/>
                <a:cs typeface="Georgia" panose="02040502050405020303" pitchFamily="34" charset="-120"/>
              </a:rPr>
              <a:t>Safety Needs</a:t>
            </a:r>
            <a:endParaRPr lang="en-US" sz="1150" dirty="0"/>
          </a:p>
        </p:txBody>
      </p:sp>
      <p:sp>
        <p:nvSpPr>
          <p:cNvPr id="20" name="Text 18"/>
          <p:cNvSpPr/>
          <p:nvPr/>
        </p:nvSpPr>
        <p:spPr>
          <a:xfrm>
            <a:off x="2148840" y="3593592"/>
            <a:ext cx="6675120" cy="512064"/>
          </a:xfrm>
          <a:prstGeom prst="rect">
            <a:avLst/>
          </a:prstGeom>
          <a:noFill/>
        </p:spPr>
        <p:txBody>
          <a:bodyPr wrap="square" rtlCol="0" anchor="ctr"/>
          <a:lstStyle/>
          <a:p>
            <a:pPr marL="0" indent="0">
              <a:lnSpc>
                <a:spcPct val="120000"/>
              </a:lnSpc>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Home adaptations, medication management, fall prevention, and regular health checks all address Margaret's need to feel physically safe and secure in her own home after her stroke.</a:t>
            </a:r>
            <a:endParaRPr lang="en-US" sz="1100" dirty="0"/>
          </a:p>
        </p:txBody>
      </p:sp>
      <p:sp>
        <p:nvSpPr>
          <p:cNvPr id="21" name="Shape 19"/>
          <p:cNvSpPr/>
          <p:nvPr/>
        </p:nvSpPr>
        <p:spPr>
          <a:xfrm>
            <a:off x="228600" y="4251960"/>
            <a:ext cx="8686800" cy="658368"/>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22" name="Shape 20"/>
          <p:cNvSpPr/>
          <p:nvPr/>
        </p:nvSpPr>
        <p:spPr>
          <a:xfrm>
            <a:off x="228600" y="4251960"/>
            <a:ext cx="1828800" cy="658368"/>
          </a:xfrm>
          <a:prstGeom prst="rect">
            <a:avLst/>
          </a:prstGeom>
          <a:solidFill>
            <a:srgbClr val="4A6741"/>
          </a:solidFill>
          <a:ln w="12700">
            <a:solidFill>
              <a:srgbClr val="4A6741"/>
            </a:solidFill>
            <a:prstDash val="solid"/>
          </a:ln>
        </p:spPr>
      </p:sp>
      <p:sp>
        <p:nvSpPr>
          <p:cNvPr id="23" name="Text 21"/>
          <p:cNvSpPr/>
          <p:nvPr/>
        </p:nvSpPr>
        <p:spPr>
          <a:xfrm>
            <a:off x="228600" y="4251960"/>
            <a:ext cx="1828800" cy="658368"/>
          </a:xfrm>
          <a:prstGeom prst="rect">
            <a:avLst/>
          </a:prstGeom>
          <a:noFill/>
        </p:spPr>
        <p:txBody>
          <a:bodyPr wrap="square" rtlCol="0" anchor="ctr"/>
          <a:lstStyle/>
          <a:p>
            <a:pPr marL="0" indent="0" algn="ctr">
              <a:buNone/>
            </a:pPr>
            <a:r>
              <a:rPr lang="en-US" sz="1150" b="1" dirty="0">
                <a:solidFill>
                  <a:srgbClr val="FFFFFF"/>
                </a:solidFill>
                <a:latin typeface="Georgia" panose="02040502050405020303" pitchFamily="34" charset="0"/>
                <a:ea typeface="Georgia" panose="02040502050405020303" pitchFamily="34" charset="-122"/>
                <a:cs typeface="Georgia" panose="02040502050405020303" pitchFamily="34" charset="-120"/>
              </a:rPr>
              <a:t>Physiological Needs</a:t>
            </a:r>
            <a:endParaRPr lang="en-US" sz="1150" dirty="0"/>
          </a:p>
        </p:txBody>
      </p:sp>
      <p:sp>
        <p:nvSpPr>
          <p:cNvPr id="24" name="Text 22"/>
          <p:cNvSpPr/>
          <p:nvPr/>
        </p:nvSpPr>
        <p:spPr>
          <a:xfrm>
            <a:off x="2148840" y="4325112"/>
            <a:ext cx="6675120" cy="512064"/>
          </a:xfrm>
          <a:prstGeom prst="rect">
            <a:avLst/>
          </a:prstGeom>
          <a:noFill/>
        </p:spPr>
        <p:txBody>
          <a:bodyPr wrap="square" rtlCol="0" anchor="ctr"/>
          <a:lstStyle/>
          <a:p>
            <a:pPr marL="0" indent="0">
              <a:lnSpc>
                <a:spcPct val="120000"/>
              </a:lnSpc>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Food, hydration, rest, medication, and personal care are the foundation. These are met first through the care plan with support from the community nurse, GP, and Margaret's family.</a:t>
            </a:r>
            <a:endParaRPr lang="en-US" sz="1100" dirty="0"/>
          </a:p>
        </p:txBody>
      </p:sp>
      <p:sp>
        <p:nvSpPr>
          <p:cNvPr id="25" name="Shape 23"/>
          <p:cNvSpPr/>
          <p:nvPr/>
        </p:nvSpPr>
        <p:spPr>
          <a:xfrm>
            <a:off x="0" y="4892040"/>
            <a:ext cx="9144000" cy="251460"/>
          </a:xfrm>
          <a:prstGeom prst="rect">
            <a:avLst/>
          </a:prstGeom>
          <a:solidFill>
            <a:srgbClr val="EAF4F7"/>
          </a:solidFill>
          <a:ln w="12700">
            <a:solidFill>
              <a:srgbClr val="C2DDE6"/>
            </a:solidFill>
            <a:prstDash val="solid"/>
          </a:ln>
        </p:spPr>
      </p:sp>
      <p:sp>
        <p:nvSpPr>
          <p:cNvPr id="26" name="Text 24"/>
          <p:cNvSpPr/>
          <p:nvPr/>
        </p:nvSpPr>
        <p:spPr>
          <a:xfrm>
            <a:off x="274320" y="4892040"/>
            <a:ext cx="8595360" cy="251460"/>
          </a:xfrm>
          <a:prstGeom prst="rect">
            <a:avLst/>
          </a:prstGeom>
          <a:noFill/>
        </p:spPr>
        <p:txBody>
          <a:bodyPr wrap="square" rtlCol="0" anchor="ctr"/>
          <a:lstStyle/>
          <a:p>
            <a:pPr marL="0" indent="0" algn="r">
              <a:buNone/>
            </a:pPr>
            <a:r>
              <a:rPr lang="en-US" sz="900" dirty="0">
                <a:solidFill>
                  <a:srgbClr val="5A7A88"/>
                </a:solidFill>
                <a:latin typeface="Calibri" panose="020F0502020204030204" pitchFamily="34" charset="0"/>
                <a:ea typeface="Calibri" panose="020F0502020204030204" pitchFamily="34" charset="-122"/>
                <a:cs typeface="Calibri" panose="020F0502020204030204" pitchFamily="34" charset="-120"/>
              </a:rPr>
              <a:t>Ref: Maslow (1943); Kenrick et al. (2010); Gambrel &amp; Cianci (2003)</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8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0A7A8F"/>
          </a:solidFill>
          <a:ln w="12700">
            <a:solidFill>
              <a:srgbClr val="0A7A8F"/>
            </a:solidFill>
            <a:prstDash val="solid"/>
          </a:ln>
        </p:spPr>
      </p:sp>
      <p:sp>
        <p:nvSpPr>
          <p:cNvPr id="3" name="Text 1"/>
          <p:cNvSpPr/>
          <p:nvPr/>
        </p:nvSpPr>
        <p:spPr>
          <a:xfrm>
            <a:off x="365760" y="0"/>
            <a:ext cx="8412480" cy="749808"/>
          </a:xfrm>
          <a:prstGeom prst="rect">
            <a:avLst/>
          </a:prstGeom>
          <a:noFill/>
        </p:spPr>
        <p:txBody>
          <a:bodyPr wrap="square" rtlCol="0" anchor="ctr"/>
          <a:lstStyle/>
          <a:p>
            <a:pPr marL="0" indent="0">
              <a:buNone/>
            </a:pPr>
            <a:r>
              <a:rPr lang="en-US" sz="2600" b="1" dirty="0">
                <a:solidFill>
                  <a:srgbClr val="FFFFFF"/>
                </a:solidFill>
                <a:latin typeface="Georgia" panose="02040502050405020303" pitchFamily="34" charset="0"/>
                <a:ea typeface="Georgia" panose="02040502050405020303" pitchFamily="34" charset="-122"/>
                <a:cs typeface="Georgia" panose="02040502050405020303" pitchFamily="34" charset="-120"/>
              </a:rPr>
              <a:t>Challenges and Limitations in Practice</a:t>
            </a:r>
            <a:endParaRPr lang="en-US" sz="2600" dirty="0"/>
          </a:p>
        </p:txBody>
      </p:sp>
      <p:sp>
        <p:nvSpPr>
          <p:cNvPr id="4" name="Text 2"/>
          <p:cNvSpPr/>
          <p:nvPr/>
        </p:nvSpPr>
        <p:spPr>
          <a:xfrm>
            <a:off x="365760" y="804672"/>
            <a:ext cx="8412480" cy="384048"/>
          </a:xfrm>
          <a:prstGeom prst="rect">
            <a:avLst/>
          </a:prstGeom>
          <a:noFill/>
        </p:spPr>
        <p:txBody>
          <a:bodyPr wrap="square" rtlCol="0" anchor="ctr"/>
          <a:lstStyle/>
          <a:p>
            <a:pPr marL="0" indent="0">
              <a:buNone/>
            </a:pPr>
            <a:r>
              <a:rPr lang="en-US" sz="1250" i="1" dirty="0">
                <a:solidFill>
                  <a:srgbClr val="064663"/>
                </a:solidFill>
                <a:latin typeface="Calibri" panose="020F0502020204030204" pitchFamily="34" charset="0"/>
                <a:ea typeface="Calibri" panose="020F0502020204030204" pitchFamily="34" charset="-122"/>
                <a:cs typeface="Calibri" panose="020F0502020204030204" pitchFamily="34" charset="-120"/>
              </a:rPr>
              <a:t>Even with a well-designed care plan, there are real barriers that can make person-centred and partnership-based care difficult to deliver consistently.</a:t>
            </a:r>
            <a:endParaRPr lang="en-US" sz="1250" dirty="0"/>
          </a:p>
        </p:txBody>
      </p:sp>
      <p:sp>
        <p:nvSpPr>
          <p:cNvPr id="5" name="Shape 3"/>
          <p:cNvSpPr/>
          <p:nvPr/>
        </p:nvSpPr>
        <p:spPr>
          <a:xfrm>
            <a:off x="228600" y="1298448"/>
            <a:ext cx="2834640" cy="1353312"/>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6" name="Shape 4"/>
          <p:cNvSpPr/>
          <p:nvPr/>
        </p:nvSpPr>
        <p:spPr>
          <a:xfrm>
            <a:off x="228600" y="1298448"/>
            <a:ext cx="2834640" cy="329184"/>
          </a:xfrm>
          <a:prstGeom prst="rect">
            <a:avLst/>
          </a:prstGeom>
          <a:solidFill>
            <a:srgbClr val="064663"/>
          </a:solidFill>
          <a:ln w="12700">
            <a:solidFill>
              <a:srgbClr val="064663"/>
            </a:solidFill>
            <a:prstDash val="solid"/>
          </a:ln>
        </p:spPr>
      </p:sp>
      <p:sp>
        <p:nvSpPr>
          <p:cNvPr id="7" name="Text 5"/>
          <p:cNvSpPr/>
          <p:nvPr/>
        </p:nvSpPr>
        <p:spPr>
          <a:xfrm>
            <a:off x="320040" y="1298448"/>
            <a:ext cx="2651760" cy="329184"/>
          </a:xfrm>
          <a:prstGeom prst="rect">
            <a:avLst/>
          </a:prstGeom>
          <a:noFill/>
        </p:spPr>
        <p:txBody>
          <a:bodyPr wrap="square" rtlCol="0" anchor="ctr"/>
          <a:lstStyle/>
          <a:p>
            <a:pPr marL="0" indent="0">
              <a:buNone/>
            </a:pPr>
            <a:r>
              <a:rPr lang="en-US" sz="1150" b="1" dirty="0">
                <a:solidFill>
                  <a:srgbClr val="FFFFFF"/>
                </a:solidFill>
                <a:latin typeface="Georgia" panose="02040502050405020303" pitchFamily="34" charset="0"/>
                <a:ea typeface="Georgia" panose="02040502050405020303" pitchFamily="34" charset="-122"/>
                <a:cs typeface="Georgia" panose="02040502050405020303" pitchFamily="34" charset="-120"/>
              </a:rPr>
              <a:t>Time and Staffing Pressures</a:t>
            </a:r>
            <a:endParaRPr lang="en-US" sz="1150" dirty="0"/>
          </a:p>
        </p:txBody>
      </p:sp>
      <p:sp>
        <p:nvSpPr>
          <p:cNvPr id="8" name="Text 6"/>
          <p:cNvSpPr/>
          <p:nvPr/>
        </p:nvSpPr>
        <p:spPr>
          <a:xfrm>
            <a:off x="320040" y="1682496"/>
            <a:ext cx="2651760" cy="914400"/>
          </a:xfrm>
          <a:prstGeom prst="rect">
            <a:avLst/>
          </a:prstGeom>
          <a:noFill/>
        </p:spPr>
        <p:txBody>
          <a:bodyPr wrap="square" rtlCol="0" anchor="ctr"/>
          <a:lstStyle/>
          <a:p>
            <a:pPr marL="0" indent="0">
              <a:lnSpc>
                <a:spcPct val="120000"/>
              </a:lnSpc>
              <a:buNone/>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NHS and social care services are under significant strain. Staff often have heavy caseloads that leave little time to sit with individuals like Margaret and truly listen to their wishes. This directly undermines person-centred practice.</a:t>
            </a:r>
            <a:endParaRPr lang="en-US" sz="1050" dirty="0"/>
          </a:p>
        </p:txBody>
      </p:sp>
      <p:sp>
        <p:nvSpPr>
          <p:cNvPr id="9" name="Shape 7"/>
          <p:cNvSpPr/>
          <p:nvPr/>
        </p:nvSpPr>
        <p:spPr>
          <a:xfrm>
            <a:off x="3200400" y="1298448"/>
            <a:ext cx="2834640" cy="1353312"/>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0" name="Shape 8"/>
          <p:cNvSpPr/>
          <p:nvPr/>
        </p:nvSpPr>
        <p:spPr>
          <a:xfrm>
            <a:off x="3200400" y="1298448"/>
            <a:ext cx="2834640" cy="329184"/>
          </a:xfrm>
          <a:prstGeom prst="rect">
            <a:avLst/>
          </a:prstGeom>
          <a:solidFill>
            <a:srgbClr val="E05C3A"/>
          </a:solidFill>
          <a:ln w="12700">
            <a:solidFill>
              <a:srgbClr val="E05C3A"/>
            </a:solidFill>
            <a:prstDash val="solid"/>
          </a:ln>
        </p:spPr>
      </p:sp>
      <p:sp>
        <p:nvSpPr>
          <p:cNvPr id="11" name="Text 9"/>
          <p:cNvSpPr/>
          <p:nvPr/>
        </p:nvSpPr>
        <p:spPr>
          <a:xfrm>
            <a:off x="3291840" y="1298448"/>
            <a:ext cx="2651760" cy="329184"/>
          </a:xfrm>
          <a:prstGeom prst="rect">
            <a:avLst/>
          </a:prstGeom>
          <a:noFill/>
        </p:spPr>
        <p:txBody>
          <a:bodyPr wrap="square" rtlCol="0" anchor="ctr"/>
          <a:lstStyle/>
          <a:p>
            <a:pPr marL="0" indent="0">
              <a:buNone/>
            </a:pPr>
            <a:r>
              <a:rPr lang="en-US" sz="1150" b="1" dirty="0">
                <a:solidFill>
                  <a:srgbClr val="FFFFFF"/>
                </a:solidFill>
                <a:latin typeface="Georgia" panose="02040502050405020303" pitchFamily="34" charset="0"/>
                <a:ea typeface="Georgia" panose="02040502050405020303" pitchFamily="34" charset="-122"/>
                <a:cs typeface="Georgia" panose="02040502050405020303" pitchFamily="34" charset="-120"/>
              </a:rPr>
              <a:t>Communication Between Services</a:t>
            </a:r>
            <a:endParaRPr lang="en-US" sz="1150" dirty="0"/>
          </a:p>
        </p:txBody>
      </p:sp>
      <p:sp>
        <p:nvSpPr>
          <p:cNvPr id="12" name="Text 10"/>
          <p:cNvSpPr/>
          <p:nvPr/>
        </p:nvSpPr>
        <p:spPr>
          <a:xfrm>
            <a:off x="3291840" y="1682496"/>
            <a:ext cx="2651760" cy="914400"/>
          </a:xfrm>
          <a:prstGeom prst="rect">
            <a:avLst/>
          </a:prstGeom>
          <a:noFill/>
        </p:spPr>
        <p:txBody>
          <a:bodyPr wrap="square" rtlCol="0" anchor="ctr"/>
          <a:lstStyle/>
          <a:p>
            <a:pPr marL="0" indent="0">
              <a:lnSpc>
                <a:spcPct val="120000"/>
              </a:lnSpc>
              <a:buNone/>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Different organisations often use separate record systems and have different ways of working. This can lead to delays, repeated assessments, and important information being missed when caring for someone like Margaret.</a:t>
            </a:r>
            <a:endParaRPr lang="en-US" sz="1050" dirty="0"/>
          </a:p>
        </p:txBody>
      </p:sp>
      <p:sp>
        <p:nvSpPr>
          <p:cNvPr id="13" name="Shape 11"/>
          <p:cNvSpPr/>
          <p:nvPr/>
        </p:nvSpPr>
        <p:spPr>
          <a:xfrm>
            <a:off x="6172200" y="1298448"/>
            <a:ext cx="2834640" cy="1353312"/>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4" name="Shape 12"/>
          <p:cNvSpPr/>
          <p:nvPr/>
        </p:nvSpPr>
        <p:spPr>
          <a:xfrm>
            <a:off x="6172200" y="1298448"/>
            <a:ext cx="2834640" cy="329184"/>
          </a:xfrm>
          <a:prstGeom prst="rect">
            <a:avLst/>
          </a:prstGeom>
          <a:solidFill>
            <a:srgbClr val="0A7A8F"/>
          </a:solidFill>
          <a:ln w="12700">
            <a:solidFill>
              <a:srgbClr val="0A7A8F"/>
            </a:solidFill>
            <a:prstDash val="solid"/>
          </a:ln>
        </p:spPr>
      </p:sp>
      <p:sp>
        <p:nvSpPr>
          <p:cNvPr id="15" name="Text 13"/>
          <p:cNvSpPr/>
          <p:nvPr/>
        </p:nvSpPr>
        <p:spPr>
          <a:xfrm>
            <a:off x="6263640" y="1298448"/>
            <a:ext cx="2651760" cy="329184"/>
          </a:xfrm>
          <a:prstGeom prst="rect">
            <a:avLst/>
          </a:prstGeom>
          <a:noFill/>
        </p:spPr>
        <p:txBody>
          <a:bodyPr wrap="square" rtlCol="0" anchor="ctr"/>
          <a:lstStyle/>
          <a:p>
            <a:pPr marL="0" indent="0">
              <a:buNone/>
            </a:pPr>
            <a:r>
              <a:rPr lang="en-US" sz="1150" b="1" dirty="0">
                <a:solidFill>
                  <a:srgbClr val="FFFFFF"/>
                </a:solidFill>
                <a:latin typeface="Georgia" panose="02040502050405020303" pitchFamily="34" charset="0"/>
                <a:ea typeface="Georgia" panose="02040502050405020303" pitchFamily="34" charset="-122"/>
                <a:cs typeface="Georgia" panose="02040502050405020303" pitchFamily="34" charset="-120"/>
              </a:rPr>
              <a:t>Carer Wellbeing</a:t>
            </a:r>
            <a:endParaRPr lang="en-US" sz="1150" dirty="0"/>
          </a:p>
        </p:txBody>
      </p:sp>
      <p:sp>
        <p:nvSpPr>
          <p:cNvPr id="16" name="Text 14"/>
          <p:cNvSpPr/>
          <p:nvPr/>
        </p:nvSpPr>
        <p:spPr>
          <a:xfrm>
            <a:off x="6263640" y="1682496"/>
            <a:ext cx="2651760" cy="914400"/>
          </a:xfrm>
          <a:prstGeom prst="rect">
            <a:avLst/>
          </a:prstGeom>
          <a:noFill/>
        </p:spPr>
        <p:txBody>
          <a:bodyPr wrap="square" rtlCol="0" anchor="ctr"/>
          <a:lstStyle/>
          <a:p>
            <a:pPr marL="0" indent="0">
              <a:lnSpc>
                <a:spcPct val="120000"/>
              </a:lnSpc>
              <a:buNone/>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Margaret's daughter is a key part of her care, but family carers can experience burnout and emotional strain. If carer support is not offered proactively, the whole care plan can become unsustainable.</a:t>
            </a:r>
            <a:endParaRPr lang="en-US" sz="1050" dirty="0"/>
          </a:p>
        </p:txBody>
      </p:sp>
      <p:sp>
        <p:nvSpPr>
          <p:cNvPr id="17" name="Shape 15"/>
          <p:cNvSpPr/>
          <p:nvPr/>
        </p:nvSpPr>
        <p:spPr>
          <a:xfrm>
            <a:off x="228600" y="2761488"/>
            <a:ext cx="2834640" cy="1353312"/>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8" name="Shape 16"/>
          <p:cNvSpPr/>
          <p:nvPr/>
        </p:nvSpPr>
        <p:spPr>
          <a:xfrm>
            <a:off x="228600" y="2761488"/>
            <a:ext cx="2834640" cy="329184"/>
          </a:xfrm>
          <a:prstGeom prst="rect">
            <a:avLst/>
          </a:prstGeom>
          <a:solidFill>
            <a:srgbClr val="3A7D8C"/>
          </a:solidFill>
          <a:ln w="12700">
            <a:solidFill>
              <a:srgbClr val="3A7D8C"/>
            </a:solidFill>
            <a:prstDash val="solid"/>
          </a:ln>
        </p:spPr>
      </p:sp>
      <p:sp>
        <p:nvSpPr>
          <p:cNvPr id="19" name="Text 17"/>
          <p:cNvSpPr/>
          <p:nvPr/>
        </p:nvSpPr>
        <p:spPr>
          <a:xfrm>
            <a:off x="320040" y="2761488"/>
            <a:ext cx="2651760" cy="329184"/>
          </a:xfrm>
          <a:prstGeom prst="rect">
            <a:avLst/>
          </a:prstGeom>
          <a:noFill/>
        </p:spPr>
        <p:txBody>
          <a:bodyPr wrap="square" rtlCol="0" anchor="ctr"/>
          <a:lstStyle/>
          <a:p>
            <a:pPr marL="0" indent="0">
              <a:buNone/>
            </a:pPr>
            <a:r>
              <a:rPr lang="en-US" sz="1150" b="1" dirty="0">
                <a:solidFill>
                  <a:srgbClr val="FFFFFF"/>
                </a:solidFill>
                <a:latin typeface="Georgia" panose="02040502050405020303" pitchFamily="34" charset="0"/>
                <a:ea typeface="Georgia" panose="02040502050405020303" pitchFamily="34" charset="-122"/>
                <a:cs typeface="Georgia" panose="02040502050405020303" pitchFamily="34" charset="-120"/>
              </a:rPr>
              <a:t>Cultural and Personal Bias</a:t>
            </a:r>
            <a:endParaRPr lang="en-US" sz="1150" dirty="0"/>
          </a:p>
        </p:txBody>
      </p:sp>
      <p:sp>
        <p:nvSpPr>
          <p:cNvPr id="20" name="Text 18"/>
          <p:cNvSpPr/>
          <p:nvPr/>
        </p:nvSpPr>
        <p:spPr>
          <a:xfrm>
            <a:off x="320040" y="3145536"/>
            <a:ext cx="2651760" cy="914400"/>
          </a:xfrm>
          <a:prstGeom prst="rect">
            <a:avLst/>
          </a:prstGeom>
          <a:noFill/>
        </p:spPr>
        <p:txBody>
          <a:bodyPr wrap="square" rtlCol="0" anchor="ctr"/>
          <a:lstStyle/>
          <a:p>
            <a:pPr marL="0" indent="0">
              <a:lnSpc>
                <a:spcPct val="120000"/>
              </a:lnSpc>
              <a:buNone/>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Care professionals may unconsciously make assumptions based on Margaret's age or background. Maslow's hierarchy, for example, was built on Western values and may not fully reflect what matters most to Margaret personally.</a:t>
            </a:r>
            <a:endParaRPr lang="en-US" sz="1050" dirty="0"/>
          </a:p>
        </p:txBody>
      </p:sp>
      <p:sp>
        <p:nvSpPr>
          <p:cNvPr id="21" name="Shape 19"/>
          <p:cNvSpPr/>
          <p:nvPr/>
        </p:nvSpPr>
        <p:spPr>
          <a:xfrm>
            <a:off x="3200400" y="2761488"/>
            <a:ext cx="2834640" cy="1353312"/>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22" name="Shape 20"/>
          <p:cNvSpPr/>
          <p:nvPr/>
        </p:nvSpPr>
        <p:spPr>
          <a:xfrm>
            <a:off x="3200400" y="2761488"/>
            <a:ext cx="2834640" cy="329184"/>
          </a:xfrm>
          <a:prstGeom prst="rect">
            <a:avLst/>
          </a:prstGeom>
          <a:solidFill>
            <a:srgbClr val="4A6741"/>
          </a:solidFill>
          <a:ln w="12700">
            <a:solidFill>
              <a:srgbClr val="4A6741"/>
            </a:solidFill>
            <a:prstDash val="solid"/>
          </a:ln>
        </p:spPr>
      </p:sp>
      <p:sp>
        <p:nvSpPr>
          <p:cNvPr id="23" name="Text 21"/>
          <p:cNvSpPr/>
          <p:nvPr/>
        </p:nvSpPr>
        <p:spPr>
          <a:xfrm>
            <a:off x="3291840" y="2761488"/>
            <a:ext cx="2651760" cy="329184"/>
          </a:xfrm>
          <a:prstGeom prst="rect">
            <a:avLst/>
          </a:prstGeom>
          <a:noFill/>
        </p:spPr>
        <p:txBody>
          <a:bodyPr wrap="square" rtlCol="0" anchor="ctr"/>
          <a:lstStyle/>
          <a:p>
            <a:pPr marL="0" indent="0">
              <a:buNone/>
            </a:pPr>
            <a:r>
              <a:rPr lang="en-US" sz="1150" b="1" dirty="0">
                <a:solidFill>
                  <a:srgbClr val="FFFFFF"/>
                </a:solidFill>
                <a:latin typeface="Georgia" panose="02040502050405020303" pitchFamily="34" charset="0"/>
                <a:ea typeface="Georgia" panose="02040502050405020303" pitchFamily="34" charset="-122"/>
                <a:cs typeface="Georgia" panose="02040502050405020303" pitchFamily="34" charset="-120"/>
              </a:rPr>
              <a:t>Resource and Funding Gaps</a:t>
            </a:r>
            <a:endParaRPr lang="en-US" sz="1150" dirty="0"/>
          </a:p>
        </p:txBody>
      </p:sp>
      <p:sp>
        <p:nvSpPr>
          <p:cNvPr id="24" name="Text 22"/>
          <p:cNvSpPr/>
          <p:nvPr/>
        </p:nvSpPr>
        <p:spPr>
          <a:xfrm>
            <a:off x="3291840" y="3145536"/>
            <a:ext cx="2651760" cy="914400"/>
          </a:xfrm>
          <a:prstGeom prst="rect">
            <a:avLst/>
          </a:prstGeom>
          <a:noFill/>
        </p:spPr>
        <p:txBody>
          <a:bodyPr wrap="square" rtlCol="0" anchor="ctr"/>
          <a:lstStyle/>
          <a:p>
            <a:pPr marL="0" indent="0">
              <a:lnSpc>
                <a:spcPct val="120000"/>
              </a:lnSpc>
              <a:buNone/>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Not all the support Margaret needs may be available locally or funded through the local authority. Waiting lists for therapies and assessments can delay recovery at the most critical time after a stroke.</a:t>
            </a:r>
            <a:endParaRPr lang="en-US" sz="1050" dirty="0"/>
          </a:p>
        </p:txBody>
      </p:sp>
      <p:sp>
        <p:nvSpPr>
          <p:cNvPr id="25" name="Shape 23"/>
          <p:cNvSpPr/>
          <p:nvPr/>
        </p:nvSpPr>
        <p:spPr>
          <a:xfrm>
            <a:off x="6172200" y="2761488"/>
            <a:ext cx="2834640" cy="1353312"/>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26" name="Shape 24"/>
          <p:cNvSpPr/>
          <p:nvPr/>
        </p:nvSpPr>
        <p:spPr>
          <a:xfrm>
            <a:off x="6172200" y="2761488"/>
            <a:ext cx="2834640" cy="329184"/>
          </a:xfrm>
          <a:prstGeom prst="rect">
            <a:avLst/>
          </a:prstGeom>
          <a:solidFill>
            <a:srgbClr val="5A7A88"/>
          </a:solidFill>
          <a:ln w="12700">
            <a:solidFill>
              <a:srgbClr val="5A7A88"/>
            </a:solidFill>
            <a:prstDash val="solid"/>
          </a:ln>
        </p:spPr>
      </p:sp>
      <p:sp>
        <p:nvSpPr>
          <p:cNvPr id="27" name="Text 25"/>
          <p:cNvSpPr/>
          <p:nvPr/>
        </p:nvSpPr>
        <p:spPr>
          <a:xfrm>
            <a:off x="6263640" y="2761488"/>
            <a:ext cx="2651760" cy="329184"/>
          </a:xfrm>
          <a:prstGeom prst="rect">
            <a:avLst/>
          </a:prstGeom>
          <a:noFill/>
        </p:spPr>
        <p:txBody>
          <a:bodyPr wrap="square" rtlCol="0" anchor="ctr"/>
          <a:lstStyle/>
          <a:p>
            <a:pPr marL="0" indent="0">
              <a:buNone/>
            </a:pPr>
            <a:r>
              <a:rPr lang="en-US" sz="1150" b="1" dirty="0">
                <a:solidFill>
                  <a:srgbClr val="FFFFFF"/>
                </a:solidFill>
                <a:latin typeface="Georgia" panose="02040502050405020303" pitchFamily="34" charset="0"/>
                <a:ea typeface="Georgia" panose="02040502050405020303" pitchFamily="34" charset="-122"/>
                <a:cs typeface="Georgia" panose="02040502050405020303" pitchFamily="34" charset="-120"/>
              </a:rPr>
              <a:t>Digital and Technology Barriers</a:t>
            </a:r>
            <a:endParaRPr lang="en-US" sz="1150" dirty="0"/>
          </a:p>
        </p:txBody>
      </p:sp>
      <p:sp>
        <p:nvSpPr>
          <p:cNvPr id="28" name="Text 26"/>
          <p:cNvSpPr/>
          <p:nvPr/>
        </p:nvSpPr>
        <p:spPr>
          <a:xfrm>
            <a:off x="6263640" y="3145536"/>
            <a:ext cx="2651760" cy="914400"/>
          </a:xfrm>
          <a:prstGeom prst="rect">
            <a:avLst/>
          </a:prstGeom>
          <a:noFill/>
        </p:spPr>
        <p:txBody>
          <a:bodyPr wrap="square" rtlCol="0" anchor="ctr"/>
          <a:lstStyle/>
          <a:p>
            <a:pPr marL="0" indent="0">
              <a:lnSpc>
                <a:spcPct val="120000"/>
              </a:lnSpc>
              <a:buNone/>
            </a:pPr>
            <a:r>
              <a:rPr lang="en-US" sz="1050" dirty="0">
                <a:solidFill>
                  <a:srgbClr val="1A2B35"/>
                </a:solidFill>
                <a:latin typeface="Calibri" panose="020F0502020204030204" pitchFamily="34" charset="0"/>
                <a:ea typeface="Calibri" panose="020F0502020204030204" pitchFamily="34" charset="-122"/>
                <a:cs typeface="Calibri" panose="020F0502020204030204" pitchFamily="34" charset="-120"/>
              </a:rPr>
              <a:t>Assistive technology can support Margaret's independence, but she may lack confidence using new devices. Services must not assume everyone is comfortable with digital tools and must offer alternatives.</a:t>
            </a:r>
            <a:endParaRPr lang="en-US" sz="1050" dirty="0"/>
          </a:p>
        </p:txBody>
      </p:sp>
      <p:sp>
        <p:nvSpPr>
          <p:cNvPr id="29" name="Shape 27"/>
          <p:cNvSpPr/>
          <p:nvPr/>
        </p:nvSpPr>
        <p:spPr>
          <a:xfrm>
            <a:off x="0" y="4892040"/>
            <a:ext cx="9144000" cy="251460"/>
          </a:xfrm>
          <a:prstGeom prst="rect">
            <a:avLst/>
          </a:prstGeom>
          <a:solidFill>
            <a:srgbClr val="EAF4F7"/>
          </a:solidFill>
          <a:ln w="12700">
            <a:solidFill>
              <a:srgbClr val="C2DDE6"/>
            </a:solidFill>
            <a:prstDash val="solid"/>
          </a:ln>
        </p:spPr>
      </p:sp>
      <p:sp>
        <p:nvSpPr>
          <p:cNvPr id="30" name="Text 28"/>
          <p:cNvSpPr/>
          <p:nvPr/>
        </p:nvSpPr>
        <p:spPr>
          <a:xfrm>
            <a:off x="274320" y="4892040"/>
            <a:ext cx="8595360" cy="251460"/>
          </a:xfrm>
          <a:prstGeom prst="rect">
            <a:avLst/>
          </a:prstGeom>
          <a:noFill/>
        </p:spPr>
        <p:txBody>
          <a:bodyPr wrap="square" rtlCol="0" anchor="ctr"/>
          <a:lstStyle/>
          <a:p>
            <a:pPr marL="0" indent="0" algn="r">
              <a:buNone/>
            </a:pPr>
            <a:r>
              <a:rPr lang="en-US" sz="900" dirty="0">
                <a:solidFill>
                  <a:srgbClr val="5A7A88"/>
                </a:solidFill>
                <a:latin typeface="Calibri" panose="020F0502020204030204" pitchFamily="34" charset="0"/>
                <a:ea typeface="Calibri" panose="020F0502020204030204" pitchFamily="34" charset="-122"/>
                <a:cs typeface="Calibri" panose="020F0502020204030204" pitchFamily="34" charset="-120"/>
              </a:rPr>
              <a:t>Ref: Hudson (2002); Gambrel &amp; Cianci (2003); Banks (2012)</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DF8F2"/>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064663"/>
          </a:solidFill>
          <a:ln w="12700">
            <a:solidFill>
              <a:srgbClr val="064663"/>
            </a:solidFill>
            <a:prstDash val="solid"/>
          </a:ln>
        </p:spPr>
      </p:sp>
      <p:sp>
        <p:nvSpPr>
          <p:cNvPr id="3" name="Text 1"/>
          <p:cNvSpPr/>
          <p:nvPr/>
        </p:nvSpPr>
        <p:spPr>
          <a:xfrm>
            <a:off x="365760" y="0"/>
            <a:ext cx="8412480" cy="749808"/>
          </a:xfrm>
          <a:prstGeom prst="rect">
            <a:avLst/>
          </a:prstGeom>
          <a:noFill/>
        </p:spPr>
        <p:txBody>
          <a:bodyPr wrap="square" rtlCol="0" anchor="ctr"/>
          <a:lstStyle/>
          <a:p>
            <a:pPr marL="0" indent="0">
              <a:buNone/>
            </a:pPr>
            <a:r>
              <a:rPr lang="en-US" sz="2600" b="1" dirty="0">
                <a:solidFill>
                  <a:srgbClr val="FFFFFF"/>
                </a:solidFill>
                <a:latin typeface="Georgia" panose="02040502050405020303" pitchFamily="34" charset="0"/>
                <a:ea typeface="Georgia" panose="02040502050405020303" pitchFamily="34" charset="-122"/>
                <a:cs typeface="Georgia" panose="02040502050405020303" pitchFamily="34" charset="-120"/>
              </a:rPr>
              <a:t>Partnership Working in Practice — A Stroke Recovery Setting</a:t>
            </a:r>
            <a:endParaRPr lang="en-US" sz="2600" dirty="0"/>
          </a:p>
        </p:txBody>
      </p:sp>
      <p:sp>
        <p:nvSpPr>
          <p:cNvPr id="4" name="Text 2"/>
          <p:cNvSpPr/>
          <p:nvPr/>
        </p:nvSpPr>
        <p:spPr>
          <a:xfrm>
            <a:off x="365760" y="804672"/>
            <a:ext cx="8412480" cy="438912"/>
          </a:xfrm>
          <a:prstGeom prst="rect">
            <a:avLst/>
          </a:prstGeom>
          <a:noFill/>
        </p:spPr>
        <p:txBody>
          <a:bodyPr wrap="square" rtlCol="0" anchor="ctr"/>
          <a:lstStyle/>
          <a:p>
            <a:pPr marL="0" indent="0">
              <a:lnSpc>
                <a:spcPct val="120000"/>
              </a:lnSpc>
              <a:buNone/>
            </a:pPr>
            <a:r>
              <a:rPr lang="en-US" sz="1250" i="1" dirty="0">
                <a:solidFill>
                  <a:srgbClr val="064663"/>
                </a:solidFill>
                <a:latin typeface="Calibri" panose="020F0502020204030204" pitchFamily="34" charset="0"/>
                <a:ea typeface="Calibri" panose="020F0502020204030204" pitchFamily="34" charset="-122"/>
                <a:cs typeface="Calibri" panose="020F0502020204030204" pitchFamily="34" charset="-120"/>
              </a:rPr>
              <a:t>Margaret's care takes place in a community setting, supported by a wide range of professionals. The following shows how partnership working happens in practice day to day.</a:t>
            </a:r>
            <a:endParaRPr lang="en-US" sz="1250" dirty="0"/>
          </a:p>
        </p:txBody>
      </p:sp>
      <p:sp>
        <p:nvSpPr>
          <p:cNvPr id="5" name="Shape 3"/>
          <p:cNvSpPr/>
          <p:nvPr/>
        </p:nvSpPr>
        <p:spPr>
          <a:xfrm>
            <a:off x="228600" y="1325880"/>
            <a:ext cx="8686800" cy="841248"/>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6" name="Shape 4"/>
          <p:cNvSpPr/>
          <p:nvPr/>
        </p:nvSpPr>
        <p:spPr>
          <a:xfrm>
            <a:off x="228600" y="1325880"/>
            <a:ext cx="64008" cy="841248"/>
          </a:xfrm>
          <a:prstGeom prst="rect">
            <a:avLst/>
          </a:prstGeom>
          <a:solidFill>
            <a:srgbClr val="064663"/>
          </a:solidFill>
          <a:ln w="12700">
            <a:solidFill>
              <a:srgbClr val="064663"/>
            </a:solidFill>
            <a:prstDash val="solid"/>
          </a:ln>
        </p:spPr>
      </p:sp>
      <p:sp>
        <p:nvSpPr>
          <p:cNvPr id="7" name="Text 5"/>
          <p:cNvSpPr/>
          <p:nvPr/>
        </p:nvSpPr>
        <p:spPr>
          <a:xfrm>
            <a:off x="402336" y="1362456"/>
            <a:ext cx="8229600" cy="292608"/>
          </a:xfrm>
          <a:prstGeom prst="rect">
            <a:avLst/>
          </a:prstGeom>
          <a:noFill/>
        </p:spPr>
        <p:txBody>
          <a:bodyPr wrap="square" rtlCol="0" anchor="ctr"/>
          <a:lstStyle/>
          <a:p>
            <a:pPr marL="0" indent="0">
              <a:buNone/>
            </a:pPr>
            <a:r>
              <a:rPr lang="en-US" sz="1300" b="1" dirty="0">
                <a:solidFill>
                  <a:srgbClr val="064663"/>
                </a:solidFill>
                <a:latin typeface="Georgia" panose="02040502050405020303" pitchFamily="34" charset="0"/>
                <a:ea typeface="Georgia" panose="02040502050405020303" pitchFamily="34" charset="-122"/>
                <a:cs typeface="Georgia" panose="02040502050405020303" pitchFamily="34" charset="-120"/>
              </a:rPr>
              <a:t>Weekly Multidisciplinary Team Meeting</a:t>
            </a:r>
            <a:endParaRPr lang="en-US" sz="1300" dirty="0"/>
          </a:p>
        </p:txBody>
      </p:sp>
      <p:sp>
        <p:nvSpPr>
          <p:cNvPr id="8" name="Text 6"/>
          <p:cNvSpPr/>
          <p:nvPr/>
        </p:nvSpPr>
        <p:spPr>
          <a:xfrm>
            <a:off x="402336" y="1673352"/>
            <a:ext cx="8229600" cy="457200"/>
          </a:xfrm>
          <a:prstGeom prst="rect">
            <a:avLst/>
          </a:prstGeom>
          <a:noFill/>
        </p:spPr>
        <p:txBody>
          <a:bodyPr wrap="square" rtlCol="0" anchor="ctr"/>
          <a:lstStyle/>
          <a:p>
            <a:pPr marL="0" indent="0">
              <a:lnSpc>
                <a:spcPct val="120000"/>
              </a:lnSpc>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Every week, Margaret's GP, physiotherapist, speech therapist, social worker, and community nurse meet to review her progress. Margaret and her daughter are invited to join by phone or in person so their views directly shape decisions.</a:t>
            </a:r>
            <a:endParaRPr lang="en-US" sz="1100" dirty="0"/>
          </a:p>
        </p:txBody>
      </p:sp>
      <p:sp>
        <p:nvSpPr>
          <p:cNvPr id="9" name="Shape 7"/>
          <p:cNvSpPr/>
          <p:nvPr/>
        </p:nvSpPr>
        <p:spPr>
          <a:xfrm>
            <a:off x="228600" y="2258568"/>
            <a:ext cx="8686800" cy="841248"/>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0" name="Shape 8"/>
          <p:cNvSpPr/>
          <p:nvPr/>
        </p:nvSpPr>
        <p:spPr>
          <a:xfrm>
            <a:off x="228600" y="2258568"/>
            <a:ext cx="64008" cy="841248"/>
          </a:xfrm>
          <a:prstGeom prst="rect">
            <a:avLst/>
          </a:prstGeom>
          <a:solidFill>
            <a:srgbClr val="0A7A8F"/>
          </a:solidFill>
          <a:ln w="12700">
            <a:solidFill>
              <a:srgbClr val="0A7A8F"/>
            </a:solidFill>
            <a:prstDash val="solid"/>
          </a:ln>
        </p:spPr>
      </p:sp>
      <p:sp>
        <p:nvSpPr>
          <p:cNvPr id="11" name="Text 9"/>
          <p:cNvSpPr/>
          <p:nvPr/>
        </p:nvSpPr>
        <p:spPr>
          <a:xfrm>
            <a:off x="402336" y="2295144"/>
            <a:ext cx="8229600" cy="292608"/>
          </a:xfrm>
          <a:prstGeom prst="rect">
            <a:avLst/>
          </a:prstGeom>
          <a:noFill/>
        </p:spPr>
        <p:txBody>
          <a:bodyPr wrap="square" rtlCol="0" anchor="ctr"/>
          <a:lstStyle/>
          <a:p>
            <a:pPr marL="0" indent="0">
              <a:buNone/>
            </a:pPr>
            <a:r>
              <a:rPr lang="en-US" sz="1300" b="1" dirty="0">
                <a:solidFill>
                  <a:srgbClr val="064663"/>
                </a:solidFill>
                <a:latin typeface="Georgia" panose="02040502050405020303" pitchFamily="34" charset="0"/>
                <a:ea typeface="Georgia" panose="02040502050405020303" pitchFamily="34" charset="-122"/>
                <a:cs typeface="Georgia" panose="02040502050405020303" pitchFamily="34" charset="-120"/>
              </a:rPr>
              <a:t>Shared Care Records</a:t>
            </a:r>
            <a:endParaRPr lang="en-US" sz="1300" dirty="0"/>
          </a:p>
        </p:txBody>
      </p:sp>
      <p:sp>
        <p:nvSpPr>
          <p:cNvPr id="12" name="Text 10"/>
          <p:cNvSpPr/>
          <p:nvPr/>
        </p:nvSpPr>
        <p:spPr>
          <a:xfrm>
            <a:off x="402336" y="2606040"/>
            <a:ext cx="8229600" cy="457200"/>
          </a:xfrm>
          <a:prstGeom prst="rect">
            <a:avLst/>
          </a:prstGeom>
          <a:noFill/>
        </p:spPr>
        <p:txBody>
          <a:bodyPr wrap="square" rtlCol="0" anchor="ctr"/>
          <a:lstStyle/>
          <a:p>
            <a:pPr marL="0" indent="0">
              <a:lnSpc>
                <a:spcPct val="120000"/>
              </a:lnSpc>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All professionals working with Margaret have agreed access to a shared digital care record. This means her GP can see what the physiotherapist noted after yesterday's session, reducing the need for Margaret to repeat information.</a:t>
            </a:r>
            <a:endParaRPr lang="en-US" sz="1100" dirty="0"/>
          </a:p>
        </p:txBody>
      </p:sp>
      <p:sp>
        <p:nvSpPr>
          <p:cNvPr id="13" name="Shape 11"/>
          <p:cNvSpPr/>
          <p:nvPr/>
        </p:nvSpPr>
        <p:spPr>
          <a:xfrm>
            <a:off x="228600" y="3191256"/>
            <a:ext cx="8686800" cy="841248"/>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4" name="Shape 12"/>
          <p:cNvSpPr/>
          <p:nvPr/>
        </p:nvSpPr>
        <p:spPr>
          <a:xfrm>
            <a:off x="228600" y="3191256"/>
            <a:ext cx="64008" cy="841248"/>
          </a:xfrm>
          <a:prstGeom prst="rect">
            <a:avLst/>
          </a:prstGeom>
          <a:solidFill>
            <a:srgbClr val="E05C3A"/>
          </a:solidFill>
          <a:ln w="12700">
            <a:solidFill>
              <a:srgbClr val="E05C3A"/>
            </a:solidFill>
            <a:prstDash val="solid"/>
          </a:ln>
        </p:spPr>
      </p:sp>
      <p:sp>
        <p:nvSpPr>
          <p:cNvPr id="15" name="Text 13"/>
          <p:cNvSpPr/>
          <p:nvPr/>
        </p:nvSpPr>
        <p:spPr>
          <a:xfrm>
            <a:off x="402336" y="3227832"/>
            <a:ext cx="8229600" cy="292608"/>
          </a:xfrm>
          <a:prstGeom prst="rect">
            <a:avLst/>
          </a:prstGeom>
          <a:noFill/>
        </p:spPr>
        <p:txBody>
          <a:bodyPr wrap="square" rtlCol="0" anchor="ctr"/>
          <a:lstStyle/>
          <a:p>
            <a:pPr marL="0" indent="0">
              <a:buNone/>
            </a:pPr>
            <a:r>
              <a:rPr lang="en-US" sz="1300" b="1" dirty="0">
                <a:solidFill>
                  <a:srgbClr val="064663"/>
                </a:solidFill>
                <a:latin typeface="Georgia" panose="02040502050405020303" pitchFamily="34" charset="0"/>
                <a:ea typeface="Georgia" panose="02040502050405020303" pitchFamily="34" charset="-122"/>
                <a:cs typeface="Georgia" panose="02040502050405020303" pitchFamily="34" charset="-120"/>
              </a:rPr>
              <a:t>Family as Partners</a:t>
            </a:r>
            <a:endParaRPr lang="en-US" sz="1300" dirty="0"/>
          </a:p>
        </p:txBody>
      </p:sp>
      <p:sp>
        <p:nvSpPr>
          <p:cNvPr id="16" name="Text 14"/>
          <p:cNvSpPr/>
          <p:nvPr/>
        </p:nvSpPr>
        <p:spPr>
          <a:xfrm>
            <a:off x="402336" y="3538728"/>
            <a:ext cx="8229600" cy="457200"/>
          </a:xfrm>
          <a:prstGeom prst="rect">
            <a:avLst/>
          </a:prstGeom>
          <a:noFill/>
        </p:spPr>
        <p:txBody>
          <a:bodyPr wrap="square" rtlCol="0" anchor="ctr"/>
          <a:lstStyle/>
          <a:p>
            <a:pPr marL="0" indent="0">
              <a:lnSpc>
                <a:spcPct val="120000"/>
              </a:lnSpc>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Margaret's daughter attends all key planning meetings. She is not just seen as a carer but as a partner in Margaret's care. She receives a formal carer's assessment and is provided with information, advice, and access to regular respite.</a:t>
            </a:r>
            <a:endParaRPr lang="en-US" sz="1100" dirty="0"/>
          </a:p>
        </p:txBody>
      </p:sp>
      <p:sp>
        <p:nvSpPr>
          <p:cNvPr id="17" name="Shape 15"/>
          <p:cNvSpPr/>
          <p:nvPr/>
        </p:nvSpPr>
        <p:spPr>
          <a:xfrm>
            <a:off x="228600" y="4123944"/>
            <a:ext cx="8686800" cy="841248"/>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8" name="Shape 16"/>
          <p:cNvSpPr/>
          <p:nvPr/>
        </p:nvSpPr>
        <p:spPr>
          <a:xfrm>
            <a:off x="228600" y="4123944"/>
            <a:ext cx="64008" cy="841248"/>
          </a:xfrm>
          <a:prstGeom prst="rect">
            <a:avLst/>
          </a:prstGeom>
          <a:solidFill>
            <a:srgbClr val="3A7D8C"/>
          </a:solidFill>
          <a:ln w="12700">
            <a:solidFill>
              <a:srgbClr val="3A7D8C"/>
            </a:solidFill>
            <a:prstDash val="solid"/>
          </a:ln>
        </p:spPr>
      </p:sp>
      <p:sp>
        <p:nvSpPr>
          <p:cNvPr id="19" name="Text 17"/>
          <p:cNvSpPr/>
          <p:nvPr/>
        </p:nvSpPr>
        <p:spPr>
          <a:xfrm>
            <a:off x="402336" y="4160520"/>
            <a:ext cx="8229600" cy="292608"/>
          </a:xfrm>
          <a:prstGeom prst="rect">
            <a:avLst/>
          </a:prstGeom>
          <a:noFill/>
        </p:spPr>
        <p:txBody>
          <a:bodyPr wrap="square" rtlCol="0" anchor="ctr"/>
          <a:lstStyle/>
          <a:p>
            <a:pPr marL="0" indent="0">
              <a:buNone/>
            </a:pPr>
            <a:r>
              <a:rPr lang="en-US" sz="1300" b="1" dirty="0">
                <a:solidFill>
                  <a:srgbClr val="064663"/>
                </a:solidFill>
                <a:latin typeface="Georgia" panose="02040502050405020303" pitchFamily="34" charset="0"/>
                <a:ea typeface="Georgia" panose="02040502050405020303" pitchFamily="34" charset="-122"/>
                <a:cs typeface="Georgia" panose="02040502050405020303" pitchFamily="34" charset="-120"/>
              </a:rPr>
              <a:t>Voluntary Sector Involvement</a:t>
            </a:r>
            <a:endParaRPr lang="en-US" sz="1300" dirty="0"/>
          </a:p>
        </p:txBody>
      </p:sp>
      <p:sp>
        <p:nvSpPr>
          <p:cNvPr id="20" name="Text 18"/>
          <p:cNvSpPr/>
          <p:nvPr/>
        </p:nvSpPr>
        <p:spPr>
          <a:xfrm>
            <a:off x="402336" y="4471416"/>
            <a:ext cx="8229600" cy="457200"/>
          </a:xfrm>
          <a:prstGeom prst="rect">
            <a:avLst/>
          </a:prstGeom>
          <a:noFill/>
        </p:spPr>
        <p:txBody>
          <a:bodyPr wrap="square" rtlCol="0" anchor="ctr"/>
          <a:lstStyle/>
          <a:p>
            <a:pPr marL="0" indent="0">
              <a:lnSpc>
                <a:spcPct val="120000"/>
              </a:lnSpc>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The Stroke Association provides a support worker who visits Margaret at home once a week. This volunteer helps Margaret access peer support and talks through the emotional side of recovery that clinical staff may not have time for.</a:t>
            </a:r>
            <a:endParaRPr lang="en-US" sz="1100" dirty="0"/>
          </a:p>
        </p:txBody>
      </p:sp>
      <p:sp>
        <p:nvSpPr>
          <p:cNvPr id="21" name="Shape 19"/>
          <p:cNvSpPr/>
          <p:nvPr/>
        </p:nvSpPr>
        <p:spPr>
          <a:xfrm>
            <a:off x="0" y="4892040"/>
            <a:ext cx="9144000" cy="251460"/>
          </a:xfrm>
          <a:prstGeom prst="rect">
            <a:avLst/>
          </a:prstGeom>
          <a:solidFill>
            <a:srgbClr val="EAF4F7"/>
          </a:solidFill>
          <a:ln w="12700">
            <a:solidFill>
              <a:srgbClr val="C2DDE6"/>
            </a:solidFill>
            <a:prstDash val="solid"/>
          </a:ln>
        </p:spPr>
      </p:sp>
      <p:sp>
        <p:nvSpPr>
          <p:cNvPr id="22" name="Text 20"/>
          <p:cNvSpPr/>
          <p:nvPr/>
        </p:nvSpPr>
        <p:spPr>
          <a:xfrm>
            <a:off x="274320" y="4892040"/>
            <a:ext cx="8595360" cy="251460"/>
          </a:xfrm>
          <a:prstGeom prst="rect">
            <a:avLst/>
          </a:prstGeom>
          <a:noFill/>
        </p:spPr>
        <p:txBody>
          <a:bodyPr wrap="square" rtlCol="0" anchor="ctr"/>
          <a:lstStyle/>
          <a:p>
            <a:pPr marL="0" indent="0" algn="r">
              <a:buNone/>
            </a:pPr>
            <a:r>
              <a:rPr lang="en-US" sz="900" dirty="0">
                <a:solidFill>
                  <a:srgbClr val="5A7A88"/>
                </a:solidFill>
                <a:latin typeface="Calibri" panose="020F0502020204030204" pitchFamily="34" charset="0"/>
                <a:ea typeface="Calibri" panose="020F0502020204030204" pitchFamily="34" charset="-122"/>
                <a:cs typeface="Calibri" panose="020F0502020204030204" pitchFamily="34" charset="-120"/>
              </a:rPr>
              <a:t>Ref: Glasby &amp; Dickinson (2014); Kitwood (1997); Manthorpe &amp; Iliffe (2016)</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8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0A7A8F"/>
          </a:solidFill>
          <a:ln w="12700">
            <a:solidFill>
              <a:srgbClr val="0A7A8F"/>
            </a:solidFill>
            <a:prstDash val="solid"/>
          </a:ln>
        </p:spPr>
      </p:sp>
      <p:sp>
        <p:nvSpPr>
          <p:cNvPr id="3" name="Text 1"/>
          <p:cNvSpPr/>
          <p:nvPr/>
        </p:nvSpPr>
        <p:spPr>
          <a:xfrm>
            <a:off x="365760" y="0"/>
            <a:ext cx="8412480" cy="749808"/>
          </a:xfrm>
          <a:prstGeom prst="rect">
            <a:avLst/>
          </a:prstGeom>
          <a:noFill/>
        </p:spPr>
        <p:txBody>
          <a:bodyPr wrap="square" rtlCol="0" anchor="ctr"/>
          <a:lstStyle/>
          <a:p>
            <a:pPr marL="0" indent="0">
              <a:buNone/>
            </a:pPr>
            <a:r>
              <a:rPr lang="en-US" sz="2600" b="1" dirty="0">
                <a:solidFill>
                  <a:srgbClr val="FFFFFF"/>
                </a:solidFill>
                <a:latin typeface="Georgia" panose="02040502050405020303" pitchFamily="34" charset="0"/>
                <a:ea typeface="Georgia" panose="02040502050405020303" pitchFamily="34" charset="-122"/>
                <a:cs typeface="Georgia" panose="02040502050405020303" pitchFamily="34" charset="-120"/>
              </a:rPr>
              <a:t>Recommendations for Future Development</a:t>
            </a:r>
            <a:endParaRPr lang="en-US" sz="2600" dirty="0"/>
          </a:p>
        </p:txBody>
      </p:sp>
      <p:sp>
        <p:nvSpPr>
          <p:cNvPr id="4" name="Text 2"/>
          <p:cNvSpPr/>
          <p:nvPr/>
        </p:nvSpPr>
        <p:spPr>
          <a:xfrm>
            <a:off x="365760" y="804672"/>
            <a:ext cx="8412480" cy="384048"/>
          </a:xfrm>
          <a:prstGeom prst="rect">
            <a:avLst/>
          </a:prstGeom>
          <a:noFill/>
        </p:spPr>
        <p:txBody>
          <a:bodyPr wrap="square" rtlCol="0" anchor="ctr"/>
          <a:lstStyle/>
          <a:p>
            <a:pPr marL="0" indent="0">
              <a:buNone/>
            </a:pPr>
            <a:r>
              <a:rPr lang="en-US" sz="1250" i="1" dirty="0">
                <a:solidFill>
                  <a:srgbClr val="064663"/>
                </a:solidFill>
                <a:latin typeface="Calibri" panose="020F0502020204030204" pitchFamily="34" charset="0"/>
                <a:ea typeface="Calibri" panose="020F0502020204030204" pitchFamily="34" charset="-122"/>
                <a:cs typeface="Calibri" panose="020F0502020204030204" pitchFamily="34" charset="-120"/>
              </a:rPr>
              <a:t>To improve person-centred care and partnership working in the UK, the following changes are recommended at service, organisational, and policy level.</a:t>
            </a:r>
            <a:endParaRPr lang="en-US" sz="1250" dirty="0"/>
          </a:p>
        </p:txBody>
      </p:sp>
      <p:sp>
        <p:nvSpPr>
          <p:cNvPr id="5" name="Shape 3"/>
          <p:cNvSpPr/>
          <p:nvPr/>
        </p:nvSpPr>
        <p:spPr>
          <a:xfrm>
            <a:off x="228600" y="1280160"/>
            <a:ext cx="8686800" cy="658368"/>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6" name="Shape 4"/>
          <p:cNvSpPr/>
          <p:nvPr/>
        </p:nvSpPr>
        <p:spPr>
          <a:xfrm>
            <a:off x="228600" y="1280160"/>
            <a:ext cx="502920" cy="658368"/>
          </a:xfrm>
          <a:prstGeom prst="rect">
            <a:avLst/>
          </a:prstGeom>
          <a:solidFill>
            <a:srgbClr val="064663"/>
          </a:solidFill>
          <a:ln w="12700">
            <a:solidFill>
              <a:srgbClr val="064663"/>
            </a:solidFill>
            <a:prstDash val="solid"/>
          </a:ln>
        </p:spPr>
      </p:sp>
      <p:sp>
        <p:nvSpPr>
          <p:cNvPr id="7" name="Text 5"/>
          <p:cNvSpPr/>
          <p:nvPr/>
        </p:nvSpPr>
        <p:spPr>
          <a:xfrm>
            <a:off x="228600" y="1280160"/>
            <a:ext cx="502920" cy="658368"/>
          </a:xfrm>
          <a:prstGeom prst="rect">
            <a:avLst/>
          </a:prstGeom>
          <a:noFill/>
        </p:spPr>
        <p:txBody>
          <a:bodyPr wrap="square" rtlCol="0" anchor="ctr"/>
          <a:lstStyle/>
          <a:p>
            <a:pPr marL="0" indent="0" algn="ctr">
              <a:buNone/>
            </a:pPr>
            <a:r>
              <a:rPr lang="en-US" sz="1600" b="1" dirty="0">
                <a:solidFill>
                  <a:srgbClr val="FFFFFF"/>
                </a:solidFill>
                <a:latin typeface="Georgia" panose="02040502050405020303" pitchFamily="34" charset="0"/>
                <a:ea typeface="Georgia" panose="02040502050405020303" pitchFamily="34" charset="-122"/>
                <a:cs typeface="Georgia" panose="02040502050405020303" pitchFamily="34" charset="-120"/>
              </a:rPr>
              <a:t>01</a:t>
            </a:r>
            <a:endParaRPr lang="en-US" sz="1600" dirty="0"/>
          </a:p>
        </p:txBody>
      </p:sp>
      <p:sp>
        <p:nvSpPr>
          <p:cNvPr id="8" name="Text 6"/>
          <p:cNvSpPr/>
          <p:nvPr/>
        </p:nvSpPr>
        <p:spPr>
          <a:xfrm>
            <a:off x="822960" y="1316736"/>
            <a:ext cx="1828800" cy="274320"/>
          </a:xfrm>
          <a:prstGeom prst="rect">
            <a:avLst/>
          </a:prstGeom>
          <a:noFill/>
        </p:spPr>
        <p:txBody>
          <a:bodyPr wrap="square" rtlCol="0" anchor="ctr"/>
          <a:lstStyle/>
          <a:p>
            <a:pPr marL="0" indent="0">
              <a:buNone/>
            </a:pPr>
            <a:r>
              <a:rPr lang="en-US" sz="1200" b="1" dirty="0">
                <a:solidFill>
                  <a:srgbClr val="064663"/>
                </a:solidFill>
                <a:latin typeface="Georgia" panose="02040502050405020303" pitchFamily="34" charset="0"/>
                <a:ea typeface="Georgia" panose="02040502050405020303" pitchFamily="34" charset="-122"/>
                <a:cs typeface="Georgia" panose="02040502050405020303" pitchFamily="34" charset="-120"/>
              </a:rPr>
              <a:t>Invest in Staff Training</a:t>
            </a:r>
            <a:endParaRPr lang="en-US" sz="1200" dirty="0"/>
          </a:p>
        </p:txBody>
      </p:sp>
      <p:sp>
        <p:nvSpPr>
          <p:cNvPr id="9" name="Text 7"/>
          <p:cNvSpPr/>
          <p:nvPr/>
        </p:nvSpPr>
        <p:spPr>
          <a:xfrm>
            <a:off x="822960" y="1609344"/>
            <a:ext cx="8001000" cy="274320"/>
          </a:xfrm>
          <a:prstGeom prst="rect">
            <a:avLst/>
          </a:prstGeom>
          <a:noFill/>
        </p:spPr>
        <p:txBody>
          <a:bodyPr wrap="square" rtlCol="0" anchor="ctr"/>
          <a:lstStyle/>
          <a:p>
            <a:pPr marL="0" indent="0">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All health and social care staff should receive regular training in person-centred values, active listening, and effective communication across teams. Training must be practical and relevant, not just theoretical.</a:t>
            </a:r>
            <a:endParaRPr lang="en-US" sz="1100" dirty="0"/>
          </a:p>
        </p:txBody>
      </p:sp>
      <p:sp>
        <p:nvSpPr>
          <p:cNvPr id="10" name="Shape 8"/>
          <p:cNvSpPr/>
          <p:nvPr/>
        </p:nvSpPr>
        <p:spPr>
          <a:xfrm>
            <a:off x="228600" y="2011680"/>
            <a:ext cx="8686800" cy="658368"/>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1" name="Shape 9"/>
          <p:cNvSpPr/>
          <p:nvPr/>
        </p:nvSpPr>
        <p:spPr>
          <a:xfrm>
            <a:off x="228600" y="2011680"/>
            <a:ext cx="502920" cy="658368"/>
          </a:xfrm>
          <a:prstGeom prst="rect">
            <a:avLst/>
          </a:prstGeom>
          <a:solidFill>
            <a:srgbClr val="064663"/>
          </a:solidFill>
          <a:ln w="12700">
            <a:solidFill>
              <a:srgbClr val="064663"/>
            </a:solidFill>
            <a:prstDash val="solid"/>
          </a:ln>
        </p:spPr>
      </p:sp>
      <p:sp>
        <p:nvSpPr>
          <p:cNvPr id="12" name="Text 10"/>
          <p:cNvSpPr/>
          <p:nvPr/>
        </p:nvSpPr>
        <p:spPr>
          <a:xfrm>
            <a:off x="228600" y="2011680"/>
            <a:ext cx="502920" cy="658368"/>
          </a:xfrm>
          <a:prstGeom prst="rect">
            <a:avLst/>
          </a:prstGeom>
          <a:noFill/>
        </p:spPr>
        <p:txBody>
          <a:bodyPr wrap="square" rtlCol="0" anchor="ctr"/>
          <a:lstStyle/>
          <a:p>
            <a:pPr marL="0" indent="0" algn="ctr">
              <a:buNone/>
            </a:pPr>
            <a:r>
              <a:rPr lang="en-US" sz="1600" b="1" dirty="0">
                <a:solidFill>
                  <a:srgbClr val="FFFFFF"/>
                </a:solidFill>
                <a:latin typeface="Georgia" panose="02040502050405020303" pitchFamily="34" charset="0"/>
                <a:ea typeface="Georgia" panose="02040502050405020303" pitchFamily="34" charset="-122"/>
                <a:cs typeface="Georgia" panose="02040502050405020303" pitchFamily="34" charset="-120"/>
              </a:rPr>
              <a:t>02</a:t>
            </a:r>
            <a:endParaRPr lang="en-US" sz="1600" dirty="0"/>
          </a:p>
        </p:txBody>
      </p:sp>
      <p:sp>
        <p:nvSpPr>
          <p:cNvPr id="13" name="Text 11"/>
          <p:cNvSpPr/>
          <p:nvPr/>
        </p:nvSpPr>
        <p:spPr>
          <a:xfrm>
            <a:off x="822960" y="2048256"/>
            <a:ext cx="1828800" cy="274320"/>
          </a:xfrm>
          <a:prstGeom prst="rect">
            <a:avLst/>
          </a:prstGeom>
          <a:noFill/>
        </p:spPr>
        <p:txBody>
          <a:bodyPr wrap="square" rtlCol="0" anchor="ctr"/>
          <a:lstStyle/>
          <a:p>
            <a:pPr marL="0" indent="0">
              <a:buNone/>
            </a:pPr>
            <a:r>
              <a:rPr lang="en-US" sz="1200" b="1" dirty="0">
                <a:solidFill>
                  <a:srgbClr val="064663"/>
                </a:solidFill>
                <a:latin typeface="Georgia" panose="02040502050405020303" pitchFamily="34" charset="0"/>
                <a:ea typeface="Georgia" panose="02040502050405020303" pitchFamily="34" charset="-122"/>
                <a:cs typeface="Georgia" panose="02040502050405020303" pitchFamily="34" charset="-120"/>
              </a:rPr>
              <a:t>Strengthen Integrated Care</a:t>
            </a:r>
            <a:endParaRPr lang="en-US" sz="1200" dirty="0"/>
          </a:p>
        </p:txBody>
      </p:sp>
      <p:sp>
        <p:nvSpPr>
          <p:cNvPr id="14" name="Text 12"/>
          <p:cNvSpPr/>
          <p:nvPr/>
        </p:nvSpPr>
        <p:spPr>
          <a:xfrm>
            <a:off x="822960" y="2340864"/>
            <a:ext cx="8001000" cy="274320"/>
          </a:xfrm>
          <a:prstGeom prst="rect">
            <a:avLst/>
          </a:prstGeom>
          <a:noFill/>
        </p:spPr>
        <p:txBody>
          <a:bodyPr wrap="square" rtlCol="0" anchor="ctr"/>
          <a:lstStyle/>
          <a:p>
            <a:pPr marL="0" indent="0">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Integrated Care Systems must receive sustained funding and strong leadership to ensure that all partner organisations genuinely work together. Clear governance and shared accountability are essential to making integration work in practice.</a:t>
            </a:r>
            <a:endParaRPr lang="en-US" sz="1100" dirty="0"/>
          </a:p>
        </p:txBody>
      </p:sp>
      <p:sp>
        <p:nvSpPr>
          <p:cNvPr id="15" name="Shape 13"/>
          <p:cNvSpPr/>
          <p:nvPr/>
        </p:nvSpPr>
        <p:spPr>
          <a:xfrm>
            <a:off x="228600" y="2743200"/>
            <a:ext cx="8686800" cy="658368"/>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6" name="Shape 14"/>
          <p:cNvSpPr/>
          <p:nvPr/>
        </p:nvSpPr>
        <p:spPr>
          <a:xfrm>
            <a:off x="228600" y="2743200"/>
            <a:ext cx="502920" cy="658368"/>
          </a:xfrm>
          <a:prstGeom prst="rect">
            <a:avLst/>
          </a:prstGeom>
          <a:solidFill>
            <a:srgbClr val="064663"/>
          </a:solidFill>
          <a:ln w="12700">
            <a:solidFill>
              <a:srgbClr val="064663"/>
            </a:solidFill>
            <a:prstDash val="solid"/>
          </a:ln>
        </p:spPr>
      </p:sp>
      <p:sp>
        <p:nvSpPr>
          <p:cNvPr id="17" name="Text 15"/>
          <p:cNvSpPr/>
          <p:nvPr/>
        </p:nvSpPr>
        <p:spPr>
          <a:xfrm>
            <a:off x="228600" y="2743200"/>
            <a:ext cx="502920" cy="658368"/>
          </a:xfrm>
          <a:prstGeom prst="rect">
            <a:avLst/>
          </a:prstGeom>
          <a:noFill/>
        </p:spPr>
        <p:txBody>
          <a:bodyPr wrap="square" rtlCol="0" anchor="ctr"/>
          <a:lstStyle/>
          <a:p>
            <a:pPr marL="0" indent="0" algn="ctr">
              <a:buNone/>
            </a:pPr>
            <a:r>
              <a:rPr lang="en-US" sz="1600" b="1" dirty="0">
                <a:solidFill>
                  <a:srgbClr val="FFFFFF"/>
                </a:solidFill>
                <a:latin typeface="Georgia" panose="02040502050405020303" pitchFamily="34" charset="0"/>
                <a:ea typeface="Georgia" panose="02040502050405020303" pitchFamily="34" charset="-122"/>
                <a:cs typeface="Georgia" panose="02040502050405020303" pitchFamily="34" charset="-120"/>
              </a:rPr>
              <a:t>03</a:t>
            </a:r>
            <a:endParaRPr lang="en-US" sz="1600" dirty="0"/>
          </a:p>
        </p:txBody>
      </p:sp>
      <p:sp>
        <p:nvSpPr>
          <p:cNvPr id="18" name="Text 16"/>
          <p:cNvSpPr/>
          <p:nvPr/>
        </p:nvSpPr>
        <p:spPr>
          <a:xfrm>
            <a:off x="822960" y="2779776"/>
            <a:ext cx="1828800" cy="274320"/>
          </a:xfrm>
          <a:prstGeom prst="rect">
            <a:avLst/>
          </a:prstGeom>
          <a:noFill/>
        </p:spPr>
        <p:txBody>
          <a:bodyPr wrap="square" rtlCol="0" anchor="ctr"/>
          <a:lstStyle/>
          <a:p>
            <a:pPr marL="0" indent="0">
              <a:buNone/>
            </a:pPr>
            <a:r>
              <a:rPr lang="en-US" sz="1200" b="1" dirty="0">
                <a:solidFill>
                  <a:srgbClr val="064663"/>
                </a:solidFill>
                <a:latin typeface="Georgia" panose="02040502050405020303" pitchFamily="34" charset="0"/>
                <a:ea typeface="Georgia" panose="02040502050405020303" pitchFamily="34" charset="-122"/>
                <a:cs typeface="Georgia" panose="02040502050405020303" pitchFamily="34" charset="-120"/>
              </a:rPr>
              <a:t>Expand Community-Based Support</a:t>
            </a:r>
            <a:endParaRPr lang="en-US" sz="1200" dirty="0"/>
          </a:p>
        </p:txBody>
      </p:sp>
      <p:sp>
        <p:nvSpPr>
          <p:cNvPr id="19" name="Text 17"/>
          <p:cNvSpPr/>
          <p:nvPr/>
        </p:nvSpPr>
        <p:spPr>
          <a:xfrm>
            <a:off x="822960" y="3072384"/>
            <a:ext cx="8001000" cy="274320"/>
          </a:xfrm>
          <a:prstGeom prst="rect">
            <a:avLst/>
          </a:prstGeom>
          <a:noFill/>
        </p:spPr>
        <p:txBody>
          <a:bodyPr wrap="square" rtlCol="0" anchor="ctr"/>
          <a:lstStyle/>
          <a:p>
            <a:pPr marL="0" indent="0">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Greater investment in social prescribing, peer support, and voluntary sector services would allow people like Margaret to receive more support close to home. This reduces pressure on hospitals and improves quality of life.</a:t>
            </a:r>
            <a:endParaRPr lang="en-US" sz="1100" dirty="0"/>
          </a:p>
        </p:txBody>
      </p:sp>
      <p:sp>
        <p:nvSpPr>
          <p:cNvPr id="20" name="Shape 18"/>
          <p:cNvSpPr/>
          <p:nvPr/>
        </p:nvSpPr>
        <p:spPr>
          <a:xfrm>
            <a:off x="228600" y="3474720"/>
            <a:ext cx="8686800" cy="658368"/>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21" name="Shape 19"/>
          <p:cNvSpPr/>
          <p:nvPr/>
        </p:nvSpPr>
        <p:spPr>
          <a:xfrm>
            <a:off x="228600" y="3474720"/>
            <a:ext cx="502920" cy="658368"/>
          </a:xfrm>
          <a:prstGeom prst="rect">
            <a:avLst/>
          </a:prstGeom>
          <a:solidFill>
            <a:srgbClr val="064663"/>
          </a:solidFill>
          <a:ln w="12700">
            <a:solidFill>
              <a:srgbClr val="064663"/>
            </a:solidFill>
            <a:prstDash val="solid"/>
          </a:ln>
        </p:spPr>
      </p:sp>
      <p:sp>
        <p:nvSpPr>
          <p:cNvPr id="22" name="Text 20"/>
          <p:cNvSpPr/>
          <p:nvPr/>
        </p:nvSpPr>
        <p:spPr>
          <a:xfrm>
            <a:off x="228600" y="3474720"/>
            <a:ext cx="502920" cy="658368"/>
          </a:xfrm>
          <a:prstGeom prst="rect">
            <a:avLst/>
          </a:prstGeom>
          <a:noFill/>
        </p:spPr>
        <p:txBody>
          <a:bodyPr wrap="square" rtlCol="0" anchor="ctr"/>
          <a:lstStyle/>
          <a:p>
            <a:pPr marL="0" indent="0" algn="ctr">
              <a:buNone/>
            </a:pPr>
            <a:r>
              <a:rPr lang="en-US" sz="1600" b="1" dirty="0">
                <a:solidFill>
                  <a:srgbClr val="FFFFFF"/>
                </a:solidFill>
                <a:latin typeface="Georgia" panose="02040502050405020303" pitchFamily="34" charset="0"/>
                <a:ea typeface="Georgia" panose="02040502050405020303" pitchFamily="34" charset="-122"/>
                <a:cs typeface="Georgia" panose="02040502050405020303" pitchFamily="34" charset="-120"/>
              </a:rPr>
              <a:t>04</a:t>
            </a:r>
            <a:endParaRPr lang="en-US" sz="1600" dirty="0"/>
          </a:p>
        </p:txBody>
      </p:sp>
      <p:sp>
        <p:nvSpPr>
          <p:cNvPr id="23" name="Text 21"/>
          <p:cNvSpPr/>
          <p:nvPr/>
        </p:nvSpPr>
        <p:spPr>
          <a:xfrm>
            <a:off x="822960" y="3511296"/>
            <a:ext cx="1828800" cy="274320"/>
          </a:xfrm>
          <a:prstGeom prst="rect">
            <a:avLst/>
          </a:prstGeom>
          <a:noFill/>
        </p:spPr>
        <p:txBody>
          <a:bodyPr wrap="square" rtlCol="0" anchor="ctr"/>
          <a:lstStyle/>
          <a:p>
            <a:pPr marL="0" indent="0">
              <a:buNone/>
            </a:pPr>
            <a:r>
              <a:rPr lang="en-US" sz="1200" b="1" dirty="0">
                <a:solidFill>
                  <a:srgbClr val="064663"/>
                </a:solidFill>
                <a:latin typeface="Georgia" panose="02040502050405020303" pitchFamily="34" charset="0"/>
                <a:ea typeface="Georgia" panose="02040502050405020303" pitchFamily="34" charset="-122"/>
                <a:cs typeface="Georgia" panose="02040502050405020303" pitchFamily="34" charset="-120"/>
              </a:rPr>
              <a:t>Improve Information Sharing</a:t>
            </a:r>
            <a:endParaRPr lang="en-US" sz="1200" dirty="0"/>
          </a:p>
        </p:txBody>
      </p:sp>
      <p:sp>
        <p:nvSpPr>
          <p:cNvPr id="24" name="Text 22"/>
          <p:cNvSpPr/>
          <p:nvPr/>
        </p:nvSpPr>
        <p:spPr>
          <a:xfrm>
            <a:off x="822960" y="3803904"/>
            <a:ext cx="8001000" cy="274320"/>
          </a:xfrm>
          <a:prstGeom prst="rect">
            <a:avLst/>
          </a:prstGeom>
          <a:noFill/>
        </p:spPr>
        <p:txBody>
          <a:bodyPr wrap="square" rtlCol="0" anchor="ctr"/>
          <a:lstStyle/>
          <a:p>
            <a:pPr marL="0" indent="0">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A shared digital record system accessible to all professionals in a person's care team would reduce duplication, improve safety, and save time. This must be introduced alongside strong data protection and privacy safeguards.</a:t>
            </a:r>
            <a:endParaRPr lang="en-US" sz="1100" dirty="0"/>
          </a:p>
        </p:txBody>
      </p:sp>
      <p:sp>
        <p:nvSpPr>
          <p:cNvPr id="25" name="Shape 23"/>
          <p:cNvSpPr/>
          <p:nvPr/>
        </p:nvSpPr>
        <p:spPr>
          <a:xfrm>
            <a:off x="228600" y="4206240"/>
            <a:ext cx="8686800" cy="658368"/>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26" name="Shape 24"/>
          <p:cNvSpPr/>
          <p:nvPr/>
        </p:nvSpPr>
        <p:spPr>
          <a:xfrm>
            <a:off x="228600" y="4206240"/>
            <a:ext cx="502920" cy="658368"/>
          </a:xfrm>
          <a:prstGeom prst="rect">
            <a:avLst/>
          </a:prstGeom>
          <a:solidFill>
            <a:srgbClr val="064663"/>
          </a:solidFill>
          <a:ln w="12700">
            <a:solidFill>
              <a:srgbClr val="064663"/>
            </a:solidFill>
            <a:prstDash val="solid"/>
          </a:ln>
        </p:spPr>
      </p:sp>
      <p:sp>
        <p:nvSpPr>
          <p:cNvPr id="27" name="Text 25"/>
          <p:cNvSpPr/>
          <p:nvPr/>
        </p:nvSpPr>
        <p:spPr>
          <a:xfrm>
            <a:off x="228600" y="4206240"/>
            <a:ext cx="502920" cy="658368"/>
          </a:xfrm>
          <a:prstGeom prst="rect">
            <a:avLst/>
          </a:prstGeom>
          <a:noFill/>
        </p:spPr>
        <p:txBody>
          <a:bodyPr wrap="square" rtlCol="0" anchor="ctr"/>
          <a:lstStyle/>
          <a:p>
            <a:pPr marL="0" indent="0" algn="ctr">
              <a:buNone/>
            </a:pPr>
            <a:r>
              <a:rPr lang="en-US" sz="1600" b="1" dirty="0">
                <a:solidFill>
                  <a:srgbClr val="FFFFFF"/>
                </a:solidFill>
                <a:latin typeface="Georgia" panose="02040502050405020303" pitchFamily="34" charset="0"/>
                <a:ea typeface="Georgia" panose="02040502050405020303" pitchFamily="34" charset="-122"/>
                <a:cs typeface="Georgia" panose="02040502050405020303" pitchFamily="34" charset="-120"/>
              </a:rPr>
              <a:t>05</a:t>
            </a:r>
            <a:endParaRPr lang="en-US" sz="1600" dirty="0"/>
          </a:p>
        </p:txBody>
      </p:sp>
      <p:sp>
        <p:nvSpPr>
          <p:cNvPr id="28" name="Text 26"/>
          <p:cNvSpPr/>
          <p:nvPr/>
        </p:nvSpPr>
        <p:spPr>
          <a:xfrm>
            <a:off x="822960" y="4242816"/>
            <a:ext cx="1828800" cy="274320"/>
          </a:xfrm>
          <a:prstGeom prst="rect">
            <a:avLst/>
          </a:prstGeom>
          <a:noFill/>
        </p:spPr>
        <p:txBody>
          <a:bodyPr wrap="square" rtlCol="0" anchor="ctr"/>
          <a:lstStyle/>
          <a:p>
            <a:pPr marL="0" indent="0">
              <a:buNone/>
            </a:pPr>
            <a:r>
              <a:rPr lang="en-US" sz="1200" b="1" dirty="0">
                <a:solidFill>
                  <a:srgbClr val="064663"/>
                </a:solidFill>
                <a:latin typeface="Georgia" panose="02040502050405020303" pitchFamily="34" charset="0"/>
                <a:ea typeface="Georgia" panose="02040502050405020303" pitchFamily="34" charset="-122"/>
                <a:cs typeface="Georgia" panose="02040502050405020303" pitchFamily="34" charset="-120"/>
              </a:rPr>
              <a:t>Co-Production of Services</a:t>
            </a:r>
            <a:endParaRPr lang="en-US" sz="1200" dirty="0"/>
          </a:p>
        </p:txBody>
      </p:sp>
      <p:sp>
        <p:nvSpPr>
          <p:cNvPr id="29" name="Text 27"/>
          <p:cNvSpPr/>
          <p:nvPr/>
        </p:nvSpPr>
        <p:spPr>
          <a:xfrm>
            <a:off x="822960" y="4535424"/>
            <a:ext cx="8001000" cy="274320"/>
          </a:xfrm>
          <a:prstGeom prst="rect">
            <a:avLst/>
          </a:prstGeom>
          <a:noFill/>
        </p:spPr>
        <p:txBody>
          <a:bodyPr wrap="square" rtlCol="0" anchor="ctr"/>
          <a:lstStyle/>
          <a:p>
            <a:pPr marL="0" indent="0">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People with lived experience of stroke and other conditions should be involved in designing and reviewing the services that support them. When service users are treated as equal partners in development, outcomes improve for everyone.</a:t>
            </a:r>
            <a:endParaRPr lang="en-US" sz="1100" dirty="0"/>
          </a:p>
        </p:txBody>
      </p:sp>
      <p:sp>
        <p:nvSpPr>
          <p:cNvPr id="30" name="Shape 28"/>
          <p:cNvSpPr/>
          <p:nvPr/>
        </p:nvSpPr>
        <p:spPr>
          <a:xfrm>
            <a:off x="0" y="4892040"/>
            <a:ext cx="9144000" cy="251460"/>
          </a:xfrm>
          <a:prstGeom prst="rect">
            <a:avLst/>
          </a:prstGeom>
          <a:solidFill>
            <a:srgbClr val="EAF4F7"/>
          </a:solidFill>
          <a:ln w="12700">
            <a:solidFill>
              <a:srgbClr val="C2DDE6"/>
            </a:solidFill>
            <a:prstDash val="solid"/>
          </a:ln>
        </p:spPr>
      </p:sp>
      <p:sp>
        <p:nvSpPr>
          <p:cNvPr id="31" name="Text 29"/>
          <p:cNvSpPr/>
          <p:nvPr/>
        </p:nvSpPr>
        <p:spPr>
          <a:xfrm>
            <a:off x="274320" y="4892040"/>
            <a:ext cx="8595360" cy="251460"/>
          </a:xfrm>
          <a:prstGeom prst="rect">
            <a:avLst/>
          </a:prstGeom>
          <a:noFill/>
        </p:spPr>
        <p:txBody>
          <a:bodyPr wrap="square" rtlCol="0" anchor="ctr"/>
          <a:lstStyle/>
          <a:p>
            <a:pPr marL="0" indent="0" algn="r">
              <a:buNone/>
            </a:pPr>
            <a:r>
              <a:rPr lang="en-US" sz="900" dirty="0">
                <a:solidFill>
                  <a:srgbClr val="5A7A88"/>
                </a:solidFill>
                <a:latin typeface="Calibri" panose="020F0502020204030204" pitchFamily="34" charset="0"/>
                <a:ea typeface="Calibri" panose="020F0502020204030204" pitchFamily="34" charset="-122"/>
                <a:cs typeface="Calibri" panose="020F0502020204030204" pitchFamily="34" charset="-120"/>
              </a:rPr>
              <a:t>Ref: Frenk et al. (2010); Ham (2018); Foot &amp; Hopkins (2010)</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DF8F2"/>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064663"/>
          </a:solidFill>
          <a:ln w="12700">
            <a:solidFill>
              <a:srgbClr val="064663"/>
            </a:solidFill>
            <a:prstDash val="solid"/>
          </a:ln>
        </p:spPr>
      </p:sp>
      <p:sp>
        <p:nvSpPr>
          <p:cNvPr id="3" name="Text 1"/>
          <p:cNvSpPr/>
          <p:nvPr/>
        </p:nvSpPr>
        <p:spPr>
          <a:xfrm>
            <a:off x="365760" y="0"/>
            <a:ext cx="8412480" cy="749808"/>
          </a:xfrm>
          <a:prstGeom prst="rect">
            <a:avLst/>
          </a:prstGeom>
          <a:noFill/>
        </p:spPr>
        <p:txBody>
          <a:bodyPr wrap="square" rtlCol="0" anchor="ctr"/>
          <a:lstStyle/>
          <a:p>
            <a:pPr marL="0" indent="0">
              <a:buNone/>
            </a:pPr>
            <a:r>
              <a:rPr lang="en-US" sz="2600" b="1" dirty="0">
                <a:solidFill>
                  <a:srgbClr val="FFFFFF"/>
                </a:solidFill>
                <a:latin typeface="Georgia" panose="02040502050405020303" pitchFamily="34" charset="0"/>
                <a:ea typeface="Georgia" panose="02040502050405020303" pitchFamily="34" charset="-122"/>
                <a:cs typeface="Georgia" panose="02040502050405020303" pitchFamily="34" charset="-120"/>
              </a:rPr>
              <a:t>Conclusion</a:t>
            </a:r>
            <a:endParaRPr lang="en-US" sz="2600" dirty="0"/>
          </a:p>
        </p:txBody>
      </p:sp>
      <p:sp>
        <p:nvSpPr>
          <p:cNvPr id="4" name="Shape 2"/>
          <p:cNvSpPr/>
          <p:nvPr/>
        </p:nvSpPr>
        <p:spPr>
          <a:xfrm>
            <a:off x="228600" y="841248"/>
            <a:ext cx="8686800" cy="768096"/>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5" name="Shape 3"/>
          <p:cNvSpPr/>
          <p:nvPr/>
        </p:nvSpPr>
        <p:spPr>
          <a:xfrm>
            <a:off x="228600" y="841248"/>
            <a:ext cx="64008" cy="768096"/>
          </a:xfrm>
          <a:prstGeom prst="rect">
            <a:avLst/>
          </a:prstGeom>
          <a:solidFill>
            <a:srgbClr val="E05C3A"/>
          </a:solidFill>
          <a:ln w="12700">
            <a:solidFill>
              <a:srgbClr val="E05C3A"/>
            </a:solidFill>
            <a:prstDash val="solid"/>
          </a:ln>
        </p:spPr>
      </p:sp>
      <p:sp>
        <p:nvSpPr>
          <p:cNvPr id="6" name="Text 4"/>
          <p:cNvSpPr/>
          <p:nvPr/>
        </p:nvSpPr>
        <p:spPr>
          <a:xfrm>
            <a:off x="402336" y="886968"/>
            <a:ext cx="8321040" cy="274320"/>
          </a:xfrm>
          <a:prstGeom prst="rect">
            <a:avLst/>
          </a:prstGeom>
          <a:noFill/>
        </p:spPr>
        <p:txBody>
          <a:bodyPr wrap="square" rtlCol="0" anchor="ctr"/>
          <a:lstStyle/>
          <a:p>
            <a:pPr marL="0" indent="0">
              <a:buNone/>
            </a:pPr>
            <a:r>
              <a:rPr lang="en-US" sz="1300" b="1" dirty="0">
                <a:solidFill>
                  <a:srgbClr val="064663"/>
                </a:solidFill>
                <a:latin typeface="Georgia" panose="02040502050405020303" pitchFamily="34" charset="0"/>
                <a:ea typeface="Georgia" panose="02040502050405020303" pitchFamily="34" charset="-122"/>
                <a:cs typeface="Georgia" panose="02040502050405020303" pitchFamily="34" charset="-120"/>
              </a:rPr>
              <a:t>Margaret is at the Centre</a:t>
            </a:r>
            <a:endParaRPr lang="en-US" sz="1300" dirty="0"/>
          </a:p>
        </p:txBody>
      </p:sp>
      <p:sp>
        <p:nvSpPr>
          <p:cNvPr id="7" name="Text 5"/>
          <p:cNvSpPr/>
          <p:nvPr/>
        </p:nvSpPr>
        <p:spPr>
          <a:xfrm>
            <a:off x="402336" y="1188720"/>
            <a:ext cx="8321040" cy="384048"/>
          </a:xfrm>
          <a:prstGeom prst="rect">
            <a:avLst/>
          </a:prstGeom>
          <a:noFill/>
        </p:spPr>
        <p:txBody>
          <a:bodyPr wrap="square" rtlCol="0" anchor="ctr"/>
          <a:lstStyle/>
          <a:p>
            <a:pPr marL="0" indent="0">
              <a:lnSpc>
                <a:spcPct val="120000"/>
              </a:lnSpc>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Every part of this care plan has been built around Margaret as a person — her goals, her values, and her life — not just her medical diagnosis. This is the foundation of good person-centred care.</a:t>
            </a:r>
            <a:endParaRPr lang="en-US" sz="1100" dirty="0"/>
          </a:p>
        </p:txBody>
      </p:sp>
      <p:sp>
        <p:nvSpPr>
          <p:cNvPr id="8" name="Shape 6"/>
          <p:cNvSpPr/>
          <p:nvPr/>
        </p:nvSpPr>
        <p:spPr>
          <a:xfrm>
            <a:off x="228600" y="1691640"/>
            <a:ext cx="8686800" cy="768096"/>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9" name="Shape 7"/>
          <p:cNvSpPr/>
          <p:nvPr/>
        </p:nvSpPr>
        <p:spPr>
          <a:xfrm>
            <a:off x="228600" y="1691640"/>
            <a:ext cx="64008" cy="768096"/>
          </a:xfrm>
          <a:prstGeom prst="rect">
            <a:avLst/>
          </a:prstGeom>
          <a:solidFill>
            <a:srgbClr val="E05C3A"/>
          </a:solidFill>
          <a:ln w="12700">
            <a:solidFill>
              <a:srgbClr val="E05C3A"/>
            </a:solidFill>
            <a:prstDash val="solid"/>
          </a:ln>
        </p:spPr>
      </p:sp>
      <p:sp>
        <p:nvSpPr>
          <p:cNvPr id="10" name="Text 8"/>
          <p:cNvSpPr/>
          <p:nvPr/>
        </p:nvSpPr>
        <p:spPr>
          <a:xfrm>
            <a:off x="402336" y="1737360"/>
            <a:ext cx="8321040" cy="274320"/>
          </a:xfrm>
          <a:prstGeom prst="rect">
            <a:avLst/>
          </a:prstGeom>
          <a:noFill/>
        </p:spPr>
        <p:txBody>
          <a:bodyPr wrap="square" rtlCol="0" anchor="ctr"/>
          <a:lstStyle/>
          <a:p>
            <a:pPr marL="0" indent="0">
              <a:buNone/>
            </a:pPr>
            <a:r>
              <a:rPr lang="en-US" sz="1300" b="1" dirty="0">
                <a:solidFill>
                  <a:srgbClr val="064663"/>
                </a:solidFill>
                <a:latin typeface="Georgia" panose="02040502050405020303" pitchFamily="34" charset="0"/>
                <a:ea typeface="Georgia" panose="02040502050405020303" pitchFamily="34" charset="-122"/>
                <a:cs typeface="Georgia" panose="02040502050405020303" pitchFamily="34" charset="-120"/>
              </a:rPr>
              <a:t>Partnership Makes it Work</a:t>
            </a:r>
            <a:endParaRPr lang="en-US" sz="1300" dirty="0"/>
          </a:p>
        </p:txBody>
      </p:sp>
      <p:sp>
        <p:nvSpPr>
          <p:cNvPr id="11" name="Text 9"/>
          <p:cNvSpPr/>
          <p:nvPr/>
        </p:nvSpPr>
        <p:spPr>
          <a:xfrm>
            <a:off x="402336" y="2039112"/>
            <a:ext cx="8321040" cy="384048"/>
          </a:xfrm>
          <a:prstGeom prst="rect">
            <a:avLst/>
          </a:prstGeom>
          <a:noFill/>
        </p:spPr>
        <p:txBody>
          <a:bodyPr wrap="square" rtlCol="0" anchor="ctr"/>
          <a:lstStyle/>
          <a:p>
            <a:pPr marL="0" indent="0">
              <a:lnSpc>
                <a:spcPct val="120000"/>
              </a:lnSpc>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No single professional or service can meet all of Margaret's needs. It is the joined-up effort of her GP, nurses, therapists, social worker, family, and the voluntary sector that gives her the best chance of a full recovery.</a:t>
            </a:r>
            <a:endParaRPr lang="en-US" sz="1100" dirty="0"/>
          </a:p>
        </p:txBody>
      </p:sp>
      <p:sp>
        <p:nvSpPr>
          <p:cNvPr id="12" name="Shape 10"/>
          <p:cNvSpPr/>
          <p:nvPr/>
        </p:nvSpPr>
        <p:spPr>
          <a:xfrm>
            <a:off x="228600" y="2542032"/>
            <a:ext cx="8686800" cy="768096"/>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3" name="Shape 11"/>
          <p:cNvSpPr/>
          <p:nvPr/>
        </p:nvSpPr>
        <p:spPr>
          <a:xfrm>
            <a:off x="228600" y="2542032"/>
            <a:ext cx="64008" cy="768096"/>
          </a:xfrm>
          <a:prstGeom prst="rect">
            <a:avLst/>
          </a:prstGeom>
          <a:solidFill>
            <a:srgbClr val="E05C3A"/>
          </a:solidFill>
          <a:ln w="12700">
            <a:solidFill>
              <a:srgbClr val="E05C3A"/>
            </a:solidFill>
            <a:prstDash val="solid"/>
          </a:ln>
        </p:spPr>
      </p:sp>
      <p:sp>
        <p:nvSpPr>
          <p:cNvPr id="14" name="Text 12"/>
          <p:cNvSpPr/>
          <p:nvPr/>
        </p:nvSpPr>
        <p:spPr>
          <a:xfrm>
            <a:off x="402336" y="2587752"/>
            <a:ext cx="8321040" cy="274320"/>
          </a:xfrm>
          <a:prstGeom prst="rect">
            <a:avLst/>
          </a:prstGeom>
          <a:noFill/>
        </p:spPr>
        <p:txBody>
          <a:bodyPr wrap="square" rtlCol="0" anchor="ctr"/>
          <a:lstStyle/>
          <a:p>
            <a:pPr marL="0" indent="0">
              <a:buNone/>
            </a:pPr>
            <a:r>
              <a:rPr lang="en-US" sz="1300" b="1" dirty="0">
                <a:solidFill>
                  <a:srgbClr val="064663"/>
                </a:solidFill>
                <a:latin typeface="Georgia" panose="02040502050405020303" pitchFamily="34" charset="0"/>
                <a:ea typeface="Georgia" panose="02040502050405020303" pitchFamily="34" charset="-122"/>
                <a:cs typeface="Georgia" panose="02040502050405020303" pitchFamily="34" charset="-120"/>
              </a:rPr>
              <a:t>Ethics and Law Provide the Framework</a:t>
            </a:r>
            <a:endParaRPr lang="en-US" sz="1300" dirty="0"/>
          </a:p>
        </p:txBody>
      </p:sp>
      <p:sp>
        <p:nvSpPr>
          <p:cNvPr id="15" name="Text 13"/>
          <p:cNvSpPr/>
          <p:nvPr/>
        </p:nvSpPr>
        <p:spPr>
          <a:xfrm>
            <a:off x="402336" y="2889504"/>
            <a:ext cx="8321040" cy="384048"/>
          </a:xfrm>
          <a:prstGeom prst="rect">
            <a:avLst/>
          </a:prstGeom>
          <a:noFill/>
        </p:spPr>
        <p:txBody>
          <a:bodyPr wrap="square" rtlCol="0" anchor="ctr"/>
          <a:lstStyle/>
          <a:p>
            <a:pPr marL="0" indent="0">
              <a:lnSpc>
                <a:spcPct val="120000"/>
              </a:lnSpc>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The Care Act 2014, Mental Capacity Act 2005, and ethical principles of autonomy, beneficence, non-maleficence, and justice all underpin every decision made in Margaret's care. These are not optional — they are the standard every professional must meet.</a:t>
            </a:r>
            <a:endParaRPr lang="en-US" sz="1100" dirty="0"/>
          </a:p>
        </p:txBody>
      </p:sp>
      <p:sp>
        <p:nvSpPr>
          <p:cNvPr id="16" name="Shape 14"/>
          <p:cNvSpPr/>
          <p:nvPr/>
        </p:nvSpPr>
        <p:spPr>
          <a:xfrm>
            <a:off x="228600" y="3392424"/>
            <a:ext cx="8686800" cy="768096"/>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17" name="Shape 15"/>
          <p:cNvSpPr/>
          <p:nvPr/>
        </p:nvSpPr>
        <p:spPr>
          <a:xfrm>
            <a:off x="228600" y="3392424"/>
            <a:ext cx="64008" cy="768096"/>
          </a:xfrm>
          <a:prstGeom prst="rect">
            <a:avLst/>
          </a:prstGeom>
          <a:solidFill>
            <a:srgbClr val="E05C3A"/>
          </a:solidFill>
          <a:ln w="12700">
            <a:solidFill>
              <a:srgbClr val="E05C3A"/>
            </a:solidFill>
            <a:prstDash val="solid"/>
          </a:ln>
        </p:spPr>
      </p:sp>
      <p:sp>
        <p:nvSpPr>
          <p:cNvPr id="18" name="Text 16"/>
          <p:cNvSpPr/>
          <p:nvPr/>
        </p:nvSpPr>
        <p:spPr>
          <a:xfrm>
            <a:off x="402336" y="3438144"/>
            <a:ext cx="8321040" cy="274320"/>
          </a:xfrm>
          <a:prstGeom prst="rect">
            <a:avLst/>
          </a:prstGeom>
          <a:noFill/>
        </p:spPr>
        <p:txBody>
          <a:bodyPr wrap="square" rtlCol="0" anchor="ctr"/>
          <a:lstStyle/>
          <a:p>
            <a:pPr marL="0" indent="0">
              <a:buNone/>
            </a:pPr>
            <a:r>
              <a:rPr lang="en-US" sz="1300" b="1" dirty="0">
                <a:solidFill>
                  <a:srgbClr val="064663"/>
                </a:solidFill>
                <a:latin typeface="Georgia" panose="02040502050405020303" pitchFamily="34" charset="0"/>
                <a:ea typeface="Georgia" panose="02040502050405020303" pitchFamily="34" charset="-122"/>
                <a:cs typeface="Georgia" panose="02040502050405020303" pitchFamily="34" charset="-120"/>
              </a:rPr>
              <a:t>Theory Guides but Must Be Questioned</a:t>
            </a:r>
            <a:endParaRPr lang="en-US" sz="1300" dirty="0"/>
          </a:p>
        </p:txBody>
      </p:sp>
      <p:sp>
        <p:nvSpPr>
          <p:cNvPr id="19" name="Text 17"/>
          <p:cNvSpPr/>
          <p:nvPr/>
        </p:nvSpPr>
        <p:spPr>
          <a:xfrm>
            <a:off x="402336" y="3739896"/>
            <a:ext cx="8321040" cy="384048"/>
          </a:xfrm>
          <a:prstGeom prst="rect">
            <a:avLst/>
          </a:prstGeom>
          <a:noFill/>
        </p:spPr>
        <p:txBody>
          <a:bodyPr wrap="square" rtlCol="0" anchor="ctr"/>
          <a:lstStyle/>
          <a:p>
            <a:pPr marL="0" indent="0">
              <a:lnSpc>
                <a:spcPct val="120000"/>
              </a:lnSpc>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Maslow's Hierarchy of Needs provides a useful starting point but must be applied with care. Real people are complex and do not always fit neatly into a pyramid. Margaret's care plan reflects her actual priorities, not a theoretical model's assumptions.</a:t>
            </a:r>
            <a:endParaRPr lang="en-US" sz="1100" dirty="0"/>
          </a:p>
        </p:txBody>
      </p:sp>
      <p:sp>
        <p:nvSpPr>
          <p:cNvPr id="20" name="Shape 18"/>
          <p:cNvSpPr/>
          <p:nvPr/>
        </p:nvSpPr>
        <p:spPr>
          <a:xfrm>
            <a:off x="228600" y="4242816"/>
            <a:ext cx="8686800" cy="768096"/>
          </a:xfrm>
          <a:prstGeom prst="rect">
            <a:avLst/>
          </a:prstGeom>
          <a:solidFill>
            <a:srgbClr val="FFFFFF"/>
          </a:solidFill>
          <a:ln w="12700">
            <a:solidFill>
              <a:srgbClr val="C2DDE6"/>
            </a:solidFill>
            <a:prstDash val="solid"/>
          </a:ln>
          <a:effectLst>
            <a:outerShdw blurRad="88900" dist="25400" dir="8100000" algn="bl" rotWithShape="0">
              <a:srgbClr val="000000">
                <a:alpha val="10000"/>
              </a:srgbClr>
            </a:outerShdw>
          </a:effectLst>
        </p:spPr>
      </p:sp>
      <p:sp>
        <p:nvSpPr>
          <p:cNvPr id="21" name="Shape 19"/>
          <p:cNvSpPr/>
          <p:nvPr/>
        </p:nvSpPr>
        <p:spPr>
          <a:xfrm>
            <a:off x="228600" y="4242816"/>
            <a:ext cx="64008" cy="768096"/>
          </a:xfrm>
          <a:prstGeom prst="rect">
            <a:avLst/>
          </a:prstGeom>
          <a:solidFill>
            <a:srgbClr val="E05C3A"/>
          </a:solidFill>
          <a:ln w="12700">
            <a:solidFill>
              <a:srgbClr val="E05C3A"/>
            </a:solidFill>
            <a:prstDash val="solid"/>
          </a:ln>
        </p:spPr>
      </p:sp>
      <p:sp>
        <p:nvSpPr>
          <p:cNvPr id="22" name="Text 20"/>
          <p:cNvSpPr/>
          <p:nvPr/>
        </p:nvSpPr>
        <p:spPr>
          <a:xfrm>
            <a:off x="402336" y="4288536"/>
            <a:ext cx="8321040" cy="274320"/>
          </a:xfrm>
          <a:prstGeom prst="rect">
            <a:avLst/>
          </a:prstGeom>
          <a:noFill/>
        </p:spPr>
        <p:txBody>
          <a:bodyPr wrap="square" rtlCol="0" anchor="ctr"/>
          <a:lstStyle/>
          <a:p>
            <a:pPr marL="0" indent="0">
              <a:buNone/>
            </a:pPr>
            <a:r>
              <a:rPr lang="en-US" sz="1300" b="1" dirty="0">
                <a:solidFill>
                  <a:srgbClr val="064663"/>
                </a:solidFill>
                <a:latin typeface="Georgia" panose="02040502050405020303" pitchFamily="34" charset="0"/>
                <a:ea typeface="Georgia" panose="02040502050405020303" pitchFamily="34" charset="-122"/>
                <a:cs typeface="Georgia" panose="02040502050405020303" pitchFamily="34" charset="-120"/>
              </a:rPr>
              <a:t>The Future Must be More Joined-Up</a:t>
            </a:r>
            <a:endParaRPr lang="en-US" sz="1300" dirty="0"/>
          </a:p>
        </p:txBody>
      </p:sp>
      <p:sp>
        <p:nvSpPr>
          <p:cNvPr id="23" name="Text 21"/>
          <p:cNvSpPr/>
          <p:nvPr/>
        </p:nvSpPr>
        <p:spPr>
          <a:xfrm>
            <a:off x="402336" y="4590288"/>
            <a:ext cx="8321040" cy="384048"/>
          </a:xfrm>
          <a:prstGeom prst="rect">
            <a:avLst/>
          </a:prstGeom>
          <a:noFill/>
        </p:spPr>
        <p:txBody>
          <a:bodyPr wrap="square" rtlCol="0" anchor="ctr"/>
          <a:lstStyle/>
          <a:p>
            <a:pPr marL="0" indent="0">
              <a:lnSpc>
                <a:spcPct val="120000"/>
              </a:lnSpc>
              <a:buNone/>
            </a:pPr>
            <a:r>
              <a:rPr lang="en-US" sz="1100" dirty="0">
                <a:solidFill>
                  <a:srgbClr val="1A2B35"/>
                </a:solidFill>
                <a:latin typeface="Calibri" panose="020F0502020204030204" pitchFamily="34" charset="0"/>
                <a:ea typeface="Calibri" panose="020F0502020204030204" pitchFamily="34" charset="-122"/>
                <a:cs typeface="Calibri" panose="020F0502020204030204" pitchFamily="34" charset="-120"/>
              </a:rPr>
              <a:t>Investment in training, shared records, community support, and genuine co-production with people who use services are all essential next steps. The goal must always be care that feels human, fair, and truly person-centred.</a:t>
            </a:r>
            <a:endParaRPr lang="en-US" sz="1100" dirty="0"/>
          </a:p>
        </p:txBody>
      </p:sp>
      <p:sp>
        <p:nvSpPr>
          <p:cNvPr id="24" name="Shape 22"/>
          <p:cNvSpPr/>
          <p:nvPr/>
        </p:nvSpPr>
        <p:spPr>
          <a:xfrm>
            <a:off x="0" y="4892040"/>
            <a:ext cx="9144000" cy="251460"/>
          </a:xfrm>
          <a:prstGeom prst="rect">
            <a:avLst/>
          </a:prstGeom>
          <a:solidFill>
            <a:srgbClr val="EAF4F7"/>
          </a:solidFill>
          <a:ln w="12700">
            <a:solidFill>
              <a:srgbClr val="C2DDE6"/>
            </a:solidFill>
            <a:prstDash val="solid"/>
          </a:ln>
        </p:spPr>
      </p:sp>
      <p:sp>
        <p:nvSpPr>
          <p:cNvPr id="25" name="Text 23"/>
          <p:cNvSpPr/>
          <p:nvPr/>
        </p:nvSpPr>
        <p:spPr>
          <a:xfrm>
            <a:off x="274320" y="4892040"/>
            <a:ext cx="8595360" cy="251460"/>
          </a:xfrm>
          <a:prstGeom prst="rect">
            <a:avLst/>
          </a:prstGeom>
          <a:noFill/>
        </p:spPr>
        <p:txBody>
          <a:bodyPr wrap="square" rtlCol="0" anchor="ctr"/>
          <a:lstStyle/>
          <a:p>
            <a:pPr marL="0" indent="0" algn="r">
              <a:buNone/>
            </a:pPr>
            <a:r>
              <a:rPr lang="en-US" sz="900" dirty="0">
                <a:solidFill>
                  <a:srgbClr val="5A7A88"/>
                </a:solidFill>
                <a:latin typeface="Calibri" panose="020F0502020204030204" pitchFamily="34" charset="0"/>
                <a:ea typeface="Calibri" panose="020F0502020204030204" pitchFamily="34" charset="-122"/>
                <a:cs typeface="Calibri" panose="020F0502020204030204" pitchFamily="34" charset="-120"/>
              </a:rPr>
              <a:t>Ref: Beauchamp &amp; Childress (2013); Care Act 2014; McCormack &amp; McCance (2017)</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64663"/>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E05C3A"/>
          </a:solidFill>
          <a:ln w="12700">
            <a:solidFill>
              <a:srgbClr val="E05C3A"/>
            </a:solidFill>
            <a:prstDash val="solid"/>
          </a:ln>
        </p:spPr>
      </p:sp>
      <p:sp>
        <p:nvSpPr>
          <p:cNvPr id="3" name="Text 1"/>
          <p:cNvSpPr/>
          <p:nvPr/>
        </p:nvSpPr>
        <p:spPr>
          <a:xfrm>
            <a:off x="365760" y="91440"/>
            <a:ext cx="8412480" cy="548640"/>
          </a:xfrm>
          <a:prstGeom prst="rect">
            <a:avLst/>
          </a:prstGeom>
          <a:noFill/>
        </p:spPr>
        <p:txBody>
          <a:bodyPr wrap="square" rtlCol="0" anchor="ctr"/>
          <a:lstStyle/>
          <a:p>
            <a:pPr marL="0" indent="0">
              <a:buNone/>
            </a:pPr>
            <a:r>
              <a:rPr lang="en-US" sz="2800" b="1" dirty="0">
                <a:solidFill>
                  <a:srgbClr val="FFFFFF"/>
                </a:solidFill>
                <a:latin typeface="Georgia" panose="02040502050405020303" pitchFamily="34" charset="0"/>
                <a:ea typeface="Georgia" panose="02040502050405020303" pitchFamily="34" charset="-122"/>
                <a:cs typeface="Georgia" panose="02040502050405020303" pitchFamily="34" charset="-120"/>
              </a:rPr>
              <a:t>References</a:t>
            </a:r>
            <a:endParaRPr lang="en-US" sz="2800" dirty="0"/>
          </a:p>
        </p:txBody>
      </p:sp>
      <p:sp>
        <p:nvSpPr>
          <p:cNvPr id="4" name="Text 2"/>
          <p:cNvSpPr/>
          <p:nvPr/>
        </p:nvSpPr>
        <p:spPr>
          <a:xfrm>
            <a:off x="320040" y="713232"/>
            <a:ext cx="4206240" cy="347472"/>
          </a:xfrm>
          <a:prstGeom prst="rect">
            <a:avLst/>
          </a:prstGeom>
          <a:noFill/>
        </p:spPr>
        <p:txBody>
          <a:bodyPr wrap="square" rtlCol="0" anchor="ctr"/>
          <a:lstStyle/>
          <a:p>
            <a:pPr marL="0" indent="0">
              <a:lnSpc>
                <a:spcPct val="115000"/>
              </a:lnSpc>
              <a:buNone/>
            </a:pPr>
            <a:r>
              <a:rPr lang="en-US" sz="850" dirty="0">
                <a:solidFill>
                  <a:srgbClr val="B8D4DC"/>
                </a:solidFill>
                <a:latin typeface="Calibri" panose="020F0502020204030204" pitchFamily="34" charset="0"/>
                <a:ea typeface="Calibri" panose="020F0502020204030204" pitchFamily="34" charset="-122"/>
                <a:cs typeface="Calibri" panose="020F0502020204030204" pitchFamily="34" charset="-120"/>
              </a:rPr>
              <a:t>Banks, S. (2012) Ethics and values in social work. 4th edn. Basingstoke: Palgrave Macmillan.</a:t>
            </a:r>
            <a:endParaRPr lang="en-US" sz="850" dirty="0"/>
          </a:p>
        </p:txBody>
      </p:sp>
      <p:sp>
        <p:nvSpPr>
          <p:cNvPr id="5" name="Text 3"/>
          <p:cNvSpPr/>
          <p:nvPr/>
        </p:nvSpPr>
        <p:spPr>
          <a:xfrm>
            <a:off x="320040" y="1133856"/>
            <a:ext cx="4206240" cy="347472"/>
          </a:xfrm>
          <a:prstGeom prst="rect">
            <a:avLst/>
          </a:prstGeom>
          <a:noFill/>
        </p:spPr>
        <p:txBody>
          <a:bodyPr wrap="square" rtlCol="0" anchor="ctr"/>
          <a:lstStyle/>
          <a:p>
            <a:pPr marL="0" indent="0">
              <a:lnSpc>
                <a:spcPct val="115000"/>
              </a:lnSpc>
              <a:buNone/>
            </a:pPr>
            <a:r>
              <a:rPr lang="en-US" sz="850" dirty="0">
                <a:solidFill>
                  <a:srgbClr val="B8D4DC"/>
                </a:solidFill>
                <a:latin typeface="Calibri" panose="020F0502020204030204" pitchFamily="34" charset="0"/>
                <a:ea typeface="Calibri" panose="020F0502020204030204" pitchFamily="34" charset="-122"/>
                <a:cs typeface="Calibri" panose="020F0502020204030204" pitchFamily="34" charset="-120"/>
              </a:rPr>
              <a:t>Beauchamp, T.L. and Childress, J.F. (2013) Principles of biomedical ethics. 7th edn. Oxford: Oxford University Press.</a:t>
            </a:r>
            <a:endParaRPr lang="en-US" sz="850" dirty="0"/>
          </a:p>
        </p:txBody>
      </p:sp>
      <p:sp>
        <p:nvSpPr>
          <p:cNvPr id="6" name="Text 4"/>
          <p:cNvSpPr/>
          <p:nvPr/>
        </p:nvSpPr>
        <p:spPr>
          <a:xfrm>
            <a:off x="320040" y="1554480"/>
            <a:ext cx="4206240" cy="347472"/>
          </a:xfrm>
          <a:prstGeom prst="rect">
            <a:avLst/>
          </a:prstGeom>
          <a:noFill/>
        </p:spPr>
        <p:txBody>
          <a:bodyPr wrap="square" rtlCol="0" anchor="ctr"/>
          <a:lstStyle/>
          <a:p>
            <a:pPr marL="0" indent="0">
              <a:lnSpc>
                <a:spcPct val="115000"/>
              </a:lnSpc>
              <a:buNone/>
            </a:pPr>
            <a:r>
              <a:rPr lang="en-US" sz="850" dirty="0">
                <a:solidFill>
                  <a:srgbClr val="B8D4DC"/>
                </a:solidFill>
                <a:latin typeface="Calibri" panose="020F0502020204030204" pitchFamily="34" charset="0"/>
                <a:ea typeface="Calibri" panose="020F0502020204030204" pitchFamily="34" charset="-122"/>
                <a:cs typeface="Calibri" panose="020F0502020204030204" pitchFamily="34" charset="-120"/>
              </a:rPr>
              <a:t>Braye, S. and Preston-Shoot, M. (2016) Practising social work law. 4th edn. Basingstoke: Palgrave Macmillan.</a:t>
            </a:r>
            <a:endParaRPr lang="en-US" sz="850" dirty="0"/>
          </a:p>
        </p:txBody>
      </p:sp>
      <p:sp>
        <p:nvSpPr>
          <p:cNvPr id="7" name="Text 5"/>
          <p:cNvSpPr/>
          <p:nvPr/>
        </p:nvSpPr>
        <p:spPr>
          <a:xfrm>
            <a:off x="320040" y="1975104"/>
            <a:ext cx="4206240" cy="347472"/>
          </a:xfrm>
          <a:prstGeom prst="rect">
            <a:avLst/>
          </a:prstGeom>
          <a:noFill/>
        </p:spPr>
        <p:txBody>
          <a:bodyPr wrap="square" rtlCol="0" anchor="ctr"/>
          <a:lstStyle/>
          <a:p>
            <a:pPr marL="0" indent="0">
              <a:lnSpc>
                <a:spcPct val="115000"/>
              </a:lnSpc>
              <a:buNone/>
            </a:pPr>
            <a:r>
              <a:rPr lang="en-US" sz="850" dirty="0">
                <a:solidFill>
                  <a:srgbClr val="B8D4DC"/>
                </a:solidFill>
                <a:latin typeface="Calibri" panose="020F0502020204030204" pitchFamily="34" charset="0"/>
                <a:ea typeface="Calibri" panose="020F0502020204030204" pitchFamily="34" charset="-122"/>
                <a:cs typeface="Calibri" panose="020F0502020204030204" pitchFamily="34" charset="-120"/>
              </a:rPr>
              <a:t>Brown, H. (2011) 'The Mental Capacity Act 2005', Journal of Adult Protection, 13(3), pp. 130–139.</a:t>
            </a:r>
            <a:endParaRPr lang="en-US" sz="850" dirty="0"/>
          </a:p>
        </p:txBody>
      </p:sp>
      <p:sp>
        <p:nvSpPr>
          <p:cNvPr id="8" name="Text 6"/>
          <p:cNvSpPr/>
          <p:nvPr/>
        </p:nvSpPr>
        <p:spPr>
          <a:xfrm>
            <a:off x="320040" y="2395728"/>
            <a:ext cx="4206240" cy="347472"/>
          </a:xfrm>
          <a:prstGeom prst="rect">
            <a:avLst/>
          </a:prstGeom>
          <a:noFill/>
        </p:spPr>
        <p:txBody>
          <a:bodyPr wrap="square" rtlCol="0" anchor="ctr"/>
          <a:lstStyle/>
          <a:p>
            <a:pPr marL="0" indent="0">
              <a:lnSpc>
                <a:spcPct val="115000"/>
              </a:lnSpc>
              <a:buNone/>
            </a:pPr>
            <a:r>
              <a:rPr lang="en-US" sz="850" dirty="0">
                <a:solidFill>
                  <a:srgbClr val="B8D4DC"/>
                </a:solidFill>
                <a:latin typeface="Calibri" panose="020F0502020204030204" pitchFamily="34" charset="0"/>
                <a:ea typeface="Calibri" panose="020F0502020204030204" pitchFamily="34" charset="-122"/>
                <a:cs typeface="Calibri" panose="020F0502020204030204" pitchFamily="34" charset="-120"/>
              </a:rPr>
              <a:t>Donnelly, M. (2014) Healthcare decision-making and the law. Cambridge: Cambridge University Press.</a:t>
            </a:r>
            <a:endParaRPr lang="en-US" sz="850" dirty="0"/>
          </a:p>
        </p:txBody>
      </p:sp>
      <p:sp>
        <p:nvSpPr>
          <p:cNvPr id="9" name="Text 7"/>
          <p:cNvSpPr/>
          <p:nvPr/>
        </p:nvSpPr>
        <p:spPr>
          <a:xfrm>
            <a:off x="320040" y="2816352"/>
            <a:ext cx="4206240" cy="347472"/>
          </a:xfrm>
          <a:prstGeom prst="rect">
            <a:avLst/>
          </a:prstGeom>
          <a:noFill/>
        </p:spPr>
        <p:txBody>
          <a:bodyPr wrap="square" rtlCol="0" anchor="ctr"/>
          <a:lstStyle/>
          <a:p>
            <a:pPr marL="0" indent="0">
              <a:lnSpc>
                <a:spcPct val="115000"/>
              </a:lnSpc>
              <a:buNone/>
            </a:pPr>
            <a:r>
              <a:rPr lang="en-US" sz="850" dirty="0">
                <a:solidFill>
                  <a:srgbClr val="B8D4DC"/>
                </a:solidFill>
                <a:latin typeface="Calibri" panose="020F0502020204030204" pitchFamily="34" charset="0"/>
                <a:ea typeface="Calibri" panose="020F0502020204030204" pitchFamily="34" charset="-122"/>
                <a:cs typeface="Calibri" panose="020F0502020204030204" pitchFamily="34" charset="-120"/>
              </a:rPr>
              <a:t>Foot, J. and Hopkins, T. (2010) A glass half-full: how an asset approach can improve community health. London: IDeA.</a:t>
            </a:r>
            <a:endParaRPr lang="en-US" sz="850" dirty="0"/>
          </a:p>
        </p:txBody>
      </p:sp>
      <p:sp>
        <p:nvSpPr>
          <p:cNvPr id="10" name="Text 8"/>
          <p:cNvSpPr/>
          <p:nvPr/>
        </p:nvSpPr>
        <p:spPr>
          <a:xfrm>
            <a:off x="320040" y="3236976"/>
            <a:ext cx="4206240" cy="347472"/>
          </a:xfrm>
          <a:prstGeom prst="rect">
            <a:avLst/>
          </a:prstGeom>
          <a:noFill/>
        </p:spPr>
        <p:txBody>
          <a:bodyPr wrap="square" rtlCol="0" anchor="ctr"/>
          <a:lstStyle/>
          <a:p>
            <a:pPr marL="0" indent="0">
              <a:lnSpc>
                <a:spcPct val="115000"/>
              </a:lnSpc>
              <a:buNone/>
            </a:pPr>
            <a:r>
              <a:rPr lang="en-US" sz="850" dirty="0">
                <a:solidFill>
                  <a:srgbClr val="B8D4DC"/>
                </a:solidFill>
                <a:latin typeface="Calibri" panose="020F0502020204030204" pitchFamily="34" charset="0"/>
                <a:ea typeface="Calibri" panose="020F0502020204030204" pitchFamily="34" charset="-122"/>
                <a:cs typeface="Calibri" panose="020F0502020204030204" pitchFamily="34" charset="-120"/>
              </a:rPr>
              <a:t>Frenk, J. et al. (2010) 'Health professionals for a new century', The Lancet, 376(9756), pp. 1923–1958.</a:t>
            </a:r>
            <a:endParaRPr lang="en-US" sz="850" dirty="0"/>
          </a:p>
        </p:txBody>
      </p:sp>
      <p:sp>
        <p:nvSpPr>
          <p:cNvPr id="11" name="Text 9"/>
          <p:cNvSpPr/>
          <p:nvPr/>
        </p:nvSpPr>
        <p:spPr>
          <a:xfrm>
            <a:off x="320040" y="3657600"/>
            <a:ext cx="4206240" cy="347472"/>
          </a:xfrm>
          <a:prstGeom prst="rect">
            <a:avLst/>
          </a:prstGeom>
          <a:noFill/>
        </p:spPr>
        <p:txBody>
          <a:bodyPr wrap="square" rtlCol="0" anchor="ctr"/>
          <a:lstStyle/>
          <a:p>
            <a:pPr marL="0" indent="0">
              <a:lnSpc>
                <a:spcPct val="115000"/>
              </a:lnSpc>
              <a:buNone/>
            </a:pPr>
            <a:r>
              <a:rPr lang="en-US" sz="850" dirty="0">
                <a:solidFill>
                  <a:srgbClr val="B8D4DC"/>
                </a:solidFill>
                <a:latin typeface="Calibri" panose="020F0502020204030204" pitchFamily="34" charset="0"/>
                <a:ea typeface="Calibri" panose="020F0502020204030204" pitchFamily="34" charset="-122"/>
                <a:cs typeface="Calibri" panose="020F0502020204030204" pitchFamily="34" charset="-120"/>
              </a:rPr>
              <a:t>Gambrel, P.A. and Cianci, R. (2003) 'Maslow's hierarchy of needs', Journal of Applied Management, 8(2), pp. 143–161.</a:t>
            </a:r>
            <a:endParaRPr lang="en-US" sz="850" dirty="0"/>
          </a:p>
        </p:txBody>
      </p:sp>
      <p:sp>
        <p:nvSpPr>
          <p:cNvPr id="12" name="Text 10"/>
          <p:cNvSpPr/>
          <p:nvPr/>
        </p:nvSpPr>
        <p:spPr>
          <a:xfrm>
            <a:off x="320040" y="4078224"/>
            <a:ext cx="4206240" cy="347472"/>
          </a:xfrm>
          <a:prstGeom prst="rect">
            <a:avLst/>
          </a:prstGeom>
          <a:noFill/>
        </p:spPr>
        <p:txBody>
          <a:bodyPr wrap="square" rtlCol="0" anchor="ctr"/>
          <a:lstStyle/>
          <a:p>
            <a:pPr marL="0" indent="0">
              <a:lnSpc>
                <a:spcPct val="115000"/>
              </a:lnSpc>
              <a:buNone/>
            </a:pPr>
            <a:r>
              <a:rPr lang="en-US" sz="850" dirty="0">
                <a:solidFill>
                  <a:srgbClr val="B8D4DC"/>
                </a:solidFill>
                <a:latin typeface="Calibri" panose="020F0502020204030204" pitchFamily="34" charset="0"/>
                <a:ea typeface="Calibri" panose="020F0502020204030204" pitchFamily="34" charset="-122"/>
                <a:cs typeface="Calibri" panose="020F0502020204030204" pitchFamily="34" charset="-120"/>
              </a:rPr>
              <a:t>Glasby, J. and Dickinson, H. (2014) Partnership working in health and social care. 2nd edn. Bristol: Policy Press.</a:t>
            </a:r>
            <a:endParaRPr lang="en-US" sz="850" dirty="0"/>
          </a:p>
        </p:txBody>
      </p:sp>
      <p:sp>
        <p:nvSpPr>
          <p:cNvPr id="13" name="Text 11"/>
          <p:cNvSpPr/>
          <p:nvPr/>
        </p:nvSpPr>
        <p:spPr>
          <a:xfrm>
            <a:off x="320040" y="4498848"/>
            <a:ext cx="4206240" cy="347472"/>
          </a:xfrm>
          <a:prstGeom prst="rect">
            <a:avLst/>
          </a:prstGeom>
          <a:noFill/>
        </p:spPr>
        <p:txBody>
          <a:bodyPr wrap="square" rtlCol="0" anchor="ctr"/>
          <a:lstStyle/>
          <a:p>
            <a:pPr marL="0" indent="0">
              <a:lnSpc>
                <a:spcPct val="115000"/>
              </a:lnSpc>
              <a:buNone/>
            </a:pPr>
            <a:r>
              <a:rPr lang="en-US" sz="850" dirty="0">
                <a:solidFill>
                  <a:srgbClr val="B8D4DC"/>
                </a:solidFill>
                <a:latin typeface="Calibri" panose="020F0502020204030204" pitchFamily="34" charset="0"/>
                <a:ea typeface="Calibri" panose="020F0502020204030204" pitchFamily="34" charset="-122"/>
                <a:cs typeface="Calibri" panose="020F0502020204030204" pitchFamily="34" charset="-120"/>
              </a:rPr>
              <a:t>Ham, C. (2018) Making sense of integrated care systems. London: King's Fund.</a:t>
            </a:r>
            <a:endParaRPr lang="en-US" sz="850" dirty="0"/>
          </a:p>
        </p:txBody>
      </p:sp>
      <p:sp>
        <p:nvSpPr>
          <p:cNvPr id="14" name="Text 12"/>
          <p:cNvSpPr/>
          <p:nvPr/>
        </p:nvSpPr>
        <p:spPr>
          <a:xfrm>
            <a:off x="4663440" y="713232"/>
            <a:ext cx="4297680" cy="347472"/>
          </a:xfrm>
          <a:prstGeom prst="rect">
            <a:avLst/>
          </a:prstGeom>
          <a:noFill/>
        </p:spPr>
        <p:txBody>
          <a:bodyPr wrap="square" rtlCol="0" anchor="ctr"/>
          <a:lstStyle/>
          <a:p>
            <a:pPr marL="0" indent="0">
              <a:lnSpc>
                <a:spcPct val="115000"/>
              </a:lnSpc>
              <a:buNone/>
            </a:pPr>
            <a:r>
              <a:rPr lang="en-US" sz="850" dirty="0">
                <a:solidFill>
                  <a:srgbClr val="B8D4DC"/>
                </a:solidFill>
                <a:latin typeface="Calibri" panose="020F0502020204030204" pitchFamily="34" charset="0"/>
                <a:ea typeface="Calibri" panose="020F0502020204030204" pitchFamily="34" charset="-122"/>
                <a:cs typeface="Calibri" panose="020F0502020204030204" pitchFamily="34" charset="-120"/>
              </a:rPr>
              <a:t>Health Foundation (2016) Person-centred care made simple. London: Health Foundation.</a:t>
            </a:r>
            <a:endParaRPr lang="en-US" sz="850" dirty="0"/>
          </a:p>
        </p:txBody>
      </p:sp>
      <p:sp>
        <p:nvSpPr>
          <p:cNvPr id="15" name="Text 13"/>
          <p:cNvSpPr/>
          <p:nvPr/>
        </p:nvSpPr>
        <p:spPr>
          <a:xfrm>
            <a:off x="4663440" y="1133856"/>
            <a:ext cx="4297680" cy="347472"/>
          </a:xfrm>
          <a:prstGeom prst="rect">
            <a:avLst/>
          </a:prstGeom>
          <a:noFill/>
        </p:spPr>
        <p:txBody>
          <a:bodyPr wrap="square" rtlCol="0" anchor="ctr"/>
          <a:lstStyle/>
          <a:p>
            <a:pPr marL="0" indent="0">
              <a:lnSpc>
                <a:spcPct val="115000"/>
              </a:lnSpc>
              <a:buNone/>
            </a:pPr>
            <a:r>
              <a:rPr lang="en-US" sz="850" dirty="0">
                <a:solidFill>
                  <a:srgbClr val="B8D4DC"/>
                </a:solidFill>
                <a:latin typeface="Calibri" panose="020F0502020204030204" pitchFamily="34" charset="0"/>
                <a:ea typeface="Calibri" panose="020F0502020204030204" pitchFamily="34" charset="-122"/>
                <a:cs typeface="Calibri" panose="020F0502020204030204" pitchFamily="34" charset="-120"/>
              </a:rPr>
              <a:t>Hudson, B. (2002) 'Interprofessionality in health and social care', Journal of Interprofessional Care, 16(1), pp. 7–17.</a:t>
            </a:r>
            <a:endParaRPr lang="en-US" sz="850" dirty="0"/>
          </a:p>
        </p:txBody>
      </p:sp>
      <p:sp>
        <p:nvSpPr>
          <p:cNvPr id="16" name="Text 14"/>
          <p:cNvSpPr/>
          <p:nvPr/>
        </p:nvSpPr>
        <p:spPr>
          <a:xfrm>
            <a:off x="4663440" y="1554480"/>
            <a:ext cx="4297680" cy="347472"/>
          </a:xfrm>
          <a:prstGeom prst="rect">
            <a:avLst/>
          </a:prstGeom>
          <a:noFill/>
        </p:spPr>
        <p:txBody>
          <a:bodyPr wrap="square" rtlCol="0" anchor="ctr"/>
          <a:lstStyle/>
          <a:p>
            <a:pPr marL="0" indent="0">
              <a:lnSpc>
                <a:spcPct val="115000"/>
              </a:lnSpc>
              <a:buNone/>
            </a:pPr>
            <a:r>
              <a:rPr lang="en-US" sz="850" dirty="0">
                <a:solidFill>
                  <a:srgbClr val="B8D4DC"/>
                </a:solidFill>
                <a:latin typeface="Calibri" panose="020F0502020204030204" pitchFamily="34" charset="0"/>
                <a:ea typeface="Calibri" panose="020F0502020204030204" pitchFamily="34" charset="-122"/>
                <a:cs typeface="Calibri" panose="020F0502020204030204" pitchFamily="34" charset="-120"/>
              </a:rPr>
              <a:t>Kenrick, D.T. et al. (2010) 'Renovating the pyramid of needs', Perspectives on Psychological Science, 5(3), pp. 292–314.</a:t>
            </a:r>
            <a:endParaRPr lang="en-US" sz="850" dirty="0"/>
          </a:p>
        </p:txBody>
      </p:sp>
      <p:sp>
        <p:nvSpPr>
          <p:cNvPr id="17" name="Text 15"/>
          <p:cNvSpPr/>
          <p:nvPr/>
        </p:nvSpPr>
        <p:spPr>
          <a:xfrm>
            <a:off x="4663440" y="1975104"/>
            <a:ext cx="4297680" cy="347472"/>
          </a:xfrm>
          <a:prstGeom prst="rect">
            <a:avLst/>
          </a:prstGeom>
          <a:noFill/>
        </p:spPr>
        <p:txBody>
          <a:bodyPr wrap="square" rtlCol="0" anchor="ctr"/>
          <a:lstStyle/>
          <a:p>
            <a:pPr marL="0" indent="0">
              <a:lnSpc>
                <a:spcPct val="115000"/>
              </a:lnSpc>
              <a:buNone/>
            </a:pPr>
            <a:r>
              <a:rPr lang="en-US" sz="850" dirty="0">
                <a:solidFill>
                  <a:srgbClr val="B8D4DC"/>
                </a:solidFill>
                <a:latin typeface="Calibri" panose="020F0502020204030204" pitchFamily="34" charset="0"/>
                <a:ea typeface="Calibri" panose="020F0502020204030204" pitchFamily="34" charset="-122"/>
                <a:cs typeface="Calibri" panose="020F0502020204030204" pitchFamily="34" charset="-120"/>
              </a:rPr>
              <a:t>Kitwood, T. (1997) Dementia reconsidered: the person comes first. Buckingham: Open University Press.</a:t>
            </a:r>
            <a:endParaRPr lang="en-US" sz="850" dirty="0"/>
          </a:p>
        </p:txBody>
      </p:sp>
      <p:sp>
        <p:nvSpPr>
          <p:cNvPr id="18" name="Text 16"/>
          <p:cNvSpPr/>
          <p:nvPr/>
        </p:nvSpPr>
        <p:spPr>
          <a:xfrm>
            <a:off x="4663440" y="2395728"/>
            <a:ext cx="4297680" cy="347472"/>
          </a:xfrm>
          <a:prstGeom prst="rect">
            <a:avLst/>
          </a:prstGeom>
          <a:noFill/>
        </p:spPr>
        <p:txBody>
          <a:bodyPr wrap="square" rtlCol="0" anchor="ctr"/>
          <a:lstStyle/>
          <a:p>
            <a:pPr marL="0" indent="0">
              <a:lnSpc>
                <a:spcPct val="115000"/>
              </a:lnSpc>
              <a:buNone/>
            </a:pPr>
            <a:r>
              <a:rPr lang="en-US" sz="850" dirty="0">
                <a:solidFill>
                  <a:srgbClr val="B8D4DC"/>
                </a:solidFill>
                <a:latin typeface="Calibri" panose="020F0502020204030204" pitchFamily="34" charset="0"/>
                <a:ea typeface="Calibri" panose="020F0502020204030204" pitchFamily="34" charset="-122"/>
                <a:cs typeface="Calibri" panose="020F0502020204030204" pitchFamily="34" charset="-120"/>
              </a:rPr>
              <a:t>Leathard, A. (2003) Interprofessional collaboration. Hove: Brunner-Routledge.</a:t>
            </a:r>
            <a:endParaRPr lang="en-US" sz="850" dirty="0"/>
          </a:p>
        </p:txBody>
      </p:sp>
      <p:sp>
        <p:nvSpPr>
          <p:cNvPr id="19" name="Text 17"/>
          <p:cNvSpPr/>
          <p:nvPr/>
        </p:nvSpPr>
        <p:spPr>
          <a:xfrm>
            <a:off x="4663440" y="2816352"/>
            <a:ext cx="4297680" cy="347472"/>
          </a:xfrm>
          <a:prstGeom prst="rect">
            <a:avLst/>
          </a:prstGeom>
          <a:noFill/>
        </p:spPr>
        <p:txBody>
          <a:bodyPr wrap="square" rtlCol="0" anchor="ctr"/>
          <a:lstStyle/>
          <a:p>
            <a:pPr marL="0" indent="0">
              <a:lnSpc>
                <a:spcPct val="115000"/>
              </a:lnSpc>
              <a:buNone/>
            </a:pPr>
            <a:r>
              <a:rPr lang="en-US" sz="850" dirty="0">
                <a:solidFill>
                  <a:srgbClr val="B8D4DC"/>
                </a:solidFill>
                <a:latin typeface="Calibri" panose="020F0502020204030204" pitchFamily="34" charset="0"/>
                <a:ea typeface="Calibri" panose="020F0502020204030204" pitchFamily="34" charset="-122"/>
                <a:cs typeface="Calibri" panose="020F0502020204030204" pitchFamily="34" charset="-120"/>
              </a:rPr>
              <a:t>Manthorpe, J. and Iliffe, S. (2016) 'Personalisation and dementia care', Journal of Interprofessional Care, 30(1), pp. 55–61.</a:t>
            </a:r>
            <a:endParaRPr lang="en-US" sz="850" dirty="0"/>
          </a:p>
        </p:txBody>
      </p:sp>
      <p:sp>
        <p:nvSpPr>
          <p:cNvPr id="20" name="Text 18"/>
          <p:cNvSpPr/>
          <p:nvPr/>
        </p:nvSpPr>
        <p:spPr>
          <a:xfrm>
            <a:off x="4663440" y="3236976"/>
            <a:ext cx="4297680" cy="347472"/>
          </a:xfrm>
          <a:prstGeom prst="rect">
            <a:avLst/>
          </a:prstGeom>
          <a:noFill/>
        </p:spPr>
        <p:txBody>
          <a:bodyPr wrap="square" rtlCol="0" anchor="ctr"/>
          <a:lstStyle/>
          <a:p>
            <a:pPr marL="0" indent="0">
              <a:lnSpc>
                <a:spcPct val="115000"/>
              </a:lnSpc>
              <a:buNone/>
            </a:pPr>
            <a:r>
              <a:rPr lang="en-US" sz="850" dirty="0">
                <a:solidFill>
                  <a:srgbClr val="B8D4DC"/>
                </a:solidFill>
                <a:latin typeface="Calibri" panose="020F0502020204030204" pitchFamily="34" charset="0"/>
                <a:ea typeface="Calibri" panose="020F0502020204030204" pitchFamily="34" charset="-122"/>
                <a:cs typeface="Calibri" panose="020F0502020204030204" pitchFamily="34" charset="-120"/>
              </a:rPr>
              <a:t>Maslow, A.H. (1943) 'A theory of human motivation', Psychological Review, 50(4), pp. 370–396.</a:t>
            </a:r>
            <a:endParaRPr lang="en-US" sz="850" dirty="0"/>
          </a:p>
        </p:txBody>
      </p:sp>
      <p:sp>
        <p:nvSpPr>
          <p:cNvPr id="21" name="Text 19"/>
          <p:cNvSpPr/>
          <p:nvPr/>
        </p:nvSpPr>
        <p:spPr>
          <a:xfrm>
            <a:off x="4663440" y="3657600"/>
            <a:ext cx="4297680" cy="347472"/>
          </a:xfrm>
          <a:prstGeom prst="rect">
            <a:avLst/>
          </a:prstGeom>
          <a:noFill/>
        </p:spPr>
        <p:txBody>
          <a:bodyPr wrap="square" rtlCol="0" anchor="ctr"/>
          <a:lstStyle/>
          <a:p>
            <a:pPr marL="0" indent="0">
              <a:lnSpc>
                <a:spcPct val="115000"/>
              </a:lnSpc>
              <a:buNone/>
            </a:pPr>
            <a:r>
              <a:rPr lang="en-US" sz="850" dirty="0">
                <a:solidFill>
                  <a:srgbClr val="B8D4DC"/>
                </a:solidFill>
                <a:latin typeface="Calibri" panose="020F0502020204030204" pitchFamily="34" charset="0"/>
                <a:ea typeface="Calibri" panose="020F0502020204030204" pitchFamily="34" charset="-122"/>
                <a:cs typeface="Calibri" panose="020F0502020204030204" pitchFamily="34" charset="-120"/>
              </a:rPr>
              <a:t>McCormack, B. and McCance, T. (2017) Person-centred practice in nursing and health care. 2nd edn. Oxford: Wiley-Blackwell.</a:t>
            </a:r>
            <a:endParaRPr lang="en-US" sz="850" dirty="0"/>
          </a:p>
        </p:txBody>
      </p:sp>
      <p:sp>
        <p:nvSpPr>
          <p:cNvPr id="22" name="Text 20"/>
          <p:cNvSpPr/>
          <p:nvPr/>
        </p:nvSpPr>
        <p:spPr>
          <a:xfrm>
            <a:off x="4663440" y="4078224"/>
            <a:ext cx="4297680" cy="347472"/>
          </a:xfrm>
          <a:prstGeom prst="rect">
            <a:avLst/>
          </a:prstGeom>
          <a:noFill/>
        </p:spPr>
        <p:txBody>
          <a:bodyPr wrap="square" rtlCol="0" anchor="ctr"/>
          <a:lstStyle/>
          <a:p>
            <a:pPr marL="0" indent="0">
              <a:lnSpc>
                <a:spcPct val="115000"/>
              </a:lnSpc>
              <a:buNone/>
            </a:pPr>
            <a:r>
              <a:rPr lang="en-US" sz="850" dirty="0">
                <a:solidFill>
                  <a:srgbClr val="B8D4DC"/>
                </a:solidFill>
                <a:latin typeface="Calibri" panose="020F0502020204030204" pitchFamily="34" charset="0"/>
                <a:ea typeface="Calibri" panose="020F0502020204030204" pitchFamily="34" charset="-122"/>
                <a:cs typeface="Calibri" panose="020F0502020204030204" pitchFamily="34" charset="-120"/>
              </a:rPr>
              <a:t>NHS (2023) Stroke. Available at: https://www.nhs.uk/conditions/stroke (Accessed: March 2025).</a:t>
            </a:r>
            <a:endParaRPr lang="en-US" sz="850" dirty="0"/>
          </a:p>
        </p:txBody>
      </p:sp>
      <p:sp>
        <p:nvSpPr>
          <p:cNvPr id="23" name="Text 21"/>
          <p:cNvSpPr/>
          <p:nvPr/>
        </p:nvSpPr>
        <p:spPr>
          <a:xfrm>
            <a:off x="4663440" y="4498848"/>
            <a:ext cx="4297680" cy="347472"/>
          </a:xfrm>
          <a:prstGeom prst="rect">
            <a:avLst/>
          </a:prstGeom>
          <a:noFill/>
        </p:spPr>
        <p:txBody>
          <a:bodyPr wrap="square" rtlCol="0" anchor="ctr"/>
          <a:lstStyle/>
          <a:p>
            <a:pPr marL="0" indent="0">
              <a:lnSpc>
                <a:spcPct val="115000"/>
              </a:lnSpc>
              <a:buNone/>
            </a:pPr>
            <a:r>
              <a:rPr lang="en-US" sz="850" dirty="0">
                <a:solidFill>
                  <a:srgbClr val="B8D4DC"/>
                </a:solidFill>
                <a:latin typeface="Calibri" panose="020F0502020204030204" pitchFamily="34" charset="0"/>
                <a:ea typeface="Calibri" panose="020F0502020204030204" pitchFamily="34" charset="-122"/>
                <a:cs typeface="Calibri" panose="020F0502020204030204" pitchFamily="34" charset="-120"/>
              </a:rPr>
              <a:t>Sacco, R.L. et al. (2013) 'An updated definition of stroke', Stroke, 44(7), pp. 2064–2089.</a:t>
            </a:r>
            <a:endParaRPr lang="en-US" sz="8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19208</Words>
  <Application>WPS Presentation</Application>
  <PresentationFormat>On-screen Show (16:9)</PresentationFormat>
  <Paragraphs>499</Paragraphs>
  <Slides>15</Slides>
  <Notes>15</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15</vt:i4>
      </vt:variant>
    </vt:vector>
  </HeadingPairs>
  <TitlesOfParts>
    <vt:vector size="27" baseType="lpstr">
      <vt:lpstr>Arial</vt:lpstr>
      <vt:lpstr>SimSun</vt:lpstr>
      <vt:lpstr>Wingdings</vt:lpstr>
      <vt:lpstr>Calibri</vt:lpstr>
      <vt:lpstr>Calibri</vt:lpstr>
      <vt:lpstr>Calibri</vt:lpstr>
      <vt:lpstr>Georgia</vt:lpstr>
      <vt:lpstr>Georgia</vt:lpstr>
      <vt:lpstr>Georgia</vt:lpstr>
      <vt:lpstr>Microsoft YaHei</vt:lpstr>
      <vt:lpstr>Arial Unicode MS</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PptxGenJS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Supporting Margaret After a Stroke</dc:title>
  <dc:creator>PptxGenJS</dc:creator>
  <dc:subject>PptxGenJS Presentation</dc:subject>
  <cp:lastModifiedBy>Nargis Ahmed</cp:lastModifiedBy>
  <cp:revision>4</cp:revision>
  <dcterms:created xsi:type="dcterms:W3CDTF">2026-03-21T23:40:00Z</dcterms:created>
  <dcterms:modified xsi:type="dcterms:W3CDTF">2026-03-22T19:07:30Z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A80A0D3ED50842A2857F8EC6696B140C_13</vt:lpwstr>
  </property>
  <property fmtid="{D5CDD505-2E9C-101B-9397-08002B2CF9AE}" pid="3" name="KSOProductBuildVer">
    <vt:lpwstr>2057-12.2.0.23196</vt:lpwstr>
  </property>
</Properties>
</file>