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9"/>
  </p:handoutMasterIdLst>
  <p:sldIdLst>
    <p:sldId id="256" r:id="rId5"/>
    <p:sldId id="257" r:id="rId6"/>
    <p:sldId id="258" r:id="rId7"/>
    <p:sldId id="27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9"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354" y="6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www.bmc.com/dbms-database-management-system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Suneth Fernando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1384995"/>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Introduction to  Data, Databases and Database Management Systems (DBMS).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base"/>
            <a:r>
              <a:rPr lang="en-US" b="0" i="0" dirty="0">
                <a:solidFill>
                  <a:srgbClr val="232323"/>
                </a:solidFill>
                <a:effectLst/>
                <a:latin typeface="Open Sans"/>
              </a:rPr>
              <a:t>DBMS: An Intro to Database Management Systems</a:t>
            </a:r>
          </a:p>
        </p:txBody>
      </p:sp>
      <p:pic>
        <p:nvPicPr>
          <p:cNvPr id="1026" name="Picture 2">
            <a:extLst>
              <a:ext uri="{FF2B5EF4-FFF2-40B4-BE49-F238E27FC236}">
                <a16:creationId xmlns:a16="http://schemas.microsoft.com/office/drawing/2014/main" id="{17726B53-1420-4E16-B5B5-0313699D07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524000"/>
            <a:ext cx="8075240" cy="4209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dirty="0">
                <a:solidFill>
                  <a:srgbClr val="29A5D6"/>
                </a:solidFill>
                <a:latin typeface="Open Sans"/>
              </a:rPr>
              <a:t>Understand the concept – DBMS</a:t>
            </a:r>
          </a:p>
          <a:p>
            <a:pPr algn="just">
              <a:buFont typeface="Wingdings" panose="05000000000000000000" pitchFamily="2" charset="2"/>
              <a:buChar char="Ø"/>
            </a:pPr>
            <a:r>
              <a:rPr lang="en-GB" dirty="0">
                <a:solidFill>
                  <a:srgbClr val="29A5D6"/>
                </a:solidFill>
                <a:latin typeface="Open Sans"/>
              </a:rPr>
              <a:t>Identify different types of databases</a:t>
            </a:r>
          </a:p>
          <a:p>
            <a:pPr algn="just">
              <a:buFont typeface="Wingdings" panose="05000000000000000000" pitchFamily="2" charset="2"/>
              <a:buChar char="Ø"/>
            </a:pPr>
            <a:r>
              <a:rPr lang="en-GB" dirty="0">
                <a:solidFill>
                  <a:srgbClr val="29A5D6"/>
                </a:solidFill>
                <a:latin typeface="Open Sans"/>
              </a:rPr>
              <a:t>Components of DBMS</a:t>
            </a:r>
          </a:p>
          <a:p>
            <a:pPr algn="just">
              <a:buFont typeface="Wingdings" panose="05000000000000000000" pitchFamily="2" charset="2"/>
              <a:buChar char="Ø"/>
            </a:pPr>
            <a:r>
              <a:rPr lang="en-GB" dirty="0">
                <a:solidFill>
                  <a:srgbClr val="29A5D6"/>
                </a:solidFill>
                <a:latin typeface="Open Sans"/>
              </a:rPr>
              <a:t>DBMS system Architecture</a:t>
            </a:r>
          </a:p>
          <a:p>
            <a:pPr algn="just">
              <a:buFont typeface="Wingdings" panose="05000000000000000000" pitchFamily="2" charset="2"/>
              <a:buChar char="Ø"/>
            </a:pPr>
            <a:r>
              <a:rPr lang="en-GB" dirty="0">
                <a:solidFill>
                  <a:srgbClr val="29A5D6"/>
                </a:solidFill>
                <a:latin typeface="Open Sans"/>
              </a:rPr>
              <a:t>Benefits of DBMS</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 Database</a:t>
            </a:r>
          </a:p>
        </p:txBody>
      </p:sp>
      <p:sp>
        <p:nvSpPr>
          <p:cNvPr id="3" name="Content Placeholder 2"/>
          <p:cNvSpPr>
            <a:spLocks noGrp="1"/>
          </p:cNvSpPr>
          <p:nvPr>
            <p:ph idx="1"/>
          </p:nvPr>
        </p:nvSpPr>
        <p:spPr>
          <a:xfrm>
            <a:off x="251520" y="1600201"/>
            <a:ext cx="8435280" cy="3917032"/>
          </a:xfrm>
        </p:spPr>
        <p:txBody>
          <a:bodyPr>
            <a:normAutofit fontScale="92500"/>
          </a:bodyPr>
          <a:lstStyle/>
          <a:p>
            <a:pPr marL="0" indent="0" algn="just">
              <a:buNone/>
            </a:pPr>
            <a:r>
              <a:rPr lang="en-US" b="0" i="0" u="none" strike="noStrike" dirty="0">
                <a:solidFill>
                  <a:srgbClr val="29A5D6"/>
                </a:solidFill>
                <a:effectLst/>
                <a:latin typeface="Open Sans"/>
              </a:rPr>
              <a:t>Database is any collection of electronic records</a:t>
            </a:r>
            <a:r>
              <a:rPr lang="en-US" b="0" i="0" dirty="0">
                <a:solidFill>
                  <a:srgbClr val="1D1D1D"/>
                </a:solidFill>
                <a:effectLst/>
                <a:latin typeface="Open Sans"/>
              </a:rPr>
              <a:t> that can be processed to produce useful information. The data can be accessed, modified, managed, controlled and organized to perform various data-processing operations. The data is typically indexed across rows, columns and tables that make workload processing and data querying efficient.</a:t>
            </a:r>
            <a:endParaRPr lang="en-GB" dirty="0"/>
          </a:p>
        </p:txBody>
      </p:sp>
    </p:spTree>
    <p:extLst>
      <p:ext uri="{BB962C8B-B14F-4D97-AF65-F5344CB8AC3E}">
        <p14:creationId xmlns:p14="http://schemas.microsoft.com/office/powerpoint/2010/main" val="2995936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0" i="0" dirty="0">
                <a:solidFill>
                  <a:srgbClr val="1D1D1D"/>
                </a:solidFill>
                <a:effectLst/>
                <a:latin typeface="Open Sans"/>
              </a:rPr>
              <a:t>Different types of databases</a:t>
            </a:r>
            <a:endParaRPr lang="en-GB" dirty="0"/>
          </a:p>
        </p:txBody>
      </p:sp>
      <p:sp>
        <p:nvSpPr>
          <p:cNvPr id="3" name="TextBox 2">
            <a:extLst>
              <a:ext uri="{FF2B5EF4-FFF2-40B4-BE49-F238E27FC236}">
                <a16:creationId xmlns:a16="http://schemas.microsoft.com/office/drawing/2014/main" id="{0C181AD9-646C-438F-9950-7ACFFA503EFA}"/>
              </a:ext>
            </a:extLst>
          </p:cNvPr>
          <p:cNvSpPr txBox="1"/>
          <p:nvPr/>
        </p:nvSpPr>
        <p:spPr>
          <a:xfrm>
            <a:off x="251520" y="980728"/>
            <a:ext cx="8784976" cy="4801314"/>
          </a:xfrm>
          <a:prstGeom prst="rect">
            <a:avLst/>
          </a:prstGeom>
          <a:noFill/>
        </p:spPr>
        <p:txBody>
          <a:bodyPr wrap="square" rtlCol="0">
            <a:spAutoFit/>
          </a:bodyPr>
          <a:lstStyle/>
          <a:p>
            <a:pPr marL="457200" indent="-457200" algn="l" fontAlgn="base">
              <a:buFont typeface="Wingdings" panose="05000000000000000000" pitchFamily="2" charset="2"/>
              <a:buChar char="Ø"/>
            </a:pPr>
            <a:r>
              <a:rPr lang="en-US" sz="3400" b="0" i="0" dirty="0">
                <a:solidFill>
                  <a:srgbClr val="1D1D1D"/>
                </a:solidFill>
                <a:effectLst/>
                <a:latin typeface="Open Sans"/>
              </a:rPr>
              <a:t>Object-oriented</a:t>
            </a:r>
          </a:p>
          <a:p>
            <a:pPr marL="457200" indent="-457200" algn="l" fontAlgn="base">
              <a:buFont typeface="Wingdings" panose="05000000000000000000" pitchFamily="2" charset="2"/>
              <a:buChar char="Ø"/>
            </a:pPr>
            <a:r>
              <a:rPr lang="en-US" sz="3400" b="0" i="0" dirty="0">
                <a:solidFill>
                  <a:srgbClr val="1D1D1D"/>
                </a:solidFill>
                <a:effectLst/>
                <a:latin typeface="Open Sans"/>
              </a:rPr>
              <a:t>Relational</a:t>
            </a:r>
          </a:p>
          <a:p>
            <a:pPr marL="457200" indent="-457200" algn="l" fontAlgn="base">
              <a:buFont typeface="Wingdings" panose="05000000000000000000" pitchFamily="2" charset="2"/>
              <a:buChar char="Ø"/>
            </a:pPr>
            <a:r>
              <a:rPr lang="en-US" sz="3400" b="0" i="0" dirty="0">
                <a:solidFill>
                  <a:srgbClr val="1D1D1D"/>
                </a:solidFill>
                <a:effectLst/>
                <a:latin typeface="Open Sans"/>
              </a:rPr>
              <a:t>Distributed</a:t>
            </a:r>
          </a:p>
          <a:p>
            <a:pPr marL="457200" indent="-457200" algn="l" fontAlgn="base">
              <a:buFont typeface="Wingdings" panose="05000000000000000000" pitchFamily="2" charset="2"/>
              <a:buChar char="Ø"/>
            </a:pPr>
            <a:r>
              <a:rPr lang="en-US" sz="3400" b="0" i="0" dirty="0">
                <a:solidFill>
                  <a:srgbClr val="1D1D1D"/>
                </a:solidFill>
                <a:effectLst/>
                <a:latin typeface="Open Sans"/>
              </a:rPr>
              <a:t>Hierarchical</a:t>
            </a:r>
          </a:p>
          <a:p>
            <a:pPr marL="457200" indent="-457200" algn="l" fontAlgn="base">
              <a:buFont typeface="Wingdings" panose="05000000000000000000" pitchFamily="2" charset="2"/>
              <a:buChar char="Ø"/>
            </a:pPr>
            <a:r>
              <a:rPr lang="en-US" sz="3400" b="0" i="0" dirty="0">
                <a:solidFill>
                  <a:srgbClr val="1D1D1D"/>
                </a:solidFill>
                <a:effectLst/>
                <a:latin typeface="Open Sans"/>
              </a:rPr>
              <a:t>Network</a:t>
            </a:r>
          </a:p>
          <a:p>
            <a:pPr algn="l" fontAlgn="base"/>
            <a:endParaRPr lang="en-US" sz="3400" dirty="0">
              <a:solidFill>
                <a:srgbClr val="1D1D1D"/>
              </a:solidFill>
              <a:latin typeface="Open Sans"/>
            </a:endParaRPr>
          </a:p>
          <a:p>
            <a:pPr algn="l" fontAlgn="base"/>
            <a:r>
              <a:rPr lang="en-US" sz="3400" b="0" i="0" dirty="0">
                <a:solidFill>
                  <a:srgbClr val="FF0000"/>
                </a:solidFill>
                <a:effectLst/>
                <a:latin typeface="Open Sans"/>
              </a:rPr>
              <a:t>Tutorial : </a:t>
            </a:r>
            <a:r>
              <a:rPr lang="en-US" sz="3400" b="0" i="0" dirty="0">
                <a:solidFill>
                  <a:srgbClr val="1D1D1D"/>
                </a:solidFill>
                <a:effectLst/>
                <a:latin typeface="Open Sans"/>
              </a:rPr>
              <a:t>find key features of each type. Compare and contrast similarities and differences. </a:t>
            </a:r>
          </a:p>
        </p:txBody>
      </p:sp>
    </p:spTree>
    <p:extLst>
      <p:ext uri="{BB962C8B-B14F-4D97-AF65-F5344CB8AC3E}">
        <p14:creationId xmlns:p14="http://schemas.microsoft.com/office/powerpoint/2010/main" val="4134577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0" i="0" dirty="0">
                <a:solidFill>
                  <a:srgbClr val="1D1D1D"/>
                </a:solidFill>
                <a:effectLst/>
                <a:latin typeface="Open Sans"/>
              </a:rPr>
              <a:t>Why DBMS required ? </a:t>
            </a:r>
            <a:endParaRPr lang="en-GB" dirty="0"/>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980728"/>
            <a:ext cx="8928992" cy="4708981"/>
          </a:xfrm>
          <a:prstGeom prst="rect">
            <a:avLst/>
          </a:prstGeom>
          <a:noFill/>
        </p:spPr>
        <p:txBody>
          <a:bodyPr wrap="square" rtlCol="0">
            <a:spAutoFit/>
          </a:bodyPr>
          <a:lstStyle/>
          <a:p>
            <a:pPr algn="just" fontAlgn="base"/>
            <a:r>
              <a:rPr lang="en-US" sz="3000" b="0" i="0" dirty="0">
                <a:effectLst/>
                <a:latin typeface="Open Sans"/>
              </a:rPr>
              <a:t>In </a:t>
            </a:r>
            <a:r>
              <a:rPr lang="en-US" sz="3000" b="0" i="0" dirty="0">
                <a:solidFill>
                  <a:srgbClr val="002060"/>
                </a:solidFill>
                <a:effectLst/>
                <a:latin typeface="Open Sans"/>
              </a:rPr>
              <a:t>enterprise applications</a:t>
            </a:r>
            <a:r>
              <a:rPr lang="en-US" sz="3000" b="0" i="0" dirty="0">
                <a:effectLst/>
                <a:latin typeface="Open Sans"/>
              </a:rPr>
              <a:t>, </a:t>
            </a:r>
            <a:r>
              <a:rPr lang="en-US" sz="3000" b="0" i="0" dirty="0">
                <a:solidFill>
                  <a:srgbClr val="002060"/>
                </a:solidFill>
                <a:effectLst/>
                <a:latin typeface="Open Sans"/>
              </a:rPr>
              <a:t>databases involve mission-critical, </a:t>
            </a:r>
            <a:r>
              <a:rPr lang="en-US" sz="3000" b="0" i="0" u="none" strike="noStrike" dirty="0">
                <a:solidFill>
                  <a:srgbClr val="002060"/>
                </a:solidFill>
                <a:effectLst/>
                <a:latin typeface="Open Sans"/>
              </a:rPr>
              <a:t>security-sensitive</a:t>
            </a:r>
            <a:r>
              <a:rPr lang="en-US" sz="3000" b="0" i="0" dirty="0">
                <a:solidFill>
                  <a:srgbClr val="002060"/>
                </a:solidFill>
                <a:effectLst/>
                <a:latin typeface="Open Sans"/>
              </a:rPr>
              <a:t>, and compliance-focused record items</a:t>
            </a:r>
            <a:r>
              <a:rPr lang="en-US" sz="3000" b="0" i="0" dirty="0">
                <a:effectLst/>
                <a:latin typeface="Open Sans"/>
              </a:rPr>
              <a:t> that have </a:t>
            </a:r>
            <a:r>
              <a:rPr lang="en-US" sz="3000" b="0" i="0" dirty="0">
                <a:solidFill>
                  <a:srgbClr val="0070C0"/>
                </a:solidFill>
                <a:effectLst/>
                <a:latin typeface="Open Sans"/>
              </a:rPr>
              <a:t>complicated logical relationships with other datasets </a:t>
            </a:r>
            <a:r>
              <a:rPr lang="en-US" sz="3000" b="0" i="0" dirty="0">
                <a:effectLst/>
                <a:latin typeface="Open Sans"/>
              </a:rPr>
              <a:t>and </a:t>
            </a:r>
            <a:r>
              <a:rPr lang="en-US" sz="3000" b="0" i="0" dirty="0">
                <a:solidFill>
                  <a:srgbClr val="0070C0"/>
                </a:solidFill>
                <a:effectLst/>
                <a:latin typeface="Open Sans"/>
              </a:rPr>
              <a:t>grow exponentially over time as the user base increases</a:t>
            </a:r>
            <a:r>
              <a:rPr lang="en-US" sz="3000" b="0" i="0" dirty="0">
                <a:effectLst/>
                <a:latin typeface="Open Sans"/>
              </a:rPr>
              <a:t>. As a result, </a:t>
            </a:r>
            <a:r>
              <a:rPr lang="en-US" sz="3000" b="0" i="0" dirty="0">
                <a:solidFill>
                  <a:srgbClr val="7030A0"/>
                </a:solidFill>
                <a:effectLst/>
                <a:latin typeface="Open Sans"/>
              </a:rPr>
              <a:t>these organizations require technology solutions to maintain, secure, manage, and process the data stored in databases.</a:t>
            </a:r>
          </a:p>
          <a:p>
            <a:pPr algn="just" fontAlgn="base"/>
            <a:r>
              <a:rPr lang="en-US" sz="3000" b="0" i="0" dirty="0">
                <a:solidFill>
                  <a:srgbClr val="1D1D1D"/>
                </a:solidFill>
                <a:effectLst/>
                <a:latin typeface="Open Sans"/>
              </a:rPr>
              <a:t>This is where Database Management Systems come into play.</a:t>
            </a:r>
          </a:p>
        </p:txBody>
      </p:sp>
    </p:spTree>
    <p:extLst>
      <p:ext uri="{BB962C8B-B14F-4D97-AF65-F5344CB8AC3E}">
        <p14:creationId xmlns:p14="http://schemas.microsoft.com/office/powerpoint/2010/main" val="3920248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b="0" i="0" dirty="0">
                <a:solidFill>
                  <a:srgbClr val="232323"/>
                </a:solidFill>
                <a:effectLst/>
                <a:latin typeface="Open Sans"/>
              </a:rPr>
              <a:t>What is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3539430"/>
          </a:xfrm>
          <a:prstGeom prst="rect">
            <a:avLst/>
          </a:prstGeom>
          <a:noFill/>
        </p:spPr>
        <p:txBody>
          <a:bodyPr wrap="square" rtlCol="0">
            <a:spAutoFit/>
          </a:bodyPr>
          <a:lstStyle/>
          <a:p>
            <a:pPr algn="just" fontAlgn="base"/>
            <a:r>
              <a:rPr lang="en-US" sz="3200" b="0" i="0" dirty="0">
                <a:solidFill>
                  <a:srgbClr val="1D1D1D"/>
                </a:solidFill>
                <a:effectLst/>
                <a:latin typeface="Open Sans"/>
              </a:rPr>
              <a:t>Database Management Systems (DBMS) refer to the technology solution used to optimize and manage the storage and retrieval of data from databases. DBMS offers a systematic approach to manage databases via an interface for users as well as workloads accessing the databases via apps.</a:t>
            </a:r>
            <a:endParaRPr lang="en-US" sz="3000" b="0" i="0" dirty="0">
              <a:solidFill>
                <a:srgbClr val="1D1D1D"/>
              </a:solidFill>
              <a:effectLst/>
              <a:latin typeface="Open Sans"/>
            </a:endParaRPr>
          </a:p>
        </p:txBody>
      </p:sp>
    </p:spTree>
    <p:extLst>
      <p:ext uri="{BB962C8B-B14F-4D97-AF65-F5344CB8AC3E}">
        <p14:creationId xmlns:p14="http://schemas.microsoft.com/office/powerpoint/2010/main" val="3339153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US" sz="3400" b="1" i="0" dirty="0">
                <a:solidFill>
                  <a:srgbClr val="1D1D1D"/>
                </a:solidFill>
                <a:effectLst/>
                <a:latin typeface="Open Sans"/>
              </a:rPr>
              <a:t>The management responsibilities for DBMS</a:t>
            </a:r>
            <a:endParaRPr lang="en-GB" sz="3400" b="1" i="0" dirty="0">
              <a:solidFill>
                <a:srgbClr val="232323"/>
              </a:solidFill>
              <a:effectLst/>
              <a:latin typeface="Open Sans"/>
            </a:endParaRP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4524315"/>
          </a:xfrm>
          <a:prstGeom prst="rect">
            <a:avLst/>
          </a:prstGeom>
          <a:noFill/>
        </p:spPr>
        <p:txBody>
          <a:bodyPr wrap="square" rtlCol="0">
            <a:spAutoFit/>
          </a:bodyPr>
          <a:lstStyle/>
          <a:p>
            <a:pPr marL="457200" indent="-457200" algn="l" fontAlgn="base">
              <a:buFont typeface="Wingdings" panose="05000000000000000000" pitchFamily="2" charset="2"/>
              <a:buChar char="Ø"/>
            </a:pPr>
            <a:r>
              <a:rPr lang="en-US" sz="3200" b="0" i="0" dirty="0">
                <a:solidFill>
                  <a:srgbClr val="1D1D1D"/>
                </a:solidFill>
                <a:effectLst/>
                <a:latin typeface="Open Sans"/>
              </a:rPr>
              <a:t>Information within the databases</a:t>
            </a:r>
          </a:p>
          <a:p>
            <a:pPr marL="457200" indent="-457200" algn="l" fontAlgn="base">
              <a:buFont typeface="Wingdings" panose="05000000000000000000" pitchFamily="2" charset="2"/>
              <a:buChar char="Ø"/>
            </a:pPr>
            <a:r>
              <a:rPr lang="en-US" sz="3200" b="0" i="0" dirty="0">
                <a:solidFill>
                  <a:srgbClr val="1D1D1D"/>
                </a:solidFill>
                <a:effectLst/>
                <a:latin typeface="Open Sans"/>
              </a:rPr>
              <a:t>The processes applied to databases, such as access and modification</a:t>
            </a:r>
          </a:p>
          <a:p>
            <a:pPr marL="457200" indent="-457200" algn="l" fontAlgn="base">
              <a:buFont typeface="Wingdings" panose="05000000000000000000" pitchFamily="2" charset="2"/>
              <a:buChar char="Ø"/>
            </a:pPr>
            <a:r>
              <a:rPr lang="en-US" sz="3200" b="0" i="0" dirty="0">
                <a:solidFill>
                  <a:srgbClr val="1D1D1D"/>
                </a:solidFill>
                <a:effectLst/>
                <a:latin typeface="Open Sans"/>
              </a:rPr>
              <a:t>The database’s logic structure</a:t>
            </a:r>
          </a:p>
          <a:p>
            <a:pPr algn="l" fontAlgn="base"/>
            <a:endParaRPr lang="en-US" sz="3200" b="0" i="0" dirty="0">
              <a:solidFill>
                <a:srgbClr val="1D1D1D"/>
              </a:solidFill>
              <a:effectLst/>
              <a:latin typeface="Open Sans"/>
            </a:endParaRPr>
          </a:p>
          <a:p>
            <a:pPr algn="l" fontAlgn="base"/>
            <a:r>
              <a:rPr lang="en-US" sz="3200" b="0" i="0" dirty="0">
                <a:solidFill>
                  <a:srgbClr val="1D1D1D"/>
                </a:solidFill>
                <a:effectLst/>
                <a:latin typeface="Open Sans"/>
              </a:rPr>
              <a:t>DBMS also facilitates additional administrative operations such as</a:t>
            </a:r>
            <a:r>
              <a:rPr lang="en-US" sz="3200" dirty="0">
                <a:solidFill>
                  <a:srgbClr val="1D1D1D"/>
                </a:solidFill>
                <a:latin typeface="Open Sans"/>
              </a:rPr>
              <a:t> </a:t>
            </a:r>
            <a:r>
              <a:rPr lang="en-US" sz="3200" dirty="0">
                <a:solidFill>
                  <a:srgbClr val="0070C0"/>
                </a:solidFill>
                <a:latin typeface="Open Sans"/>
              </a:rPr>
              <a:t>change management,  disaster recovery,</a:t>
            </a:r>
            <a:r>
              <a:rPr lang="en-US" sz="3200" dirty="0">
                <a:solidFill>
                  <a:srgbClr val="1D1D1D"/>
                </a:solidFill>
                <a:latin typeface="Open Sans"/>
              </a:rPr>
              <a:t> </a:t>
            </a:r>
            <a:r>
              <a:rPr lang="en-US" sz="3200" dirty="0">
                <a:solidFill>
                  <a:srgbClr val="0070C0"/>
                </a:solidFill>
                <a:latin typeface="Open Sans"/>
              </a:rPr>
              <a:t>compliance, and performance monitoring, among others</a:t>
            </a:r>
            <a:r>
              <a:rPr lang="en-US" sz="3200" dirty="0">
                <a:solidFill>
                  <a:srgbClr val="1D1D1D"/>
                </a:solidFill>
                <a:latin typeface="Open Sans"/>
              </a:rPr>
              <a:t>.</a:t>
            </a:r>
          </a:p>
        </p:txBody>
      </p:sp>
    </p:spTree>
    <p:extLst>
      <p:ext uri="{BB962C8B-B14F-4D97-AF65-F5344CB8AC3E}">
        <p14:creationId xmlns:p14="http://schemas.microsoft.com/office/powerpoint/2010/main" val="1158189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4524315"/>
          </a:xfrm>
          <a:prstGeom prst="rect">
            <a:avLst/>
          </a:prstGeom>
          <a:noFill/>
        </p:spPr>
        <p:txBody>
          <a:bodyPr wrap="square" rtlCol="0">
            <a:spAutoFit/>
          </a:bodyPr>
          <a:lstStyle/>
          <a:p>
            <a:pPr algn="just" fontAlgn="base">
              <a:buFont typeface="Arial" panose="020B0604020202020204" pitchFamily="34" charset="0"/>
              <a:buChar char="•"/>
            </a:pPr>
            <a:r>
              <a:rPr lang="en-US" sz="3200" b="1" i="0" dirty="0">
                <a:solidFill>
                  <a:srgbClr val="1D1D1D"/>
                </a:solidFill>
                <a:effectLst/>
                <a:latin typeface="Open Sans"/>
              </a:rPr>
              <a:t>Software.</a:t>
            </a:r>
            <a:r>
              <a:rPr lang="en-US" sz="3200" b="0" i="0" dirty="0">
                <a:solidFill>
                  <a:srgbClr val="1D1D1D"/>
                </a:solidFill>
                <a:effectLst/>
                <a:latin typeface="Open Sans"/>
              </a:rPr>
              <a:t> DBMS is primarily a software system that can be considered as a management console or an interface to interact with and manage databases. The interfacing also spreads across real-world physical systems that contribute data to the backend databases. The OS, networking software, and the </a:t>
            </a:r>
            <a:r>
              <a:rPr lang="en-US" sz="3200" dirty="0">
                <a:solidFill>
                  <a:srgbClr val="1D1D1D"/>
                </a:solidFill>
                <a:latin typeface="Open Sans"/>
              </a:rPr>
              <a:t>hardware infrastructure is involved in creating</a:t>
            </a:r>
            <a:r>
              <a:rPr lang="en-US" sz="3200" b="0" i="0" dirty="0">
                <a:solidFill>
                  <a:srgbClr val="1D1D1D"/>
                </a:solidFill>
                <a:effectLst/>
                <a:latin typeface="Open Sans"/>
              </a:rPr>
              <a:t>, accessing, managing, and processing the databases.</a:t>
            </a:r>
          </a:p>
        </p:txBody>
      </p:sp>
    </p:spTree>
    <p:extLst>
      <p:ext uri="{BB962C8B-B14F-4D97-AF65-F5344CB8AC3E}">
        <p14:creationId xmlns:p14="http://schemas.microsoft.com/office/powerpoint/2010/main" val="817653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4031873"/>
          </a:xfrm>
          <a:prstGeom prst="rect">
            <a:avLst/>
          </a:prstGeom>
          <a:noFill/>
        </p:spPr>
        <p:txBody>
          <a:bodyPr wrap="square" rtlCol="0">
            <a:spAutoFit/>
          </a:bodyPr>
          <a:lstStyle/>
          <a:p>
            <a:pPr algn="just" fontAlgn="base">
              <a:buFont typeface="Arial" panose="020B0604020202020204" pitchFamily="34" charset="0"/>
              <a:buChar char="•"/>
            </a:pPr>
            <a:r>
              <a:rPr lang="en-US" sz="3200" b="1" i="0" dirty="0">
                <a:solidFill>
                  <a:srgbClr val="1D1D1D"/>
                </a:solidFill>
                <a:effectLst/>
                <a:latin typeface="Open Sans"/>
              </a:rPr>
              <a:t>Data.</a:t>
            </a:r>
            <a:r>
              <a:rPr lang="en-US" sz="3200" b="0" i="0" dirty="0">
                <a:solidFill>
                  <a:srgbClr val="1D1D1D"/>
                </a:solidFill>
                <a:effectLst/>
                <a:latin typeface="Open Sans"/>
              </a:rPr>
              <a:t> DBMS contains operational data, access to database records and metadata as a resource to perform the necessary functionality. The data may include files with such as index files, administrative information, and data dictionaries used to represent data flows, ownership, structure, and relationships to other records or objects.</a:t>
            </a:r>
          </a:p>
        </p:txBody>
      </p:sp>
    </p:spTree>
    <p:extLst>
      <p:ext uri="{BB962C8B-B14F-4D97-AF65-F5344CB8AC3E}">
        <p14:creationId xmlns:p14="http://schemas.microsoft.com/office/powerpoint/2010/main" val="831717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2554545"/>
          </a:xfrm>
          <a:prstGeom prst="rect">
            <a:avLst/>
          </a:prstGeom>
          <a:noFill/>
        </p:spPr>
        <p:txBody>
          <a:bodyPr wrap="square" rtlCol="0">
            <a:spAutoFit/>
          </a:bodyPr>
          <a:lstStyle/>
          <a:p>
            <a:pPr algn="just" fontAlgn="base">
              <a:buFont typeface="Arial" panose="020B0604020202020204" pitchFamily="34" charset="0"/>
              <a:buChar char="•"/>
            </a:pPr>
            <a:r>
              <a:rPr lang="en-US" sz="3200" b="1" i="0" dirty="0">
                <a:solidFill>
                  <a:srgbClr val="1D1D1D"/>
                </a:solidFill>
                <a:effectLst/>
                <a:latin typeface="Open Sans"/>
              </a:rPr>
              <a:t>Procedures.</a:t>
            </a:r>
            <a:r>
              <a:rPr lang="en-US" sz="3200" b="0" i="0" dirty="0">
                <a:solidFill>
                  <a:srgbClr val="1D1D1D"/>
                </a:solidFill>
                <a:effectLst/>
                <a:latin typeface="Open Sans"/>
              </a:rPr>
              <a:t> While not a part of the DBMS software, procedures can be considered as instructions on using DBMS. The documented guidelines assist users in designing, modifying, managing, and processing databases.</a:t>
            </a:r>
          </a:p>
        </p:txBody>
      </p:sp>
    </p:spTree>
    <p:extLst>
      <p:ext uri="{BB962C8B-B14F-4D97-AF65-F5344CB8AC3E}">
        <p14:creationId xmlns:p14="http://schemas.microsoft.com/office/powerpoint/2010/main" val="3513015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4247317"/>
          </a:xfrm>
          <a:prstGeom prst="rect">
            <a:avLst/>
          </a:prstGeom>
          <a:noFill/>
        </p:spPr>
        <p:txBody>
          <a:bodyPr wrap="square" rtlCol="0">
            <a:spAutoFit/>
          </a:bodyPr>
          <a:lstStyle/>
          <a:p>
            <a:pPr algn="just" fontAlgn="base">
              <a:buFont typeface="Arial" panose="020B0604020202020204" pitchFamily="34" charset="0"/>
              <a:buChar char="•"/>
            </a:pPr>
            <a:r>
              <a:rPr lang="en-GB" sz="3000" b="1" i="0" dirty="0">
                <a:solidFill>
                  <a:srgbClr val="1D1D1D"/>
                </a:solidFill>
                <a:effectLst/>
                <a:latin typeface="Open Sans"/>
              </a:rPr>
              <a:t>Database languages.</a:t>
            </a:r>
            <a:r>
              <a:rPr lang="en-GB" sz="3000" b="0" i="0" dirty="0">
                <a:solidFill>
                  <a:srgbClr val="1D1D1D"/>
                </a:solidFill>
                <a:effectLst/>
                <a:latin typeface="Open Sans"/>
              </a:rPr>
              <a:t> These are components of the DBMS used to access, modify, store, and retrieve data items from databases; specify database schema; control user access; and perform other associated database management operations. Types of DBMS languages include Data Definition Language (DDL), Data Manipulation Language (DML), Database Access Language (DAL) and Data Control Language (DCL).</a:t>
            </a:r>
          </a:p>
        </p:txBody>
      </p:sp>
    </p:spTree>
    <p:extLst>
      <p:ext uri="{BB962C8B-B14F-4D97-AF65-F5344CB8AC3E}">
        <p14:creationId xmlns:p14="http://schemas.microsoft.com/office/powerpoint/2010/main" val="3930637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4493538"/>
          </a:xfrm>
          <a:prstGeom prst="rect">
            <a:avLst/>
          </a:prstGeom>
          <a:noFill/>
        </p:spPr>
        <p:txBody>
          <a:bodyPr wrap="square" rtlCol="0">
            <a:spAutoFit/>
          </a:bodyPr>
          <a:lstStyle/>
          <a:p>
            <a:pPr algn="just" fontAlgn="base">
              <a:buFont typeface="Arial" panose="020B0604020202020204" pitchFamily="34" charset="0"/>
              <a:buChar char="•"/>
            </a:pPr>
            <a:r>
              <a:rPr lang="en-US" sz="2600" b="1" i="0" dirty="0">
                <a:solidFill>
                  <a:srgbClr val="1D1D1D"/>
                </a:solidFill>
                <a:effectLst/>
                <a:latin typeface="Open Sans"/>
              </a:rPr>
              <a:t>Query processor.</a:t>
            </a:r>
            <a:r>
              <a:rPr lang="en-US" sz="2600" b="0" i="0" dirty="0">
                <a:solidFill>
                  <a:srgbClr val="1D1D1D"/>
                </a:solidFill>
                <a:effectLst/>
                <a:latin typeface="Open Sans"/>
              </a:rPr>
              <a:t> As a fundamental component of the DBMS, the </a:t>
            </a:r>
            <a:r>
              <a:rPr lang="en-US" sz="2600" b="1" i="0" dirty="0">
                <a:solidFill>
                  <a:srgbClr val="0070C0"/>
                </a:solidFill>
                <a:effectLst/>
                <a:latin typeface="Open Sans"/>
              </a:rPr>
              <a:t>query processor acts as an intermediary between users and the DBMS data engine in order to communicate query requests.</a:t>
            </a:r>
            <a:r>
              <a:rPr lang="en-US" sz="2600" b="0" i="0" dirty="0">
                <a:solidFill>
                  <a:srgbClr val="1D1D1D"/>
                </a:solidFill>
                <a:effectLst/>
                <a:latin typeface="Open Sans"/>
              </a:rPr>
              <a:t> When users enter an instruction in SQL language, the command is executed from the high-level language instruction to a low-level language that the underlying machine can understand and process to perform the appropriate DBMS functionality. In addition to instruction parsing and translation, the query processor also optimizes queries to ensure fast processing and accurate results.</a:t>
            </a:r>
          </a:p>
        </p:txBody>
      </p:sp>
    </p:spTree>
    <p:extLst>
      <p:ext uri="{BB962C8B-B14F-4D97-AF65-F5344CB8AC3E}">
        <p14:creationId xmlns:p14="http://schemas.microsoft.com/office/powerpoint/2010/main" val="3808409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860187"/>
            <a:ext cx="8928992" cy="4832092"/>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Runtime database manager.</a:t>
            </a:r>
            <a:r>
              <a:rPr lang="en-US" sz="2800" b="0" i="0" dirty="0">
                <a:solidFill>
                  <a:srgbClr val="1D1D1D"/>
                </a:solidFill>
                <a:effectLst/>
                <a:latin typeface="Open Sans"/>
              </a:rPr>
              <a:t> A centralized management component of DBMS that handles functionality associated with runtime data, which is commonly used for context-based database access. </a:t>
            </a:r>
            <a:r>
              <a:rPr lang="en-US" sz="2800" b="1" i="0" dirty="0">
                <a:solidFill>
                  <a:srgbClr val="0070C0"/>
                </a:solidFill>
                <a:effectLst/>
                <a:latin typeface="Open Sans"/>
              </a:rPr>
              <a:t>This component checks for user authorization to request the query; processes the approved queries; devises an optimal strategy for query execution; supports concurrency so that multiple users can simultaneously work on same databases; and ensures integrity of data recorded into the databases.</a:t>
            </a:r>
          </a:p>
        </p:txBody>
      </p:sp>
    </p:spTree>
    <p:extLst>
      <p:ext uri="{BB962C8B-B14F-4D97-AF65-F5344CB8AC3E}">
        <p14:creationId xmlns:p14="http://schemas.microsoft.com/office/powerpoint/2010/main" val="2397203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860187"/>
            <a:ext cx="8928992" cy="4401205"/>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Database manager.</a:t>
            </a:r>
            <a:r>
              <a:rPr lang="en-US" sz="2800" b="0" i="0" dirty="0">
                <a:solidFill>
                  <a:srgbClr val="1D1D1D"/>
                </a:solidFill>
                <a:effectLst/>
                <a:latin typeface="Open Sans"/>
              </a:rPr>
              <a:t> Unlike the runtime database manager that handles queries and data at runtime, the database manager performs DBMS functionality associated with the data within databases. </a:t>
            </a:r>
            <a:r>
              <a:rPr lang="en-US" sz="2800" b="1" i="0" dirty="0">
                <a:solidFill>
                  <a:srgbClr val="0070C0"/>
                </a:solidFill>
                <a:effectLst/>
                <a:latin typeface="Open Sans"/>
              </a:rPr>
              <a:t>Database manager allows a set of commands to perform different DBMS operations that include creating, deleting, backup, restoring, cloning, and other database maintenance tasks. The database manager may also be used to update the database with patches from vendors.</a:t>
            </a:r>
          </a:p>
        </p:txBody>
      </p:sp>
    </p:spTree>
    <p:extLst>
      <p:ext uri="{BB962C8B-B14F-4D97-AF65-F5344CB8AC3E}">
        <p14:creationId xmlns:p14="http://schemas.microsoft.com/office/powerpoint/2010/main" val="2730428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2677656"/>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Database engine.</a:t>
            </a:r>
            <a:r>
              <a:rPr lang="en-US" sz="2800" b="0" i="0" dirty="0">
                <a:solidFill>
                  <a:srgbClr val="1D1D1D"/>
                </a:solidFill>
                <a:effectLst/>
                <a:latin typeface="Open Sans"/>
              </a:rPr>
              <a:t> This is the core software component within the DBMS solution that performs the core functions associated with data storage and retrieval. A database engine is also accessible via APIs that allow users or apps to create, read, write, and delete records in databases.</a:t>
            </a:r>
          </a:p>
        </p:txBody>
      </p:sp>
    </p:spTree>
    <p:extLst>
      <p:ext uri="{BB962C8B-B14F-4D97-AF65-F5344CB8AC3E}">
        <p14:creationId xmlns:p14="http://schemas.microsoft.com/office/powerpoint/2010/main" val="428259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200232"/>
            <a:ext cx="8928992" cy="2246769"/>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Reporting.</a:t>
            </a:r>
            <a:r>
              <a:rPr lang="en-US" sz="2800" b="0" i="0" dirty="0">
                <a:solidFill>
                  <a:srgbClr val="1D1D1D"/>
                </a:solidFill>
                <a:effectLst/>
                <a:latin typeface="Open Sans"/>
              </a:rPr>
              <a:t> The report generator extracts useful information from DBMS files and displays it in structured format based on defined specifications. This information may be used for further analysis, decision making, or business intelligence.</a:t>
            </a:r>
          </a:p>
        </p:txBody>
      </p:sp>
    </p:spTree>
    <p:extLst>
      <p:ext uri="{BB962C8B-B14F-4D97-AF65-F5344CB8AC3E}">
        <p14:creationId xmlns:p14="http://schemas.microsoft.com/office/powerpoint/2010/main" val="175380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DBMS system Architecture </a:t>
            </a:r>
          </a:p>
        </p:txBody>
      </p:sp>
      <p:pic>
        <p:nvPicPr>
          <p:cNvPr id="2050" name="Picture 2">
            <a:extLst>
              <a:ext uri="{FF2B5EF4-FFF2-40B4-BE49-F238E27FC236}">
                <a16:creationId xmlns:a16="http://schemas.microsoft.com/office/drawing/2014/main" id="{98F3965D-692C-4A01-B472-3F68418067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759"/>
          <a:stretch/>
        </p:blipFill>
        <p:spPr bwMode="auto">
          <a:xfrm>
            <a:off x="1403648" y="692696"/>
            <a:ext cx="6408712"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5278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97768" y="776365"/>
            <a:ext cx="8748464" cy="5262979"/>
          </a:xfrm>
          <a:prstGeom prst="rect">
            <a:avLst/>
          </a:prstGeom>
          <a:noFill/>
        </p:spPr>
        <p:txBody>
          <a:bodyPr wrap="square" rtlCol="0">
            <a:spAutoFit/>
          </a:bodyPr>
          <a:lstStyle/>
          <a:p>
            <a:pPr algn="just" fontAlgn="base"/>
            <a:r>
              <a:rPr lang="en-US" sz="2800" b="0" i="0" dirty="0">
                <a:solidFill>
                  <a:srgbClr val="1D1D1D"/>
                </a:solidFill>
                <a:effectLst/>
                <a:latin typeface="Open Sans"/>
              </a:rPr>
              <a:t>DBMS was designed to solve the fundamental problems associated with storing, managing, accessing, securing, and auditing data in traditional file systems.</a:t>
            </a:r>
          </a:p>
          <a:p>
            <a:pPr algn="l" fontAlgn="base"/>
            <a:endParaRPr lang="en-US" sz="2800" b="0" i="0" dirty="0">
              <a:solidFill>
                <a:srgbClr val="1D1D1D"/>
              </a:solidFill>
              <a:effectLst/>
              <a:latin typeface="Open Sans"/>
            </a:endParaRPr>
          </a:p>
          <a:p>
            <a:pPr algn="just" fontAlgn="base"/>
            <a:r>
              <a:rPr lang="en-US" sz="2800" b="0" i="0" dirty="0">
                <a:solidFill>
                  <a:srgbClr val="1D1D1D"/>
                </a:solidFill>
                <a:effectLst/>
                <a:latin typeface="Open Sans"/>
              </a:rPr>
              <a:t>Traditional database applications were developed on top of the databases, which led to challenges such as data redundancy, isolation, integrity constraints, and difficulty managing data access. A layer of abstraction was required between users or apps and the databases at a physical and logical level.</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991030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67180" y="980728"/>
            <a:ext cx="8748464" cy="3970318"/>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Data security.</a:t>
            </a:r>
            <a:r>
              <a:rPr lang="en-US" sz="2800" b="0" i="0" dirty="0">
                <a:solidFill>
                  <a:srgbClr val="1D1D1D"/>
                </a:solidFill>
                <a:effectLst/>
                <a:latin typeface="Open Sans"/>
              </a:rPr>
              <a:t> DBMS allows organizations to enforce policies that enable compliance and security. The databases are available for appropriate users according to organizational policies. The DBMS system is also responsible to maintain optimum performance of querying operations while ensuring the validity, security and consistency of data items updated to a database.</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1698836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67180" y="980728"/>
            <a:ext cx="8748464" cy="4401205"/>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Data sharing.</a:t>
            </a:r>
            <a:r>
              <a:rPr lang="en-US" sz="2800" b="0" i="0" dirty="0">
                <a:solidFill>
                  <a:srgbClr val="1D1D1D"/>
                </a:solidFill>
                <a:effectLst/>
                <a:latin typeface="Open Sans"/>
              </a:rPr>
              <a:t> Fast and efficient collaboration between users.</a:t>
            </a:r>
          </a:p>
          <a:p>
            <a:pPr algn="just" fontAlgn="base">
              <a:buFont typeface="Arial" panose="020B0604020202020204" pitchFamily="34" charset="0"/>
              <a:buChar char="•"/>
            </a:pPr>
            <a:r>
              <a:rPr lang="en-US" sz="2800" b="1" i="0" dirty="0">
                <a:solidFill>
                  <a:srgbClr val="1D1D1D"/>
                </a:solidFill>
                <a:effectLst/>
                <a:latin typeface="Open Sans"/>
              </a:rPr>
              <a:t>Data access and auditing.</a:t>
            </a:r>
            <a:r>
              <a:rPr lang="en-US" sz="2800" b="0" i="0" dirty="0">
                <a:solidFill>
                  <a:srgbClr val="1D1D1D"/>
                </a:solidFill>
                <a:effectLst/>
                <a:latin typeface="Open Sans"/>
              </a:rPr>
              <a:t> Controlled access to databases. Logging associated access activities allows organizations to audit for security and compliance.</a:t>
            </a:r>
          </a:p>
          <a:p>
            <a:pPr algn="just" fontAlgn="base">
              <a:buFont typeface="Arial" panose="020B0604020202020204" pitchFamily="34" charset="0"/>
              <a:buChar char="•"/>
            </a:pPr>
            <a:r>
              <a:rPr lang="en-US" sz="2800" b="1" i="0" dirty="0">
                <a:solidFill>
                  <a:srgbClr val="1D1D1D"/>
                </a:solidFill>
                <a:effectLst/>
                <a:latin typeface="Open Sans"/>
              </a:rPr>
              <a:t>Data integration.</a:t>
            </a:r>
            <a:r>
              <a:rPr lang="en-US" sz="2800" b="0" i="0" dirty="0">
                <a:solidFill>
                  <a:srgbClr val="1D1D1D"/>
                </a:solidFill>
                <a:effectLst/>
                <a:latin typeface="Open Sans"/>
              </a:rPr>
              <a:t> Instead of operating island of database resources, a single interface is used to manage databases with logical and physical relationships.</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3971884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67180" y="980728"/>
            <a:ext cx="8748464" cy="4401205"/>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Abstraction and independence.</a:t>
            </a:r>
            <a:r>
              <a:rPr lang="en-US" sz="2800" b="0" i="0" dirty="0">
                <a:solidFill>
                  <a:srgbClr val="1D1D1D"/>
                </a:solidFill>
                <a:effectLst/>
                <a:latin typeface="Open Sans"/>
              </a:rPr>
              <a:t> Organizations can change the physical schema of database systems without necessitating changes to the logical schema that govern database relationships. As a result, organizations can upgrade storage and scale the infrastructure without impacting database operations. Similarly, changes to the logical schema can be applied without altering the apps and services that access the databases.</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2270687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203677" y="778098"/>
            <a:ext cx="8748464" cy="4893647"/>
          </a:xfrm>
          <a:prstGeom prst="rect">
            <a:avLst/>
          </a:prstGeom>
          <a:noFill/>
        </p:spPr>
        <p:txBody>
          <a:bodyPr wrap="square" rtlCol="0">
            <a:spAutoFit/>
          </a:bodyPr>
          <a:lstStyle/>
          <a:p>
            <a:pPr algn="l" fontAlgn="base">
              <a:buFont typeface="Arial" panose="020B0604020202020204" pitchFamily="34" charset="0"/>
              <a:buChar char="•"/>
            </a:pPr>
            <a:r>
              <a:rPr lang="en-US" sz="2800" b="1" i="0" dirty="0">
                <a:solidFill>
                  <a:srgbClr val="1D1D1D"/>
                </a:solidFill>
                <a:effectLst/>
                <a:latin typeface="Open Sans"/>
              </a:rPr>
              <a:t>Uniform management and administration.</a:t>
            </a:r>
            <a:r>
              <a:rPr lang="en-US" sz="2800" b="0" i="0" dirty="0">
                <a:solidFill>
                  <a:srgbClr val="1D1D1D"/>
                </a:solidFill>
                <a:effectLst/>
                <a:latin typeface="Open Sans"/>
              </a:rPr>
              <a:t> A single console interface to perform basic administrative tasks makes the job easier for database admins and IT users.</a:t>
            </a:r>
          </a:p>
          <a:p>
            <a:pPr algn="just" fontAlgn="base"/>
            <a:endParaRPr lang="en-US" sz="2800" b="0" i="0" dirty="0">
              <a:solidFill>
                <a:srgbClr val="1D1D1D"/>
              </a:solidFill>
              <a:effectLst/>
              <a:latin typeface="Open Sans"/>
            </a:endParaRPr>
          </a:p>
          <a:p>
            <a:pPr algn="just" fontAlgn="base"/>
            <a:r>
              <a:rPr lang="en-US" sz="2000" b="0" i="0" dirty="0">
                <a:solidFill>
                  <a:srgbClr val="1D1D1D"/>
                </a:solidFill>
                <a:effectLst/>
                <a:latin typeface="Open Sans"/>
              </a:rPr>
              <a:t>For data-driven business organizations, DBMS can turn into extremely complex technology solutions that may require dedicated resources and in-house expertise. The size, cost and performance of a DBMS varies with the system architecture and use cases, and should therefore be evaluated accordingly. Also, a DBMS failure can incur significant losses to organizations that fail to maintain optimal functionality of a DBMS system.</a:t>
            </a:r>
          </a:p>
          <a:p>
            <a:pPr algn="just" fontAlgn="base"/>
            <a:endParaRPr lang="en-US" sz="2000" dirty="0">
              <a:solidFill>
                <a:srgbClr val="1D1D1D"/>
              </a:solidFill>
              <a:latin typeface="Open Sans"/>
            </a:endParaRPr>
          </a:p>
          <a:p>
            <a:pPr algn="just" fontAlgn="base"/>
            <a:endParaRPr lang="en-US" sz="2000" b="0" i="0" dirty="0">
              <a:solidFill>
                <a:srgbClr val="1D1D1D"/>
              </a:solidFill>
              <a:effectLst/>
              <a:latin typeface="Open Sans"/>
            </a:endParaRPr>
          </a:p>
          <a:p>
            <a:pPr algn="just" fontAlgn="base"/>
            <a:r>
              <a:rPr lang="en-US" sz="2000" b="1" dirty="0">
                <a:solidFill>
                  <a:srgbClr val="1D1D1D"/>
                </a:solidFill>
                <a:latin typeface="Open Sans"/>
              </a:rPr>
              <a:t>Reference :</a:t>
            </a:r>
            <a:r>
              <a:rPr lang="en-US" sz="2000" dirty="0">
                <a:solidFill>
                  <a:srgbClr val="1D1D1D"/>
                </a:solidFill>
                <a:latin typeface="Open Sans"/>
              </a:rPr>
              <a:t> </a:t>
            </a:r>
            <a:r>
              <a:rPr lang="en-US" sz="2000" dirty="0">
                <a:solidFill>
                  <a:srgbClr val="1D1D1D"/>
                </a:solidFill>
                <a:latin typeface="Open Sans"/>
                <a:hlinkClick r:id="rId2"/>
              </a:rPr>
              <a:t>https://www.bmc.com/dbms-database-management-systems/</a:t>
            </a:r>
            <a:endParaRPr lang="en-US" sz="2000" dirty="0">
              <a:solidFill>
                <a:srgbClr val="1D1D1D"/>
              </a:solidFill>
              <a:latin typeface="Open Sans"/>
            </a:endParaRPr>
          </a:p>
          <a:p>
            <a:pPr algn="just" fontAlgn="base"/>
            <a:endParaRPr lang="en-US" sz="2000" b="0" i="0" dirty="0">
              <a:solidFill>
                <a:srgbClr val="1D1D1D"/>
              </a:solidFill>
              <a:effectLst/>
              <a:latin typeface="Open Sans"/>
            </a:endParaRPr>
          </a:p>
        </p:txBody>
      </p:sp>
    </p:spTree>
    <p:extLst>
      <p:ext uri="{BB962C8B-B14F-4D97-AF65-F5344CB8AC3E}">
        <p14:creationId xmlns:p14="http://schemas.microsoft.com/office/powerpoint/2010/main" val="10377278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1284</Words>
  <Application>Microsoft Office PowerPoint</Application>
  <PresentationFormat>On-screen Show (4:3)</PresentationFormat>
  <Paragraphs>74</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Lato</vt:lpstr>
      <vt:lpstr>Myriad Pro</vt:lpstr>
      <vt:lpstr>Open Sans</vt:lpstr>
      <vt:lpstr>Wingdings</vt:lpstr>
      <vt:lpstr>20140311PresentationUWTSDTemplate</vt:lpstr>
      <vt:lpstr>BSc (Hons) Cloud Computing</vt:lpstr>
      <vt:lpstr>DBMS: An Intro to Database Management Systems</vt:lpstr>
      <vt:lpstr>Objectives</vt:lpstr>
      <vt:lpstr>Definition – Database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Suneth Fernando</cp:lastModifiedBy>
  <cp:revision>18</cp:revision>
  <dcterms:created xsi:type="dcterms:W3CDTF">2015-04-14T15:21:28Z</dcterms:created>
  <dcterms:modified xsi:type="dcterms:W3CDTF">2021-01-25T16:52:07Z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