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137" d="100"/>
          <a:sy n="137" d="100"/>
        </p:scale>
        <p:origin x="200"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presProps" Target="presProps.xml"/><Relationship Id="rId8"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10/13/2025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5.xml"/><Relationship Id="rId1" Type="http://schemas.openxmlformats.org/officeDocument/2006/relationships/video" Target="https://www.youtube.com/embed/VFjkbMUgIC0?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5.xml"/><Relationship Id="rId1" Type="http://schemas.openxmlformats.org/officeDocument/2006/relationships/video" Target="https://www.youtube.com/embed/pg1M_n9qriE?start=8&amp;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C1B75-AAED-C407-3B9D-5B82CC056041}"/>
              </a:ext>
            </a:extLst>
          </p:cNvPr>
          <p:cNvSpPr>
            <a:spLocks noGrp="1"/>
          </p:cNvSpPr>
          <p:nvPr>
            <p:ph type="title"/>
          </p:nvPr>
        </p:nvSpPr>
        <p:spPr/>
        <p:txBody>
          <a:bodyPr/>
          <a:lstStyle/>
          <a:p>
            <a:r>
              <a:rPr lang="en-US" dirty="0">
                <a:ea typeface="Calibri Light"/>
                <a:cs typeface="Calibri Light"/>
              </a:rPr>
              <a:t>Resourcing the </a:t>
            </a:r>
            <a:r>
              <a:rPr lang="en-US" dirty="0" err="1">
                <a:ea typeface="Calibri Light"/>
                <a:cs typeface="Calibri Light"/>
              </a:rPr>
              <a:t>Organisation</a:t>
            </a:r>
            <a:endParaRPr lang="en-US" dirty="0" err="1"/>
          </a:p>
        </p:txBody>
      </p:sp>
      <p:sp>
        <p:nvSpPr>
          <p:cNvPr id="3" name="Content Placeholder 2">
            <a:extLst>
              <a:ext uri="{FF2B5EF4-FFF2-40B4-BE49-F238E27FC236}">
                <a16:creationId xmlns:a16="http://schemas.microsoft.com/office/drawing/2014/main" id="{3AD633AE-904C-5440-B924-80E4625AEC6A}"/>
              </a:ext>
            </a:extLst>
          </p:cNvPr>
          <p:cNvSpPr>
            <a:spLocks noGrp="1"/>
          </p:cNvSpPr>
          <p:nvPr>
            <p:ph idx="1"/>
          </p:nvPr>
        </p:nvSpPr>
        <p:spPr/>
        <p:txBody>
          <a:bodyPr vert="horz" lIns="91440" tIns="45720" rIns="91440" bIns="45720" rtlCol="0" anchor="t">
            <a:normAutofit/>
          </a:bodyPr>
          <a:lstStyle/>
          <a:p>
            <a:r>
              <a:rPr lang="en-US" dirty="0">
                <a:ea typeface="Calibri"/>
                <a:cs typeface="Calibri"/>
              </a:rPr>
              <a:t>Resourcing Strategy</a:t>
            </a:r>
          </a:p>
          <a:p>
            <a:r>
              <a:rPr lang="en-US" dirty="0">
                <a:ea typeface="Calibri"/>
                <a:cs typeface="Calibri"/>
              </a:rPr>
              <a:t>Workforce Planning</a:t>
            </a:r>
          </a:p>
          <a:p>
            <a:r>
              <a:rPr lang="en-US" dirty="0">
                <a:ea typeface="Calibri"/>
                <a:cs typeface="Calibri"/>
              </a:rPr>
              <a:t>Recruitment and selection</a:t>
            </a:r>
          </a:p>
          <a:p>
            <a:r>
              <a:rPr lang="en-US" dirty="0">
                <a:ea typeface="Calibri"/>
                <a:cs typeface="Calibri"/>
              </a:rPr>
              <a:t>Talent Management</a:t>
            </a:r>
          </a:p>
          <a:p>
            <a:pPr marL="0" indent="0">
              <a:buNone/>
            </a:pPr>
            <a:endParaRPr lang="en-US" dirty="0">
              <a:ea typeface="Calibri"/>
              <a:cs typeface="Calibri"/>
            </a:endParaRPr>
          </a:p>
        </p:txBody>
      </p:sp>
    </p:spTree>
    <p:extLst>
      <p:ext uri="{BB962C8B-B14F-4D97-AF65-F5344CB8AC3E}">
        <p14:creationId xmlns:p14="http://schemas.microsoft.com/office/powerpoint/2010/main" val="805806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93FD-DBDB-5596-0999-BA933FFD65A1}"/>
              </a:ext>
            </a:extLst>
          </p:cNvPr>
          <p:cNvSpPr>
            <a:spLocks noGrp="1"/>
          </p:cNvSpPr>
          <p:nvPr>
            <p:ph type="title"/>
          </p:nvPr>
        </p:nvSpPr>
        <p:spPr/>
        <p:txBody>
          <a:bodyPr/>
          <a:lstStyle/>
          <a:p>
            <a:r>
              <a:rPr lang="en-US" dirty="0">
                <a:ea typeface="Calibri Light"/>
                <a:cs typeface="Calibri Light"/>
              </a:rPr>
              <a:t>Employee lifecycle</a:t>
            </a:r>
            <a:endParaRPr lang="en-US" dirty="0"/>
          </a:p>
        </p:txBody>
      </p:sp>
      <p:sp>
        <p:nvSpPr>
          <p:cNvPr id="3" name="Content Placeholder 2">
            <a:extLst>
              <a:ext uri="{FF2B5EF4-FFF2-40B4-BE49-F238E27FC236}">
                <a16:creationId xmlns:a16="http://schemas.microsoft.com/office/drawing/2014/main" id="{C52942F1-BF7B-0DAE-0219-003BEB234948}"/>
              </a:ext>
            </a:extLst>
          </p:cNvPr>
          <p:cNvSpPr>
            <a:spLocks noGrp="1"/>
          </p:cNvSpPr>
          <p:nvPr>
            <p:ph idx="1"/>
          </p:nvPr>
        </p:nvSpPr>
        <p:spPr/>
        <p:txBody>
          <a:bodyPr vert="horz" lIns="91440" tIns="45720" rIns="91440" bIns="45720" rtlCol="0" anchor="t">
            <a:normAutofit lnSpcReduction="10000"/>
          </a:bodyPr>
          <a:lstStyle/>
          <a:p>
            <a:r>
              <a:rPr lang="en-US" dirty="0">
                <a:ea typeface="Calibri"/>
                <a:cs typeface="Calibri"/>
              </a:rPr>
              <a:t>Describes the series or stages an employee experiences from initial </a:t>
            </a:r>
            <a:r>
              <a:rPr lang="en-US">
                <a:ea typeface="Calibri"/>
                <a:cs typeface="Calibri"/>
              </a:rPr>
              <a:t>attraction to post-exit advocacy or alumni engagement</a:t>
            </a:r>
          </a:p>
          <a:p>
            <a:pPr lvl="1">
              <a:buFont typeface="Courier New" panose="020B0604020202020204" pitchFamily="34" charset="0"/>
              <a:buChar char="o"/>
            </a:pPr>
            <a:r>
              <a:rPr lang="en-US" dirty="0">
                <a:ea typeface="Calibri"/>
                <a:cs typeface="Calibri"/>
              </a:rPr>
              <a:t>Attraction</a:t>
            </a:r>
          </a:p>
          <a:p>
            <a:pPr lvl="1">
              <a:buFont typeface="Courier New" panose="020B0604020202020204" pitchFamily="34" charset="0"/>
              <a:buChar char="o"/>
            </a:pPr>
            <a:r>
              <a:rPr lang="en-US" dirty="0">
                <a:ea typeface="Calibri"/>
                <a:cs typeface="Calibri"/>
              </a:rPr>
              <a:t>Recruitment</a:t>
            </a:r>
          </a:p>
          <a:p>
            <a:pPr lvl="1">
              <a:buFont typeface="Courier New" panose="020B0604020202020204" pitchFamily="34" charset="0"/>
              <a:buChar char="o"/>
            </a:pPr>
            <a:r>
              <a:rPr lang="en-US" dirty="0">
                <a:ea typeface="Calibri"/>
                <a:cs typeface="Calibri"/>
              </a:rPr>
              <a:t>Onboarding</a:t>
            </a:r>
          </a:p>
          <a:p>
            <a:pPr lvl="1">
              <a:buFont typeface="Courier New" panose="020B0604020202020204" pitchFamily="34" charset="0"/>
              <a:buChar char="o"/>
            </a:pPr>
            <a:r>
              <a:rPr lang="en-US">
                <a:ea typeface="Calibri"/>
                <a:cs typeface="Calibri"/>
              </a:rPr>
              <a:t>Engagement/retention</a:t>
            </a:r>
          </a:p>
          <a:p>
            <a:pPr lvl="1">
              <a:buFont typeface="Courier New" panose="020B0604020202020204" pitchFamily="34" charset="0"/>
              <a:buChar char="o"/>
            </a:pPr>
            <a:r>
              <a:rPr lang="en-US">
                <a:ea typeface="Calibri"/>
                <a:cs typeface="Calibri"/>
              </a:rPr>
              <a:t>Development</a:t>
            </a:r>
          </a:p>
          <a:p>
            <a:pPr lvl="1">
              <a:buFont typeface="Courier New" panose="020B0604020202020204" pitchFamily="34" charset="0"/>
              <a:buChar char="o"/>
            </a:pPr>
            <a:r>
              <a:rPr lang="en-US" dirty="0">
                <a:ea typeface="Calibri"/>
                <a:cs typeface="Calibri"/>
              </a:rPr>
              <a:t>Separation/off-boarding</a:t>
            </a:r>
          </a:p>
          <a:p>
            <a:pPr lvl="1">
              <a:buFont typeface="Courier New" panose="020B0604020202020204" pitchFamily="34" charset="0"/>
              <a:buChar char="o"/>
            </a:pPr>
            <a:r>
              <a:rPr lang="en-US" dirty="0">
                <a:ea typeface="Calibri"/>
                <a:cs typeface="Calibri"/>
              </a:rPr>
              <a:t>Advocacy/alumni</a:t>
            </a:r>
          </a:p>
        </p:txBody>
      </p:sp>
    </p:spTree>
    <p:extLst>
      <p:ext uri="{BB962C8B-B14F-4D97-AF65-F5344CB8AC3E}">
        <p14:creationId xmlns:p14="http://schemas.microsoft.com/office/powerpoint/2010/main" val="2541328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AF41F-9493-532A-525B-3EB5C3981851}"/>
              </a:ext>
            </a:extLst>
          </p:cNvPr>
          <p:cNvSpPr>
            <a:spLocks noGrp="1"/>
          </p:cNvSpPr>
          <p:nvPr>
            <p:ph type="title"/>
          </p:nvPr>
        </p:nvSpPr>
        <p:spPr/>
        <p:txBody>
          <a:bodyPr/>
          <a:lstStyle/>
          <a:p>
            <a:r>
              <a:rPr lang="en-US" dirty="0">
                <a:ea typeface="Calibri Light"/>
                <a:cs typeface="Calibri Light"/>
              </a:rPr>
              <a:t>Resourcing Strategy</a:t>
            </a:r>
            <a:endParaRPr lang="en-US" dirty="0"/>
          </a:p>
        </p:txBody>
      </p:sp>
      <p:sp>
        <p:nvSpPr>
          <p:cNvPr id="3" name="Content Placeholder 2">
            <a:extLst>
              <a:ext uri="{FF2B5EF4-FFF2-40B4-BE49-F238E27FC236}">
                <a16:creationId xmlns:a16="http://schemas.microsoft.com/office/drawing/2014/main" id="{9F2AB5E4-FD13-AB5A-F962-F3F604DD73FC}"/>
              </a:ext>
            </a:extLst>
          </p:cNvPr>
          <p:cNvSpPr>
            <a:spLocks noGrp="1"/>
          </p:cNvSpPr>
          <p:nvPr>
            <p:ph idx="1"/>
          </p:nvPr>
        </p:nvSpPr>
        <p:spPr/>
        <p:txBody>
          <a:bodyPr vert="horz" lIns="91440" tIns="45720" rIns="91440" bIns="45720" rtlCol="0" anchor="t">
            <a:normAutofit/>
          </a:bodyPr>
          <a:lstStyle/>
          <a:p>
            <a:pPr marL="0" indent="0">
              <a:buNone/>
            </a:pPr>
            <a:r>
              <a:rPr lang="en-US" dirty="0">
                <a:ea typeface="Calibri"/>
                <a:cs typeface="Calibri"/>
              </a:rPr>
              <a:t>Concerned with:</a:t>
            </a:r>
          </a:p>
          <a:p>
            <a:pPr marL="0" indent="0">
              <a:buNone/>
            </a:pPr>
            <a:endParaRPr lang="en-US" dirty="0">
              <a:ea typeface="Calibri"/>
              <a:cs typeface="Calibri"/>
            </a:endParaRPr>
          </a:p>
          <a:p>
            <a:pPr marL="0" indent="0">
              <a:buNone/>
            </a:pPr>
            <a:r>
              <a:rPr lang="en-US" dirty="0">
                <a:ea typeface="Calibri"/>
                <a:cs typeface="Calibri"/>
              </a:rPr>
              <a:t>The right people, in the right place, at the right time, with the right skills</a:t>
            </a:r>
          </a:p>
          <a:p>
            <a:pPr marL="0" indent="0">
              <a:buNone/>
            </a:pPr>
            <a:endParaRPr lang="en-US" dirty="0">
              <a:ea typeface="Calibri"/>
              <a:cs typeface="Calibri"/>
            </a:endParaRPr>
          </a:p>
          <a:p>
            <a:pPr marL="0" indent="0">
              <a:buNone/>
            </a:pPr>
            <a:r>
              <a:rPr lang="en-US" dirty="0">
                <a:ea typeface="Calibri"/>
                <a:cs typeface="Calibri"/>
              </a:rPr>
              <a:t>Strategic: "planning with people in mind" Quinn (1983)</a:t>
            </a:r>
          </a:p>
          <a:p>
            <a:pPr marL="0" indent="0">
              <a:buNone/>
            </a:pPr>
            <a:r>
              <a:rPr lang="en-US" dirty="0">
                <a:ea typeface="Calibri"/>
                <a:cs typeface="Calibri"/>
              </a:rPr>
              <a:t>Strategic capability depends on resource capability (resource based view)</a:t>
            </a:r>
          </a:p>
        </p:txBody>
      </p:sp>
    </p:spTree>
    <p:extLst>
      <p:ext uri="{BB962C8B-B14F-4D97-AF65-F5344CB8AC3E}">
        <p14:creationId xmlns:p14="http://schemas.microsoft.com/office/powerpoint/2010/main" val="1601257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37ABB-BA59-38C6-4B4A-8DF7FF0751A7}"/>
              </a:ext>
            </a:extLst>
          </p:cNvPr>
          <p:cNvSpPr>
            <a:spLocks noGrp="1"/>
          </p:cNvSpPr>
          <p:nvPr>
            <p:ph type="title"/>
          </p:nvPr>
        </p:nvSpPr>
        <p:spPr/>
        <p:txBody>
          <a:bodyPr/>
          <a:lstStyle/>
          <a:p>
            <a:r>
              <a:rPr lang="en-US" dirty="0">
                <a:ea typeface="Calibri Light"/>
                <a:cs typeface="Calibri Light"/>
              </a:rPr>
              <a:t>Resourcing Strategy</a:t>
            </a:r>
            <a:endParaRPr lang="en-US" dirty="0"/>
          </a:p>
        </p:txBody>
      </p:sp>
      <p:sp>
        <p:nvSpPr>
          <p:cNvPr id="3" name="Content Placeholder 2">
            <a:extLst>
              <a:ext uri="{FF2B5EF4-FFF2-40B4-BE49-F238E27FC236}">
                <a16:creationId xmlns:a16="http://schemas.microsoft.com/office/drawing/2014/main" id="{E59F45C8-31A8-17B7-DE9D-556EC0DA400E}"/>
              </a:ext>
            </a:extLst>
          </p:cNvPr>
          <p:cNvSpPr>
            <a:spLocks noGrp="1"/>
          </p:cNvSpPr>
          <p:nvPr>
            <p:ph idx="1"/>
          </p:nvPr>
        </p:nvSpPr>
        <p:spPr/>
        <p:txBody>
          <a:bodyPr vert="horz" lIns="91440" tIns="45720" rIns="91440" bIns="45720" rtlCol="0" anchor="t">
            <a:normAutofit/>
          </a:bodyPr>
          <a:lstStyle/>
          <a:p>
            <a:r>
              <a:rPr lang="en-US" dirty="0">
                <a:ea typeface="Calibri"/>
                <a:cs typeface="Calibri"/>
              </a:rPr>
              <a:t>Sets out what the </a:t>
            </a:r>
            <a:r>
              <a:rPr lang="en-US" err="1">
                <a:ea typeface="Calibri"/>
                <a:cs typeface="Calibri"/>
              </a:rPr>
              <a:t>organisation</a:t>
            </a:r>
            <a:r>
              <a:rPr lang="en-US" dirty="0">
                <a:ea typeface="Calibri"/>
                <a:cs typeface="Calibri"/>
              </a:rPr>
              <a:t> plans to do in specific aspects of resourcing</a:t>
            </a:r>
          </a:p>
          <a:p>
            <a:r>
              <a:rPr lang="en-US" dirty="0">
                <a:ea typeface="Calibri"/>
                <a:cs typeface="Calibri"/>
              </a:rPr>
              <a:t>"Action vehicles" for getting things done</a:t>
            </a:r>
          </a:p>
          <a:p>
            <a:r>
              <a:rPr lang="en-US" dirty="0">
                <a:ea typeface="Calibri"/>
                <a:cs typeface="Calibri"/>
              </a:rPr>
              <a:t>Need to cover the entire lifecycle</a:t>
            </a:r>
          </a:p>
          <a:p>
            <a:r>
              <a:rPr lang="en-US" dirty="0">
                <a:ea typeface="Calibri"/>
                <a:cs typeface="Calibri"/>
              </a:rPr>
              <a:t>Crucially – the long-term future needs of the </a:t>
            </a:r>
            <a:r>
              <a:rPr lang="en-US" dirty="0" err="1">
                <a:ea typeface="Calibri"/>
                <a:cs typeface="Calibri"/>
              </a:rPr>
              <a:t>organisation</a:t>
            </a:r>
          </a:p>
        </p:txBody>
      </p:sp>
    </p:spTree>
    <p:extLst>
      <p:ext uri="{BB962C8B-B14F-4D97-AF65-F5344CB8AC3E}">
        <p14:creationId xmlns:p14="http://schemas.microsoft.com/office/powerpoint/2010/main" val="2947354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D4F4F-18E8-CC7C-7E9D-AAD7DC210643}"/>
              </a:ext>
            </a:extLst>
          </p:cNvPr>
          <p:cNvSpPr>
            <a:spLocks noGrp="1"/>
          </p:cNvSpPr>
          <p:nvPr>
            <p:ph type="title"/>
          </p:nvPr>
        </p:nvSpPr>
        <p:spPr/>
        <p:txBody>
          <a:bodyPr/>
          <a:lstStyle/>
          <a:p>
            <a:r>
              <a:rPr lang="en-US" dirty="0">
                <a:ea typeface="Calibri Light"/>
                <a:cs typeface="Calibri Light"/>
              </a:rPr>
              <a:t>Workforce Planning</a:t>
            </a:r>
            <a:endParaRPr lang="en-US" dirty="0"/>
          </a:p>
        </p:txBody>
      </p:sp>
      <p:sp>
        <p:nvSpPr>
          <p:cNvPr id="3" name="Content Placeholder 2">
            <a:extLst>
              <a:ext uri="{FF2B5EF4-FFF2-40B4-BE49-F238E27FC236}">
                <a16:creationId xmlns:a16="http://schemas.microsoft.com/office/drawing/2014/main" id="{F2FC6DA3-E605-4610-64D8-8F79FCA7236A}"/>
              </a:ext>
            </a:extLst>
          </p:cNvPr>
          <p:cNvSpPr>
            <a:spLocks noGrp="1"/>
          </p:cNvSpPr>
          <p:nvPr>
            <p:ph idx="1"/>
          </p:nvPr>
        </p:nvSpPr>
        <p:spPr/>
        <p:txBody>
          <a:bodyPr vert="horz" lIns="91440" tIns="45720" rIns="91440" bIns="45720" rtlCol="0" anchor="t">
            <a:normAutofit/>
          </a:bodyPr>
          <a:lstStyle/>
          <a:p>
            <a:r>
              <a:rPr lang="en-US" b="1" dirty="0">
                <a:ea typeface="Calibri"/>
                <a:cs typeface="Calibri"/>
              </a:rPr>
              <a:t>Hard workforce planning</a:t>
            </a:r>
            <a:r>
              <a:rPr lang="en-US" dirty="0">
                <a:ea typeface="Calibri"/>
                <a:cs typeface="Calibri"/>
              </a:rPr>
              <a:t>: numbers of people, workforce requirements, changing needs</a:t>
            </a:r>
          </a:p>
          <a:p>
            <a:r>
              <a:rPr lang="en-US" b="1" dirty="0">
                <a:ea typeface="Calibri"/>
                <a:cs typeface="Calibri"/>
              </a:rPr>
              <a:t>Soft workforce planning</a:t>
            </a:r>
            <a:r>
              <a:rPr lang="en-US" dirty="0">
                <a:ea typeface="Calibri"/>
                <a:cs typeface="Calibri"/>
              </a:rPr>
              <a:t>: the conditions that people need to perform their best</a:t>
            </a:r>
          </a:p>
          <a:p>
            <a:r>
              <a:rPr lang="en-US" b="1" dirty="0">
                <a:ea typeface="Calibri"/>
                <a:cs typeface="Calibri"/>
              </a:rPr>
              <a:t>Purpose</a:t>
            </a:r>
            <a:r>
              <a:rPr lang="en-US" dirty="0">
                <a:ea typeface="Calibri"/>
                <a:cs typeface="Calibri"/>
              </a:rPr>
              <a:t>: to establish the </a:t>
            </a:r>
            <a:r>
              <a:rPr lang="en-US" err="1">
                <a:ea typeface="Calibri"/>
                <a:cs typeface="Calibri"/>
              </a:rPr>
              <a:t>organisation's</a:t>
            </a:r>
            <a:r>
              <a:rPr lang="en-US" dirty="0">
                <a:ea typeface="Calibri"/>
                <a:cs typeface="Calibri"/>
              </a:rPr>
              <a:t> people requirements so plans can be made to satisfy them</a:t>
            </a:r>
          </a:p>
        </p:txBody>
      </p:sp>
    </p:spTree>
    <p:extLst>
      <p:ext uri="{BB962C8B-B14F-4D97-AF65-F5344CB8AC3E}">
        <p14:creationId xmlns:p14="http://schemas.microsoft.com/office/powerpoint/2010/main" val="3193554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5F2D3-1616-3733-C343-2D3A018249B8}"/>
              </a:ext>
            </a:extLst>
          </p:cNvPr>
          <p:cNvSpPr>
            <a:spLocks noGrp="1"/>
          </p:cNvSpPr>
          <p:nvPr>
            <p:ph type="title"/>
          </p:nvPr>
        </p:nvSpPr>
        <p:spPr/>
        <p:txBody>
          <a:bodyPr/>
          <a:lstStyle/>
          <a:p>
            <a:r>
              <a:rPr lang="en-US" dirty="0">
                <a:ea typeface="Calibri Light"/>
                <a:cs typeface="Calibri Light"/>
              </a:rPr>
              <a:t>Definition (CIPD, 2021)</a:t>
            </a:r>
            <a:endParaRPr lang="en-US" dirty="0"/>
          </a:p>
        </p:txBody>
      </p:sp>
      <p:sp>
        <p:nvSpPr>
          <p:cNvPr id="3" name="Content Placeholder 2">
            <a:extLst>
              <a:ext uri="{FF2B5EF4-FFF2-40B4-BE49-F238E27FC236}">
                <a16:creationId xmlns:a16="http://schemas.microsoft.com/office/drawing/2014/main" id="{FC1B9EC1-9CCD-4E01-700D-583BAF8821AA}"/>
              </a:ext>
            </a:extLst>
          </p:cNvPr>
          <p:cNvSpPr>
            <a:spLocks noGrp="1"/>
          </p:cNvSpPr>
          <p:nvPr>
            <p:ph idx="1"/>
          </p:nvPr>
        </p:nvSpPr>
        <p:spPr/>
        <p:txBody>
          <a:bodyPr vert="horz" lIns="91440" tIns="45720" rIns="91440" bIns="45720" rtlCol="0" anchor="t">
            <a:normAutofit/>
          </a:bodyPr>
          <a:lstStyle/>
          <a:p>
            <a:r>
              <a:rPr lang="en-US" dirty="0">
                <a:ea typeface="Calibri"/>
                <a:cs typeface="Calibri"/>
              </a:rPr>
              <a:t>Workforce planning is the process of balancing </a:t>
            </a:r>
            <a:r>
              <a:rPr lang="en-US" dirty="0" err="1">
                <a:ea typeface="Calibri"/>
                <a:cs typeface="Calibri"/>
              </a:rPr>
              <a:t>labour</a:t>
            </a:r>
            <a:r>
              <a:rPr lang="en-US" dirty="0">
                <a:ea typeface="Calibri"/>
                <a:cs typeface="Calibri"/>
              </a:rPr>
              <a:t> supply against the demand.  It includes </a:t>
            </a:r>
            <a:r>
              <a:rPr lang="en-US" dirty="0" err="1">
                <a:ea typeface="Calibri"/>
                <a:cs typeface="Calibri"/>
              </a:rPr>
              <a:t>analysing</a:t>
            </a:r>
            <a:r>
              <a:rPr lang="en-US" dirty="0">
                <a:ea typeface="Calibri"/>
                <a:cs typeface="Calibri"/>
              </a:rPr>
              <a:t> the current workforce, determining future workforce needs, identifying the gap between the present and the future, and implementing solutions so that the </a:t>
            </a:r>
            <a:r>
              <a:rPr lang="en-US" dirty="0" err="1">
                <a:ea typeface="Calibri"/>
                <a:cs typeface="Calibri"/>
              </a:rPr>
              <a:t>organisation</a:t>
            </a:r>
            <a:r>
              <a:rPr lang="en-US" dirty="0">
                <a:ea typeface="Calibri"/>
                <a:cs typeface="Calibri"/>
              </a:rPr>
              <a:t> can achieve its mission, goals and strategic plan.  Its about getting the right number of people with the right skills employed in the right place at the right time, at the right cost and on the right contract to deliver an </a:t>
            </a:r>
            <a:r>
              <a:rPr lang="en-US" dirty="0" err="1">
                <a:ea typeface="Calibri"/>
                <a:cs typeface="Calibri"/>
              </a:rPr>
              <a:t>organisation's</a:t>
            </a:r>
            <a:r>
              <a:rPr lang="en-US" dirty="0">
                <a:ea typeface="Calibri"/>
                <a:cs typeface="Calibri"/>
              </a:rPr>
              <a:t> short and long-term objectives</a:t>
            </a:r>
            <a:endParaRPr lang="en-US" dirty="0"/>
          </a:p>
        </p:txBody>
      </p:sp>
    </p:spTree>
    <p:extLst>
      <p:ext uri="{BB962C8B-B14F-4D97-AF65-F5344CB8AC3E}">
        <p14:creationId xmlns:p14="http://schemas.microsoft.com/office/powerpoint/2010/main" val="1091708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F8022-095B-D53D-F272-9574A60F7FBF}"/>
              </a:ext>
            </a:extLst>
          </p:cNvPr>
          <p:cNvSpPr>
            <a:spLocks noGrp="1"/>
          </p:cNvSpPr>
          <p:nvPr>
            <p:ph type="title"/>
          </p:nvPr>
        </p:nvSpPr>
        <p:spPr/>
        <p:txBody>
          <a:bodyPr/>
          <a:lstStyle/>
          <a:p>
            <a:r>
              <a:rPr lang="en-US" dirty="0">
                <a:ea typeface="Calibri Light"/>
                <a:cs typeface="Calibri Light"/>
              </a:rPr>
              <a:t>Workforce Planning </a:t>
            </a:r>
            <a:endParaRPr lang="en-US" dirty="0"/>
          </a:p>
        </p:txBody>
      </p:sp>
      <p:sp>
        <p:nvSpPr>
          <p:cNvPr id="3" name="Content Placeholder 2">
            <a:extLst>
              <a:ext uri="{FF2B5EF4-FFF2-40B4-BE49-F238E27FC236}">
                <a16:creationId xmlns:a16="http://schemas.microsoft.com/office/drawing/2014/main" id="{2BDBF709-7825-209F-C2AB-5FED622156A2}"/>
              </a:ext>
            </a:extLst>
          </p:cNvPr>
          <p:cNvSpPr>
            <a:spLocks noGrp="1"/>
          </p:cNvSpPr>
          <p:nvPr>
            <p:ph idx="1"/>
          </p:nvPr>
        </p:nvSpPr>
        <p:spPr/>
        <p:txBody>
          <a:bodyPr vert="horz" lIns="91440" tIns="45720" rIns="91440" bIns="45720" rtlCol="0" anchor="t">
            <a:normAutofit/>
          </a:bodyPr>
          <a:lstStyle/>
          <a:p>
            <a:r>
              <a:rPr lang="en-US" dirty="0">
                <a:ea typeface="Calibri"/>
                <a:cs typeface="Calibri"/>
              </a:rPr>
              <a:t>2020 CIPD survey </a:t>
            </a:r>
          </a:p>
          <a:p>
            <a:r>
              <a:rPr lang="en-US" dirty="0">
                <a:ea typeface="Calibri"/>
                <a:cs typeface="Calibri"/>
              </a:rPr>
              <a:t>28% take a short-term approach (6 months)</a:t>
            </a:r>
          </a:p>
          <a:p>
            <a:r>
              <a:rPr lang="en-US" dirty="0">
                <a:ea typeface="Calibri"/>
                <a:cs typeface="Calibri"/>
              </a:rPr>
              <a:t>13% planning three years into the future</a:t>
            </a:r>
          </a:p>
          <a:p>
            <a:r>
              <a:rPr lang="en-US" dirty="0">
                <a:ea typeface="Calibri"/>
                <a:cs typeface="Calibri"/>
              </a:rPr>
              <a:t>Integral part of the business planning process</a:t>
            </a:r>
          </a:p>
          <a:p>
            <a:endParaRPr lang="en-US" dirty="0">
              <a:ea typeface="Calibri"/>
              <a:cs typeface="Calibri"/>
            </a:endParaRPr>
          </a:p>
        </p:txBody>
      </p:sp>
    </p:spTree>
    <p:extLst>
      <p:ext uri="{BB962C8B-B14F-4D97-AF65-F5344CB8AC3E}">
        <p14:creationId xmlns:p14="http://schemas.microsoft.com/office/powerpoint/2010/main" val="2736849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7A5C7-1D87-E527-8014-CA36F2010311}"/>
              </a:ext>
            </a:extLst>
          </p:cNvPr>
          <p:cNvSpPr>
            <a:spLocks noGrp="1"/>
          </p:cNvSpPr>
          <p:nvPr>
            <p:ph type="title"/>
          </p:nvPr>
        </p:nvSpPr>
        <p:spPr/>
        <p:txBody>
          <a:bodyPr/>
          <a:lstStyle/>
          <a:p>
            <a:r>
              <a:rPr lang="en-US" dirty="0">
                <a:ea typeface="Calibri Light"/>
                <a:cs typeface="Calibri Light"/>
              </a:rPr>
              <a:t>Workforce Planning issues</a:t>
            </a:r>
            <a:endParaRPr lang="en-US" dirty="0"/>
          </a:p>
        </p:txBody>
      </p:sp>
      <p:sp>
        <p:nvSpPr>
          <p:cNvPr id="3" name="Content Placeholder 2">
            <a:extLst>
              <a:ext uri="{FF2B5EF4-FFF2-40B4-BE49-F238E27FC236}">
                <a16:creationId xmlns:a16="http://schemas.microsoft.com/office/drawing/2014/main" id="{02E93DE8-031D-A671-522B-7C7B3BBA25E0}"/>
              </a:ext>
            </a:extLst>
          </p:cNvPr>
          <p:cNvSpPr>
            <a:spLocks noGrp="1"/>
          </p:cNvSpPr>
          <p:nvPr>
            <p:ph idx="1"/>
          </p:nvPr>
        </p:nvSpPr>
        <p:spPr/>
        <p:txBody>
          <a:bodyPr vert="horz" lIns="91440" tIns="45720" rIns="91440" bIns="45720" rtlCol="0" anchor="t">
            <a:normAutofit/>
          </a:bodyPr>
          <a:lstStyle/>
          <a:p>
            <a:r>
              <a:rPr lang="en-US" dirty="0">
                <a:ea typeface="Calibri"/>
                <a:cs typeface="Calibri"/>
              </a:rPr>
              <a:t>Hard to predict the future</a:t>
            </a:r>
          </a:p>
          <a:p>
            <a:r>
              <a:rPr lang="en-US" dirty="0">
                <a:ea typeface="Calibri"/>
                <a:cs typeface="Calibri"/>
              </a:rPr>
              <a:t>Shifting policy and priorities (Rothwell, 1995)</a:t>
            </a:r>
          </a:p>
          <a:p>
            <a:r>
              <a:rPr lang="en-US" dirty="0">
                <a:ea typeface="Calibri"/>
                <a:cs typeface="Calibri"/>
              </a:rPr>
              <a:t>Easier in a stable marketplace</a:t>
            </a:r>
          </a:p>
          <a:p>
            <a:r>
              <a:rPr lang="en-US" err="1">
                <a:ea typeface="Calibri"/>
                <a:cs typeface="Calibri"/>
              </a:rPr>
              <a:t>Organisations</a:t>
            </a:r>
            <a:r>
              <a:rPr lang="en-US">
                <a:ea typeface="Calibri"/>
                <a:cs typeface="Calibri"/>
              </a:rPr>
              <a:t> rarely put it into practice</a:t>
            </a:r>
            <a:endParaRPr lang="en-US" dirty="0">
              <a:ea typeface="Calibri"/>
              <a:cs typeface="Calibri"/>
            </a:endParaRPr>
          </a:p>
          <a:p>
            <a:r>
              <a:rPr lang="en-US" dirty="0">
                <a:ea typeface="Calibri"/>
                <a:cs typeface="Calibri"/>
              </a:rPr>
              <a:t>Reilly (2015) recommends keeping it simple</a:t>
            </a:r>
          </a:p>
          <a:p>
            <a:pPr marL="0" indent="0">
              <a:buNone/>
            </a:pPr>
            <a:endParaRPr lang="en-US" dirty="0">
              <a:ea typeface="Calibri"/>
              <a:cs typeface="Calibri"/>
            </a:endParaRPr>
          </a:p>
        </p:txBody>
      </p:sp>
    </p:spTree>
    <p:extLst>
      <p:ext uri="{BB962C8B-B14F-4D97-AF65-F5344CB8AC3E}">
        <p14:creationId xmlns:p14="http://schemas.microsoft.com/office/powerpoint/2010/main" val="68964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9CA53-DA9E-4689-497B-6D80A040E5D5}"/>
              </a:ext>
            </a:extLst>
          </p:cNvPr>
          <p:cNvSpPr>
            <a:spLocks noGrp="1"/>
          </p:cNvSpPr>
          <p:nvPr>
            <p:ph type="title"/>
          </p:nvPr>
        </p:nvSpPr>
        <p:spPr/>
        <p:txBody>
          <a:bodyPr/>
          <a:lstStyle/>
          <a:p>
            <a:r>
              <a:rPr lang="en-US" dirty="0">
                <a:ea typeface="Calibri Light"/>
                <a:cs typeface="Calibri Light"/>
              </a:rPr>
              <a:t>Executing workforce planning</a:t>
            </a:r>
            <a:endParaRPr lang="en-US" dirty="0"/>
          </a:p>
        </p:txBody>
      </p:sp>
      <p:sp>
        <p:nvSpPr>
          <p:cNvPr id="3" name="Content Placeholder 2">
            <a:extLst>
              <a:ext uri="{FF2B5EF4-FFF2-40B4-BE49-F238E27FC236}">
                <a16:creationId xmlns:a16="http://schemas.microsoft.com/office/drawing/2014/main" id="{5FCE5933-9521-5B85-83A0-F984E7F5F256}"/>
              </a:ext>
            </a:extLst>
          </p:cNvPr>
          <p:cNvSpPr>
            <a:spLocks noGrp="1"/>
          </p:cNvSpPr>
          <p:nvPr>
            <p:ph idx="1"/>
          </p:nvPr>
        </p:nvSpPr>
        <p:spPr/>
        <p:txBody>
          <a:bodyPr vert="horz" lIns="91440" tIns="45720" rIns="91440" bIns="45720" rtlCol="0" anchor="t">
            <a:normAutofit/>
          </a:bodyPr>
          <a:lstStyle/>
          <a:p>
            <a:r>
              <a:rPr lang="en-US" dirty="0">
                <a:ea typeface="Calibri"/>
                <a:cs typeface="Calibri"/>
              </a:rPr>
              <a:t>Starts with the business planning process</a:t>
            </a:r>
          </a:p>
          <a:p>
            <a:r>
              <a:rPr lang="en-US" dirty="0">
                <a:ea typeface="Calibri"/>
                <a:cs typeface="Calibri"/>
              </a:rPr>
              <a:t>Forecast activity levels – the demand and supply of people</a:t>
            </a:r>
          </a:p>
          <a:p>
            <a:pPr lvl="1">
              <a:buFont typeface="Courier New" panose="020B0604020202020204" pitchFamily="34" charset="0"/>
              <a:buChar char="o"/>
            </a:pPr>
            <a:r>
              <a:rPr lang="en-US" dirty="0">
                <a:ea typeface="Calibri"/>
                <a:cs typeface="Calibri"/>
              </a:rPr>
              <a:t>Qualitative internal data</a:t>
            </a:r>
          </a:p>
          <a:p>
            <a:pPr lvl="1">
              <a:buFont typeface="Courier New" panose="020B0604020202020204" pitchFamily="34" charset="0"/>
              <a:buChar char="o"/>
            </a:pPr>
            <a:r>
              <a:rPr lang="en-US" dirty="0">
                <a:ea typeface="Calibri"/>
                <a:cs typeface="Calibri"/>
              </a:rPr>
              <a:t>Quantitative internal data</a:t>
            </a:r>
          </a:p>
          <a:p>
            <a:pPr lvl="1">
              <a:buFont typeface="Courier New" panose="020B0604020202020204" pitchFamily="34" charset="0"/>
              <a:buChar char="o"/>
            </a:pPr>
            <a:r>
              <a:rPr lang="en-US" dirty="0">
                <a:ea typeface="Calibri"/>
                <a:cs typeface="Calibri"/>
              </a:rPr>
              <a:t>Qualitative external data (PESTLE)</a:t>
            </a:r>
          </a:p>
          <a:p>
            <a:pPr lvl="1">
              <a:buFont typeface="Courier New" panose="020B0604020202020204" pitchFamily="34" charset="0"/>
              <a:buChar char="o"/>
            </a:pPr>
            <a:r>
              <a:rPr lang="en-US" dirty="0">
                <a:ea typeface="Calibri"/>
                <a:cs typeface="Calibri"/>
              </a:rPr>
              <a:t>Quantitative external data (</a:t>
            </a:r>
            <a:r>
              <a:rPr lang="en-US" dirty="0" err="1">
                <a:ea typeface="Calibri"/>
                <a:cs typeface="Calibri"/>
              </a:rPr>
              <a:t>labour</a:t>
            </a:r>
            <a:r>
              <a:rPr lang="en-US" dirty="0">
                <a:ea typeface="Calibri"/>
                <a:cs typeface="Calibri"/>
              </a:rPr>
              <a:t> market)</a:t>
            </a:r>
          </a:p>
          <a:p>
            <a:pPr marL="0" indent="0">
              <a:buNone/>
            </a:pPr>
            <a:endParaRPr lang="en-US" dirty="0">
              <a:ea typeface="Calibri"/>
              <a:cs typeface="Calibri"/>
            </a:endParaRPr>
          </a:p>
        </p:txBody>
      </p:sp>
    </p:spTree>
    <p:extLst>
      <p:ext uri="{BB962C8B-B14F-4D97-AF65-F5344CB8AC3E}">
        <p14:creationId xmlns:p14="http://schemas.microsoft.com/office/powerpoint/2010/main" val="1382998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E1431-4D19-A0EB-5799-0F63A591BE29}"/>
              </a:ext>
            </a:extLst>
          </p:cNvPr>
          <p:cNvSpPr>
            <a:spLocks noGrp="1"/>
          </p:cNvSpPr>
          <p:nvPr>
            <p:ph type="title"/>
          </p:nvPr>
        </p:nvSpPr>
        <p:spPr/>
        <p:txBody>
          <a:bodyPr/>
          <a:lstStyle/>
          <a:p>
            <a:r>
              <a:rPr lang="en-US" dirty="0">
                <a:ea typeface="Calibri Light"/>
                <a:cs typeface="Calibri Light"/>
              </a:rPr>
              <a:t>Beyond hard data</a:t>
            </a:r>
            <a:endParaRPr lang="en-US" dirty="0"/>
          </a:p>
        </p:txBody>
      </p:sp>
      <p:sp>
        <p:nvSpPr>
          <p:cNvPr id="3" name="Content Placeholder 2">
            <a:extLst>
              <a:ext uri="{FF2B5EF4-FFF2-40B4-BE49-F238E27FC236}">
                <a16:creationId xmlns:a16="http://schemas.microsoft.com/office/drawing/2014/main" id="{C692D856-BF6F-BA1E-8CBB-79678B2F6346}"/>
              </a:ext>
            </a:extLst>
          </p:cNvPr>
          <p:cNvSpPr>
            <a:spLocks noGrp="1"/>
          </p:cNvSpPr>
          <p:nvPr>
            <p:ph idx="1"/>
          </p:nvPr>
        </p:nvSpPr>
        <p:spPr/>
        <p:txBody>
          <a:bodyPr vert="horz" lIns="91440" tIns="45720" rIns="91440" bIns="45720" rtlCol="0" anchor="t">
            <a:normAutofit/>
          </a:bodyPr>
          <a:lstStyle/>
          <a:p>
            <a:r>
              <a:rPr lang="en-US" dirty="0">
                <a:ea typeface="Calibri"/>
                <a:cs typeface="Calibri"/>
              </a:rPr>
              <a:t>Scenario planning</a:t>
            </a:r>
          </a:p>
          <a:p>
            <a:r>
              <a:rPr lang="en-US" dirty="0">
                <a:ea typeface="Calibri"/>
                <a:cs typeface="Calibri"/>
              </a:rPr>
              <a:t>Managerial judgement</a:t>
            </a:r>
          </a:p>
          <a:p>
            <a:r>
              <a:rPr lang="en-US" dirty="0">
                <a:ea typeface="Calibri"/>
                <a:cs typeface="Calibri"/>
              </a:rPr>
              <a:t>Ratio-trend analysis</a:t>
            </a:r>
          </a:p>
          <a:p>
            <a:r>
              <a:rPr lang="en-US" dirty="0">
                <a:ea typeface="Calibri"/>
                <a:cs typeface="Calibri"/>
              </a:rPr>
              <a:t>Action planning</a:t>
            </a:r>
          </a:p>
        </p:txBody>
      </p:sp>
    </p:spTree>
    <p:extLst>
      <p:ext uri="{BB962C8B-B14F-4D97-AF65-F5344CB8AC3E}">
        <p14:creationId xmlns:p14="http://schemas.microsoft.com/office/powerpoint/2010/main" val="2604066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1EA34-7769-65CB-5993-F9FC30997F44}"/>
              </a:ext>
            </a:extLst>
          </p:cNvPr>
          <p:cNvSpPr>
            <a:spLocks noGrp="1"/>
          </p:cNvSpPr>
          <p:nvPr>
            <p:ph type="title"/>
          </p:nvPr>
        </p:nvSpPr>
        <p:spPr/>
        <p:txBody>
          <a:bodyPr/>
          <a:lstStyle/>
          <a:p>
            <a:r>
              <a:rPr lang="en-US" dirty="0">
                <a:ea typeface="Calibri Light"/>
                <a:cs typeface="Calibri Light"/>
              </a:rPr>
              <a:t>Skyline Exercise</a:t>
            </a:r>
          </a:p>
        </p:txBody>
      </p:sp>
      <p:pic>
        <p:nvPicPr>
          <p:cNvPr id="4" name="Online Media 3" title="360° tour of Skyline Swansea">
            <a:hlinkClick r:id="" action="ppaction://noaction"/>
            <a:extLst>
              <a:ext uri="{FF2B5EF4-FFF2-40B4-BE49-F238E27FC236}">
                <a16:creationId xmlns:a16="http://schemas.microsoft.com/office/drawing/2014/main" id="{EFF33F7B-D89D-35E4-511E-9159059CA77E}"/>
              </a:ext>
            </a:extLst>
          </p:cNvPr>
          <p:cNvPicPr>
            <a:picLocks noGrp="1" noRot="1" noChangeAspect="1"/>
          </p:cNvPicPr>
          <p:nvPr>
            <p:ph idx="1"/>
            <a:videoFile r:link="rId1"/>
          </p:nvPr>
        </p:nvPicPr>
        <p:blipFill>
          <a:blip r:embed="rId3"/>
          <a:stretch>
            <a:fillRect/>
          </a:stretch>
        </p:blipFill>
        <p:spPr>
          <a:xfrm>
            <a:off x="2519409" y="1640673"/>
            <a:ext cx="6329363" cy="3576638"/>
          </a:xfrm>
          <a:prstGeom prst="rect">
            <a:avLst/>
          </a:prstGeom>
        </p:spPr>
      </p:pic>
    </p:spTree>
    <p:extLst>
      <p:ext uri="{BB962C8B-B14F-4D97-AF65-F5344CB8AC3E}">
        <p14:creationId xmlns:p14="http://schemas.microsoft.com/office/powerpoint/2010/main" val="2790788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54FDD-62E1-61C3-591B-4CBC440404B3}"/>
              </a:ext>
            </a:extLst>
          </p:cNvPr>
          <p:cNvSpPr>
            <a:spLocks noGrp="1"/>
          </p:cNvSpPr>
          <p:nvPr>
            <p:ph type="title"/>
          </p:nvPr>
        </p:nvSpPr>
        <p:spPr/>
        <p:txBody>
          <a:bodyPr/>
          <a:lstStyle/>
          <a:p>
            <a:r>
              <a:rPr lang="en-US" dirty="0">
                <a:ea typeface="Calibri Light"/>
                <a:cs typeface="Calibri Light"/>
              </a:rPr>
              <a:t>Skyline exercise</a:t>
            </a:r>
            <a:endParaRPr lang="en-US" dirty="0"/>
          </a:p>
        </p:txBody>
      </p:sp>
      <p:sp>
        <p:nvSpPr>
          <p:cNvPr id="3" name="Content Placeholder 2">
            <a:extLst>
              <a:ext uri="{FF2B5EF4-FFF2-40B4-BE49-F238E27FC236}">
                <a16:creationId xmlns:a16="http://schemas.microsoft.com/office/drawing/2014/main" id="{0B5FBE15-5996-8483-A16C-40B3624C2C84}"/>
              </a:ext>
            </a:extLst>
          </p:cNvPr>
          <p:cNvSpPr>
            <a:spLocks noGrp="1"/>
          </p:cNvSpPr>
          <p:nvPr>
            <p:ph idx="1"/>
          </p:nvPr>
        </p:nvSpPr>
        <p:spPr/>
        <p:txBody>
          <a:bodyPr vert="horz" lIns="91440" tIns="45720" rIns="91440" bIns="45720" rtlCol="0" anchor="t">
            <a:normAutofit/>
          </a:bodyPr>
          <a:lstStyle/>
          <a:p>
            <a:r>
              <a:rPr lang="en-US" dirty="0">
                <a:ea typeface="Calibri"/>
                <a:cs typeface="Calibri"/>
              </a:rPr>
              <a:t>Create a workforce plan that focuses on getting the attraction ready to open</a:t>
            </a:r>
          </a:p>
          <a:p>
            <a:r>
              <a:rPr lang="en-US" dirty="0">
                <a:ea typeface="Calibri"/>
                <a:cs typeface="Calibri"/>
              </a:rPr>
              <a:t>Hard and soft workforce planning</a:t>
            </a:r>
          </a:p>
          <a:p>
            <a:r>
              <a:rPr lang="en-US" dirty="0">
                <a:ea typeface="Calibri"/>
                <a:cs typeface="Calibri"/>
              </a:rPr>
              <a:t>Consider numbers, roles</a:t>
            </a:r>
          </a:p>
          <a:p>
            <a:r>
              <a:rPr lang="en-US" dirty="0">
                <a:ea typeface="Calibri"/>
                <a:cs typeface="Calibri"/>
              </a:rPr>
              <a:t>Supply of </a:t>
            </a:r>
            <a:r>
              <a:rPr lang="en-US" err="1">
                <a:ea typeface="Calibri"/>
                <a:cs typeface="Calibri"/>
              </a:rPr>
              <a:t>labour</a:t>
            </a:r>
            <a:r>
              <a:rPr lang="en-US" dirty="0">
                <a:ea typeface="Calibri"/>
                <a:cs typeface="Calibri"/>
              </a:rPr>
              <a:t>, skills required</a:t>
            </a:r>
          </a:p>
          <a:p>
            <a:r>
              <a:rPr lang="en-US" dirty="0">
                <a:ea typeface="Calibri"/>
                <a:cs typeface="Calibri"/>
              </a:rPr>
              <a:t>If information is missing – what do you need?</a:t>
            </a:r>
          </a:p>
          <a:p>
            <a:r>
              <a:rPr lang="en-US" dirty="0">
                <a:ea typeface="Calibri"/>
                <a:cs typeface="Calibri"/>
              </a:rPr>
              <a:t>Be ready to discuss your workforce plan</a:t>
            </a:r>
          </a:p>
        </p:txBody>
      </p:sp>
    </p:spTree>
    <p:extLst>
      <p:ext uri="{BB962C8B-B14F-4D97-AF65-F5344CB8AC3E}">
        <p14:creationId xmlns:p14="http://schemas.microsoft.com/office/powerpoint/2010/main" val="1744486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45772-848C-19B6-3526-FBB8DAEF3936}"/>
              </a:ext>
            </a:extLst>
          </p:cNvPr>
          <p:cNvSpPr>
            <a:spLocks noGrp="1"/>
          </p:cNvSpPr>
          <p:nvPr>
            <p:ph type="title"/>
          </p:nvPr>
        </p:nvSpPr>
        <p:spPr/>
        <p:txBody>
          <a:bodyPr/>
          <a:lstStyle/>
          <a:p>
            <a:r>
              <a:rPr lang="en-US" dirty="0">
                <a:ea typeface="Calibri Light"/>
                <a:cs typeface="Calibri Light"/>
              </a:rPr>
              <a:t>Recruitment and selection</a:t>
            </a:r>
            <a:endParaRPr lang="en-US" dirty="0"/>
          </a:p>
        </p:txBody>
      </p:sp>
      <p:sp>
        <p:nvSpPr>
          <p:cNvPr id="3" name="Content Placeholder 2">
            <a:extLst>
              <a:ext uri="{FF2B5EF4-FFF2-40B4-BE49-F238E27FC236}">
                <a16:creationId xmlns:a16="http://schemas.microsoft.com/office/drawing/2014/main" id="{D7BF594B-BCA3-A24E-F98B-7B9E467244CF}"/>
              </a:ext>
            </a:extLst>
          </p:cNvPr>
          <p:cNvSpPr>
            <a:spLocks noGrp="1"/>
          </p:cNvSpPr>
          <p:nvPr>
            <p:ph idx="1"/>
          </p:nvPr>
        </p:nvSpPr>
        <p:spPr/>
        <p:txBody>
          <a:bodyPr vert="horz" lIns="91440" tIns="45720" rIns="91440" bIns="45720" rtlCol="0" anchor="t">
            <a:normAutofit/>
          </a:bodyPr>
          <a:lstStyle/>
          <a:p>
            <a:r>
              <a:rPr lang="en-US" dirty="0">
                <a:ea typeface="Calibri"/>
                <a:cs typeface="Calibri"/>
              </a:rPr>
              <a:t>The process of finding and engaging people – and deciding who should be appointed</a:t>
            </a:r>
          </a:p>
          <a:p>
            <a:r>
              <a:rPr lang="en-US" dirty="0">
                <a:ea typeface="Calibri"/>
                <a:cs typeface="Calibri"/>
              </a:rPr>
              <a:t>Not easy! Usually a third of new hires leave within 3 years (Groysberg, 2009)</a:t>
            </a:r>
          </a:p>
          <a:p>
            <a:r>
              <a:rPr lang="en-US" dirty="0">
                <a:ea typeface="Calibri"/>
                <a:cs typeface="Calibri"/>
              </a:rPr>
              <a:t>Average cost of filling a vacancy £2k-£5 depending on role (CIPD, 2020)</a:t>
            </a:r>
          </a:p>
        </p:txBody>
      </p:sp>
    </p:spTree>
    <p:extLst>
      <p:ext uri="{BB962C8B-B14F-4D97-AF65-F5344CB8AC3E}">
        <p14:creationId xmlns:p14="http://schemas.microsoft.com/office/powerpoint/2010/main" val="206595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093E-D540-03CD-ADC9-E31CCEE06CD7}"/>
              </a:ext>
            </a:extLst>
          </p:cNvPr>
          <p:cNvSpPr>
            <a:spLocks noGrp="1"/>
          </p:cNvSpPr>
          <p:nvPr>
            <p:ph type="title"/>
          </p:nvPr>
        </p:nvSpPr>
        <p:spPr/>
        <p:txBody>
          <a:bodyPr/>
          <a:lstStyle/>
          <a:p>
            <a:r>
              <a:rPr lang="en-US" dirty="0">
                <a:ea typeface="Calibri Light"/>
                <a:cs typeface="Calibri Light"/>
              </a:rPr>
              <a:t>Defining requirements</a:t>
            </a:r>
            <a:endParaRPr lang="en-US" dirty="0"/>
          </a:p>
        </p:txBody>
      </p:sp>
      <p:sp>
        <p:nvSpPr>
          <p:cNvPr id="3" name="Content Placeholder 2">
            <a:extLst>
              <a:ext uri="{FF2B5EF4-FFF2-40B4-BE49-F238E27FC236}">
                <a16:creationId xmlns:a16="http://schemas.microsoft.com/office/drawing/2014/main" id="{8B082EA6-F4F0-7682-19D4-E994922544E3}"/>
              </a:ext>
            </a:extLst>
          </p:cNvPr>
          <p:cNvSpPr>
            <a:spLocks noGrp="1"/>
          </p:cNvSpPr>
          <p:nvPr>
            <p:ph idx="1"/>
          </p:nvPr>
        </p:nvSpPr>
        <p:spPr/>
        <p:txBody>
          <a:bodyPr vert="horz" lIns="91440" tIns="45720" rIns="91440" bIns="45720" rtlCol="0" anchor="t">
            <a:normAutofit/>
          </a:bodyPr>
          <a:lstStyle/>
          <a:p>
            <a:r>
              <a:rPr lang="en-US" dirty="0">
                <a:ea typeface="Calibri"/>
                <a:cs typeface="Calibri"/>
              </a:rPr>
              <a:t>Outline knowledge, skills, abilities and expected </a:t>
            </a:r>
            <a:r>
              <a:rPr lang="en-US" err="1">
                <a:ea typeface="Calibri"/>
                <a:cs typeface="Calibri"/>
              </a:rPr>
              <a:t>behaviours</a:t>
            </a:r>
            <a:endParaRPr lang="en-US">
              <a:ea typeface="Calibri"/>
              <a:cs typeface="Calibri"/>
            </a:endParaRPr>
          </a:p>
          <a:p>
            <a:r>
              <a:rPr lang="en-US" dirty="0">
                <a:ea typeface="Calibri"/>
                <a:cs typeface="Calibri"/>
              </a:rPr>
              <a:t>Defined in role profiles and person specifications</a:t>
            </a:r>
          </a:p>
          <a:p>
            <a:pPr lvl="1">
              <a:buFont typeface="Courier New" panose="020B0604020202020204" pitchFamily="34" charset="0"/>
              <a:buChar char="o"/>
            </a:pPr>
            <a:r>
              <a:rPr lang="en-US" dirty="0">
                <a:ea typeface="Calibri"/>
                <a:cs typeface="Calibri"/>
              </a:rPr>
              <a:t>Knowledge</a:t>
            </a:r>
          </a:p>
          <a:p>
            <a:pPr lvl="1">
              <a:buFont typeface="Courier New" panose="020B0604020202020204" pitchFamily="34" charset="0"/>
              <a:buChar char="o"/>
            </a:pPr>
            <a:r>
              <a:rPr lang="en-US" dirty="0">
                <a:ea typeface="Calibri"/>
                <a:cs typeface="Calibri"/>
              </a:rPr>
              <a:t>Skills</a:t>
            </a:r>
          </a:p>
          <a:p>
            <a:pPr lvl="1">
              <a:buFont typeface="Courier New" panose="020B0604020202020204" pitchFamily="34" charset="0"/>
              <a:buChar char="o"/>
            </a:pPr>
            <a:r>
              <a:rPr lang="en-US" dirty="0">
                <a:ea typeface="Calibri"/>
                <a:cs typeface="Calibri"/>
              </a:rPr>
              <a:t>abilities</a:t>
            </a:r>
          </a:p>
        </p:txBody>
      </p:sp>
    </p:spTree>
    <p:extLst>
      <p:ext uri="{BB962C8B-B14F-4D97-AF65-F5344CB8AC3E}">
        <p14:creationId xmlns:p14="http://schemas.microsoft.com/office/powerpoint/2010/main" val="2622572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84F25-C478-8CC6-697F-D29390A703B0}"/>
              </a:ext>
            </a:extLst>
          </p:cNvPr>
          <p:cNvSpPr>
            <a:spLocks noGrp="1"/>
          </p:cNvSpPr>
          <p:nvPr>
            <p:ph type="title"/>
          </p:nvPr>
        </p:nvSpPr>
        <p:spPr/>
        <p:txBody>
          <a:bodyPr/>
          <a:lstStyle/>
          <a:p>
            <a:r>
              <a:rPr lang="en-US" dirty="0">
                <a:ea typeface="Calibri Light"/>
                <a:cs typeface="Calibri Light"/>
              </a:rPr>
              <a:t>Employer brand</a:t>
            </a:r>
            <a:endParaRPr lang="en-US" dirty="0"/>
          </a:p>
        </p:txBody>
      </p:sp>
      <p:sp>
        <p:nvSpPr>
          <p:cNvPr id="3" name="Content Placeholder 2">
            <a:extLst>
              <a:ext uri="{FF2B5EF4-FFF2-40B4-BE49-F238E27FC236}">
                <a16:creationId xmlns:a16="http://schemas.microsoft.com/office/drawing/2014/main" id="{8DB66E6C-9660-A613-140D-6201285D6874}"/>
              </a:ext>
            </a:extLst>
          </p:cNvPr>
          <p:cNvSpPr>
            <a:spLocks noGrp="1"/>
          </p:cNvSpPr>
          <p:nvPr>
            <p:ph idx="1"/>
          </p:nvPr>
        </p:nvSpPr>
        <p:spPr/>
        <p:txBody>
          <a:bodyPr vert="horz" lIns="91440" tIns="45720" rIns="91440" bIns="45720" rtlCol="0" anchor="t">
            <a:normAutofit/>
          </a:bodyPr>
          <a:lstStyle/>
          <a:p>
            <a:r>
              <a:rPr lang="en-US" dirty="0">
                <a:ea typeface="Calibri"/>
                <a:cs typeface="Calibri"/>
              </a:rPr>
              <a:t>A key part of attracting candidates</a:t>
            </a:r>
          </a:p>
          <a:p>
            <a:r>
              <a:rPr lang="en-US">
                <a:ea typeface="Calibri"/>
                <a:cs typeface="Calibri"/>
              </a:rPr>
              <a:t>Reputation</a:t>
            </a:r>
          </a:p>
          <a:p>
            <a:r>
              <a:rPr lang="en-US">
                <a:ea typeface="Calibri"/>
                <a:cs typeface="Calibri"/>
              </a:rPr>
              <a:t>Image</a:t>
            </a:r>
            <a:endParaRPr lang="en-US" dirty="0">
              <a:ea typeface="Calibri"/>
              <a:cs typeface="Calibri"/>
            </a:endParaRPr>
          </a:p>
          <a:p>
            <a:r>
              <a:rPr lang="en-US" dirty="0">
                <a:ea typeface="Calibri"/>
                <a:cs typeface="Calibri"/>
              </a:rPr>
              <a:t>Purpose</a:t>
            </a:r>
          </a:p>
          <a:p>
            <a:r>
              <a:rPr lang="en-US" dirty="0">
                <a:ea typeface="Calibri"/>
                <a:cs typeface="Calibri"/>
              </a:rPr>
              <a:t>How is it perceived by others?</a:t>
            </a:r>
          </a:p>
        </p:txBody>
      </p:sp>
    </p:spTree>
    <p:extLst>
      <p:ext uri="{BB962C8B-B14F-4D97-AF65-F5344CB8AC3E}">
        <p14:creationId xmlns:p14="http://schemas.microsoft.com/office/powerpoint/2010/main" val="11770927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0554E-6CE3-0066-283B-E51213C64ECF}"/>
              </a:ext>
            </a:extLst>
          </p:cNvPr>
          <p:cNvSpPr>
            <a:spLocks noGrp="1"/>
          </p:cNvSpPr>
          <p:nvPr>
            <p:ph type="title"/>
          </p:nvPr>
        </p:nvSpPr>
        <p:spPr/>
        <p:txBody>
          <a:bodyPr/>
          <a:lstStyle/>
          <a:p>
            <a:r>
              <a:rPr lang="en-US" dirty="0">
                <a:ea typeface="Calibri Light"/>
                <a:cs typeface="Calibri Light"/>
              </a:rPr>
              <a:t>Attraction</a:t>
            </a:r>
            <a:endParaRPr lang="en-US" dirty="0"/>
          </a:p>
        </p:txBody>
      </p:sp>
      <p:sp>
        <p:nvSpPr>
          <p:cNvPr id="3" name="Content Placeholder 2">
            <a:extLst>
              <a:ext uri="{FF2B5EF4-FFF2-40B4-BE49-F238E27FC236}">
                <a16:creationId xmlns:a16="http://schemas.microsoft.com/office/drawing/2014/main" id="{2C05309F-2258-9950-93B4-17806C5CC9C2}"/>
              </a:ext>
            </a:extLst>
          </p:cNvPr>
          <p:cNvSpPr>
            <a:spLocks noGrp="1"/>
          </p:cNvSpPr>
          <p:nvPr>
            <p:ph idx="1"/>
          </p:nvPr>
        </p:nvSpPr>
        <p:spPr/>
        <p:txBody>
          <a:bodyPr vert="horz" lIns="91440" tIns="45720" rIns="91440" bIns="45720" rtlCol="0" anchor="t">
            <a:normAutofit/>
          </a:bodyPr>
          <a:lstStyle/>
          <a:p>
            <a:r>
              <a:rPr lang="en-US" dirty="0">
                <a:ea typeface="Calibri"/>
                <a:cs typeface="Calibri"/>
              </a:rPr>
              <a:t>Traditional advertising</a:t>
            </a:r>
          </a:p>
          <a:p>
            <a:r>
              <a:rPr lang="en-US">
                <a:ea typeface="Calibri"/>
                <a:cs typeface="Calibri"/>
              </a:rPr>
              <a:t>Recruitment consultants</a:t>
            </a:r>
            <a:endParaRPr lang="en-US" dirty="0">
              <a:ea typeface="Calibri"/>
              <a:cs typeface="Calibri"/>
            </a:endParaRPr>
          </a:p>
          <a:p>
            <a:r>
              <a:rPr lang="en-US" err="1">
                <a:ea typeface="Calibri"/>
                <a:cs typeface="Calibri"/>
              </a:rPr>
              <a:t>Linkedin</a:t>
            </a:r>
            <a:r>
              <a:rPr lang="en-US" dirty="0">
                <a:ea typeface="Calibri"/>
                <a:cs typeface="Calibri"/>
              </a:rPr>
              <a:t> </a:t>
            </a:r>
          </a:p>
          <a:p>
            <a:r>
              <a:rPr lang="en-US" dirty="0">
                <a:ea typeface="Calibri"/>
                <a:cs typeface="Calibri"/>
              </a:rPr>
              <a:t>CVs</a:t>
            </a:r>
          </a:p>
          <a:p>
            <a:r>
              <a:rPr lang="en-US">
                <a:ea typeface="Calibri"/>
                <a:cs typeface="Calibri"/>
              </a:rPr>
              <a:t>Application forms </a:t>
            </a:r>
          </a:p>
          <a:p>
            <a:r>
              <a:rPr lang="en-US" dirty="0">
                <a:ea typeface="Calibri"/>
                <a:cs typeface="Calibri"/>
              </a:rPr>
              <a:t>Screening of applications </a:t>
            </a:r>
          </a:p>
        </p:txBody>
      </p:sp>
    </p:spTree>
    <p:extLst>
      <p:ext uri="{BB962C8B-B14F-4D97-AF65-F5344CB8AC3E}">
        <p14:creationId xmlns:p14="http://schemas.microsoft.com/office/powerpoint/2010/main" val="2324630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78CA-CB56-E84C-BE34-847D96C18CE0}"/>
              </a:ext>
            </a:extLst>
          </p:cNvPr>
          <p:cNvSpPr>
            <a:spLocks noGrp="1"/>
          </p:cNvSpPr>
          <p:nvPr>
            <p:ph type="title"/>
          </p:nvPr>
        </p:nvSpPr>
        <p:spPr/>
        <p:txBody>
          <a:bodyPr/>
          <a:lstStyle/>
          <a:p>
            <a:r>
              <a:rPr lang="en-US" dirty="0">
                <a:ea typeface="Calibri Light"/>
                <a:cs typeface="Calibri Light"/>
              </a:rPr>
              <a:t>Selection Methods</a:t>
            </a:r>
            <a:endParaRPr lang="en-US" dirty="0"/>
          </a:p>
        </p:txBody>
      </p:sp>
      <p:sp>
        <p:nvSpPr>
          <p:cNvPr id="3" name="Content Placeholder 2">
            <a:extLst>
              <a:ext uri="{FF2B5EF4-FFF2-40B4-BE49-F238E27FC236}">
                <a16:creationId xmlns:a16="http://schemas.microsoft.com/office/drawing/2014/main" id="{63955B08-FF35-E9D2-4E3B-DF51F8DF307D}"/>
              </a:ext>
            </a:extLst>
          </p:cNvPr>
          <p:cNvSpPr>
            <a:spLocks noGrp="1"/>
          </p:cNvSpPr>
          <p:nvPr>
            <p:ph idx="1"/>
          </p:nvPr>
        </p:nvSpPr>
        <p:spPr/>
        <p:txBody>
          <a:bodyPr vert="horz" lIns="91440" tIns="45720" rIns="91440" bIns="45720" rtlCol="0" anchor="t">
            <a:normAutofit/>
          </a:bodyPr>
          <a:lstStyle/>
          <a:p>
            <a:r>
              <a:rPr lang="en-US">
                <a:ea typeface="Calibri"/>
                <a:cs typeface="Calibri"/>
              </a:rPr>
              <a:t>Selection interviews (either face to face or virtual)</a:t>
            </a:r>
          </a:p>
          <a:p>
            <a:r>
              <a:rPr lang="en-US" dirty="0">
                <a:ea typeface="Calibri"/>
                <a:cs typeface="Calibri"/>
              </a:rPr>
              <a:t>Structured interviews (competency or strengths based)</a:t>
            </a:r>
          </a:p>
          <a:p>
            <a:r>
              <a:rPr lang="en-US">
                <a:ea typeface="Calibri"/>
                <a:cs typeface="Calibri"/>
              </a:rPr>
              <a:t>Unstructured interviews</a:t>
            </a:r>
          </a:p>
          <a:p>
            <a:r>
              <a:rPr lang="en-US" dirty="0">
                <a:ea typeface="Calibri"/>
                <a:cs typeface="Calibri"/>
              </a:rPr>
              <a:t>Testing </a:t>
            </a:r>
          </a:p>
          <a:p>
            <a:r>
              <a:rPr lang="en-US" dirty="0">
                <a:ea typeface="Calibri"/>
                <a:cs typeface="Calibri"/>
              </a:rPr>
              <a:t>Assessment </a:t>
            </a:r>
            <a:r>
              <a:rPr lang="en-US" dirty="0" err="1">
                <a:ea typeface="Calibri"/>
                <a:cs typeface="Calibri"/>
              </a:rPr>
              <a:t>centres</a:t>
            </a:r>
          </a:p>
        </p:txBody>
      </p:sp>
    </p:spTree>
    <p:extLst>
      <p:ext uri="{BB962C8B-B14F-4D97-AF65-F5344CB8AC3E}">
        <p14:creationId xmlns:p14="http://schemas.microsoft.com/office/powerpoint/2010/main" val="6124051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0AE21-5BD3-35EE-1D4E-C9AEC28C15D9}"/>
              </a:ext>
            </a:extLst>
          </p:cNvPr>
          <p:cNvSpPr>
            <a:spLocks noGrp="1"/>
          </p:cNvSpPr>
          <p:nvPr>
            <p:ph type="title"/>
          </p:nvPr>
        </p:nvSpPr>
        <p:spPr/>
        <p:txBody>
          <a:bodyPr/>
          <a:lstStyle/>
          <a:p>
            <a:r>
              <a:rPr lang="en-US" dirty="0">
                <a:ea typeface="Calibri Light"/>
                <a:cs typeface="Calibri Light"/>
              </a:rPr>
              <a:t>Exercise </a:t>
            </a:r>
            <a:endParaRPr lang="en-US" dirty="0"/>
          </a:p>
        </p:txBody>
      </p:sp>
      <p:sp>
        <p:nvSpPr>
          <p:cNvPr id="3" name="Content Placeholder 2">
            <a:extLst>
              <a:ext uri="{FF2B5EF4-FFF2-40B4-BE49-F238E27FC236}">
                <a16:creationId xmlns:a16="http://schemas.microsoft.com/office/drawing/2014/main" id="{88AD5B32-4E56-104B-B10F-86AD710742BA}"/>
              </a:ext>
            </a:extLst>
          </p:cNvPr>
          <p:cNvSpPr>
            <a:spLocks noGrp="1"/>
          </p:cNvSpPr>
          <p:nvPr>
            <p:ph idx="1"/>
          </p:nvPr>
        </p:nvSpPr>
        <p:spPr/>
        <p:txBody>
          <a:bodyPr vert="horz" lIns="91440" tIns="45720" rIns="91440" bIns="45720" rtlCol="0" anchor="t">
            <a:normAutofit/>
          </a:bodyPr>
          <a:lstStyle/>
          <a:p>
            <a:r>
              <a:rPr lang="en-US" dirty="0">
                <a:ea typeface="Calibri"/>
                <a:cs typeface="Calibri"/>
              </a:rPr>
              <a:t>In pairs, write a person specification for the role of General Manager at Skyline</a:t>
            </a:r>
          </a:p>
          <a:p>
            <a:r>
              <a:rPr lang="en-US" dirty="0">
                <a:ea typeface="Calibri"/>
                <a:cs typeface="Calibri"/>
              </a:rPr>
              <a:t>Agree a selection strategy </a:t>
            </a:r>
          </a:p>
          <a:p>
            <a:r>
              <a:rPr lang="en-US" dirty="0">
                <a:ea typeface="Calibri"/>
                <a:cs typeface="Calibri"/>
              </a:rPr>
              <a:t>Will your search be local, regional or national?</a:t>
            </a:r>
          </a:p>
          <a:p>
            <a:r>
              <a:rPr lang="en-US" dirty="0">
                <a:ea typeface="Calibri"/>
                <a:cs typeface="Calibri"/>
              </a:rPr>
              <a:t>What do you hope your employer brand to be? How will this be communicated in your selection strategy?</a:t>
            </a:r>
          </a:p>
        </p:txBody>
      </p:sp>
    </p:spTree>
    <p:extLst>
      <p:ext uri="{BB962C8B-B14F-4D97-AF65-F5344CB8AC3E}">
        <p14:creationId xmlns:p14="http://schemas.microsoft.com/office/powerpoint/2010/main" val="264189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8D1F3-77CD-CFB3-2A1A-93513D4A77BA}"/>
              </a:ext>
            </a:extLst>
          </p:cNvPr>
          <p:cNvSpPr>
            <a:spLocks noGrp="1"/>
          </p:cNvSpPr>
          <p:nvPr>
            <p:ph type="title"/>
          </p:nvPr>
        </p:nvSpPr>
        <p:spPr/>
        <p:txBody>
          <a:bodyPr/>
          <a:lstStyle/>
          <a:p>
            <a:r>
              <a:rPr lang="en-US" dirty="0">
                <a:ea typeface="Calibri Light"/>
                <a:cs typeface="Calibri Light"/>
              </a:rPr>
              <a:t>Talent Management</a:t>
            </a:r>
            <a:endParaRPr lang="en-US" dirty="0"/>
          </a:p>
        </p:txBody>
      </p:sp>
      <p:sp>
        <p:nvSpPr>
          <p:cNvPr id="3" name="Content Placeholder 2">
            <a:extLst>
              <a:ext uri="{FF2B5EF4-FFF2-40B4-BE49-F238E27FC236}">
                <a16:creationId xmlns:a16="http://schemas.microsoft.com/office/drawing/2014/main" id="{7E33C7AE-5062-A911-E206-EEC6769C2555}"/>
              </a:ext>
            </a:extLst>
          </p:cNvPr>
          <p:cNvSpPr>
            <a:spLocks noGrp="1"/>
          </p:cNvSpPr>
          <p:nvPr>
            <p:ph idx="1"/>
          </p:nvPr>
        </p:nvSpPr>
        <p:spPr/>
        <p:txBody>
          <a:bodyPr vert="horz" lIns="91440" tIns="45720" rIns="91440" bIns="45720" rtlCol="0" anchor="t">
            <a:normAutofit/>
          </a:bodyPr>
          <a:lstStyle/>
          <a:p>
            <a:r>
              <a:rPr lang="en-US" dirty="0">
                <a:ea typeface="Calibri"/>
                <a:cs typeface="Calibri"/>
              </a:rPr>
              <a:t>This aspect concentrates on the ability to make sure that the right people are in the right roles and performing as close to their maximum performance as possible (Chamorro-</a:t>
            </a:r>
            <a:r>
              <a:rPr lang="en-US" dirty="0" err="1">
                <a:ea typeface="Calibri"/>
                <a:cs typeface="Calibri"/>
              </a:rPr>
              <a:t>Premuzic</a:t>
            </a:r>
            <a:r>
              <a:rPr lang="en-US" dirty="0">
                <a:ea typeface="Calibri"/>
                <a:cs typeface="Calibri"/>
              </a:rPr>
              <a:t>, 2017)</a:t>
            </a:r>
          </a:p>
          <a:p>
            <a:r>
              <a:rPr lang="en-US" dirty="0">
                <a:ea typeface="Calibri"/>
                <a:cs typeface="Calibri"/>
              </a:rPr>
              <a:t>Those with the best people win</a:t>
            </a:r>
          </a:p>
          <a:p>
            <a:r>
              <a:rPr lang="en-US" dirty="0">
                <a:ea typeface="Calibri"/>
                <a:cs typeface="Calibri"/>
              </a:rPr>
              <a:t>McKinsey "war for talent"</a:t>
            </a:r>
          </a:p>
          <a:p>
            <a:r>
              <a:rPr lang="en-US" dirty="0">
                <a:ea typeface="Calibri"/>
                <a:cs typeface="Calibri"/>
              </a:rPr>
              <a:t>In this job market – concentrate on not wasting talent (Hymowitz, 2007)</a:t>
            </a:r>
          </a:p>
          <a:p>
            <a:r>
              <a:rPr lang="en-US" dirty="0">
                <a:ea typeface="Calibri"/>
                <a:cs typeface="Calibri"/>
              </a:rPr>
              <a:t>Popular approach: growth from within</a:t>
            </a:r>
          </a:p>
        </p:txBody>
      </p:sp>
    </p:spTree>
    <p:extLst>
      <p:ext uri="{BB962C8B-B14F-4D97-AF65-F5344CB8AC3E}">
        <p14:creationId xmlns:p14="http://schemas.microsoft.com/office/powerpoint/2010/main" val="275473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4F30C-303B-1B29-2494-85E648E2B3BF}"/>
              </a:ext>
            </a:extLst>
          </p:cNvPr>
          <p:cNvSpPr>
            <a:spLocks noGrp="1"/>
          </p:cNvSpPr>
          <p:nvPr>
            <p:ph type="title"/>
          </p:nvPr>
        </p:nvSpPr>
        <p:spPr/>
        <p:txBody>
          <a:bodyPr/>
          <a:lstStyle/>
          <a:p>
            <a:r>
              <a:rPr lang="en-US" dirty="0">
                <a:ea typeface="Calibri Light"/>
                <a:cs typeface="Calibri Light"/>
              </a:rPr>
              <a:t>Growth from within – developing talent</a:t>
            </a:r>
            <a:endParaRPr lang="en-US" dirty="0"/>
          </a:p>
        </p:txBody>
      </p:sp>
      <p:sp>
        <p:nvSpPr>
          <p:cNvPr id="3" name="Content Placeholder 2">
            <a:extLst>
              <a:ext uri="{FF2B5EF4-FFF2-40B4-BE49-F238E27FC236}">
                <a16:creationId xmlns:a16="http://schemas.microsoft.com/office/drawing/2014/main" id="{E2C9E666-5DE9-7CC6-5DEB-5B33C14322AE}"/>
              </a:ext>
            </a:extLst>
          </p:cNvPr>
          <p:cNvSpPr>
            <a:spLocks noGrp="1"/>
          </p:cNvSpPr>
          <p:nvPr>
            <p:ph idx="1"/>
          </p:nvPr>
        </p:nvSpPr>
        <p:spPr/>
        <p:txBody>
          <a:bodyPr vert="horz" lIns="91440" tIns="45720" rIns="91440" bIns="45720" rtlCol="0" anchor="t">
            <a:normAutofit/>
          </a:bodyPr>
          <a:lstStyle/>
          <a:p>
            <a:r>
              <a:rPr lang="en-US" dirty="0">
                <a:ea typeface="Calibri"/>
                <a:cs typeface="Calibri"/>
              </a:rPr>
              <a:t>Career paths</a:t>
            </a:r>
          </a:p>
          <a:p>
            <a:r>
              <a:rPr lang="en-US" dirty="0">
                <a:ea typeface="Calibri"/>
                <a:cs typeface="Calibri"/>
              </a:rPr>
              <a:t>Management development</a:t>
            </a:r>
          </a:p>
          <a:p>
            <a:r>
              <a:rPr lang="en-US" dirty="0">
                <a:ea typeface="Calibri"/>
                <a:cs typeface="Calibri"/>
              </a:rPr>
              <a:t>Coaching and mentoring </a:t>
            </a:r>
          </a:p>
          <a:p>
            <a:r>
              <a:rPr lang="en-US" dirty="0">
                <a:ea typeface="Calibri"/>
                <a:cs typeface="Calibri"/>
              </a:rPr>
              <a:t>Performance leadership</a:t>
            </a:r>
          </a:p>
        </p:txBody>
      </p:sp>
    </p:spTree>
    <p:extLst>
      <p:ext uri="{BB962C8B-B14F-4D97-AF65-F5344CB8AC3E}">
        <p14:creationId xmlns:p14="http://schemas.microsoft.com/office/powerpoint/2010/main" val="33450479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BAF4C-F56B-4643-1BF0-F7EA11A87BCE}"/>
              </a:ext>
            </a:extLst>
          </p:cNvPr>
          <p:cNvSpPr>
            <a:spLocks noGrp="1"/>
          </p:cNvSpPr>
          <p:nvPr>
            <p:ph type="title"/>
          </p:nvPr>
        </p:nvSpPr>
        <p:spPr/>
        <p:txBody>
          <a:bodyPr/>
          <a:lstStyle/>
          <a:p>
            <a:r>
              <a:rPr lang="en-US" dirty="0">
                <a:ea typeface="Calibri Light"/>
                <a:cs typeface="Calibri Light"/>
              </a:rPr>
              <a:t>Future requirements </a:t>
            </a:r>
            <a:endParaRPr lang="en-US" dirty="0"/>
          </a:p>
        </p:txBody>
      </p:sp>
      <p:sp>
        <p:nvSpPr>
          <p:cNvPr id="3" name="Content Placeholder 2">
            <a:extLst>
              <a:ext uri="{FF2B5EF4-FFF2-40B4-BE49-F238E27FC236}">
                <a16:creationId xmlns:a16="http://schemas.microsoft.com/office/drawing/2014/main" id="{1FF41D70-41DD-4229-AA14-37C98C099488}"/>
              </a:ext>
            </a:extLst>
          </p:cNvPr>
          <p:cNvSpPr>
            <a:spLocks noGrp="1"/>
          </p:cNvSpPr>
          <p:nvPr>
            <p:ph idx="1"/>
          </p:nvPr>
        </p:nvSpPr>
        <p:spPr/>
        <p:txBody>
          <a:bodyPr vert="horz" lIns="91440" tIns="45720" rIns="91440" bIns="45720" rtlCol="0" anchor="t">
            <a:normAutofit/>
          </a:bodyPr>
          <a:lstStyle/>
          <a:p>
            <a:r>
              <a:rPr lang="en-US" dirty="0">
                <a:ea typeface="Calibri"/>
                <a:cs typeface="Calibri"/>
              </a:rPr>
              <a:t>Needs of future requirements</a:t>
            </a:r>
          </a:p>
          <a:p>
            <a:r>
              <a:rPr lang="en-US" dirty="0">
                <a:ea typeface="Calibri"/>
                <a:cs typeface="Calibri"/>
              </a:rPr>
              <a:t>Impact of developments like Artificial intelligence</a:t>
            </a:r>
          </a:p>
        </p:txBody>
      </p:sp>
    </p:spTree>
    <p:extLst>
      <p:ext uri="{BB962C8B-B14F-4D97-AF65-F5344CB8AC3E}">
        <p14:creationId xmlns:p14="http://schemas.microsoft.com/office/powerpoint/2010/main" val="773183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BCB18-0C45-73E7-6DB2-8132C52ED546}"/>
              </a:ext>
            </a:extLst>
          </p:cNvPr>
          <p:cNvSpPr>
            <a:spLocks noGrp="1"/>
          </p:cNvSpPr>
          <p:nvPr>
            <p:ph type="title"/>
          </p:nvPr>
        </p:nvSpPr>
        <p:spPr/>
        <p:txBody>
          <a:bodyPr/>
          <a:lstStyle/>
          <a:p>
            <a:r>
              <a:rPr lang="en-US">
                <a:ea typeface="Calibri Light"/>
                <a:cs typeface="Calibri Light"/>
              </a:rPr>
              <a:t>Impact of AI on work</a:t>
            </a:r>
            <a:endParaRPr lang="en-US"/>
          </a:p>
        </p:txBody>
      </p:sp>
      <p:pic>
        <p:nvPicPr>
          <p:cNvPr id="4" name="Online Media 3" title="How do advances in AI impact HR practice and L&amp;D?">
            <a:hlinkClick r:id="" action="ppaction://noaction"/>
            <a:extLst>
              <a:ext uri="{FF2B5EF4-FFF2-40B4-BE49-F238E27FC236}">
                <a16:creationId xmlns:a16="http://schemas.microsoft.com/office/drawing/2014/main" id="{BCC9786C-BE1B-49E1-48D5-BD0CB347A6C4}"/>
              </a:ext>
            </a:extLst>
          </p:cNvPr>
          <p:cNvPicPr>
            <a:picLocks noGrp="1" noRot="1" noChangeAspect="1"/>
          </p:cNvPicPr>
          <p:nvPr>
            <p:ph idx="1"/>
            <a:videoFile r:link="rId1"/>
          </p:nvPr>
        </p:nvPicPr>
        <p:blipFill>
          <a:blip r:embed="rId3"/>
          <a:stretch>
            <a:fillRect/>
          </a:stretch>
        </p:blipFill>
        <p:spPr>
          <a:xfrm>
            <a:off x="2933700" y="1825625"/>
            <a:ext cx="6329363" cy="3576638"/>
          </a:xfrm>
          <a:prstGeom prst="rect">
            <a:avLst/>
          </a:prstGeom>
        </p:spPr>
      </p:pic>
    </p:spTree>
    <p:extLst>
      <p:ext uri="{BB962C8B-B14F-4D97-AF65-F5344CB8AC3E}">
        <p14:creationId xmlns:p14="http://schemas.microsoft.com/office/powerpoint/2010/main" val="401202574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181</TotalTime>
  <Words>0</Words>
  <Application>Microsoft Office PowerPoint</Application>
  <PresentationFormat>Widescreen</PresentationFormat>
  <Paragraphs>0</Paragraphs>
  <Slides>23</Slides>
  <Notes>0</Notes>
  <HiddenSlides>0</HiddenSlides>
  <MMClips>0</MMClips>
  <ScaleCrop>false</ScaleCrop>
  <HeadingPairs>
    <vt:vector size="4" baseType="variant">
      <vt:variant>
        <vt:lpstr>Theme</vt:lpstr>
      </vt:variant>
      <vt:variant>
        <vt:i4>3</vt:i4>
      </vt:variant>
      <vt:variant>
        <vt:lpstr>Slide Titles</vt:lpstr>
      </vt:variant>
      <vt:variant>
        <vt:i4>23</vt:i4>
      </vt:variant>
    </vt:vector>
  </HeadingPairs>
  <TitlesOfParts>
    <vt:vector size="26" baseType="lpstr">
      <vt:lpstr>UWTSD Holding Page</vt:lpstr>
      <vt:lpstr>UWTSD Text 2</vt:lpstr>
      <vt:lpstr>UWTSD Logo Variations place image in Background</vt:lpstr>
      <vt:lpstr>PowerPoint Presentation</vt:lpstr>
      <vt:lpstr>Resourcing the Organisation</vt:lpstr>
      <vt:lpstr>Employee lifecycle</vt:lpstr>
      <vt:lpstr>Resourcing Strategy</vt:lpstr>
      <vt:lpstr>Resourcing Strategy</vt:lpstr>
      <vt:lpstr>Workforce Planning</vt:lpstr>
      <vt:lpstr>Definition (CIPD, 2021)</vt:lpstr>
      <vt:lpstr>Workforce Planning </vt:lpstr>
      <vt:lpstr>Workforce Planning issues</vt:lpstr>
      <vt:lpstr>Executing workforce planning</vt:lpstr>
      <vt:lpstr>Beyond hard data</vt:lpstr>
      <vt:lpstr>Skyline Exercise</vt:lpstr>
      <vt:lpstr>Skyline exercise</vt:lpstr>
      <vt:lpstr>Recruitment and selection</vt:lpstr>
      <vt:lpstr>Defining requirements</vt:lpstr>
      <vt:lpstr>Employer brand</vt:lpstr>
      <vt:lpstr>Attraction</vt:lpstr>
      <vt:lpstr>Selection Methods</vt:lpstr>
      <vt:lpstr>Exercise </vt:lpstr>
      <vt:lpstr>Talent Management</vt:lpstr>
      <vt:lpstr>Growth from within – developing talent</vt:lpstr>
      <vt:lpstr>Future requirements </vt:lpstr>
      <vt:lpstr>Impact of AI on 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Ffion Evans (Design)</cp:lastModifiedBy>
  <cp:revision>356</cp:revision>
  <dcterms:created xsi:type="dcterms:W3CDTF">2021-03-09T15:35:42Z</dcterms:created>
  <dcterms:modified xsi:type="dcterms:W3CDTF">2025-10-13T08:00:27Z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