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4" r:id="rId3"/>
  </p:sldMasterIdLst>
  <p:notesMasterIdLst>
    <p:notesMasterId r:id="rId35"/>
  </p:notesMasterIdLst>
  <p:sldIdLst>
    <p:sldId id="279" r:id="rId4"/>
    <p:sldId id="350" r:id="rId5"/>
    <p:sldId id="351" r:id="rId6"/>
    <p:sldId id="282" r:id="rId7"/>
    <p:sldId id="300" r:id="rId8"/>
    <p:sldId id="352" r:id="rId9"/>
    <p:sldId id="302" r:id="rId10"/>
    <p:sldId id="309" r:id="rId11"/>
    <p:sldId id="353" r:id="rId12"/>
    <p:sldId id="354" r:id="rId13"/>
    <p:sldId id="298" r:id="rId14"/>
    <p:sldId id="311" r:id="rId15"/>
    <p:sldId id="355" r:id="rId16"/>
    <p:sldId id="313" r:id="rId17"/>
    <p:sldId id="348" r:id="rId18"/>
    <p:sldId id="281" r:id="rId19"/>
    <p:sldId id="344" r:id="rId20"/>
    <p:sldId id="295" r:id="rId21"/>
    <p:sldId id="296" r:id="rId22"/>
    <p:sldId id="280" r:id="rId23"/>
    <p:sldId id="286" r:id="rId24"/>
    <p:sldId id="304" r:id="rId25"/>
    <p:sldId id="356" r:id="rId26"/>
    <p:sldId id="357" r:id="rId27"/>
    <p:sldId id="358" r:id="rId28"/>
    <p:sldId id="359" r:id="rId29"/>
    <p:sldId id="301" r:id="rId30"/>
    <p:sldId id="283" r:id="rId31"/>
    <p:sldId id="347" r:id="rId32"/>
    <p:sldId id="285" r:id="rId33"/>
    <p:sldId id="28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45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F8E07-85FD-44C5-B483-F7185B0419EC}" type="doc">
      <dgm:prSet loTypeId="urn:microsoft.com/office/officeart/2005/8/layout/process1" loCatId="process" qsTypeId="urn:microsoft.com/office/officeart/2009/2/quickstyle/3d8" qsCatId="3D" csTypeId="urn:microsoft.com/office/officeart/2005/8/colors/accent1_2" csCatId="accent1" phldr="1"/>
      <dgm:spPr/>
    </dgm:pt>
    <dgm:pt modelId="{24FC0202-58FA-4585-81E6-B83DF015394F}">
      <dgm:prSet phldrT="[Text]" custT="1"/>
      <dgm:spPr>
        <a:solidFill>
          <a:srgbClr val="FFC000"/>
        </a:solidFill>
      </dgm:spPr>
      <dgm:t>
        <a:bodyPr/>
        <a:lstStyle/>
        <a:p>
          <a:r>
            <a:rPr lang="en-GB" sz="3600" b="1" dirty="0"/>
            <a:t>Scarcity</a:t>
          </a:r>
        </a:p>
      </dgm:t>
    </dgm:pt>
    <dgm:pt modelId="{19AAAD47-E5CA-49B6-B7FD-C162A5D14667}" type="parTrans" cxnId="{8601D790-EFE7-4E18-9B79-F63C6E9BCC3A}">
      <dgm:prSet/>
      <dgm:spPr/>
      <dgm:t>
        <a:bodyPr/>
        <a:lstStyle/>
        <a:p>
          <a:endParaRPr lang="en-GB"/>
        </a:p>
      </dgm:t>
    </dgm:pt>
    <dgm:pt modelId="{08375C51-8F6C-43C7-8E93-44C1EC6FED7D}" type="sibTrans" cxnId="{8601D790-EFE7-4E18-9B79-F63C6E9BCC3A}">
      <dgm:prSet/>
      <dgm:spPr/>
      <dgm:t>
        <a:bodyPr/>
        <a:lstStyle/>
        <a:p>
          <a:endParaRPr lang="en-GB"/>
        </a:p>
      </dgm:t>
    </dgm:pt>
    <dgm:pt modelId="{C9655DB6-8C2B-42D4-9EA9-796E55B89EBE}">
      <dgm:prSet phldrT="[Text]" custT="1"/>
      <dgm:spPr>
        <a:solidFill>
          <a:srgbClr val="92D050"/>
        </a:solidFill>
      </dgm:spPr>
      <dgm:t>
        <a:bodyPr/>
        <a:lstStyle/>
        <a:p>
          <a:pPr marL="0" lvl="0" indent="0" algn="ctr" defTabSz="1600200">
            <a:lnSpc>
              <a:spcPct val="90000"/>
            </a:lnSpc>
            <a:spcBef>
              <a:spcPct val="0"/>
            </a:spcBef>
            <a:spcAft>
              <a:spcPct val="35000"/>
            </a:spcAft>
            <a:buNone/>
          </a:pPr>
          <a:r>
            <a:rPr lang="en-GB" sz="3600" b="1" kern="1200">
              <a:solidFill>
                <a:prstClr val="white"/>
              </a:solidFill>
              <a:latin typeface="Calibri" panose="020F0502020204030204"/>
              <a:ea typeface="+mn-ea"/>
              <a:cs typeface="+mn-cs"/>
            </a:rPr>
            <a:t>Choice</a:t>
          </a:r>
          <a:endParaRPr lang="en-GB" sz="3600" b="1" kern="1200" dirty="0">
            <a:solidFill>
              <a:prstClr val="white"/>
            </a:solidFill>
            <a:latin typeface="Calibri" panose="020F0502020204030204"/>
            <a:ea typeface="+mn-ea"/>
            <a:cs typeface="+mn-cs"/>
          </a:endParaRPr>
        </a:p>
      </dgm:t>
    </dgm:pt>
    <dgm:pt modelId="{79541B9D-0D6F-4600-A728-862331C92EEB}" type="parTrans" cxnId="{FC377AB1-A0C8-4F24-AE90-53B6942B1E7A}">
      <dgm:prSet/>
      <dgm:spPr/>
      <dgm:t>
        <a:bodyPr/>
        <a:lstStyle/>
        <a:p>
          <a:endParaRPr lang="en-GB"/>
        </a:p>
      </dgm:t>
    </dgm:pt>
    <dgm:pt modelId="{2B1076C2-812A-4E6F-B8C3-B9E2BB4CDBFC}" type="sibTrans" cxnId="{FC377AB1-A0C8-4F24-AE90-53B6942B1E7A}">
      <dgm:prSet/>
      <dgm:spPr/>
      <dgm:t>
        <a:bodyPr/>
        <a:lstStyle/>
        <a:p>
          <a:endParaRPr lang="en-GB"/>
        </a:p>
      </dgm:t>
    </dgm:pt>
    <dgm:pt modelId="{5E5F164D-EFBA-4188-B011-62DE5649F316}">
      <dgm:prSet phldrT="[Text]" custT="1"/>
      <dgm:spPr>
        <a:solidFill>
          <a:schemeClr val="accent2">
            <a:lumMod val="75000"/>
          </a:schemeClr>
        </a:solidFill>
      </dgm:spPr>
      <dgm:t>
        <a:bodyPr/>
        <a:lstStyle/>
        <a:p>
          <a:r>
            <a:rPr lang="en-GB" sz="2400" b="1" kern="1200">
              <a:solidFill>
                <a:prstClr val="white"/>
              </a:solidFill>
              <a:latin typeface="Calibri" panose="020F0502020204030204"/>
              <a:ea typeface="+mn-ea"/>
              <a:cs typeface="+mn-cs"/>
            </a:rPr>
            <a:t>Opportunity Cost</a:t>
          </a:r>
          <a:endParaRPr lang="en-GB" sz="2400" b="1" kern="1200" dirty="0">
            <a:solidFill>
              <a:prstClr val="white"/>
            </a:solidFill>
            <a:latin typeface="Calibri" panose="020F0502020204030204"/>
            <a:ea typeface="+mn-ea"/>
            <a:cs typeface="+mn-cs"/>
          </a:endParaRPr>
        </a:p>
      </dgm:t>
    </dgm:pt>
    <dgm:pt modelId="{58EF5FFD-8A90-4749-8E2C-41155FC8B6CF}" type="parTrans" cxnId="{78DE48A0-9570-49F5-A834-34E720C246AD}">
      <dgm:prSet/>
      <dgm:spPr/>
      <dgm:t>
        <a:bodyPr/>
        <a:lstStyle/>
        <a:p>
          <a:endParaRPr lang="en-GB"/>
        </a:p>
      </dgm:t>
    </dgm:pt>
    <dgm:pt modelId="{829DDA15-DC39-45C8-9F41-993259382911}" type="sibTrans" cxnId="{78DE48A0-9570-49F5-A834-34E720C246AD}">
      <dgm:prSet/>
      <dgm:spPr/>
      <dgm:t>
        <a:bodyPr/>
        <a:lstStyle/>
        <a:p>
          <a:endParaRPr lang="en-GB"/>
        </a:p>
      </dgm:t>
    </dgm:pt>
    <dgm:pt modelId="{52A1AF7D-F315-4934-B569-0642DC4F9FB1}" type="pres">
      <dgm:prSet presAssocID="{ECAF8E07-85FD-44C5-B483-F7185B0419EC}" presName="Name0" presStyleCnt="0">
        <dgm:presLayoutVars>
          <dgm:dir/>
          <dgm:resizeHandles val="exact"/>
        </dgm:presLayoutVars>
      </dgm:prSet>
      <dgm:spPr/>
    </dgm:pt>
    <dgm:pt modelId="{4EDC43EE-E61C-4A18-8956-2A96E136C0AD}" type="pres">
      <dgm:prSet presAssocID="{24FC0202-58FA-4585-81E6-B83DF015394F}" presName="node" presStyleLbl="node1" presStyleIdx="0" presStyleCnt="3">
        <dgm:presLayoutVars>
          <dgm:bulletEnabled val="1"/>
        </dgm:presLayoutVars>
      </dgm:prSet>
      <dgm:spPr/>
    </dgm:pt>
    <dgm:pt modelId="{0E1CC708-971C-42A0-922C-FD9C18917C03}" type="pres">
      <dgm:prSet presAssocID="{08375C51-8F6C-43C7-8E93-44C1EC6FED7D}" presName="sibTrans" presStyleLbl="sibTrans2D1" presStyleIdx="0" presStyleCnt="2"/>
      <dgm:spPr/>
    </dgm:pt>
    <dgm:pt modelId="{87E101EC-07C2-441D-B6B8-E16B3234F67E}" type="pres">
      <dgm:prSet presAssocID="{08375C51-8F6C-43C7-8E93-44C1EC6FED7D}" presName="connectorText" presStyleLbl="sibTrans2D1" presStyleIdx="0" presStyleCnt="2"/>
      <dgm:spPr/>
    </dgm:pt>
    <dgm:pt modelId="{83A39852-4129-4C83-9707-F3FB01FF0A13}" type="pres">
      <dgm:prSet presAssocID="{C9655DB6-8C2B-42D4-9EA9-796E55B89EBE}" presName="node" presStyleLbl="node1" presStyleIdx="1" presStyleCnt="3">
        <dgm:presLayoutVars>
          <dgm:bulletEnabled val="1"/>
        </dgm:presLayoutVars>
      </dgm:prSet>
      <dgm:spPr/>
    </dgm:pt>
    <dgm:pt modelId="{E58D59C2-9B2A-487B-BC4B-B3DA08C85F61}" type="pres">
      <dgm:prSet presAssocID="{2B1076C2-812A-4E6F-B8C3-B9E2BB4CDBFC}" presName="sibTrans" presStyleLbl="sibTrans2D1" presStyleIdx="1" presStyleCnt="2"/>
      <dgm:spPr/>
    </dgm:pt>
    <dgm:pt modelId="{2239A480-0A9B-4DEF-B1A4-871E9E5095E7}" type="pres">
      <dgm:prSet presAssocID="{2B1076C2-812A-4E6F-B8C3-B9E2BB4CDBFC}" presName="connectorText" presStyleLbl="sibTrans2D1" presStyleIdx="1" presStyleCnt="2"/>
      <dgm:spPr/>
    </dgm:pt>
    <dgm:pt modelId="{AAE7E7CC-32BF-4C4D-99F8-CA15E0D5C2CB}" type="pres">
      <dgm:prSet presAssocID="{5E5F164D-EFBA-4188-B011-62DE5649F316}" presName="node" presStyleLbl="node1" presStyleIdx="2" presStyleCnt="3">
        <dgm:presLayoutVars>
          <dgm:bulletEnabled val="1"/>
        </dgm:presLayoutVars>
      </dgm:prSet>
      <dgm:spPr/>
    </dgm:pt>
  </dgm:ptLst>
  <dgm:cxnLst>
    <dgm:cxn modelId="{7D119222-A0E9-4890-936C-BEF3EBCBB849}" type="presOf" srcId="{2B1076C2-812A-4E6F-B8C3-B9E2BB4CDBFC}" destId="{2239A480-0A9B-4DEF-B1A4-871E9E5095E7}" srcOrd="1" destOrd="0" presId="urn:microsoft.com/office/officeart/2005/8/layout/process1"/>
    <dgm:cxn modelId="{81820A61-8D11-4BE9-ACB6-9F7E027D5E64}" type="presOf" srcId="{ECAF8E07-85FD-44C5-B483-F7185B0419EC}" destId="{52A1AF7D-F315-4934-B569-0642DC4F9FB1}" srcOrd="0" destOrd="0" presId="urn:microsoft.com/office/officeart/2005/8/layout/process1"/>
    <dgm:cxn modelId="{ACBCB841-DC82-486D-9660-FFCCF7599CBE}" type="presOf" srcId="{24FC0202-58FA-4585-81E6-B83DF015394F}" destId="{4EDC43EE-E61C-4A18-8956-2A96E136C0AD}" srcOrd="0" destOrd="0" presId="urn:microsoft.com/office/officeart/2005/8/layout/process1"/>
    <dgm:cxn modelId="{501DF06D-D193-4631-B234-BA64FD124019}" type="presOf" srcId="{5E5F164D-EFBA-4188-B011-62DE5649F316}" destId="{AAE7E7CC-32BF-4C4D-99F8-CA15E0D5C2CB}" srcOrd="0" destOrd="0" presId="urn:microsoft.com/office/officeart/2005/8/layout/process1"/>
    <dgm:cxn modelId="{CF4AFD5A-289A-495F-B86B-EA9956DD289F}" type="presOf" srcId="{08375C51-8F6C-43C7-8E93-44C1EC6FED7D}" destId="{0E1CC708-971C-42A0-922C-FD9C18917C03}" srcOrd="0" destOrd="0" presId="urn:microsoft.com/office/officeart/2005/8/layout/process1"/>
    <dgm:cxn modelId="{8601D790-EFE7-4E18-9B79-F63C6E9BCC3A}" srcId="{ECAF8E07-85FD-44C5-B483-F7185B0419EC}" destId="{24FC0202-58FA-4585-81E6-B83DF015394F}" srcOrd="0" destOrd="0" parTransId="{19AAAD47-E5CA-49B6-B7FD-C162A5D14667}" sibTransId="{08375C51-8F6C-43C7-8E93-44C1EC6FED7D}"/>
    <dgm:cxn modelId="{124A6D97-A6C6-4E2C-A1E3-4B6D99789B84}" type="presOf" srcId="{C9655DB6-8C2B-42D4-9EA9-796E55B89EBE}" destId="{83A39852-4129-4C83-9707-F3FB01FF0A13}" srcOrd="0" destOrd="0" presId="urn:microsoft.com/office/officeart/2005/8/layout/process1"/>
    <dgm:cxn modelId="{78DE48A0-9570-49F5-A834-34E720C246AD}" srcId="{ECAF8E07-85FD-44C5-B483-F7185B0419EC}" destId="{5E5F164D-EFBA-4188-B011-62DE5649F316}" srcOrd="2" destOrd="0" parTransId="{58EF5FFD-8A90-4749-8E2C-41155FC8B6CF}" sibTransId="{829DDA15-DC39-45C8-9F41-993259382911}"/>
    <dgm:cxn modelId="{AABD02AC-7943-4CDC-8CDB-FDFA445CDD27}" type="presOf" srcId="{08375C51-8F6C-43C7-8E93-44C1EC6FED7D}" destId="{87E101EC-07C2-441D-B6B8-E16B3234F67E}" srcOrd="1" destOrd="0" presId="urn:microsoft.com/office/officeart/2005/8/layout/process1"/>
    <dgm:cxn modelId="{FC377AB1-A0C8-4F24-AE90-53B6942B1E7A}" srcId="{ECAF8E07-85FD-44C5-B483-F7185B0419EC}" destId="{C9655DB6-8C2B-42D4-9EA9-796E55B89EBE}" srcOrd="1" destOrd="0" parTransId="{79541B9D-0D6F-4600-A728-862331C92EEB}" sibTransId="{2B1076C2-812A-4E6F-B8C3-B9E2BB4CDBFC}"/>
    <dgm:cxn modelId="{E918EDBE-EDA6-46F7-89AD-FC0970773638}" type="presOf" srcId="{2B1076C2-812A-4E6F-B8C3-B9E2BB4CDBFC}" destId="{E58D59C2-9B2A-487B-BC4B-B3DA08C85F61}" srcOrd="0" destOrd="0" presId="urn:microsoft.com/office/officeart/2005/8/layout/process1"/>
    <dgm:cxn modelId="{50EC84FE-0BA5-4F29-AB28-F59F90DA76D0}" type="presParOf" srcId="{52A1AF7D-F315-4934-B569-0642DC4F9FB1}" destId="{4EDC43EE-E61C-4A18-8956-2A96E136C0AD}" srcOrd="0" destOrd="0" presId="urn:microsoft.com/office/officeart/2005/8/layout/process1"/>
    <dgm:cxn modelId="{9295BDD2-DE3B-4E9E-9A0B-FF79004DB52C}" type="presParOf" srcId="{52A1AF7D-F315-4934-B569-0642DC4F9FB1}" destId="{0E1CC708-971C-42A0-922C-FD9C18917C03}" srcOrd="1" destOrd="0" presId="urn:microsoft.com/office/officeart/2005/8/layout/process1"/>
    <dgm:cxn modelId="{553D1BCC-FA97-43A5-84B7-2C85A8F6E455}" type="presParOf" srcId="{0E1CC708-971C-42A0-922C-FD9C18917C03}" destId="{87E101EC-07C2-441D-B6B8-E16B3234F67E}" srcOrd="0" destOrd="0" presId="urn:microsoft.com/office/officeart/2005/8/layout/process1"/>
    <dgm:cxn modelId="{78CAC526-2D70-4A27-9298-D0D9062B3C88}" type="presParOf" srcId="{52A1AF7D-F315-4934-B569-0642DC4F9FB1}" destId="{83A39852-4129-4C83-9707-F3FB01FF0A13}" srcOrd="2" destOrd="0" presId="urn:microsoft.com/office/officeart/2005/8/layout/process1"/>
    <dgm:cxn modelId="{3FE73FE2-352A-4286-8CFC-1A733AC6EEE9}" type="presParOf" srcId="{52A1AF7D-F315-4934-B569-0642DC4F9FB1}" destId="{E58D59C2-9B2A-487B-BC4B-B3DA08C85F61}" srcOrd="3" destOrd="0" presId="urn:microsoft.com/office/officeart/2005/8/layout/process1"/>
    <dgm:cxn modelId="{9C624D41-29A8-4373-BEFC-478CB7A6A8AA}" type="presParOf" srcId="{E58D59C2-9B2A-487B-BC4B-B3DA08C85F61}" destId="{2239A480-0A9B-4DEF-B1A4-871E9E5095E7}" srcOrd="0" destOrd="0" presId="urn:microsoft.com/office/officeart/2005/8/layout/process1"/>
    <dgm:cxn modelId="{6092CCA7-0BC4-4D0A-833D-18145B120E83}" type="presParOf" srcId="{52A1AF7D-F315-4934-B569-0642DC4F9FB1}" destId="{AAE7E7CC-32BF-4C4D-99F8-CA15E0D5C2C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C97894-2018-4017-BBF3-3891889C7590}" type="doc">
      <dgm:prSet loTypeId="urn:microsoft.com/office/officeart/2005/8/layout/radial4" loCatId="relationship" qsTypeId="urn:microsoft.com/office/officeart/2005/8/quickstyle/simple1" qsCatId="simple" csTypeId="urn:microsoft.com/office/officeart/2005/8/colors/colorful4" csCatId="colorful" phldr="1"/>
      <dgm:spPr/>
      <dgm:t>
        <a:bodyPr/>
        <a:lstStyle/>
        <a:p>
          <a:endParaRPr lang="en-GB"/>
        </a:p>
      </dgm:t>
    </dgm:pt>
    <dgm:pt modelId="{A879B9C2-E2BE-4592-9FF2-B74FCA26F2E9}">
      <dgm:prSet phldrT="[Text]" custT="1"/>
      <dgm:spPr/>
      <dgm:t>
        <a:bodyPr/>
        <a:lstStyle/>
        <a:p>
          <a:r>
            <a:rPr lang="en-GB" sz="2800" b="1" dirty="0"/>
            <a:t>Organisation</a:t>
          </a:r>
        </a:p>
      </dgm:t>
    </dgm:pt>
    <dgm:pt modelId="{6D24B849-5689-4826-83CD-D7DE86BAEE06}" type="parTrans" cxnId="{47100A52-65D0-4AC0-BBE2-3E9B699AF86C}">
      <dgm:prSet/>
      <dgm:spPr/>
      <dgm:t>
        <a:bodyPr/>
        <a:lstStyle/>
        <a:p>
          <a:endParaRPr lang="en-GB"/>
        </a:p>
      </dgm:t>
    </dgm:pt>
    <dgm:pt modelId="{D65A5658-5DE8-4D43-A1A3-41F78D6E3409}" type="sibTrans" cxnId="{47100A52-65D0-4AC0-BBE2-3E9B699AF86C}">
      <dgm:prSet/>
      <dgm:spPr/>
      <dgm:t>
        <a:bodyPr/>
        <a:lstStyle/>
        <a:p>
          <a:endParaRPr lang="en-GB"/>
        </a:p>
      </dgm:t>
    </dgm:pt>
    <dgm:pt modelId="{025A9F98-CB1D-4DFF-8859-8F720D63F631}">
      <dgm:prSet phldrT="[Text]"/>
      <dgm:spPr/>
      <dgm:t>
        <a:bodyPr/>
        <a:lstStyle/>
        <a:p>
          <a:pPr>
            <a:buNone/>
          </a:pPr>
          <a:r>
            <a:rPr lang="en-GB" b="1" dirty="0"/>
            <a:t>Micro</a:t>
          </a:r>
        </a:p>
        <a:p>
          <a:pPr>
            <a:buFont typeface="Arial" panose="020B0604020202020204" pitchFamily="34" charset="0"/>
            <a:buChar char="•"/>
          </a:pPr>
          <a:r>
            <a:rPr lang="en-GB" b="1" dirty="0"/>
            <a:t>-SWOT</a:t>
          </a:r>
        </a:p>
        <a:p>
          <a:pPr>
            <a:buFont typeface="Arial" panose="020B0604020202020204" pitchFamily="34" charset="0"/>
            <a:buChar char="•"/>
          </a:pPr>
          <a:r>
            <a:rPr lang="en-GB" b="1" dirty="0"/>
            <a:t>-Management</a:t>
          </a:r>
        </a:p>
        <a:p>
          <a:pPr>
            <a:buFont typeface="Arial" panose="020B0604020202020204" pitchFamily="34" charset="0"/>
            <a:buChar char="•"/>
          </a:pPr>
          <a:r>
            <a:rPr lang="en-GB" b="1" dirty="0"/>
            <a:t>-Finance</a:t>
          </a:r>
        </a:p>
      </dgm:t>
    </dgm:pt>
    <dgm:pt modelId="{E03C40C5-D1CE-4A97-BBCF-3A984A85369B}" type="parTrans" cxnId="{94DB871B-BC1D-442C-A53E-FFBD51526BFC}">
      <dgm:prSet/>
      <dgm:spPr/>
      <dgm:t>
        <a:bodyPr/>
        <a:lstStyle/>
        <a:p>
          <a:endParaRPr lang="en-GB"/>
        </a:p>
      </dgm:t>
    </dgm:pt>
    <dgm:pt modelId="{7EF3E0FA-0040-4D68-86C9-52F1B08C560B}" type="sibTrans" cxnId="{94DB871B-BC1D-442C-A53E-FFBD51526BFC}">
      <dgm:prSet/>
      <dgm:spPr/>
      <dgm:t>
        <a:bodyPr/>
        <a:lstStyle/>
        <a:p>
          <a:endParaRPr lang="en-GB"/>
        </a:p>
      </dgm:t>
    </dgm:pt>
    <dgm:pt modelId="{34E28F1B-ADC7-4E66-AFDE-EC2E679BA94D}">
      <dgm:prSet phldrT="[Text]" custT="1"/>
      <dgm:spPr/>
      <dgm:t>
        <a:bodyPr/>
        <a:lstStyle/>
        <a:p>
          <a:pPr>
            <a:buNone/>
          </a:pPr>
          <a:r>
            <a:rPr lang="en-GB" sz="2800" b="1" dirty="0"/>
            <a:t>Macro/ External</a:t>
          </a:r>
        </a:p>
        <a:p>
          <a:pPr>
            <a:buFont typeface="Arial" panose="020B0604020202020204" pitchFamily="34" charset="0"/>
            <a:buChar char="•"/>
          </a:pPr>
          <a:r>
            <a:rPr lang="en-GB" sz="2800" b="1" dirty="0"/>
            <a:t>-P</a:t>
          </a:r>
          <a:r>
            <a:rPr lang="en-GB" sz="4800" b="1" dirty="0">
              <a:solidFill>
                <a:srgbClr val="C00000"/>
              </a:solidFill>
            </a:rPr>
            <a:t>E</a:t>
          </a:r>
          <a:r>
            <a:rPr lang="en-GB" sz="2800" b="1" dirty="0"/>
            <a:t>STL</a:t>
          </a:r>
          <a:r>
            <a:rPr lang="en-GB" sz="4800" b="1" dirty="0">
              <a:solidFill>
                <a:srgbClr val="C00000"/>
              </a:solidFill>
            </a:rPr>
            <a:t>E</a:t>
          </a:r>
          <a:r>
            <a:rPr lang="en-GB" sz="2800" b="1" dirty="0"/>
            <a:t> </a:t>
          </a:r>
        </a:p>
        <a:p>
          <a:pPr>
            <a:buNone/>
          </a:pPr>
          <a:endParaRPr lang="en-GB" sz="2800" dirty="0"/>
        </a:p>
      </dgm:t>
    </dgm:pt>
    <dgm:pt modelId="{02909C08-5378-419B-AEC6-D826DE087C44}" type="parTrans" cxnId="{8863C1B1-6431-4091-B1F9-BBF9A944409B}">
      <dgm:prSet/>
      <dgm:spPr/>
      <dgm:t>
        <a:bodyPr/>
        <a:lstStyle/>
        <a:p>
          <a:endParaRPr lang="en-GB"/>
        </a:p>
      </dgm:t>
    </dgm:pt>
    <dgm:pt modelId="{4000E294-6FAB-49EF-9D77-03243852D7A1}" type="sibTrans" cxnId="{8863C1B1-6431-4091-B1F9-BBF9A944409B}">
      <dgm:prSet/>
      <dgm:spPr/>
      <dgm:t>
        <a:bodyPr/>
        <a:lstStyle/>
        <a:p>
          <a:endParaRPr lang="en-GB"/>
        </a:p>
      </dgm:t>
    </dgm:pt>
    <dgm:pt modelId="{1628673A-5267-48EB-ACF7-3A912B170B32}" type="pres">
      <dgm:prSet presAssocID="{53C97894-2018-4017-BBF3-3891889C7590}" presName="cycle" presStyleCnt="0">
        <dgm:presLayoutVars>
          <dgm:chMax val="1"/>
          <dgm:dir/>
          <dgm:animLvl val="ctr"/>
          <dgm:resizeHandles val="exact"/>
        </dgm:presLayoutVars>
      </dgm:prSet>
      <dgm:spPr/>
    </dgm:pt>
    <dgm:pt modelId="{4490546A-FB8D-4D76-8AD9-003EB9510DF6}" type="pres">
      <dgm:prSet presAssocID="{A879B9C2-E2BE-4592-9FF2-B74FCA26F2E9}" presName="centerShape" presStyleLbl="node0" presStyleIdx="0" presStyleCnt="1"/>
      <dgm:spPr/>
    </dgm:pt>
    <dgm:pt modelId="{FBDA5C1F-304F-4271-A85D-BBEB2319413E}" type="pres">
      <dgm:prSet presAssocID="{E03C40C5-D1CE-4A97-BBCF-3A984A85369B}" presName="parTrans" presStyleLbl="bgSibTrans2D1" presStyleIdx="0" presStyleCnt="2"/>
      <dgm:spPr/>
    </dgm:pt>
    <dgm:pt modelId="{DCF285F3-DA3E-4D68-8AE3-ACDE136FC2F8}" type="pres">
      <dgm:prSet presAssocID="{025A9F98-CB1D-4DFF-8859-8F720D63F631}" presName="node" presStyleLbl="node1" presStyleIdx="0" presStyleCnt="2">
        <dgm:presLayoutVars>
          <dgm:bulletEnabled val="1"/>
        </dgm:presLayoutVars>
      </dgm:prSet>
      <dgm:spPr/>
    </dgm:pt>
    <dgm:pt modelId="{33856066-FCDF-4F8D-B850-9B2B01D1FF21}" type="pres">
      <dgm:prSet presAssocID="{02909C08-5378-419B-AEC6-D826DE087C44}" presName="parTrans" presStyleLbl="bgSibTrans2D1" presStyleIdx="1" presStyleCnt="2" custLinFactNeighborX="-1970" custLinFactNeighborY="11117"/>
      <dgm:spPr/>
    </dgm:pt>
    <dgm:pt modelId="{6EA0B3F7-6E95-445A-BF03-4B55251EF00D}" type="pres">
      <dgm:prSet presAssocID="{34E28F1B-ADC7-4E66-AFDE-EC2E679BA94D}" presName="node" presStyleLbl="node1" presStyleIdx="1" presStyleCnt="2">
        <dgm:presLayoutVars>
          <dgm:bulletEnabled val="1"/>
        </dgm:presLayoutVars>
      </dgm:prSet>
      <dgm:spPr/>
    </dgm:pt>
  </dgm:ptLst>
  <dgm:cxnLst>
    <dgm:cxn modelId="{94DB871B-BC1D-442C-A53E-FFBD51526BFC}" srcId="{A879B9C2-E2BE-4592-9FF2-B74FCA26F2E9}" destId="{025A9F98-CB1D-4DFF-8859-8F720D63F631}" srcOrd="0" destOrd="0" parTransId="{E03C40C5-D1CE-4A97-BBCF-3A984A85369B}" sibTransId="{7EF3E0FA-0040-4D68-86C9-52F1B08C560B}"/>
    <dgm:cxn modelId="{CC3B941C-630B-4937-A9F6-A1AA678F338E}" type="presOf" srcId="{34E28F1B-ADC7-4E66-AFDE-EC2E679BA94D}" destId="{6EA0B3F7-6E95-445A-BF03-4B55251EF00D}" srcOrd="0" destOrd="0" presId="urn:microsoft.com/office/officeart/2005/8/layout/radial4"/>
    <dgm:cxn modelId="{88192F20-D41A-4520-BA9A-D377381538C2}" type="presOf" srcId="{53C97894-2018-4017-BBF3-3891889C7590}" destId="{1628673A-5267-48EB-ACF7-3A912B170B32}" srcOrd="0" destOrd="0" presId="urn:microsoft.com/office/officeart/2005/8/layout/radial4"/>
    <dgm:cxn modelId="{47100A52-65D0-4AC0-BBE2-3E9B699AF86C}" srcId="{53C97894-2018-4017-BBF3-3891889C7590}" destId="{A879B9C2-E2BE-4592-9FF2-B74FCA26F2E9}" srcOrd="0" destOrd="0" parTransId="{6D24B849-5689-4826-83CD-D7DE86BAEE06}" sibTransId="{D65A5658-5DE8-4D43-A1A3-41F78D6E3409}"/>
    <dgm:cxn modelId="{BB678E9E-77DE-4D3C-8354-B85BD663598F}" type="presOf" srcId="{02909C08-5378-419B-AEC6-D826DE087C44}" destId="{33856066-FCDF-4F8D-B850-9B2B01D1FF21}" srcOrd="0" destOrd="0" presId="urn:microsoft.com/office/officeart/2005/8/layout/radial4"/>
    <dgm:cxn modelId="{37514EB1-7620-472B-A409-2B768DCDED49}" type="presOf" srcId="{A879B9C2-E2BE-4592-9FF2-B74FCA26F2E9}" destId="{4490546A-FB8D-4D76-8AD9-003EB9510DF6}" srcOrd="0" destOrd="0" presId="urn:microsoft.com/office/officeart/2005/8/layout/radial4"/>
    <dgm:cxn modelId="{8863C1B1-6431-4091-B1F9-BBF9A944409B}" srcId="{A879B9C2-E2BE-4592-9FF2-B74FCA26F2E9}" destId="{34E28F1B-ADC7-4E66-AFDE-EC2E679BA94D}" srcOrd="1" destOrd="0" parTransId="{02909C08-5378-419B-AEC6-D826DE087C44}" sibTransId="{4000E294-6FAB-49EF-9D77-03243852D7A1}"/>
    <dgm:cxn modelId="{C88635E4-4F2F-4B1F-B542-1D2B3C80AEDE}" type="presOf" srcId="{E03C40C5-D1CE-4A97-BBCF-3A984A85369B}" destId="{FBDA5C1F-304F-4271-A85D-BBEB2319413E}" srcOrd="0" destOrd="0" presId="urn:microsoft.com/office/officeart/2005/8/layout/radial4"/>
    <dgm:cxn modelId="{D42A5AF7-5966-4B08-9B90-031A24864739}" type="presOf" srcId="{025A9F98-CB1D-4DFF-8859-8F720D63F631}" destId="{DCF285F3-DA3E-4D68-8AE3-ACDE136FC2F8}" srcOrd="0" destOrd="0" presId="urn:microsoft.com/office/officeart/2005/8/layout/radial4"/>
    <dgm:cxn modelId="{F970C1AE-4CD7-4C28-B088-AC5DDCB68549}" type="presParOf" srcId="{1628673A-5267-48EB-ACF7-3A912B170B32}" destId="{4490546A-FB8D-4D76-8AD9-003EB9510DF6}" srcOrd="0" destOrd="0" presId="urn:microsoft.com/office/officeart/2005/8/layout/radial4"/>
    <dgm:cxn modelId="{87F605A5-1964-4894-A67B-9E5D2875047D}" type="presParOf" srcId="{1628673A-5267-48EB-ACF7-3A912B170B32}" destId="{FBDA5C1F-304F-4271-A85D-BBEB2319413E}" srcOrd="1" destOrd="0" presId="urn:microsoft.com/office/officeart/2005/8/layout/radial4"/>
    <dgm:cxn modelId="{8B08AC6B-5D18-41E8-9491-F7BCFF782511}" type="presParOf" srcId="{1628673A-5267-48EB-ACF7-3A912B170B32}" destId="{DCF285F3-DA3E-4D68-8AE3-ACDE136FC2F8}" srcOrd="2" destOrd="0" presId="urn:microsoft.com/office/officeart/2005/8/layout/radial4"/>
    <dgm:cxn modelId="{6218A872-A04E-4534-A055-13202D1A0A35}" type="presParOf" srcId="{1628673A-5267-48EB-ACF7-3A912B170B32}" destId="{33856066-FCDF-4F8D-B850-9B2B01D1FF21}" srcOrd="3" destOrd="0" presId="urn:microsoft.com/office/officeart/2005/8/layout/radial4"/>
    <dgm:cxn modelId="{F54FA19D-44F7-48A5-A8AB-351C98468DA6}" type="presParOf" srcId="{1628673A-5267-48EB-ACF7-3A912B170B32}" destId="{6EA0B3F7-6E95-445A-BF03-4B55251EF00D}" srcOrd="4"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F5AE54-33A9-484C-9F07-2708A924852C}"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C44C6083-0435-4C38-B12B-A7A73481BA98}">
      <dgm:prSet phldrT="[Text]" custT="1"/>
      <dgm:spPr>
        <a:solidFill>
          <a:schemeClr val="bg1"/>
        </a:solidFill>
      </dgm:spPr>
      <dgm:t>
        <a:bodyPr/>
        <a:lstStyle/>
        <a:p>
          <a:r>
            <a:rPr lang="en-GB" sz="5400" dirty="0">
              <a:solidFill>
                <a:srgbClr val="002060"/>
              </a:solidFill>
            </a:rPr>
            <a:t>Organisations</a:t>
          </a:r>
        </a:p>
      </dgm:t>
    </dgm:pt>
    <dgm:pt modelId="{1C14C5AC-ED52-4C9B-B114-BF56D7040384}" type="parTrans" cxnId="{7756D46A-BA87-4203-BE21-25638E412770}">
      <dgm:prSet/>
      <dgm:spPr/>
      <dgm:t>
        <a:bodyPr/>
        <a:lstStyle/>
        <a:p>
          <a:endParaRPr lang="en-GB"/>
        </a:p>
      </dgm:t>
    </dgm:pt>
    <dgm:pt modelId="{F290DAA3-4A17-4FA0-8C1D-9780020ECC6A}" type="sibTrans" cxnId="{7756D46A-BA87-4203-BE21-25638E412770}">
      <dgm:prSet/>
      <dgm:spPr/>
      <dgm:t>
        <a:bodyPr/>
        <a:lstStyle/>
        <a:p>
          <a:endParaRPr lang="en-GB"/>
        </a:p>
      </dgm:t>
    </dgm:pt>
    <dgm:pt modelId="{AF5D62F9-D4A3-4199-AEDE-18AA345D4EB6}">
      <dgm:prSet phldrT="[Text]" custT="1"/>
      <dgm:spPr>
        <a:solidFill>
          <a:schemeClr val="bg1"/>
        </a:solidFill>
      </dgm:spPr>
      <dgm:t>
        <a:bodyPr/>
        <a:lstStyle/>
        <a:p>
          <a:r>
            <a:rPr lang="en-GB" sz="3600" b="1" dirty="0">
              <a:solidFill>
                <a:srgbClr val="002060"/>
              </a:solidFill>
            </a:rPr>
            <a:t>Public </a:t>
          </a:r>
          <a:r>
            <a:rPr lang="en-GB" sz="3600" b="1" dirty="0" err="1">
              <a:solidFill>
                <a:srgbClr val="002060"/>
              </a:solidFill>
            </a:rPr>
            <a:t>e.g</a:t>
          </a:r>
          <a:r>
            <a:rPr lang="en-GB" sz="3600" b="1" dirty="0">
              <a:solidFill>
                <a:srgbClr val="002060"/>
              </a:solidFill>
            </a:rPr>
            <a:t> NHS, HMRC</a:t>
          </a:r>
        </a:p>
        <a:p>
          <a:r>
            <a:rPr lang="en-GB" sz="2000" dirty="0">
              <a:solidFill>
                <a:srgbClr val="002060"/>
              </a:solidFill>
            </a:rPr>
            <a:t>Mainly advancing government interests to serve &amp; protect the population. Not profit, Value for Money (</a:t>
          </a:r>
          <a:r>
            <a:rPr lang="en-GB" sz="2000" dirty="0" err="1">
              <a:solidFill>
                <a:srgbClr val="002060"/>
              </a:solidFill>
            </a:rPr>
            <a:t>VfM</a:t>
          </a:r>
          <a:r>
            <a:rPr lang="en-GB" sz="2000" dirty="0">
              <a:solidFill>
                <a:srgbClr val="002060"/>
              </a:solidFill>
            </a:rPr>
            <a:t>)</a:t>
          </a:r>
        </a:p>
      </dgm:t>
    </dgm:pt>
    <dgm:pt modelId="{0A96BBB6-D3D9-4F90-9E0E-3119A2A0D3B3}" type="parTrans" cxnId="{40281A90-8691-495E-8FEC-8FE0194F0228}">
      <dgm:prSet/>
      <dgm:spPr/>
      <dgm:t>
        <a:bodyPr/>
        <a:lstStyle/>
        <a:p>
          <a:endParaRPr lang="en-GB"/>
        </a:p>
      </dgm:t>
    </dgm:pt>
    <dgm:pt modelId="{A3EF1A12-2448-4F79-A390-A75DB1A2F2C5}" type="sibTrans" cxnId="{40281A90-8691-495E-8FEC-8FE0194F0228}">
      <dgm:prSet/>
      <dgm:spPr/>
      <dgm:t>
        <a:bodyPr/>
        <a:lstStyle/>
        <a:p>
          <a:endParaRPr lang="en-GB"/>
        </a:p>
      </dgm:t>
    </dgm:pt>
    <dgm:pt modelId="{87EAB47E-83C3-42A7-B8EF-DCA93B311EC0}">
      <dgm:prSet phldrT="[Text]" custT="1"/>
      <dgm:spPr>
        <a:solidFill>
          <a:schemeClr val="bg1"/>
        </a:solidFill>
      </dgm:spPr>
      <dgm:t>
        <a:bodyPr/>
        <a:lstStyle/>
        <a:p>
          <a:pPr algn="ctr"/>
          <a:r>
            <a:rPr lang="en-GB" sz="4000" b="1" dirty="0">
              <a:solidFill>
                <a:srgbClr val="002060"/>
              </a:solidFill>
            </a:rPr>
            <a:t>Private </a:t>
          </a:r>
          <a:r>
            <a:rPr lang="en-GB" sz="4000" b="1" dirty="0" err="1">
              <a:solidFill>
                <a:srgbClr val="002060"/>
              </a:solidFill>
            </a:rPr>
            <a:t>e.g</a:t>
          </a:r>
          <a:r>
            <a:rPr lang="en-GB" sz="4000" b="1" dirty="0">
              <a:solidFill>
                <a:srgbClr val="002060"/>
              </a:solidFill>
            </a:rPr>
            <a:t> Virgin Group</a:t>
          </a:r>
        </a:p>
        <a:p>
          <a:pPr algn="l"/>
          <a:r>
            <a:rPr lang="en-GB" sz="2800" dirty="0">
              <a:solidFill>
                <a:srgbClr val="002060"/>
              </a:solidFill>
            </a:rPr>
            <a:t>Profit </a:t>
          </a:r>
        </a:p>
      </dgm:t>
    </dgm:pt>
    <dgm:pt modelId="{44744508-41CD-4DF1-8D14-54E000418BD2}" type="parTrans" cxnId="{4C63B896-B9D7-421C-874E-175E38BB68D2}">
      <dgm:prSet/>
      <dgm:spPr/>
      <dgm:t>
        <a:bodyPr/>
        <a:lstStyle/>
        <a:p>
          <a:endParaRPr lang="en-GB"/>
        </a:p>
      </dgm:t>
    </dgm:pt>
    <dgm:pt modelId="{AA2E7A72-7E55-44FE-A36E-70EF7EF3CF21}" type="sibTrans" cxnId="{4C63B896-B9D7-421C-874E-175E38BB68D2}">
      <dgm:prSet/>
      <dgm:spPr/>
      <dgm:t>
        <a:bodyPr/>
        <a:lstStyle/>
        <a:p>
          <a:endParaRPr lang="en-GB"/>
        </a:p>
      </dgm:t>
    </dgm:pt>
    <dgm:pt modelId="{D2A5F83D-DDA9-46D7-B46C-BC559DADABFE}" type="pres">
      <dgm:prSet presAssocID="{40F5AE54-33A9-484C-9F07-2708A924852C}" presName="Name0" presStyleCnt="0">
        <dgm:presLayoutVars>
          <dgm:chPref val="1"/>
          <dgm:dir/>
          <dgm:animOne val="branch"/>
          <dgm:animLvl val="lvl"/>
          <dgm:resizeHandles val="exact"/>
        </dgm:presLayoutVars>
      </dgm:prSet>
      <dgm:spPr/>
    </dgm:pt>
    <dgm:pt modelId="{72CCAF26-CC8D-4118-877A-78E9B87409F3}" type="pres">
      <dgm:prSet presAssocID="{C44C6083-0435-4C38-B12B-A7A73481BA98}" presName="root1" presStyleCnt="0"/>
      <dgm:spPr/>
    </dgm:pt>
    <dgm:pt modelId="{42855D3F-DFD6-4517-942A-320F4A2B61BD}" type="pres">
      <dgm:prSet presAssocID="{C44C6083-0435-4C38-B12B-A7A73481BA98}" presName="LevelOneTextNode" presStyleLbl="node0" presStyleIdx="0" presStyleCnt="1" custAng="5400000" custScaleX="62389" custScaleY="77173" custLinFactNeighborX="21296" custLinFactNeighborY="-39">
        <dgm:presLayoutVars>
          <dgm:chPref val="3"/>
        </dgm:presLayoutVars>
      </dgm:prSet>
      <dgm:spPr/>
    </dgm:pt>
    <dgm:pt modelId="{3E289D17-DFD9-449C-BCB2-FC0E6F9327D8}" type="pres">
      <dgm:prSet presAssocID="{C44C6083-0435-4C38-B12B-A7A73481BA98}" presName="level2hierChild" presStyleCnt="0"/>
      <dgm:spPr/>
    </dgm:pt>
    <dgm:pt modelId="{97BC827B-22CD-472D-A3E4-20E921537A00}" type="pres">
      <dgm:prSet presAssocID="{0A96BBB6-D3D9-4F90-9E0E-3119A2A0D3B3}" presName="conn2-1" presStyleLbl="parChTrans1D2" presStyleIdx="0" presStyleCnt="2"/>
      <dgm:spPr/>
    </dgm:pt>
    <dgm:pt modelId="{F9D1C14D-6EEC-41D4-A521-2609FDDA5CC3}" type="pres">
      <dgm:prSet presAssocID="{0A96BBB6-D3D9-4F90-9E0E-3119A2A0D3B3}" presName="connTx" presStyleLbl="parChTrans1D2" presStyleIdx="0" presStyleCnt="2"/>
      <dgm:spPr/>
    </dgm:pt>
    <dgm:pt modelId="{272FC7B3-409F-435A-B238-57DB9BD125B0}" type="pres">
      <dgm:prSet presAssocID="{AF5D62F9-D4A3-4199-AEDE-18AA345D4EB6}" presName="root2" presStyleCnt="0"/>
      <dgm:spPr/>
    </dgm:pt>
    <dgm:pt modelId="{35B6F166-6D29-4A65-A246-1548FDF0270A}" type="pres">
      <dgm:prSet presAssocID="{AF5D62F9-D4A3-4199-AEDE-18AA345D4EB6}" presName="LevelTwoTextNode" presStyleLbl="node2" presStyleIdx="0" presStyleCnt="2" custScaleX="182908" custLinFactY="-39814" custLinFactNeighborX="1533" custLinFactNeighborY="-100000">
        <dgm:presLayoutVars>
          <dgm:chPref val="3"/>
        </dgm:presLayoutVars>
      </dgm:prSet>
      <dgm:spPr/>
    </dgm:pt>
    <dgm:pt modelId="{1E47E5D2-7BE3-465A-806F-DF53C347B0A3}" type="pres">
      <dgm:prSet presAssocID="{AF5D62F9-D4A3-4199-AEDE-18AA345D4EB6}" presName="level3hierChild" presStyleCnt="0"/>
      <dgm:spPr/>
    </dgm:pt>
    <dgm:pt modelId="{C66A98F6-BD82-451C-B951-E9BC985F3319}" type="pres">
      <dgm:prSet presAssocID="{44744508-41CD-4DF1-8D14-54E000418BD2}" presName="conn2-1" presStyleLbl="parChTrans1D2" presStyleIdx="1" presStyleCnt="2"/>
      <dgm:spPr/>
    </dgm:pt>
    <dgm:pt modelId="{4F934840-C140-4A22-9A2F-198F4A15126D}" type="pres">
      <dgm:prSet presAssocID="{44744508-41CD-4DF1-8D14-54E000418BD2}" presName="connTx" presStyleLbl="parChTrans1D2" presStyleIdx="1" presStyleCnt="2"/>
      <dgm:spPr/>
    </dgm:pt>
    <dgm:pt modelId="{9B6A0550-DC5C-44B7-90D7-6ABECBD101AB}" type="pres">
      <dgm:prSet presAssocID="{87EAB47E-83C3-42A7-B8EF-DCA93B311EC0}" presName="root2" presStyleCnt="0"/>
      <dgm:spPr/>
    </dgm:pt>
    <dgm:pt modelId="{D62E78F9-CC64-4337-BC54-16E4978D934E}" type="pres">
      <dgm:prSet presAssocID="{87EAB47E-83C3-42A7-B8EF-DCA93B311EC0}" presName="LevelTwoTextNode" presStyleLbl="node2" presStyleIdx="1" presStyleCnt="2" custScaleX="181198" custLinFactY="43104" custLinFactNeighborX="1533" custLinFactNeighborY="100000">
        <dgm:presLayoutVars>
          <dgm:chPref val="3"/>
        </dgm:presLayoutVars>
      </dgm:prSet>
      <dgm:spPr/>
    </dgm:pt>
    <dgm:pt modelId="{32BE652B-8BBE-482E-99BA-706E7BE4E131}" type="pres">
      <dgm:prSet presAssocID="{87EAB47E-83C3-42A7-B8EF-DCA93B311EC0}" presName="level3hierChild" presStyleCnt="0"/>
      <dgm:spPr/>
    </dgm:pt>
  </dgm:ptLst>
  <dgm:cxnLst>
    <dgm:cxn modelId="{6E38393A-0849-47CF-B55A-BC8530689A8B}" type="presOf" srcId="{44744508-41CD-4DF1-8D14-54E000418BD2}" destId="{4F934840-C140-4A22-9A2F-198F4A15126D}" srcOrd="1" destOrd="0" presId="urn:microsoft.com/office/officeart/2008/layout/HorizontalMultiLevelHierarchy"/>
    <dgm:cxn modelId="{7756D46A-BA87-4203-BE21-25638E412770}" srcId="{40F5AE54-33A9-484C-9F07-2708A924852C}" destId="{C44C6083-0435-4C38-B12B-A7A73481BA98}" srcOrd="0" destOrd="0" parTransId="{1C14C5AC-ED52-4C9B-B114-BF56D7040384}" sibTransId="{F290DAA3-4A17-4FA0-8C1D-9780020ECC6A}"/>
    <dgm:cxn modelId="{28E52C6C-D893-4FEF-BEE4-B1892B881283}" type="presOf" srcId="{44744508-41CD-4DF1-8D14-54E000418BD2}" destId="{C66A98F6-BD82-451C-B951-E9BC985F3319}" srcOrd="0" destOrd="0" presId="urn:microsoft.com/office/officeart/2008/layout/HorizontalMultiLevelHierarchy"/>
    <dgm:cxn modelId="{D568CD4D-E86D-476D-B774-B540FC617DE4}" type="presOf" srcId="{C44C6083-0435-4C38-B12B-A7A73481BA98}" destId="{42855D3F-DFD6-4517-942A-320F4A2B61BD}" srcOrd="0" destOrd="0" presId="urn:microsoft.com/office/officeart/2008/layout/HorizontalMultiLevelHierarchy"/>
    <dgm:cxn modelId="{0CDA4573-2007-4FD3-AC77-FE7B15542FEE}" type="presOf" srcId="{0A96BBB6-D3D9-4F90-9E0E-3119A2A0D3B3}" destId="{97BC827B-22CD-472D-A3E4-20E921537A00}" srcOrd="0" destOrd="0" presId="urn:microsoft.com/office/officeart/2008/layout/HorizontalMultiLevelHierarchy"/>
    <dgm:cxn modelId="{40281A90-8691-495E-8FEC-8FE0194F0228}" srcId="{C44C6083-0435-4C38-B12B-A7A73481BA98}" destId="{AF5D62F9-D4A3-4199-AEDE-18AA345D4EB6}" srcOrd="0" destOrd="0" parTransId="{0A96BBB6-D3D9-4F90-9E0E-3119A2A0D3B3}" sibTransId="{A3EF1A12-2448-4F79-A390-A75DB1A2F2C5}"/>
    <dgm:cxn modelId="{A26B8D91-7F6E-4EEB-89B8-BDE2817588F9}" type="presOf" srcId="{AF5D62F9-D4A3-4199-AEDE-18AA345D4EB6}" destId="{35B6F166-6D29-4A65-A246-1548FDF0270A}" srcOrd="0" destOrd="0" presId="urn:microsoft.com/office/officeart/2008/layout/HorizontalMultiLevelHierarchy"/>
    <dgm:cxn modelId="{4C63B896-B9D7-421C-874E-175E38BB68D2}" srcId="{C44C6083-0435-4C38-B12B-A7A73481BA98}" destId="{87EAB47E-83C3-42A7-B8EF-DCA93B311EC0}" srcOrd="1" destOrd="0" parTransId="{44744508-41CD-4DF1-8D14-54E000418BD2}" sibTransId="{AA2E7A72-7E55-44FE-A36E-70EF7EF3CF21}"/>
    <dgm:cxn modelId="{785C57AF-1FDF-4CA4-BD8A-AC9BF8A277E0}" type="presOf" srcId="{0A96BBB6-D3D9-4F90-9E0E-3119A2A0D3B3}" destId="{F9D1C14D-6EEC-41D4-A521-2609FDDA5CC3}" srcOrd="1" destOrd="0" presId="urn:microsoft.com/office/officeart/2008/layout/HorizontalMultiLevelHierarchy"/>
    <dgm:cxn modelId="{53AF92DE-2935-4416-8CED-1F218B6CF373}" type="presOf" srcId="{87EAB47E-83C3-42A7-B8EF-DCA93B311EC0}" destId="{D62E78F9-CC64-4337-BC54-16E4978D934E}" srcOrd="0" destOrd="0" presId="urn:microsoft.com/office/officeart/2008/layout/HorizontalMultiLevelHierarchy"/>
    <dgm:cxn modelId="{4E7334F6-3875-4DDE-B8AD-C2B1D628C93C}" type="presOf" srcId="{40F5AE54-33A9-484C-9F07-2708A924852C}" destId="{D2A5F83D-DDA9-46D7-B46C-BC559DADABFE}" srcOrd="0" destOrd="0" presId="urn:microsoft.com/office/officeart/2008/layout/HorizontalMultiLevelHierarchy"/>
    <dgm:cxn modelId="{DCED2A92-4D7C-47C6-89A4-4E832D950102}" type="presParOf" srcId="{D2A5F83D-DDA9-46D7-B46C-BC559DADABFE}" destId="{72CCAF26-CC8D-4118-877A-78E9B87409F3}" srcOrd="0" destOrd="0" presId="urn:microsoft.com/office/officeart/2008/layout/HorizontalMultiLevelHierarchy"/>
    <dgm:cxn modelId="{79DB04A4-5DC8-4ACB-9681-D9E42D9D0752}" type="presParOf" srcId="{72CCAF26-CC8D-4118-877A-78E9B87409F3}" destId="{42855D3F-DFD6-4517-942A-320F4A2B61BD}" srcOrd="0" destOrd="0" presId="urn:microsoft.com/office/officeart/2008/layout/HorizontalMultiLevelHierarchy"/>
    <dgm:cxn modelId="{8E14E1C0-A269-4AF1-ADF9-6FF15A7A95E8}" type="presParOf" srcId="{72CCAF26-CC8D-4118-877A-78E9B87409F3}" destId="{3E289D17-DFD9-449C-BCB2-FC0E6F9327D8}" srcOrd="1" destOrd="0" presId="urn:microsoft.com/office/officeart/2008/layout/HorizontalMultiLevelHierarchy"/>
    <dgm:cxn modelId="{0AFCF1BA-A7E6-456F-B626-9A3575927B46}" type="presParOf" srcId="{3E289D17-DFD9-449C-BCB2-FC0E6F9327D8}" destId="{97BC827B-22CD-472D-A3E4-20E921537A00}" srcOrd="0" destOrd="0" presId="urn:microsoft.com/office/officeart/2008/layout/HorizontalMultiLevelHierarchy"/>
    <dgm:cxn modelId="{15318D97-2316-46EA-BA2A-FA1CB7ACE431}" type="presParOf" srcId="{97BC827B-22CD-472D-A3E4-20E921537A00}" destId="{F9D1C14D-6EEC-41D4-A521-2609FDDA5CC3}" srcOrd="0" destOrd="0" presId="urn:microsoft.com/office/officeart/2008/layout/HorizontalMultiLevelHierarchy"/>
    <dgm:cxn modelId="{32392880-BFF3-43A4-9CCC-28E50CDD0E07}" type="presParOf" srcId="{3E289D17-DFD9-449C-BCB2-FC0E6F9327D8}" destId="{272FC7B3-409F-435A-B238-57DB9BD125B0}" srcOrd="1" destOrd="0" presId="urn:microsoft.com/office/officeart/2008/layout/HorizontalMultiLevelHierarchy"/>
    <dgm:cxn modelId="{367DA7F5-868E-493A-AED2-4F268D2203AD}" type="presParOf" srcId="{272FC7B3-409F-435A-B238-57DB9BD125B0}" destId="{35B6F166-6D29-4A65-A246-1548FDF0270A}" srcOrd="0" destOrd="0" presId="urn:microsoft.com/office/officeart/2008/layout/HorizontalMultiLevelHierarchy"/>
    <dgm:cxn modelId="{398F8B0B-A960-46AA-8BAF-3DD2AA2DFB37}" type="presParOf" srcId="{272FC7B3-409F-435A-B238-57DB9BD125B0}" destId="{1E47E5D2-7BE3-465A-806F-DF53C347B0A3}" srcOrd="1" destOrd="0" presId="urn:microsoft.com/office/officeart/2008/layout/HorizontalMultiLevelHierarchy"/>
    <dgm:cxn modelId="{01CAA305-EE86-4CC3-9133-5957FD1C9404}" type="presParOf" srcId="{3E289D17-DFD9-449C-BCB2-FC0E6F9327D8}" destId="{C66A98F6-BD82-451C-B951-E9BC985F3319}" srcOrd="2" destOrd="0" presId="urn:microsoft.com/office/officeart/2008/layout/HorizontalMultiLevelHierarchy"/>
    <dgm:cxn modelId="{6A2CB65E-A30C-47A9-886F-B5D5475DBCB6}" type="presParOf" srcId="{C66A98F6-BD82-451C-B951-E9BC985F3319}" destId="{4F934840-C140-4A22-9A2F-198F4A15126D}" srcOrd="0" destOrd="0" presId="urn:microsoft.com/office/officeart/2008/layout/HorizontalMultiLevelHierarchy"/>
    <dgm:cxn modelId="{811C1BF1-D9AF-4076-BB89-EE69B07B72CA}" type="presParOf" srcId="{3E289D17-DFD9-449C-BCB2-FC0E6F9327D8}" destId="{9B6A0550-DC5C-44B7-90D7-6ABECBD101AB}" srcOrd="3" destOrd="0" presId="urn:microsoft.com/office/officeart/2008/layout/HorizontalMultiLevelHierarchy"/>
    <dgm:cxn modelId="{3FFFBEC6-072B-4A1D-992F-64371C312511}" type="presParOf" srcId="{9B6A0550-DC5C-44B7-90D7-6ABECBD101AB}" destId="{D62E78F9-CC64-4337-BC54-16E4978D934E}" srcOrd="0" destOrd="0" presId="urn:microsoft.com/office/officeart/2008/layout/HorizontalMultiLevelHierarchy"/>
    <dgm:cxn modelId="{EE9641DE-7479-46D2-9369-CF9356AFFAF9}" type="presParOf" srcId="{9B6A0550-DC5C-44B7-90D7-6ABECBD101AB}" destId="{32BE652B-8BBE-482E-99BA-706E7BE4E131}" srcOrd="1" destOrd="0" presId="urn:microsoft.com/office/officeart/2008/layout/HorizontalMultiLevelHierarchy"/>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9965F6-6B3D-4E7A-8C74-159B874D35B8}"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GB"/>
        </a:p>
      </dgm:t>
    </dgm:pt>
    <dgm:pt modelId="{3C6033C8-75A5-42DA-83CC-6AF0D524D819}">
      <dgm:prSet phldrT="[Text]"/>
      <dgm:spPr/>
      <dgm:t>
        <a:bodyPr/>
        <a:lstStyle/>
        <a:p>
          <a:r>
            <a:rPr lang="en-GB" b="1" dirty="0"/>
            <a:t>Private Sector small and large MNCs </a:t>
          </a:r>
          <a:r>
            <a:rPr lang="en-GB" b="1" dirty="0" err="1"/>
            <a:t>e.g</a:t>
          </a:r>
          <a:r>
            <a:rPr lang="en-GB" b="1" dirty="0"/>
            <a:t> Coca Cola, KFC, Oxfam</a:t>
          </a:r>
        </a:p>
      </dgm:t>
    </dgm:pt>
    <dgm:pt modelId="{3E3EB1A2-45D6-4A83-BA4B-ACB7004D7016}" type="parTrans" cxnId="{31FAB950-2BBA-4B65-92FE-A44AA3733C15}">
      <dgm:prSet/>
      <dgm:spPr/>
      <dgm:t>
        <a:bodyPr/>
        <a:lstStyle/>
        <a:p>
          <a:endParaRPr lang="en-GB"/>
        </a:p>
      </dgm:t>
    </dgm:pt>
    <dgm:pt modelId="{0CFE78B9-29EC-4430-8055-9B299E290BCC}" type="sibTrans" cxnId="{31FAB950-2BBA-4B65-92FE-A44AA3733C15}">
      <dgm:prSet/>
      <dgm:spPr/>
      <dgm:t>
        <a:bodyPr/>
        <a:lstStyle/>
        <a:p>
          <a:endParaRPr lang="en-GB"/>
        </a:p>
      </dgm:t>
    </dgm:pt>
    <dgm:pt modelId="{B43D3BAE-6605-4E1E-862B-D8C169ABB4DC}">
      <dgm:prSet phldrT="[Text]"/>
      <dgm:spPr/>
      <dgm:t>
        <a:bodyPr/>
        <a:lstStyle/>
        <a:p>
          <a:r>
            <a:rPr lang="en-GB" b="1" dirty="0"/>
            <a:t>For profit private sector: </a:t>
          </a:r>
          <a:r>
            <a:rPr lang="en-GB" b="1" dirty="0" err="1"/>
            <a:t>e.g</a:t>
          </a:r>
          <a:r>
            <a:rPr lang="en-GB" b="1" dirty="0"/>
            <a:t> Coca Cola, KFC</a:t>
          </a:r>
        </a:p>
      </dgm:t>
    </dgm:pt>
    <dgm:pt modelId="{0C000A8F-7364-4B0C-981F-B65C6151B119}" type="parTrans" cxnId="{4E7BC26F-77C9-4990-86A0-9FAED19C2C23}">
      <dgm:prSet/>
      <dgm:spPr/>
      <dgm:t>
        <a:bodyPr/>
        <a:lstStyle/>
        <a:p>
          <a:endParaRPr lang="en-GB"/>
        </a:p>
      </dgm:t>
    </dgm:pt>
    <dgm:pt modelId="{9295E4B7-FC96-4E9F-8658-6D468F6926B2}" type="sibTrans" cxnId="{4E7BC26F-77C9-4990-86A0-9FAED19C2C23}">
      <dgm:prSet/>
      <dgm:spPr/>
      <dgm:t>
        <a:bodyPr/>
        <a:lstStyle/>
        <a:p>
          <a:endParaRPr lang="en-GB"/>
        </a:p>
      </dgm:t>
    </dgm:pt>
    <dgm:pt modelId="{C46BC713-7BDB-4091-B7C4-E2FBA2BC74C3}">
      <dgm:prSet phldrT="[Text]"/>
      <dgm:spPr/>
      <dgm:t>
        <a:bodyPr/>
        <a:lstStyle/>
        <a:p>
          <a:r>
            <a:rPr lang="en-GB" b="1" dirty="0"/>
            <a:t>Not for profit/ Voluntary NGOs/ NPOs/ Charities </a:t>
          </a:r>
          <a:r>
            <a:rPr lang="en-GB" b="1" dirty="0" err="1"/>
            <a:t>e.g</a:t>
          </a:r>
          <a:r>
            <a:rPr lang="en-GB" b="1" dirty="0"/>
            <a:t> Oxfam, Save the Children UK</a:t>
          </a:r>
        </a:p>
      </dgm:t>
    </dgm:pt>
    <dgm:pt modelId="{9F83005F-168E-4C4A-9459-F456EA1D1DFF}" type="parTrans" cxnId="{6571B364-CC1F-48ED-8AE7-8A21123FCE87}">
      <dgm:prSet/>
      <dgm:spPr/>
      <dgm:t>
        <a:bodyPr/>
        <a:lstStyle/>
        <a:p>
          <a:endParaRPr lang="en-GB"/>
        </a:p>
      </dgm:t>
    </dgm:pt>
    <dgm:pt modelId="{7FCA2EF6-C461-40F1-8A5E-743851C1DEC7}" type="sibTrans" cxnId="{6571B364-CC1F-48ED-8AE7-8A21123FCE87}">
      <dgm:prSet/>
      <dgm:spPr/>
      <dgm:t>
        <a:bodyPr/>
        <a:lstStyle/>
        <a:p>
          <a:endParaRPr lang="en-GB"/>
        </a:p>
      </dgm:t>
    </dgm:pt>
    <dgm:pt modelId="{0A9C94F1-8172-4B99-8E18-B9A6CDC7B6E3}">
      <dgm:prSet phldrT="[Text]"/>
      <dgm:spPr/>
      <dgm:t>
        <a:bodyPr/>
        <a:lstStyle/>
        <a:p>
          <a:r>
            <a:rPr lang="en-GB" b="1" dirty="0"/>
            <a:t>Public Sector </a:t>
          </a:r>
          <a:r>
            <a:rPr lang="en-GB" b="1" dirty="0" err="1"/>
            <a:t>e.g</a:t>
          </a:r>
          <a:r>
            <a:rPr lang="en-GB" b="1" dirty="0"/>
            <a:t> NHS, Police, HMRC</a:t>
          </a:r>
        </a:p>
      </dgm:t>
    </dgm:pt>
    <dgm:pt modelId="{3B9B0F08-1ECC-4C2A-BDF1-E539F3A0220B}" type="parTrans" cxnId="{363B6326-9E9A-4B39-BC5A-E287837016BB}">
      <dgm:prSet/>
      <dgm:spPr/>
      <dgm:t>
        <a:bodyPr/>
        <a:lstStyle/>
        <a:p>
          <a:endParaRPr lang="en-GB"/>
        </a:p>
      </dgm:t>
    </dgm:pt>
    <dgm:pt modelId="{EDDAB0FE-3DF5-45F4-B4B9-278D24B79C65}" type="sibTrans" cxnId="{363B6326-9E9A-4B39-BC5A-E287837016BB}">
      <dgm:prSet/>
      <dgm:spPr/>
      <dgm:t>
        <a:bodyPr/>
        <a:lstStyle/>
        <a:p>
          <a:endParaRPr lang="en-GB"/>
        </a:p>
      </dgm:t>
    </dgm:pt>
    <dgm:pt modelId="{178DBF0D-4553-461C-AEEE-CA0F1F4EDAB3}">
      <dgm:prSet phldrT="[Text]"/>
      <dgm:spPr/>
      <dgm:t>
        <a:bodyPr/>
        <a:lstStyle/>
        <a:p>
          <a:r>
            <a:rPr lang="en-GB" b="1" dirty="0"/>
            <a:t>All organisations</a:t>
          </a:r>
        </a:p>
      </dgm:t>
    </dgm:pt>
    <dgm:pt modelId="{732B48AC-84D0-4BD7-B493-87278A60863B}" type="sibTrans" cxnId="{A09EB351-F182-4EBD-8648-A18FFA46AC97}">
      <dgm:prSet/>
      <dgm:spPr/>
      <dgm:t>
        <a:bodyPr/>
        <a:lstStyle/>
        <a:p>
          <a:endParaRPr lang="en-GB"/>
        </a:p>
      </dgm:t>
    </dgm:pt>
    <dgm:pt modelId="{6E159E9C-D91D-4118-8F10-A5D97A5199F4}" type="parTrans" cxnId="{A09EB351-F182-4EBD-8648-A18FFA46AC97}">
      <dgm:prSet/>
      <dgm:spPr/>
      <dgm:t>
        <a:bodyPr/>
        <a:lstStyle/>
        <a:p>
          <a:endParaRPr lang="en-GB"/>
        </a:p>
      </dgm:t>
    </dgm:pt>
    <dgm:pt modelId="{41593EE0-552F-4C7D-8010-653A9983A051}" type="pres">
      <dgm:prSet presAssocID="{F39965F6-6B3D-4E7A-8C74-159B874D35B8}" presName="hierChild1" presStyleCnt="0">
        <dgm:presLayoutVars>
          <dgm:chPref val="1"/>
          <dgm:dir/>
          <dgm:animOne val="branch"/>
          <dgm:animLvl val="lvl"/>
          <dgm:resizeHandles/>
        </dgm:presLayoutVars>
      </dgm:prSet>
      <dgm:spPr/>
    </dgm:pt>
    <dgm:pt modelId="{97E2F92B-9925-4119-B386-D5EE5BA6F8F9}" type="pres">
      <dgm:prSet presAssocID="{178DBF0D-4553-461C-AEEE-CA0F1F4EDAB3}" presName="hierRoot1" presStyleCnt="0"/>
      <dgm:spPr/>
    </dgm:pt>
    <dgm:pt modelId="{F1BBEDA3-8FC4-4C5C-B59B-4DA6D9EC52A5}" type="pres">
      <dgm:prSet presAssocID="{178DBF0D-4553-461C-AEEE-CA0F1F4EDAB3}" presName="composite" presStyleCnt="0"/>
      <dgm:spPr/>
    </dgm:pt>
    <dgm:pt modelId="{26400C64-FE3B-4A8D-8CF7-CA059EA9976D}" type="pres">
      <dgm:prSet presAssocID="{178DBF0D-4553-461C-AEEE-CA0F1F4EDAB3}" presName="background" presStyleLbl="node0" presStyleIdx="0" presStyleCnt="1"/>
      <dgm:spPr/>
    </dgm:pt>
    <dgm:pt modelId="{DC331F95-EC3A-455A-9D37-09B778095042}" type="pres">
      <dgm:prSet presAssocID="{178DBF0D-4553-461C-AEEE-CA0F1F4EDAB3}" presName="text" presStyleLbl="fgAcc0" presStyleIdx="0" presStyleCnt="1">
        <dgm:presLayoutVars>
          <dgm:chPref val="3"/>
        </dgm:presLayoutVars>
      </dgm:prSet>
      <dgm:spPr/>
    </dgm:pt>
    <dgm:pt modelId="{D40D697A-E11F-4EE7-ADEB-AE8CB49DBD60}" type="pres">
      <dgm:prSet presAssocID="{178DBF0D-4553-461C-AEEE-CA0F1F4EDAB3}" presName="hierChild2" presStyleCnt="0"/>
      <dgm:spPr/>
    </dgm:pt>
    <dgm:pt modelId="{24442A35-0F53-47F0-977E-D5AA3F4B8754}" type="pres">
      <dgm:prSet presAssocID="{3E3EB1A2-45D6-4A83-BA4B-ACB7004D7016}" presName="Name10" presStyleLbl="parChTrans1D2" presStyleIdx="0" presStyleCnt="2"/>
      <dgm:spPr/>
    </dgm:pt>
    <dgm:pt modelId="{BA61C4EE-B646-4891-9581-61EAC454C9E6}" type="pres">
      <dgm:prSet presAssocID="{3C6033C8-75A5-42DA-83CC-6AF0D524D819}" presName="hierRoot2" presStyleCnt="0"/>
      <dgm:spPr/>
    </dgm:pt>
    <dgm:pt modelId="{E10604A0-DDAB-4B60-8AAB-87CE40234629}" type="pres">
      <dgm:prSet presAssocID="{3C6033C8-75A5-42DA-83CC-6AF0D524D819}" presName="composite2" presStyleCnt="0"/>
      <dgm:spPr/>
    </dgm:pt>
    <dgm:pt modelId="{A6E037E7-7FC9-4591-A405-7714E56C540E}" type="pres">
      <dgm:prSet presAssocID="{3C6033C8-75A5-42DA-83CC-6AF0D524D819}" presName="background2" presStyleLbl="node2" presStyleIdx="0" presStyleCnt="2"/>
      <dgm:spPr/>
    </dgm:pt>
    <dgm:pt modelId="{32767B48-D5A6-4CD8-8682-F425A69F0226}" type="pres">
      <dgm:prSet presAssocID="{3C6033C8-75A5-42DA-83CC-6AF0D524D819}" presName="text2" presStyleLbl="fgAcc2" presStyleIdx="0" presStyleCnt="2">
        <dgm:presLayoutVars>
          <dgm:chPref val="3"/>
        </dgm:presLayoutVars>
      </dgm:prSet>
      <dgm:spPr/>
    </dgm:pt>
    <dgm:pt modelId="{3CC1E60B-23F9-4657-BB1E-7C4056A98F64}" type="pres">
      <dgm:prSet presAssocID="{3C6033C8-75A5-42DA-83CC-6AF0D524D819}" presName="hierChild3" presStyleCnt="0"/>
      <dgm:spPr/>
    </dgm:pt>
    <dgm:pt modelId="{D020910A-CEE4-48AE-9614-475508C22B64}" type="pres">
      <dgm:prSet presAssocID="{0C000A8F-7364-4B0C-981F-B65C6151B119}" presName="Name17" presStyleLbl="parChTrans1D3" presStyleIdx="0" presStyleCnt="2"/>
      <dgm:spPr/>
    </dgm:pt>
    <dgm:pt modelId="{CDE42672-B006-4E22-8D97-D5E1221F3E8E}" type="pres">
      <dgm:prSet presAssocID="{B43D3BAE-6605-4E1E-862B-D8C169ABB4DC}" presName="hierRoot3" presStyleCnt="0"/>
      <dgm:spPr/>
    </dgm:pt>
    <dgm:pt modelId="{4FD70332-5505-4EA0-A360-20E9D3FA1CCF}" type="pres">
      <dgm:prSet presAssocID="{B43D3BAE-6605-4E1E-862B-D8C169ABB4DC}" presName="composite3" presStyleCnt="0"/>
      <dgm:spPr/>
    </dgm:pt>
    <dgm:pt modelId="{BBF84204-EF99-48C0-89F5-148B3FDB9661}" type="pres">
      <dgm:prSet presAssocID="{B43D3BAE-6605-4E1E-862B-D8C169ABB4DC}" presName="background3" presStyleLbl="node3" presStyleIdx="0" presStyleCnt="2"/>
      <dgm:spPr/>
    </dgm:pt>
    <dgm:pt modelId="{5F5C3745-25FC-4D72-85B3-3E3D33A96441}" type="pres">
      <dgm:prSet presAssocID="{B43D3BAE-6605-4E1E-862B-D8C169ABB4DC}" presName="text3" presStyleLbl="fgAcc3" presStyleIdx="0" presStyleCnt="2">
        <dgm:presLayoutVars>
          <dgm:chPref val="3"/>
        </dgm:presLayoutVars>
      </dgm:prSet>
      <dgm:spPr/>
    </dgm:pt>
    <dgm:pt modelId="{239DF801-35E9-4744-8097-DDEC0D302990}" type="pres">
      <dgm:prSet presAssocID="{B43D3BAE-6605-4E1E-862B-D8C169ABB4DC}" presName="hierChild4" presStyleCnt="0"/>
      <dgm:spPr/>
    </dgm:pt>
    <dgm:pt modelId="{89934895-2213-41C9-BF8D-375648B045E7}" type="pres">
      <dgm:prSet presAssocID="{9F83005F-168E-4C4A-9459-F456EA1D1DFF}" presName="Name17" presStyleLbl="parChTrans1D3" presStyleIdx="1" presStyleCnt="2"/>
      <dgm:spPr/>
    </dgm:pt>
    <dgm:pt modelId="{2B4A55C7-3B26-47BB-BCD5-F8F3DA9701B8}" type="pres">
      <dgm:prSet presAssocID="{C46BC713-7BDB-4091-B7C4-E2FBA2BC74C3}" presName="hierRoot3" presStyleCnt="0"/>
      <dgm:spPr/>
    </dgm:pt>
    <dgm:pt modelId="{153B96F4-25FB-4295-8C15-7850AAB2C9D2}" type="pres">
      <dgm:prSet presAssocID="{C46BC713-7BDB-4091-B7C4-E2FBA2BC74C3}" presName="composite3" presStyleCnt="0"/>
      <dgm:spPr/>
    </dgm:pt>
    <dgm:pt modelId="{BFD4CBB2-DD0F-42E6-B5DF-CCBBC0192D9E}" type="pres">
      <dgm:prSet presAssocID="{C46BC713-7BDB-4091-B7C4-E2FBA2BC74C3}" presName="background3" presStyleLbl="node3" presStyleIdx="1" presStyleCnt="2"/>
      <dgm:spPr/>
    </dgm:pt>
    <dgm:pt modelId="{1610EA76-5620-49E3-B35C-B30F04182B18}" type="pres">
      <dgm:prSet presAssocID="{C46BC713-7BDB-4091-B7C4-E2FBA2BC74C3}" presName="text3" presStyleLbl="fgAcc3" presStyleIdx="1" presStyleCnt="2">
        <dgm:presLayoutVars>
          <dgm:chPref val="3"/>
        </dgm:presLayoutVars>
      </dgm:prSet>
      <dgm:spPr/>
    </dgm:pt>
    <dgm:pt modelId="{BF50E3AB-D411-4703-8849-EDB7C40E282D}" type="pres">
      <dgm:prSet presAssocID="{C46BC713-7BDB-4091-B7C4-E2FBA2BC74C3}" presName="hierChild4" presStyleCnt="0"/>
      <dgm:spPr/>
    </dgm:pt>
    <dgm:pt modelId="{832CEF2D-ADE6-4BB1-B216-EDE7708A09B6}" type="pres">
      <dgm:prSet presAssocID="{3B9B0F08-1ECC-4C2A-BDF1-E539F3A0220B}" presName="Name10" presStyleLbl="parChTrans1D2" presStyleIdx="1" presStyleCnt="2"/>
      <dgm:spPr/>
    </dgm:pt>
    <dgm:pt modelId="{5202219D-4275-46DC-9AF3-E931D212219F}" type="pres">
      <dgm:prSet presAssocID="{0A9C94F1-8172-4B99-8E18-B9A6CDC7B6E3}" presName="hierRoot2" presStyleCnt="0"/>
      <dgm:spPr/>
    </dgm:pt>
    <dgm:pt modelId="{EBADE978-38F4-4AE2-8DA1-BCEC39495ACC}" type="pres">
      <dgm:prSet presAssocID="{0A9C94F1-8172-4B99-8E18-B9A6CDC7B6E3}" presName="composite2" presStyleCnt="0"/>
      <dgm:spPr/>
    </dgm:pt>
    <dgm:pt modelId="{5458722A-FECE-4022-8022-03E54D260A24}" type="pres">
      <dgm:prSet presAssocID="{0A9C94F1-8172-4B99-8E18-B9A6CDC7B6E3}" presName="background2" presStyleLbl="node2" presStyleIdx="1" presStyleCnt="2"/>
      <dgm:spPr/>
    </dgm:pt>
    <dgm:pt modelId="{97402A66-8C3D-4AC7-92C2-A69748F51377}" type="pres">
      <dgm:prSet presAssocID="{0A9C94F1-8172-4B99-8E18-B9A6CDC7B6E3}" presName="text2" presStyleLbl="fgAcc2" presStyleIdx="1" presStyleCnt="2">
        <dgm:presLayoutVars>
          <dgm:chPref val="3"/>
        </dgm:presLayoutVars>
      </dgm:prSet>
      <dgm:spPr/>
    </dgm:pt>
    <dgm:pt modelId="{1316CE0D-B311-4A7D-BC08-AB26E329C277}" type="pres">
      <dgm:prSet presAssocID="{0A9C94F1-8172-4B99-8E18-B9A6CDC7B6E3}" presName="hierChild3" presStyleCnt="0"/>
      <dgm:spPr/>
    </dgm:pt>
  </dgm:ptLst>
  <dgm:cxnLst>
    <dgm:cxn modelId="{08CD600D-64A2-44B3-B988-1E4A663C7AEA}" type="presOf" srcId="{3E3EB1A2-45D6-4A83-BA4B-ACB7004D7016}" destId="{24442A35-0F53-47F0-977E-D5AA3F4B8754}" srcOrd="0" destOrd="0" presId="urn:microsoft.com/office/officeart/2005/8/layout/hierarchy1"/>
    <dgm:cxn modelId="{8F748822-9A4B-4054-82D0-ECEDAE3011A6}" type="presOf" srcId="{3B9B0F08-1ECC-4C2A-BDF1-E539F3A0220B}" destId="{832CEF2D-ADE6-4BB1-B216-EDE7708A09B6}" srcOrd="0" destOrd="0" presId="urn:microsoft.com/office/officeart/2005/8/layout/hierarchy1"/>
    <dgm:cxn modelId="{363B6326-9E9A-4B39-BC5A-E287837016BB}" srcId="{178DBF0D-4553-461C-AEEE-CA0F1F4EDAB3}" destId="{0A9C94F1-8172-4B99-8E18-B9A6CDC7B6E3}" srcOrd="1" destOrd="0" parTransId="{3B9B0F08-1ECC-4C2A-BDF1-E539F3A0220B}" sibTransId="{EDDAB0FE-3DF5-45F4-B4B9-278D24B79C65}"/>
    <dgm:cxn modelId="{3FDB7E28-F28C-4985-A2E2-8CE973617E8F}" type="presOf" srcId="{178DBF0D-4553-461C-AEEE-CA0F1F4EDAB3}" destId="{DC331F95-EC3A-455A-9D37-09B778095042}" srcOrd="0" destOrd="0" presId="urn:microsoft.com/office/officeart/2005/8/layout/hierarchy1"/>
    <dgm:cxn modelId="{AE04E95E-D16F-4F86-B6A1-A97F41AF0629}" type="presOf" srcId="{B43D3BAE-6605-4E1E-862B-D8C169ABB4DC}" destId="{5F5C3745-25FC-4D72-85B3-3E3D33A96441}" srcOrd="0" destOrd="0" presId="urn:microsoft.com/office/officeart/2005/8/layout/hierarchy1"/>
    <dgm:cxn modelId="{6571B364-CC1F-48ED-8AE7-8A21123FCE87}" srcId="{3C6033C8-75A5-42DA-83CC-6AF0D524D819}" destId="{C46BC713-7BDB-4091-B7C4-E2FBA2BC74C3}" srcOrd="1" destOrd="0" parTransId="{9F83005F-168E-4C4A-9459-F456EA1D1DFF}" sibTransId="{7FCA2EF6-C461-40F1-8A5E-743851C1DEC7}"/>
    <dgm:cxn modelId="{4E7BC26F-77C9-4990-86A0-9FAED19C2C23}" srcId="{3C6033C8-75A5-42DA-83CC-6AF0D524D819}" destId="{B43D3BAE-6605-4E1E-862B-D8C169ABB4DC}" srcOrd="0" destOrd="0" parTransId="{0C000A8F-7364-4B0C-981F-B65C6151B119}" sibTransId="{9295E4B7-FC96-4E9F-8658-6D468F6926B2}"/>
    <dgm:cxn modelId="{31FAB950-2BBA-4B65-92FE-A44AA3733C15}" srcId="{178DBF0D-4553-461C-AEEE-CA0F1F4EDAB3}" destId="{3C6033C8-75A5-42DA-83CC-6AF0D524D819}" srcOrd="0" destOrd="0" parTransId="{3E3EB1A2-45D6-4A83-BA4B-ACB7004D7016}" sibTransId="{0CFE78B9-29EC-4430-8055-9B299E290BCC}"/>
    <dgm:cxn modelId="{A09EB351-F182-4EBD-8648-A18FFA46AC97}" srcId="{F39965F6-6B3D-4E7A-8C74-159B874D35B8}" destId="{178DBF0D-4553-461C-AEEE-CA0F1F4EDAB3}" srcOrd="0" destOrd="0" parTransId="{6E159E9C-D91D-4118-8F10-A5D97A5199F4}" sibTransId="{732B48AC-84D0-4BD7-B493-87278A60863B}"/>
    <dgm:cxn modelId="{A9C25852-3CA8-4718-9546-5293E2456C2F}" type="presOf" srcId="{3C6033C8-75A5-42DA-83CC-6AF0D524D819}" destId="{32767B48-D5A6-4CD8-8682-F425A69F0226}" srcOrd="0" destOrd="0" presId="urn:microsoft.com/office/officeart/2005/8/layout/hierarchy1"/>
    <dgm:cxn modelId="{B1CF5D75-B56E-4211-A572-D1615CB9D055}" type="presOf" srcId="{F39965F6-6B3D-4E7A-8C74-159B874D35B8}" destId="{41593EE0-552F-4C7D-8010-653A9983A051}" srcOrd="0" destOrd="0" presId="urn:microsoft.com/office/officeart/2005/8/layout/hierarchy1"/>
    <dgm:cxn modelId="{FF27C189-EB02-470C-8E2F-7A43428D6C86}" type="presOf" srcId="{0C000A8F-7364-4B0C-981F-B65C6151B119}" destId="{D020910A-CEE4-48AE-9614-475508C22B64}" srcOrd="0" destOrd="0" presId="urn:microsoft.com/office/officeart/2005/8/layout/hierarchy1"/>
    <dgm:cxn modelId="{0ED77098-6696-4530-A397-2548579F673C}" type="presOf" srcId="{C46BC713-7BDB-4091-B7C4-E2FBA2BC74C3}" destId="{1610EA76-5620-49E3-B35C-B30F04182B18}" srcOrd="0" destOrd="0" presId="urn:microsoft.com/office/officeart/2005/8/layout/hierarchy1"/>
    <dgm:cxn modelId="{034181B6-1E37-4688-866D-62FD23F8FD0C}" type="presOf" srcId="{0A9C94F1-8172-4B99-8E18-B9A6CDC7B6E3}" destId="{97402A66-8C3D-4AC7-92C2-A69748F51377}" srcOrd="0" destOrd="0" presId="urn:microsoft.com/office/officeart/2005/8/layout/hierarchy1"/>
    <dgm:cxn modelId="{3613B5C6-8A20-42FA-ABD6-4424F3F62556}" type="presOf" srcId="{9F83005F-168E-4C4A-9459-F456EA1D1DFF}" destId="{89934895-2213-41C9-BF8D-375648B045E7}" srcOrd="0" destOrd="0" presId="urn:microsoft.com/office/officeart/2005/8/layout/hierarchy1"/>
    <dgm:cxn modelId="{C69BDE0F-9EAC-447A-8D44-29D08AF9C847}" type="presParOf" srcId="{41593EE0-552F-4C7D-8010-653A9983A051}" destId="{97E2F92B-9925-4119-B386-D5EE5BA6F8F9}" srcOrd="0" destOrd="0" presId="urn:microsoft.com/office/officeart/2005/8/layout/hierarchy1"/>
    <dgm:cxn modelId="{ADBF9ACF-017D-4212-82BA-34E3383D10FD}" type="presParOf" srcId="{97E2F92B-9925-4119-B386-D5EE5BA6F8F9}" destId="{F1BBEDA3-8FC4-4C5C-B59B-4DA6D9EC52A5}" srcOrd="0" destOrd="0" presId="urn:microsoft.com/office/officeart/2005/8/layout/hierarchy1"/>
    <dgm:cxn modelId="{C1BFBC80-3392-4E39-89A6-279DB4847BF4}" type="presParOf" srcId="{F1BBEDA3-8FC4-4C5C-B59B-4DA6D9EC52A5}" destId="{26400C64-FE3B-4A8D-8CF7-CA059EA9976D}" srcOrd="0" destOrd="0" presId="urn:microsoft.com/office/officeart/2005/8/layout/hierarchy1"/>
    <dgm:cxn modelId="{D138DDCD-EFB9-4CED-B0D9-CF3467DC0AE0}" type="presParOf" srcId="{F1BBEDA3-8FC4-4C5C-B59B-4DA6D9EC52A5}" destId="{DC331F95-EC3A-455A-9D37-09B778095042}" srcOrd="1" destOrd="0" presId="urn:microsoft.com/office/officeart/2005/8/layout/hierarchy1"/>
    <dgm:cxn modelId="{037FE05A-AB40-48D9-B630-957333A0AAA8}" type="presParOf" srcId="{97E2F92B-9925-4119-B386-D5EE5BA6F8F9}" destId="{D40D697A-E11F-4EE7-ADEB-AE8CB49DBD60}" srcOrd="1" destOrd="0" presId="urn:microsoft.com/office/officeart/2005/8/layout/hierarchy1"/>
    <dgm:cxn modelId="{F14A7714-5F03-4CB5-BF0A-32FA79CA3FF2}" type="presParOf" srcId="{D40D697A-E11F-4EE7-ADEB-AE8CB49DBD60}" destId="{24442A35-0F53-47F0-977E-D5AA3F4B8754}" srcOrd="0" destOrd="0" presId="urn:microsoft.com/office/officeart/2005/8/layout/hierarchy1"/>
    <dgm:cxn modelId="{A8A87AF2-C2F2-41D7-BC6B-816FE8AC294E}" type="presParOf" srcId="{D40D697A-E11F-4EE7-ADEB-AE8CB49DBD60}" destId="{BA61C4EE-B646-4891-9581-61EAC454C9E6}" srcOrd="1" destOrd="0" presId="urn:microsoft.com/office/officeart/2005/8/layout/hierarchy1"/>
    <dgm:cxn modelId="{1B12F714-9AED-4490-8654-BAB43BF84CC5}" type="presParOf" srcId="{BA61C4EE-B646-4891-9581-61EAC454C9E6}" destId="{E10604A0-DDAB-4B60-8AAB-87CE40234629}" srcOrd="0" destOrd="0" presId="urn:microsoft.com/office/officeart/2005/8/layout/hierarchy1"/>
    <dgm:cxn modelId="{756BF2CD-DB1F-491F-B77D-8D12B2513F58}" type="presParOf" srcId="{E10604A0-DDAB-4B60-8AAB-87CE40234629}" destId="{A6E037E7-7FC9-4591-A405-7714E56C540E}" srcOrd="0" destOrd="0" presId="urn:microsoft.com/office/officeart/2005/8/layout/hierarchy1"/>
    <dgm:cxn modelId="{9965E1F2-C86B-41DD-9EBE-327FE6865C21}" type="presParOf" srcId="{E10604A0-DDAB-4B60-8AAB-87CE40234629}" destId="{32767B48-D5A6-4CD8-8682-F425A69F0226}" srcOrd="1" destOrd="0" presId="urn:microsoft.com/office/officeart/2005/8/layout/hierarchy1"/>
    <dgm:cxn modelId="{1016DB41-5BF5-49AF-95B7-2EF2967F7343}" type="presParOf" srcId="{BA61C4EE-B646-4891-9581-61EAC454C9E6}" destId="{3CC1E60B-23F9-4657-BB1E-7C4056A98F64}" srcOrd="1" destOrd="0" presId="urn:microsoft.com/office/officeart/2005/8/layout/hierarchy1"/>
    <dgm:cxn modelId="{5A933ED4-ADC5-44FB-AD34-60D091031F1D}" type="presParOf" srcId="{3CC1E60B-23F9-4657-BB1E-7C4056A98F64}" destId="{D020910A-CEE4-48AE-9614-475508C22B64}" srcOrd="0" destOrd="0" presId="urn:microsoft.com/office/officeart/2005/8/layout/hierarchy1"/>
    <dgm:cxn modelId="{667B7582-8365-4281-B7BA-801172C5DC32}" type="presParOf" srcId="{3CC1E60B-23F9-4657-BB1E-7C4056A98F64}" destId="{CDE42672-B006-4E22-8D97-D5E1221F3E8E}" srcOrd="1" destOrd="0" presId="urn:microsoft.com/office/officeart/2005/8/layout/hierarchy1"/>
    <dgm:cxn modelId="{03C8BC0E-D1BC-445A-A6EC-A914342E06B7}" type="presParOf" srcId="{CDE42672-B006-4E22-8D97-D5E1221F3E8E}" destId="{4FD70332-5505-4EA0-A360-20E9D3FA1CCF}" srcOrd="0" destOrd="0" presId="urn:microsoft.com/office/officeart/2005/8/layout/hierarchy1"/>
    <dgm:cxn modelId="{69A4592A-E61D-4332-80E4-BD2AD4097D79}" type="presParOf" srcId="{4FD70332-5505-4EA0-A360-20E9D3FA1CCF}" destId="{BBF84204-EF99-48C0-89F5-148B3FDB9661}" srcOrd="0" destOrd="0" presId="urn:microsoft.com/office/officeart/2005/8/layout/hierarchy1"/>
    <dgm:cxn modelId="{190F0C18-F432-4052-8E1B-F48995B2DA7A}" type="presParOf" srcId="{4FD70332-5505-4EA0-A360-20E9D3FA1CCF}" destId="{5F5C3745-25FC-4D72-85B3-3E3D33A96441}" srcOrd="1" destOrd="0" presId="urn:microsoft.com/office/officeart/2005/8/layout/hierarchy1"/>
    <dgm:cxn modelId="{6EDFF3EB-9904-4393-88B9-7DF986489AE5}" type="presParOf" srcId="{CDE42672-B006-4E22-8D97-D5E1221F3E8E}" destId="{239DF801-35E9-4744-8097-DDEC0D302990}" srcOrd="1" destOrd="0" presId="urn:microsoft.com/office/officeart/2005/8/layout/hierarchy1"/>
    <dgm:cxn modelId="{1B725B86-403A-466E-85E5-2556E9E35C12}" type="presParOf" srcId="{3CC1E60B-23F9-4657-BB1E-7C4056A98F64}" destId="{89934895-2213-41C9-BF8D-375648B045E7}" srcOrd="2" destOrd="0" presId="urn:microsoft.com/office/officeart/2005/8/layout/hierarchy1"/>
    <dgm:cxn modelId="{317B9ADE-F4CB-4B50-AF05-8C5B89D4412C}" type="presParOf" srcId="{3CC1E60B-23F9-4657-BB1E-7C4056A98F64}" destId="{2B4A55C7-3B26-47BB-BCD5-F8F3DA9701B8}" srcOrd="3" destOrd="0" presId="urn:microsoft.com/office/officeart/2005/8/layout/hierarchy1"/>
    <dgm:cxn modelId="{4F1D9720-3538-4376-9FF4-BCF5010DC45B}" type="presParOf" srcId="{2B4A55C7-3B26-47BB-BCD5-F8F3DA9701B8}" destId="{153B96F4-25FB-4295-8C15-7850AAB2C9D2}" srcOrd="0" destOrd="0" presId="urn:microsoft.com/office/officeart/2005/8/layout/hierarchy1"/>
    <dgm:cxn modelId="{5D256786-0926-4DBA-AE50-42BA55BC3289}" type="presParOf" srcId="{153B96F4-25FB-4295-8C15-7850AAB2C9D2}" destId="{BFD4CBB2-DD0F-42E6-B5DF-CCBBC0192D9E}" srcOrd="0" destOrd="0" presId="urn:microsoft.com/office/officeart/2005/8/layout/hierarchy1"/>
    <dgm:cxn modelId="{18F9AFE4-388D-4743-A2AF-9F999E3CC7FD}" type="presParOf" srcId="{153B96F4-25FB-4295-8C15-7850AAB2C9D2}" destId="{1610EA76-5620-49E3-B35C-B30F04182B18}" srcOrd="1" destOrd="0" presId="urn:microsoft.com/office/officeart/2005/8/layout/hierarchy1"/>
    <dgm:cxn modelId="{377800D0-645E-45C2-B840-E988DC855944}" type="presParOf" srcId="{2B4A55C7-3B26-47BB-BCD5-F8F3DA9701B8}" destId="{BF50E3AB-D411-4703-8849-EDB7C40E282D}" srcOrd="1" destOrd="0" presId="urn:microsoft.com/office/officeart/2005/8/layout/hierarchy1"/>
    <dgm:cxn modelId="{33E12882-6D63-4E3F-908C-EA7616861665}" type="presParOf" srcId="{D40D697A-E11F-4EE7-ADEB-AE8CB49DBD60}" destId="{832CEF2D-ADE6-4BB1-B216-EDE7708A09B6}" srcOrd="2" destOrd="0" presId="urn:microsoft.com/office/officeart/2005/8/layout/hierarchy1"/>
    <dgm:cxn modelId="{FC891848-8496-48A0-9025-8FC15DA960ED}" type="presParOf" srcId="{D40D697A-E11F-4EE7-ADEB-AE8CB49DBD60}" destId="{5202219D-4275-46DC-9AF3-E931D212219F}" srcOrd="3" destOrd="0" presId="urn:microsoft.com/office/officeart/2005/8/layout/hierarchy1"/>
    <dgm:cxn modelId="{75B5951A-7D42-4ADA-926B-79E32E0FB0ED}" type="presParOf" srcId="{5202219D-4275-46DC-9AF3-E931D212219F}" destId="{EBADE978-38F4-4AE2-8DA1-BCEC39495ACC}" srcOrd="0" destOrd="0" presId="urn:microsoft.com/office/officeart/2005/8/layout/hierarchy1"/>
    <dgm:cxn modelId="{1BC755E2-6D10-46BF-87E4-56CFE693604C}" type="presParOf" srcId="{EBADE978-38F4-4AE2-8DA1-BCEC39495ACC}" destId="{5458722A-FECE-4022-8022-03E54D260A24}" srcOrd="0" destOrd="0" presId="urn:microsoft.com/office/officeart/2005/8/layout/hierarchy1"/>
    <dgm:cxn modelId="{C9ECB111-10D3-49D9-9D19-628B79A36DF4}" type="presParOf" srcId="{EBADE978-38F4-4AE2-8DA1-BCEC39495ACC}" destId="{97402A66-8C3D-4AC7-92C2-A69748F51377}" srcOrd="1" destOrd="0" presId="urn:microsoft.com/office/officeart/2005/8/layout/hierarchy1"/>
    <dgm:cxn modelId="{192E8090-5DD6-42E9-B939-C4FCB10A5AD6}" type="presParOf" srcId="{5202219D-4275-46DC-9AF3-E931D212219F}" destId="{1316CE0D-B311-4A7D-BC08-AB26E329C27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C43EE-E61C-4A18-8956-2A96E136C0AD}">
      <dsp:nvSpPr>
        <dsp:cNvPr id="0" name=""/>
        <dsp:cNvSpPr/>
      </dsp:nvSpPr>
      <dsp:spPr>
        <a:xfrm>
          <a:off x="8820" y="593675"/>
          <a:ext cx="2636456" cy="1581873"/>
        </a:xfrm>
        <a:prstGeom prst="roundRect">
          <a:avLst>
            <a:gd name="adj" fmla="val 10000"/>
          </a:avLst>
        </a:prstGeom>
        <a:solidFill>
          <a:srgbClr val="FFC000"/>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t>Scarcity</a:t>
          </a:r>
        </a:p>
      </dsp:txBody>
      <dsp:txXfrm>
        <a:off x="55151" y="640006"/>
        <a:ext cx="2543794" cy="1489211"/>
      </dsp:txXfrm>
    </dsp:sp>
    <dsp:sp modelId="{0E1CC708-971C-42A0-922C-FD9C18917C03}">
      <dsp:nvSpPr>
        <dsp:cNvPr id="0" name=""/>
        <dsp:cNvSpPr/>
      </dsp:nvSpPr>
      <dsp:spPr>
        <a:xfrm>
          <a:off x="2908922" y="1057691"/>
          <a:ext cx="558928" cy="653841"/>
        </a:xfrm>
        <a:prstGeom prst="rightArrow">
          <a:avLst>
            <a:gd name="adj1" fmla="val 60000"/>
            <a:gd name="adj2" fmla="val 50000"/>
          </a:avLst>
        </a:prstGeom>
        <a:solidFill>
          <a:schemeClr val="accent1">
            <a:tint val="60000"/>
            <a:hueOff val="0"/>
            <a:satOff val="0"/>
            <a:lumOff val="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908922" y="1188459"/>
        <a:ext cx="391250" cy="392305"/>
      </dsp:txXfrm>
    </dsp:sp>
    <dsp:sp modelId="{83A39852-4129-4C83-9707-F3FB01FF0A13}">
      <dsp:nvSpPr>
        <dsp:cNvPr id="0" name=""/>
        <dsp:cNvSpPr/>
      </dsp:nvSpPr>
      <dsp:spPr>
        <a:xfrm>
          <a:off x="3699859" y="593675"/>
          <a:ext cx="2636456" cy="1581873"/>
        </a:xfrm>
        <a:prstGeom prst="roundRect">
          <a:avLst>
            <a:gd name="adj" fmla="val 10000"/>
          </a:avLst>
        </a:prstGeom>
        <a:solidFill>
          <a:srgbClr val="92D050"/>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a:solidFill>
                <a:prstClr val="white"/>
              </a:solidFill>
              <a:latin typeface="Calibri" panose="020F0502020204030204"/>
              <a:ea typeface="+mn-ea"/>
              <a:cs typeface="+mn-cs"/>
            </a:rPr>
            <a:t>Choice</a:t>
          </a:r>
          <a:endParaRPr lang="en-GB" sz="3600" b="1" kern="1200" dirty="0">
            <a:solidFill>
              <a:prstClr val="white"/>
            </a:solidFill>
            <a:latin typeface="Calibri" panose="020F0502020204030204"/>
            <a:ea typeface="+mn-ea"/>
            <a:cs typeface="+mn-cs"/>
          </a:endParaRPr>
        </a:p>
      </dsp:txBody>
      <dsp:txXfrm>
        <a:off x="3746190" y="640006"/>
        <a:ext cx="2543794" cy="1489211"/>
      </dsp:txXfrm>
    </dsp:sp>
    <dsp:sp modelId="{E58D59C2-9B2A-487B-BC4B-B3DA08C85F61}">
      <dsp:nvSpPr>
        <dsp:cNvPr id="0" name=""/>
        <dsp:cNvSpPr/>
      </dsp:nvSpPr>
      <dsp:spPr>
        <a:xfrm>
          <a:off x="6599961" y="1057691"/>
          <a:ext cx="558928" cy="653841"/>
        </a:xfrm>
        <a:prstGeom prst="rightArrow">
          <a:avLst>
            <a:gd name="adj1" fmla="val 60000"/>
            <a:gd name="adj2" fmla="val 50000"/>
          </a:avLst>
        </a:prstGeom>
        <a:solidFill>
          <a:schemeClr val="accent1">
            <a:tint val="60000"/>
            <a:hueOff val="0"/>
            <a:satOff val="0"/>
            <a:lumOff val="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599961" y="1188459"/>
        <a:ext cx="391250" cy="392305"/>
      </dsp:txXfrm>
    </dsp:sp>
    <dsp:sp modelId="{AAE7E7CC-32BF-4C4D-99F8-CA15E0D5C2CB}">
      <dsp:nvSpPr>
        <dsp:cNvPr id="0" name=""/>
        <dsp:cNvSpPr/>
      </dsp:nvSpPr>
      <dsp:spPr>
        <a:xfrm>
          <a:off x="7390898" y="593675"/>
          <a:ext cx="2636456" cy="1581873"/>
        </a:xfrm>
        <a:prstGeom prst="roundRect">
          <a:avLst>
            <a:gd name="adj" fmla="val 10000"/>
          </a:avLst>
        </a:prstGeom>
        <a:solidFill>
          <a:schemeClr val="accent2">
            <a:lumMod val="7500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prstClr val="white"/>
              </a:solidFill>
              <a:latin typeface="Calibri" panose="020F0502020204030204"/>
              <a:ea typeface="+mn-ea"/>
              <a:cs typeface="+mn-cs"/>
            </a:rPr>
            <a:t>Opportunity Cost</a:t>
          </a:r>
          <a:endParaRPr lang="en-GB" sz="2400" b="1" kern="1200" dirty="0">
            <a:solidFill>
              <a:prstClr val="white"/>
            </a:solidFill>
            <a:latin typeface="Calibri" panose="020F0502020204030204"/>
            <a:ea typeface="+mn-ea"/>
            <a:cs typeface="+mn-cs"/>
          </a:endParaRPr>
        </a:p>
      </dsp:txBody>
      <dsp:txXfrm>
        <a:off x="7437229" y="640006"/>
        <a:ext cx="2543794" cy="14892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0546A-FB8D-4D76-8AD9-003EB9510DF6}">
      <dsp:nvSpPr>
        <dsp:cNvPr id="0" name=""/>
        <dsp:cNvSpPr/>
      </dsp:nvSpPr>
      <dsp:spPr>
        <a:xfrm>
          <a:off x="3247167" y="2197921"/>
          <a:ext cx="2995104" cy="299510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kern="1200" dirty="0"/>
            <a:t>Organisation</a:t>
          </a:r>
        </a:p>
      </dsp:txBody>
      <dsp:txXfrm>
        <a:off x="3685790" y="2636544"/>
        <a:ext cx="2117858" cy="2117858"/>
      </dsp:txXfrm>
    </dsp:sp>
    <dsp:sp modelId="{FBDA5C1F-304F-4271-A85D-BBEB2319413E}">
      <dsp:nvSpPr>
        <dsp:cNvPr id="0" name=""/>
        <dsp:cNvSpPr/>
      </dsp:nvSpPr>
      <dsp:spPr>
        <a:xfrm rot="12900000">
          <a:off x="1209294" y="1637521"/>
          <a:ext cx="2411803" cy="853604"/>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F285F3-DA3E-4D68-8AE3-ACDE136FC2F8}">
      <dsp:nvSpPr>
        <dsp:cNvPr id="0" name=""/>
        <dsp:cNvSpPr/>
      </dsp:nvSpPr>
      <dsp:spPr>
        <a:xfrm>
          <a:off x="4704" y="234507"/>
          <a:ext cx="2845349" cy="22762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t>Micro</a:t>
          </a:r>
        </a:p>
        <a:p>
          <a:pPr marL="0" lvl="0" indent="0" algn="ctr" defTabSz="1244600">
            <a:lnSpc>
              <a:spcPct val="90000"/>
            </a:lnSpc>
            <a:spcBef>
              <a:spcPct val="0"/>
            </a:spcBef>
            <a:spcAft>
              <a:spcPct val="35000"/>
            </a:spcAft>
            <a:buFont typeface="Arial" panose="020B0604020202020204" pitchFamily="34" charset="0"/>
            <a:buNone/>
          </a:pPr>
          <a:r>
            <a:rPr lang="en-GB" sz="2800" b="1" kern="1200" dirty="0"/>
            <a:t>-SWOT</a:t>
          </a:r>
        </a:p>
        <a:p>
          <a:pPr marL="0" lvl="0" indent="0" algn="ctr" defTabSz="1244600">
            <a:lnSpc>
              <a:spcPct val="90000"/>
            </a:lnSpc>
            <a:spcBef>
              <a:spcPct val="0"/>
            </a:spcBef>
            <a:spcAft>
              <a:spcPct val="35000"/>
            </a:spcAft>
            <a:buFont typeface="Arial" panose="020B0604020202020204" pitchFamily="34" charset="0"/>
            <a:buNone/>
          </a:pPr>
          <a:r>
            <a:rPr lang="en-GB" sz="2800" b="1" kern="1200" dirty="0"/>
            <a:t>-Management</a:t>
          </a:r>
        </a:p>
        <a:p>
          <a:pPr marL="0" lvl="0" indent="0" algn="ctr" defTabSz="1244600">
            <a:lnSpc>
              <a:spcPct val="90000"/>
            </a:lnSpc>
            <a:spcBef>
              <a:spcPct val="0"/>
            </a:spcBef>
            <a:spcAft>
              <a:spcPct val="35000"/>
            </a:spcAft>
            <a:buFont typeface="Arial" panose="020B0604020202020204" pitchFamily="34" charset="0"/>
            <a:buNone/>
          </a:pPr>
          <a:r>
            <a:rPr lang="en-GB" sz="2800" b="1" kern="1200" dirty="0"/>
            <a:t>-Finance</a:t>
          </a:r>
        </a:p>
      </dsp:txBody>
      <dsp:txXfrm>
        <a:off x="71374" y="301177"/>
        <a:ext cx="2712009" cy="2142939"/>
      </dsp:txXfrm>
    </dsp:sp>
    <dsp:sp modelId="{33856066-FCDF-4F8D-B850-9B2B01D1FF21}">
      <dsp:nvSpPr>
        <dsp:cNvPr id="0" name=""/>
        <dsp:cNvSpPr/>
      </dsp:nvSpPr>
      <dsp:spPr>
        <a:xfrm rot="19500000">
          <a:off x="5820829" y="1732416"/>
          <a:ext cx="2411803" cy="853604"/>
        </a:xfrm>
        <a:prstGeom prst="lef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A0B3F7-6E95-445A-BF03-4B55251EF00D}">
      <dsp:nvSpPr>
        <dsp:cNvPr id="0" name=""/>
        <dsp:cNvSpPr/>
      </dsp:nvSpPr>
      <dsp:spPr>
        <a:xfrm>
          <a:off x="6639385" y="234507"/>
          <a:ext cx="2845349" cy="2276279"/>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t>Macro/ External</a:t>
          </a:r>
        </a:p>
        <a:p>
          <a:pPr marL="0" lvl="0" indent="0" algn="ctr" defTabSz="1244600">
            <a:lnSpc>
              <a:spcPct val="90000"/>
            </a:lnSpc>
            <a:spcBef>
              <a:spcPct val="0"/>
            </a:spcBef>
            <a:spcAft>
              <a:spcPct val="35000"/>
            </a:spcAft>
            <a:buFont typeface="Arial" panose="020B0604020202020204" pitchFamily="34" charset="0"/>
            <a:buNone/>
          </a:pPr>
          <a:r>
            <a:rPr lang="en-GB" sz="2800" b="1" kern="1200" dirty="0"/>
            <a:t>-P</a:t>
          </a:r>
          <a:r>
            <a:rPr lang="en-GB" sz="4800" b="1" kern="1200" dirty="0">
              <a:solidFill>
                <a:srgbClr val="C00000"/>
              </a:solidFill>
            </a:rPr>
            <a:t>E</a:t>
          </a:r>
          <a:r>
            <a:rPr lang="en-GB" sz="2800" b="1" kern="1200" dirty="0"/>
            <a:t>STL</a:t>
          </a:r>
          <a:r>
            <a:rPr lang="en-GB" sz="4800" b="1" kern="1200" dirty="0">
              <a:solidFill>
                <a:srgbClr val="C00000"/>
              </a:solidFill>
            </a:rPr>
            <a:t>E</a:t>
          </a:r>
          <a:r>
            <a:rPr lang="en-GB" sz="2800" b="1" kern="1200" dirty="0"/>
            <a:t> </a:t>
          </a:r>
        </a:p>
        <a:p>
          <a:pPr marL="0" lvl="0" indent="0" algn="ctr" defTabSz="1244600">
            <a:lnSpc>
              <a:spcPct val="90000"/>
            </a:lnSpc>
            <a:spcBef>
              <a:spcPct val="0"/>
            </a:spcBef>
            <a:spcAft>
              <a:spcPct val="35000"/>
            </a:spcAft>
            <a:buNone/>
          </a:pPr>
          <a:endParaRPr lang="en-GB" sz="2800" kern="1200" dirty="0"/>
        </a:p>
      </dsp:txBody>
      <dsp:txXfrm>
        <a:off x="6706055" y="301177"/>
        <a:ext cx="2712009" cy="21429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A98F6-BD82-451C-B951-E9BC985F3319}">
      <dsp:nvSpPr>
        <dsp:cNvPr id="0" name=""/>
        <dsp:cNvSpPr/>
      </dsp:nvSpPr>
      <dsp:spPr>
        <a:xfrm>
          <a:off x="1178346" y="2705108"/>
          <a:ext cx="506510" cy="2113113"/>
        </a:xfrm>
        <a:custGeom>
          <a:avLst/>
          <a:gdLst/>
          <a:ahLst/>
          <a:cxnLst/>
          <a:rect l="0" t="0" r="0" b="0"/>
          <a:pathLst>
            <a:path>
              <a:moveTo>
                <a:pt x="0" y="0"/>
              </a:moveTo>
              <a:lnTo>
                <a:pt x="253255" y="0"/>
              </a:lnTo>
              <a:lnTo>
                <a:pt x="253255" y="2113113"/>
              </a:lnTo>
              <a:lnTo>
                <a:pt x="506510" y="211311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377277" y="3707341"/>
        <a:ext cx="108648" cy="108648"/>
      </dsp:txXfrm>
    </dsp:sp>
    <dsp:sp modelId="{97BC827B-22CD-472D-A3E4-20E921537A00}">
      <dsp:nvSpPr>
        <dsp:cNvPr id="0" name=""/>
        <dsp:cNvSpPr/>
      </dsp:nvSpPr>
      <dsp:spPr>
        <a:xfrm>
          <a:off x="1178346" y="629989"/>
          <a:ext cx="506510" cy="2075119"/>
        </a:xfrm>
        <a:custGeom>
          <a:avLst/>
          <a:gdLst/>
          <a:ahLst/>
          <a:cxnLst/>
          <a:rect l="0" t="0" r="0" b="0"/>
          <a:pathLst>
            <a:path>
              <a:moveTo>
                <a:pt x="0" y="2075119"/>
              </a:moveTo>
              <a:lnTo>
                <a:pt x="253255" y="2075119"/>
              </a:lnTo>
              <a:lnTo>
                <a:pt x="253255" y="0"/>
              </a:lnTo>
              <a:lnTo>
                <a:pt x="50651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378200" y="1614148"/>
        <a:ext cx="106802" cy="106802"/>
      </dsp:txXfrm>
    </dsp:sp>
    <dsp:sp modelId="{42855D3F-DFD6-4517-942A-320F4A2B61BD}">
      <dsp:nvSpPr>
        <dsp:cNvPr id="0" name=""/>
        <dsp:cNvSpPr/>
      </dsp:nvSpPr>
      <dsp:spPr>
        <a:xfrm>
          <a:off x="-1227100" y="2384824"/>
          <a:ext cx="4170323" cy="640569"/>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2400300">
            <a:lnSpc>
              <a:spcPct val="90000"/>
            </a:lnSpc>
            <a:spcBef>
              <a:spcPct val="0"/>
            </a:spcBef>
            <a:spcAft>
              <a:spcPct val="35000"/>
            </a:spcAft>
            <a:buNone/>
          </a:pPr>
          <a:r>
            <a:rPr lang="en-GB" sz="5400" kern="1200" dirty="0">
              <a:solidFill>
                <a:srgbClr val="002060"/>
              </a:solidFill>
            </a:rPr>
            <a:t>Organisations</a:t>
          </a:r>
        </a:p>
      </dsp:txBody>
      <dsp:txXfrm>
        <a:off x="-1227100" y="2384824"/>
        <a:ext cx="4170323" cy="640569"/>
      </dsp:txXfrm>
    </dsp:sp>
    <dsp:sp modelId="{35B6F166-6D29-4A65-A246-1548FDF0270A}">
      <dsp:nvSpPr>
        <dsp:cNvPr id="0" name=""/>
        <dsp:cNvSpPr/>
      </dsp:nvSpPr>
      <dsp:spPr>
        <a:xfrm>
          <a:off x="1684857" y="116622"/>
          <a:ext cx="6159769" cy="1026733"/>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rgbClr val="002060"/>
              </a:solidFill>
            </a:rPr>
            <a:t>Public </a:t>
          </a:r>
          <a:r>
            <a:rPr lang="en-GB" sz="3600" b="1" kern="1200" dirty="0" err="1">
              <a:solidFill>
                <a:srgbClr val="002060"/>
              </a:solidFill>
            </a:rPr>
            <a:t>e.g</a:t>
          </a:r>
          <a:r>
            <a:rPr lang="en-GB" sz="3600" b="1" kern="1200" dirty="0">
              <a:solidFill>
                <a:srgbClr val="002060"/>
              </a:solidFill>
            </a:rPr>
            <a:t> NHS, HMRC</a:t>
          </a:r>
        </a:p>
        <a:p>
          <a:pPr marL="0" lvl="0" indent="0" algn="ctr" defTabSz="1600200">
            <a:lnSpc>
              <a:spcPct val="90000"/>
            </a:lnSpc>
            <a:spcBef>
              <a:spcPct val="0"/>
            </a:spcBef>
            <a:spcAft>
              <a:spcPct val="35000"/>
            </a:spcAft>
            <a:buNone/>
          </a:pPr>
          <a:r>
            <a:rPr lang="en-GB" sz="2000" kern="1200" dirty="0">
              <a:solidFill>
                <a:srgbClr val="002060"/>
              </a:solidFill>
            </a:rPr>
            <a:t>Mainly advancing government interests to serve &amp; protect the population. Not profit, Value for Money (</a:t>
          </a:r>
          <a:r>
            <a:rPr lang="en-GB" sz="2000" kern="1200" dirty="0" err="1">
              <a:solidFill>
                <a:srgbClr val="002060"/>
              </a:solidFill>
            </a:rPr>
            <a:t>VfM</a:t>
          </a:r>
          <a:r>
            <a:rPr lang="en-GB" sz="2000" kern="1200" dirty="0">
              <a:solidFill>
                <a:srgbClr val="002060"/>
              </a:solidFill>
            </a:rPr>
            <a:t>)</a:t>
          </a:r>
        </a:p>
      </dsp:txBody>
      <dsp:txXfrm>
        <a:off x="1684857" y="116622"/>
        <a:ext cx="6159769" cy="1026733"/>
      </dsp:txXfrm>
    </dsp:sp>
    <dsp:sp modelId="{D62E78F9-CC64-4337-BC54-16E4978D934E}">
      <dsp:nvSpPr>
        <dsp:cNvPr id="0" name=""/>
        <dsp:cNvSpPr/>
      </dsp:nvSpPr>
      <dsp:spPr>
        <a:xfrm>
          <a:off x="1684857" y="4304855"/>
          <a:ext cx="6102182" cy="1026733"/>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rgbClr val="002060"/>
              </a:solidFill>
            </a:rPr>
            <a:t>Private </a:t>
          </a:r>
          <a:r>
            <a:rPr lang="en-GB" sz="4000" b="1" kern="1200" dirty="0" err="1">
              <a:solidFill>
                <a:srgbClr val="002060"/>
              </a:solidFill>
            </a:rPr>
            <a:t>e.g</a:t>
          </a:r>
          <a:r>
            <a:rPr lang="en-GB" sz="4000" b="1" kern="1200" dirty="0">
              <a:solidFill>
                <a:srgbClr val="002060"/>
              </a:solidFill>
            </a:rPr>
            <a:t> Virgin Group</a:t>
          </a:r>
        </a:p>
        <a:p>
          <a:pPr marL="0" lvl="0" indent="0" algn="l" defTabSz="1778000">
            <a:lnSpc>
              <a:spcPct val="90000"/>
            </a:lnSpc>
            <a:spcBef>
              <a:spcPct val="0"/>
            </a:spcBef>
            <a:spcAft>
              <a:spcPct val="35000"/>
            </a:spcAft>
            <a:buNone/>
          </a:pPr>
          <a:r>
            <a:rPr lang="en-GB" sz="2800" kern="1200" dirty="0">
              <a:solidFill>
                <a:srgbClr val="002060"/>
              </a:solidFill>
            </a:rPr>
            <a:t>Profit </a:t>
          </a:r>
        </a:p>
      </dsp:txBody>
      <dsp:txXfrm>
        <a:off x="1684857" y="4304855"/>
        <a:ext cx="6102182" cy="10267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CEF2D-ADE6-4BB1-B216-EDE7708A09B6}">
      <dsp:nvSpPr>
        <dsp:cNvPr id="0" name=""/>
        <dsp:cNvSpPr/>
      </dsp:nvSpPr>
      <dsp:spPr>
        <a:xfrm>
          <a:off x="2915452" y="974385"/>
          <a:ext cx="937054" cy="445952"/>
        </a:xfrm>
        <a:custGeom>
          <a:avLst/>
          <a:gdLst/>
          <a:ahLst/>
          <a:cxnLst/>
          <a:rect l="0" t="0" r="0" b="0"/>
          <a:pathLst>
            <a:path>
              <a:moveTo>
                <a:pt x="0" y="0"/>
              </a:moveTo>
              <a:lnTo>
                <a:pt x="0" y="303903"/>
              </a:lnTo>
              <a:lnTo>
                <a:pt x="937054" y="303903"/>
              </a:lnTo>
              <a:lnTo>
                <a:pt x="937054" y="44595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9934895-2213-41C9-BF8D-375648B045E7}">
      <dsp:nvSpPr>
        <dsp:cNvPr id="0" name=""/>
        <dsp:cNvSpPr/>
      </dsp:nvSpPr>
      <dsp:spPr>
        <a:xfrm>
          <a:off x="1978397" y="2394022"/>
          <a:ext cx="937054" cy="445952"/>
        </a:xfrm>
        <a:custGeom>
          <a:avLst/>
          <a:gdLst/>
          <a:ahLst/>
          <a:cxnLst/>
          <a:rect l="0" t="0" r="0" b="0"/>
          <a:pathLst>
            <a:path>
              <a:moveTo>
                <a:pt x="0" y="0"/>
              </a:moveTo>
              <a:lnTo>
                <a:pt x="0" y="303903"/>
              </a:lnTo>
              <a:lnTo>
                <a:pt x="937054" y="303903"/>
              </a:lnTo>
              <a:lnTo>
                <a:pt x="937054" y="44595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20910A-CEE4-48AE-9614-475508C22B64}">
      <dsp:nvSpPr>
        <dsp:cNvPr id="0" name=""/>
        <dsp:cNvSpPr/>
      </dsp:nvSpPr>
      <dsp:spPr>
        <a:xfrm>
          <a:off x="1041343" y="2394022"/>
          <a:ext cx="937054" cy="445952"/>
        </a:xfrm>
        <a:custGeom>
          <a:avLst/>
          <a:gdLst/>
          <a:ahLst/>
          <a:cxnLst/>
          <a:rect l="0" t="0" r="0" b="0"/>
          <a:pathLst>
            <a:path>
              <a:moveTo>
                <a:pt x="937054" y="0"/>
              </a:moveTo>
              <a:lnTo>
                <a:pt x="937054" y="303903"/>
              </a:lnTo>
              <a:lnTo>
                <a:pt x="0" y="303903"/>
              </a:lnTo>
              <a:lnTo>
                <a:pt x="0" y="44595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442A35-0F53-47F0-977E-D5AA3F4B8754}">
      <dsp:nvSpPr>
        <dsp:cNvPr id="0" name=""/>
        <dsp:cNvSpPr/>
      </dsp:nvSpPr>
      <dsp:spPr>
        <a:xfrm>
          <a:off x="1978397" y="974385"/>
          <a:ext cx="937054" cy="445952"/>
        </a:xfrm>
        <a:custGeom>
          <a:avLst/>
          <a:gdLst/>
          <a:ahLst/>
          <a:cxnLst/>
          <a:rect l="0" t="0" r="0" b="0"/>
          <a:pathLst>
            <a:path>
              <a:moveTo>
                <a:pt x="937054" y="0"/>
              </a:moveTo>
              <a:lnTo>
                <a:pt x="937054" y="303903"/>
              </a:lnTo>
              <a:lnTo>
                <a:pt x="0" y="303903"/>
              </a:lnTo>
              <a:lnTo>
                <a:pt x="0" y="44595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400C64-FE3B-4A8D-8CF7-CA059EA9976D}">
      <dsp:nvSpPr>
        <dsp:cNvPr id="0" name=""/>
        <dsp:cNvSpPr/>
      </dsp:nvSpPr>
      <dsp:spPr>
        <a:xfrm>
          <a:off x="2148771" y="700"/>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31F95-EC3A-455A-9D37-09B778095042}">
      <dsp:nvSpPr>
        <dsp:cNvPr id="0" name=""/>
        <dsp:cNvSpPr/>
      </dsp:nvSpPr>
      <dsp:spPr>
        <a:xfrm>
          <a:off x="2319145" y="162555"/>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All organisations</a:t>
          </a:r>
        </a:p>
      </dsp:txBody>
      <dsp:txXfrm>
        <a:off x="2347663" y="191073"/>
        <a:ext cx="1476325" cy="916648"/>
      </dsp:txXfrm>
    </dsp:sp>
    <dsp:sp modelId="{A6E037E7-7FC9-4591-A405-7714E56C540E}">
      <dsp:nvSpPr>
        <dsp:cNvPr id="0" name=""/>
        <dsp:cNvSpPr/>
      </dsp:nvSpPr>
      <dsp:spPr>
        <a:xfrm>
          <a:off x="1211716" y="1420338"/>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767B48-D5A6-4CD8-8682-F425A69F0226}">
      <dsp:nvSpPr>
        <dsp:cNvPr id="0" name=""/>
        <dsp:cNvSpPr/>
      </dsp:nvSpPr>
      <dsp:spPr>
        <a:xfrm>
          <a:off x="1382090" y="1582193"/>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Private Sector small and large MNCs </a:t>
          </a:r>
          <a:r>
            <a:rPr lang="en-GB" sz="1000" b="1" kern="1200" dirty="0" err="1"/>
            <a:t>e.g</a:t>
          </a:r>
          <a:r>
            <a:rPr lang="en-GB" sz="1000" b="1" kern="1200" dirty="0"/>
            <a:t> Coca Cola, KFC, Oxfam</a:t>
          </a:r>
        </a:p>
      </dsp:txBody>
      <dsp:txXfrm>
        <a:off x="1410608" y="1610711"/>
        <a:ext cx="1476325" cy="916648"/>
      </dsp:txXfrm>
    </dsp:sp>
    <dsp:sp modelId="{BBF84204-EF99-48C0-89F5-148B3FDB9661}">
      <dsp:nvSpPr>
        <dsp:cNvPr id="0" name=""/>
        <dsp:cNvSpPr/>
      </dsp:nvSpPr>
      <dsp:spPr>
        <a:xfrm>
          <a:off x="274662" y="2839975"/>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5C3745-25FC-4D72-85B3-3E3D33A96441}">
      <dsp:nvSpPr>
        <dsp:cNvPr id="0" name=""/>
        <dsp:cNvSpPr/>
      </dsp:nvSpPr>
      <dsp:spPr>
        <a:xfrm>
          <a:off x="445035" y="3001830"/>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For profit private sector: </a:t>
          </a:r>
          <a:r>
            <a:rPr lang="en-GB" sz="1000" b="1" kern="1200" dirty="0" err="1"/>
            <a:t>e.g</a:t>
          </a:r>
          <a:r>
            <a:rPr lang="en-GB" sz="1000" b="1" kern="1200" dirty="0"/>
            <a:t> Coca Cola, KFC</a:t>
          </a:r>
        </a:p>
      </dsp:txBody>
      <dsp:txXfrm>
        <a:off x="473553" y="3030348"/>
        <a:ext cx="1476325" cy="916648"/>
      </dsp:txXfrm>
    </dsp:sp>
    <dsp:sp modelId="{BFD4CBB2-DD0F-42E6-B5DF-CCBBC0192D9E}">
      <dsp:nvSpPr>
        <dsp:cNvPr id="0" name=""/>
        <dsp:cNvSpPr/>
      </dsp:nvSpPr>
      <dsp:spPr>
        <a:xfrm>
          <a:off x="2148771" y="2839975"/>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0EA76-5620-49E3-B35C-B30F04182B18}">
      <dsp:nvSpPr>
        <dsp:cNvPr id="0" name=""/>
        <dsp:cNvSpPr/>
      </dsp:nvSpPr>
      <dsp:spPr>
        <a:xfrm>
          <a:off x="2319145" y="3001830"/>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Not for profit/ Voluntary NGOs/ NPOs/ Charities </a:t>
          </a:r>
          <a:r>
            <a:rPr lang="en-GB" sz="1000" b="1" kern="1200" dirty="0" err="1"/>
            <a:t>e.g</a:t>
          </a:r>
          <a:r>
            <a:rPr lang="en-GB" sz="1000" b="1" kern="1200" dirty="0"/>
            <a:t> Oxfam, Save the Children UK</a:t>
          </a:r>
        </a:p>
      </dsp:txBody>
      <dsp:txXfrm>
        <a:off x="2347663" y="3030348"/>
        <a:ext cx="1476325" cy="916648"/>
      </dsp:txXfrm>
    </dsp:sp>
    <dsp:sp modelId="{5458722A-FECE-4022-8022-03E54D260A24}">
      <dsp:nvSpPr>
        <dsp:cNvPr id="0" name=""/>
        <dsp:cNvSpPr/>
      </dsp:nvSpPr>
      <dsp:spPr>
        <a:xfrm>
          <a:off x="3085826" y="1420338"/>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402A66-8C3D-4AC7-92C2-A69748F51377}">
      <dsp:nvSpPr>
        <dsp:cNvPr id="0" name=""/>
        <dsp:cNvSpPr/>
      </dsp:nvSpPr>
      <dsp:spPr>
        <a:xfrm>
          <a:off x="3256199" y="1582193"/>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Public Sector </a:t>
          </a:r>
          <a:r>
            <a:rPr lang="en-GB" sz="1000" b="1" kern="1200" dirty="0" err="1"/>
            <a:t>e.g</a:t>
          </a:r>
          <a:r>
            <a:rPr lang="en-GB" sz="1000" b="1" kern="1200" dirty="0"/>
            <a:t> NHS, Police, HMRC</a:t>
          </a:r>
        </a:p>
      </dsp:txBody>
      <dsp:txXfrm>
        <a:off x="3284717" y="1610711"/>
        <a:ext cx="1476325" cy="91664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4:22:49.153"/>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4:22:50.733"/>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4:22:51.079"/>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4:22:52.597"/>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1,'0'0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4:22:53.660"/>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CCE22-441F-4417-B22C-7B46FCAD099D}" type="datetimeFigureOut">
              <a:rPr lang="en-GB" smtClean="0"/>
              <a:t>13/09/2024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63A6CC-969E-4043-8878-D8D446F2DEFD}" type="slidenum">
              <a:rPr lang="en-GB" smtClean="0"/>
              <a:t>‹#›</a:t>
            </a:fld>
            <a:endParaRPr lang="en-GB"/>
          </a:p>
        </p:txBody>
      </p:sp>
    </p:spTree>
    <p:extLst>
      <p:ext uri="{BB962C8B-B14F-4D97-AF65-F5344CB8AC3E}">
        <p14:creationId xmlns:p14="http://schemas.microsoft.com/office/powerpoint/2010/main" val="547603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92878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522760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855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6973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8396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6871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843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77215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218863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7350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0672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47919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971688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67790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686752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927664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7835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13/09/2024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20455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13/09/2024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8156841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13/09/2024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4117294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646447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255844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149749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989993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7432980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1717586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527051" y="6524626"/>
            <a:ext cx="1295400" cy="219075"/>
          </a:xfrm>
        </p:spPr>
        <p:txBody>
          <a:bodyPr/>
          <a:lstStyle>
            <a:lvl1pPr>
              <a:defRPr/>
            </a:lvl1pPr>
          </a:lstStyle>
          <a:p>
            <a:pPr>
              <a:defRPr/>
            </a:pPr>
            <a:fld id="{F00EA7C4-BC9D-DF4B-B9AA-041203319C76}"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32974217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41566134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25317568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1562287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886361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3691453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118732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324675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31738824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27993168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814335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611339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2389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extLst>
      <p:ext uri="{BB962C8B-B14F-4D97-AF65-F5344CB8AC3E}">
        <p14:creationId xmlns:p14="http://schemas.microsoft.com/office/powerpoint/2010/main" val="159845377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video" Target="https://www.youtube.com/embed/gV66kcxDT4A?feature=oembed" TargetMode="Externa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1.png"/><Relationship Id="rId7" Type="http://schemas.openxmlformats.org/officeDocument/2006/relationships/diagramColors" Target="../diagrams/colors3.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6.xml"/><Relationship Id="rId1" Type="http://schemas.openxmlformats.org/officeDocument/2006/relationships/video" Target="https://www.youtube.com/embed/lyZ0HbP4XZE?feature=oembed" TargetMode="External"/></Relationships>
</file>

<file path=ppt/slides/_rels/slide29.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12"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customXml" Target="../ink/ink3.xml"/><Relationship Id="rId11" Type="http://schemas.openxmlformats.org/officeDocument/2006/relationships/image" Target="../media/image18.png"/><Relationship Id="rId5" Type="http://schemas.openxmlformats.org/officeDocument/2006/relationships/customXml" Target="../ink/ink2.xml"/><Relationship Id="rId10" Type="http://schemas.openxmlformats.org/officeDocument/2006/relationships/image" Target="../media/image17.png"/><Relationship Id="rId4" Type="http://schemas.openxmlformats.org/officeDocument/2006/relationships/image" Target="../media/image50.png"/><Relationship Id="rId9" Type="http://schemas.openxmlformats.org/officeDocument/2006/relationships/image" Target="../media/image16.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0.png"/><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1.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Economics LCBB5008</a:t>
            </a:r>
          </a:p>
          <a:p>
            <a:pPr eaLnBrk="1" hangingPunct="1"/>
            <a:endParaRPr lang="en-GB" altLang="en-US" dirty="0">
              <a:solidFill>
                <a:schemeClr val="accent2"/>
              </a:solidFill>
            </a:endParaRPr>
          </a:p>
          <a:p>
            <a:pPr eaLnBrk="1" hangingPunct="1"/>
            <a:r>
              <a:rPr lang="en-GB" altLang="en-US" b="1" dirty="0">
                <a:solidFill>
                  <a:schemeClr val="accent2"/>
                </a:solidFill>
              </a:rPr>
              <a:t>Week 1 Lesson 1</a:t>
            </a:r>
          </a:p>
          <a:p>
            <a:pPr eaLnBrk="1" hangingPunct="1"/>
            <a:endParaRPr lang="en-GB" altLang="en-US" dirty="0">
              <a:solidFill>
                <a:schemeClr val="accent2"/>
              </a:solidFill>
            </a:endParaRPr>
          </a:p>
          <a:p>
            <a:pPr eaLnBrk="1" hangingPunct="1"/>
            <a:r>
              <a:rPr lang="en-GB" altLang="en-US" sz="4800" b="1" dirty="0">
                <a:solidFill>
                  <a:schemeClr val="accent2"/>
                </a:solidFill>
              </a:rPr>
              <a:t>Introduction to Management Economics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fld id="{B6282CF4-F11D-4118-ADBB-5F84001E3BD5}" type="slidenum">
              <a:rPr lang="en-GB" altLang="en-US" sz="1200">
                <a:solidFill>
                  <a:srgbClr val="898989"/>
                </a:solidFill>
                <a:cs typeface="Arial" panose="020B0604020202020204" pitchFamily="34" charset="0"/>
              </a:rPr>
              <a:pPr eaLnBrk="0" fontAlgn="base" hangingPunct="0">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640788"/>
            <a:ext cx="12115801" cy="503679"/>
          </a:xfrm>
        </p:spPr>
        <p:txBody>
          <a:bodyPr>
            <a:noAutofit/>
          </a:bodyPr>
          <a:lstStyle/>
          <a:p>
            <a:r>
              <a:rPr lang="en-US" sz="4000" b="1" dirty="0">
                <a:solidFill>
                  <a:srgbClr val="002060"/>
                </a:solidFill>
              </a:rPr>
              <a:t>Lesson plan for Week 1: </a:t>
            </a:r>
            <a:br>
              <a:rPr lang="en-US" sz="4000" b="1" dirty="0">
                <a:solidFill>
                  <a:srgbClr val="002060"/>
                </a:solidFill>
              </a:rPr>
            </a:br>
            <a:r>
              <a:rPr lang="en-US" sz="4000" b="1" dirty="0">
                <a:solidFill>
                  <a:srgbClr val="002060"/>
                </a:solidFill>
              </a:rPr>
              <a:t>We aim to do the following:</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15" name="Content Placeholder 2"/>
          <p:cNvSpPr txBox="1">
            <a:spLocks/>
          </p:cNvSpPr>
          <p:nvPr/>
        </p:nvSpPr>
        <p:spPr>
          <a:xfrm>
            <a:off x="1075729" y="1004374"/>
            <a:ext cx="8555028" cy="3970397"/>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Get to know each other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Setting class expectations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Module overview (Learning aim &amp; Learning outcomes)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Module Assessment type.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Introduce Managerial Economics including: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-definition of economics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-forms of businesses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-principal-agent problem</a:t>
            </a:r>
            <a:b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b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a:t>
            </a: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21836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640788"/>
            <a:ext cx="12115801" cy="503679"/>
          </a:xfrm>
        </p:spPr>
        <p:txBody>
          <a:bodyPr>
            <a:noAutofit/>
          </a:bodyPr>
          <a:lstStyle/>
          <a:p>
            <a:r>
              <a:rPr lang="en-US" sz="4000" b="1" dirty="0">
                <a:solidFill>
                  <a:srgbClr val="002060"/>
                </a:solidFill>
              </a:rPr>
              <a:t>Welcome by your Lecturer</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15" name="Content Placeholder 2"/>
          <p:cNvSpPr txBox="1">
            <a:spLocks/>
          </p:cNvSpPr>
          <p:nvPr/>
        </p:nvSpPr>
        <p:spPr>
          <a:xfrm>
            <a:off x="1010414" y="1026146"/>
            <a:ext cx="8555028" cy="3970397"/>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My name is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I am contactable by email or MS Teams at  </a:t>
            </a: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2456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824286" y="462458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r>
              <a:rPr lang="en-GB" sz="12800" b="1" dirty="0"/>
              <a:t>…</a:t>
            </a:r>
            <a:r>
              <a:rPr lang="en-GB" sz="16000" b="1" dirty="0"/>
              <a:t>Lecturer or Facilitator… </a:t>
            </a:r>
            <a:br>
              <a:rPr lang="en-GB" sz="16000" b="1" dirty="0"/>
            </a:br>
            <a:br>
              <a:rPr lang="en-GB" sz="16000" b="1" dirty="0"/>
            </a:br>
            <a:r>
              <a:rPr lang="en-US" sz="16000" b="1" dirty="0"/>
              <a:t>Knowledge impartation </a:t>
            </a:r>
            <a:r>
              <a:rPr lang="en-US" sz="16000" b="1" dirty="0">
                <a:solidFill>
                  <a:srgbClr val="FF0000"/>
                </a:solidFill>
                <a:latin typeface="Webdings" pitchFamily="18" charset="2"/>
              </a:rPr>
              <a:t>r</a:t>
            </a:r>
            <a:r>
              <a:rPr lang="en-US" sz="16000" b="1" dirty="0"/>
              <a:t> </a:t>
            </a:r>
            <a:br>
              <a:rPr lang="en-US" sz="16000" b="1" dirty="0"/>
            </a:br>
            <a:br>
              <a:rPr lang="en-US" sz="16000" b="1" dirty="0"/>
            </a:br>
            <a:r>
              <a:rPr lang="en-US" sz="16000" b="1" dirty="0"/>
              <a:t>Participatory </a:t>
            </a:r>
            <a:r>
              <a:rPr lang="en-US" sz="16000" b="1" dirty="0">
                <a:solidFill>
                  <a:srgbClr val="00B050"/>
                </a:solidFill>
                <a:latin typeface="Webdings" pitchFamily="18" charset="2"/>
              </a:rPr>
              <a:t>a</a:t>
            </a:r>
            <a:br>
              <a:rPr lang="en-US" sz="16000" b="1" dirty="0"/>
            </a:br>
            <a:br>
              <a:rPr lang="en-US" sz="16000" b="1" dirty="0"/>
            </a:br>
            <a:r>
              <a:rPr lang="en-US" sz="16000" b="1" dirty="0"/>
              <a:t>Discursive </a:t>
            </a:r>
            <a:r>
              <a:rPr lang="en-US" sz="16000" b="1" dirty="0">
                <a:solidFill>
                  <a:srgbClr val="00B050"/>
                </a:solidFill>
                <a:latin typeface="Webdings" pitchFamily="18" charset="2"/>
              </a:rPr>
              <a:t>a</a:t>
            </a:r>
            <a:br>
              <a:rPr lang="en-US" sz="16000" b="1" dirty="0">
                <a:solidFill>
                  <a:srgbClr val="00B050"/>
                </a:solidFill>
                <a:latin typeface="Webdings" pitchFamily="18" charset="2"/>
              </a:rPr>
            </a:br>
            <a:br>
              <a:rPr lang="en-US" sz="16000" b="1" dirty="0">
                <a:solidFill>
                  <a:srgbClr val="00B050"/>
                </a:solidFill>
                <a:latin typeface="Webdings" pitchFamily="18" charset="2"/>
              </a:rPr>
            </a:br>
            <a:r>
              <a:rPr lang="en-US" sz="16000" b="1" dirty="0"/>
              <a:t>Ask questions – What, How, Why </a:t>
            </a:r>
            <a:r>
              <a:rPr lang="en-US" sz="16000" b="1" dirty="0">
                <a:solidFill>
                  <a:srgbClr val="00B050"/>
                </a:solidFill>
                <a:latin typeface="Webdings" pitchFamily="18" charset="2"/>
              </a:rPr>
              <a:t>a</a:t>
            </a:r>
            <a:br>
              <a:rPr lang="en-US" sz="16000" b="1" dirty="0"/>
            </a:br>
            <a:br>
              <a:rPr lang="en-US" sz="16000" b="1" dirty="0"/>
            </a:br>
            <a:r>
              <a:rPr lang="en-US" sz="16000" b="1" dirty="0"/>
              <a:t>Laugh at/ mock others </a:t>
            </a:r>
            <a:r>
              <a:rPr lang="en-US" sz="16000" b="1" dirty="0">
                <a:solidFill>
                  <a:srgbClr val="FF0000"/>
                </a:solidFill>
                <a:latin typeface="Webdings" pitchFamily="18" charset="2"/>
              </a:rPr>
              <a:t>r</a:t>
            </a:r>
            <a:br>
              <a:rPr lang="en-GB" sz="3600" dirty="0"/>
            </a:br>
            <a:br>
              <a:rPr lang="en-GB" sz="3600" dirty="0"/>
            </a:br>
            <a:br>
              <a:rPr lang="en-US" sz="3600" dirty="0"/>
            </a:br>
            <a:endParaRPr lang="en-US" sz="3300" b="1" dirty="0"/>
          </a:p>
        </p:txBody>
      </p:sp>
    </p:spTree>
    <p:extLst>
      <p:ext uri="{BB962C8B-B14F-4D97-AF65-F5344CB8AC3E}">
        <p14:creationId xmlns:p14="http://schemas.microsoft.com/office/powerpoint/2010/main" val="17606167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640788"/>
            <a:ext cx="12115801" cy="503679"/>
          </a:xfrm>
        </p:spPr>
        <p:txBody>
          <a:bodyPr>
            <a:noAutofit/>
          </a:bodyPr>
          <a:lstStyle/>
          <a:p>
            <a:r>
              <a:rPr lang="en-US" sz="4000" b="1" dirty="0">
                <a:solidFill>
                  <a:srgbClr val="002060"/>
                </a:solidFill>
              </a:rPr>
              <a:t>Please introduce yourself</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3" name="Please introduce yourself and say…">
            <a:extLst>
              <a:ext uri="{FF2B5EF4-FFF2-40B4-BE49-F238E27FC236}">
                <a16:creationId xmlns:a16="http://schemas.microsoft.com/office/drawing/2014/main" id="{2E397F7E-36C7-28B9-F765-6E41D1D4BE53}"/>
              </a:ext>
            </a:extLst>
          </p:cNvPr>
          <p:cNvSpPr txBox="1">
            <a:spLocks/>
          </p:cNvSpPr>
          <p:nvPr/>
        </p:nvSpPr>
        <p:spPr>
          <a:xfrm>
            <a:off x="1981200" y="1549875"/>
            <a:ext cx="8229600" cy="424323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Please introduce yourself and tell us:</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Your name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Your level 5 </a:t>
            </a:r>
            <a:r>
              <a:rPr kumimoji="0" lang="en-US" sz="2800" b="1" i="0" u="none" strike="noStrike" kern="1200" cap="none" spc="0" normalizeH="0" baseline="0" noProof="0" dirty="0" err="1">
                <a:ln>
                  <a:noFill/>
                </a:ln>
                <a:solidFill>
                  <a:srgbClr val="002060"/>
                </a:solidFill>
                <a:effectLst/>
                <a:uLnTx/>
                <a:uFillTx/>
                <a:latin typeface="Calibri" panose="020F0502020204030204"/>
                <a:ea typeface="+mn-ea"/>
                <a:cs typeface="+mn-cs"/>
              </a:rPr>
              <a:t>programme</a:t>
            </a: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you are studying here at UWTSD</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A hobby / interest nobody else knows as yet here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Image result for nice to meet you">
            <a:extLst>
              <a:ext uri="{FF2B5EF4-FFF2-40B4-BE49-F238E27FC236}">
                <a16:creationId xmlns:a16="http://schemas.microsoft.com/office/drawing/2014/main" id="{00128E49-B5CD-049C-355A-564C390072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3072" y="3958785"/>
            <a:ext cx="6585856" cy="215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1186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38099" y="5612330"/>
            <a:ext cx="12115801" cy="503679"/>
          </a:xfrm>
        </p:spPr>
        <p:txBody>
          <a:bodyPr>
            <a:noAutofit/>
          </a:bodyPr>
          <a:lstStyle/>
          <a:p>
            <a:r>
              <a:rPr lang="en-US" sz="4800" b="1" dirty="0">
                <a:solidFill>
                  <a:srgbClr val="002060"/>
                </a:solidFill>
              </a:rPr>
              <a:t>Welcome </a:t>
            </a:r>
            <a:br>
              <a:rPr lang="en-US" sz="4800" b="1" dirty="0">
                <a:solidFill>
                  <a:srgbClr val="002060"/>
                </a:solidFill>
              </a:rPr>
            </a:br>
            <a:br>
              <a:rPr lang="en-US" sz="4800" b="1" dirty="0">
                <a:solidFill>
                  <a:srgbClr val="002060"/>
                </a:solidFill>
              </a:rPr>
            </a:br>
            <a:r>
              <a:rPr lang="en-GB" sz="3600" b="1" dirty="0">
                <a:solidFill>
                  <a:srgbClr val="002060"/>
                </a:solidFill>
              </a:rPr>
              <a:t>Welcome to UWTSD! We are thrilled to have you join our vibrant and diverse community of learners. </a:t>
            </a:r>
            <a:br>
              <a:rPr lang="en-GB" sz="3600" b="1" dirty="0">
                <a:solidFill>
                  <a:srgbClr val="002060"/>
                </a:solidFill>
              </a:rPr>
            </a:br>
            <a:r>
              <a:rPr lang="en-GB" sz="3600" b="1" dirty="0">
                <a:solidFill>
                  <a:srgbClr val="002060"/>
                </a:solidFill>
              </a:rPr>
              <a:t>As you embark on this exciting journey of education and personal growth, we want you to know that you are an integral part of our family.</a:t>
            </a:r>
            <a:br>
              <a:rPr lang="en-GB" sz="3600" b="1" dirty="0">
                <a:solidFill>
                  <a:srgbClr val="002060"/>
                </a:solidFill>
              </a:rPr>
            </a:br>
            <a:r>
              <a:rPr lang="en-GB" sz="3600" b="1" dirty="0">
                <a:solidFill>
                  <a:srgbClr val="002060"/>
                </a:solidFill>
              </a:rPr>
              <a:t>We are always there to support and guide you through your learning journey here at UWTSD. Please attend to various support sessions and make use of resources available to enhance your skills &amp; business awareness.</a:t>
            </a: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pic>
        <p:nvPicPr>
          <p:cNvPr id="4" name="Picture 3" descr="Handshake between two people">
            <a:extLst>
              <a:ext uri="{FF2B5EF4-FFF2-40B4-BE49-F238E27FC236}">
                <a16:creationId xmlns:a16="http://schemas.microsoft.com/office/drawing/2014/main" id="{F8782D13-B933-5DFD-0999-05389D9411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8810" y="0"/>
            <a:ext cx="3873190" cy="1621971"/>
          </a:xfrm>
          <a:prstGeom prst="rect">
            <a:avLst/>
          </a:prstGeom>
        </p:spPr>
      </p:pic>
    </p:spTree>
    <p:extLst>
      <p:ext uri="{BB962C8B-B14F-4D97-AF65-F5344CB8AC3E}">
        <p14:creationId xmlns:p14="http://schemas.microsoft.com/office/powerpoint/2010/main" val="12864350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1832226" y="274639"/>
            <a:ext cx="8527548" cy="824698"/>
          </a:xfrm>
          <a:prstGeom prst="rect">
            <a:avLst/>
          </a:prstGeom>
        </p:spPr>
        <p:txBody>
          <a:bodyPr>
            <a:normAutofit/>
          </a:bodyPr>
          <a:lstStyle>
            <a:lvl1pPr>
              <a:defRPr b="1"/>
            </a:lvl1pPr>
          </a:lstStyle>
          <a:p>
            <a:r>
              <a:rPr lang="en-GB" sz="4000" dirty="0">
                <a:solidFill>
                  <a:srgbClr val="002060"/>
                </a:solidFill>
                <a:latin typeface="+mn-lt"/>
              </a:rPr>
              <a:t>M</a:t>
            </a:r>
            <a:r>
              <a:rPr sz="4000" dirty="0" err="1">
                <a:solidFill>
                  <a:srgbClr val="002060"/>
                </a:solidFill>
                <a:latin typeface="+mn-lt"/>
              </a:rPr>
              <a:t>odule</a:t>
            </a:r>
            <a:r>
              <a:rPr sz="4000" dirty="0">
                <a:solidFill>
                  <a:srgbClr val="002060"/>
                </a:solidFill>
                <a:latin typeface="+mn-lt"/>
              </a:rPr>
              <a:t> LC</a:t>
            </a:r>
            <a:r>
              <a:rPr lang="en-GB" sz="4000" dirty="0">
                <a:solidFill>
                  <a:srgbClr val="002060"/>
                </a:solidFill>
                <a:latin typeface="+mn-lt"/>
              </a:rPr>
              <a:t>BB5008 &amp; Class Expectations</a:t>
            </a:r>
            <a:endParaRPr sz="4000" dirty="0">
              <a:solidFill>
                <a:srgbClr val="002060"/>
              </a:solidFill>
              <a:latin typeface="+mn-lt"/>
            </a:endParaRPr>
          </a:p>
        </p:txBody>
      </p:sp>
      <p:sp>
        <p:nvSpPr>
          <p:cNvPr id="262" name="10 weeks of teaching…"/>
          <p:cNvSpPr txBox="1">
            <a:spLocks noGrp="1"/>
          </p:cNvSpPr>
          <p:nvPr>
            <p:ph type="body" idx="1"/>
          </p:nvPr>
        </p:nvSpPr>
        <p:spPr>
          <a:xfrm>
            <a:off x="1832226" y="1120988"/>
            <a:ext cx="8465905" cy="4417898"/>
          </a:xfrm>
          <a:prstGeom prst="rect">
            <a:avLst/>
          </a:prstGeom>
        </p:spPr>
        <p:txBody>
          <a:bodyPr>
            <a:noAutofit/>
          </a:bodyPr>
          <a:lstStyle/>
          <a:p>
            <a:pPr>
              <a:buFont typeface="Wingdings" panose="05000000000000000000" pitchFamily="2" charset="2"/>
              <a:buChar char="q"/>
            </a:pPr>
            <a:r>
              <a:rPr sz="3600" b="1" dirty="0">
                <a:solidFill>
                  <a:srgbClr val="002060"/>
                </a:solidFill>
                <a:latin typeface="+mj-lt"/>
                <a:ea typeface="+mj-ea"/>
                <a:cs typeface="+mj-cs"/>
              </a:rPr>
              <a:t>10 weeks of teaching</a:t>
            </a:r>
            <a:r>
              <a:rPr lang="en-GB" sz="3600" b="1" dirty="0">
                <a:solidFill>
                  <a:srgbClr val="002060"/>
                </a:solidFill>
                <a:latin typeface="+mj-lt"/>
                <a:ea typeface="+mj-ea"/>
                <a:cs typeface="+mj-cs"/>
              </a:rPr>
              <a:t>.</a:t>
            </a:r>
            <a:endParaRPr sz="3600" b="1" dirty="0">
              <a:solidFill>
                <a:srgbClr val="002060"/>
              </a:solidFill>
              <a:latin typeface="+mj-lt"/>
              <a:ea typeface="+mj-ea"/>
              <a:cs typeface="+mj-cs"/>
            </a:endParaRPr>
          </a:p>
          <a:p>
            <a:pPr>
              <a:buFont typeface="Wingdings" panose="05000000000000000000" pitchFamily="2" charset="2"/>
              <a:buChar char="q"/>
            </a:pPr>
            <a:r>
              <a:rPr sz="3600" b="1" dirty="0">
                <a:solidFill>
                  <a:srgbClr val="002060"/>
                </a:solidFill>
                <a:latin typeface="+mj-lt"/>
                <a:ea typeface="+mj-ea"/>
                <a:cs typeface="+mj-cs"/>
              </a:rPr>
              <a:t>4 hours each week</a:t>
            </a:r>
            <a:r>
              <a:rPr lang="en-GB" sz="3600" b="1" dirty="0">
                <a:solidFill>
                  <a:srgbClr val="002060"/>
                </a:solidFill>
                <a:latin typeface="+mj-lt"/>
                <a:ea typeface="+mj-ea"/>
                <a:cs typeface="+mj-cs"/>
              </a:rPr>
              <a:t>.</a:t>
            </a:r>
            <a:endParaRPr sz="3600" b="1" dirty="0">
              <a:solidFill>
                <a:srgbClr val="002060"/>
              </a:solidFill>
              <a:latin typeface="+mj-lt"/>
              <a:ea typeface="+mj-ea"/>
              <a:cs typeface="+mj-cs"/>
            </a:endParaRPr>
          </a:p>
          <a:p>
            <a:pPr>
              <a:buFont typeface="Wingdings" panose="05000000000000000000" pitchFamily="2" charset="2"/>
              <a:buChar char="q"/>
            </a:pPr>
            <a:r>
              <a:rPr sz="3600" b="1" dirty="0">
                <a:solidFill>
                  <a:srgbClr val="002060"/>
                </a:solidFill>
                <a:latin typeface="+mj-lt"/>
                <a:ea typeface="+mj-ea"/>
                <a:cs typeface="+mj-cs"/>
              </a:rPr>
              <a:t>Reading </a:t>
            </a:r>
            <a:r>
              <a:rPr lang="en-GB" sz="3600" b="1" dirty="0">
                <a:solidFill>
                  <a:srgbClr val="002060"/>
                </a:solidFill>
                <a:latin typeface="+mj-lt"/>
                <a:ea typeface="+mj-ea"/>
                <a:cs typeface="+mj-cs"/>
              </a:rPr>
              <a:t>and other tasks </a:t>
            </a:r>
            <a:r>
              <a:rPr sz="3600" b="1" dirty="0">
                <a:solidFill>
                  <a:srgbClr val="002060"/>
                </a:solidFill>
                <a:latin typeface="+mj-lt"/>
                <a:ea typeface="+mj-ea"/>
                <a:cs typeface="+mj-cs"/>
              </a:rPr>
              <a:t>for you to do between sessions</a:t>
            </a:r>
            <a:r>
              <a:rPr lang="en-GB" sz="3600" b="1" dirty="0">
                <a:solidFill>
                  <a:srgbClr val="002060"/>
                </a:solidFill>
                <a:latin typeface="+mj-lt"/>
                <a:ea typeface="+mj-ea"/>
                <a:cs typeface="+mj-cs"/>
              </a:rPr>
              <a:t> (Active participation required!).</a:t>
            </a:r>
          </a:p>
          <a:p>
            <a:pPr>
              <a:buFont typeface="Wingdings" panose="05000000000000000000" pitchFamily="2" charset="2"/>
              <a:buChar char="q"/>
            </a:pPr>
            <a:r>
              <a:rPr lang="en-GB" sz="3600" b="1" dirty="0">
                <a:solidFill>
                  <a:srgbClr val="002060"/>
                </a:solidFill>
                <a:latin typeface="+mj-lt"/>
                <a:ea typeface="+mj-ea"/>
                <a:cs typeface="+mj-cs"/>
              </a:rPr>
              <a:t>Be punctual, respectful and conduct  yourself in a professional manner.</a:t>
            </a:r>
          </a:p>
          <a:p>
            <a:pPr>
              <a:buFont typeface="Wingdings" panose="05000000000000000000" pitchFamily="2" charset="2"/>
              <a:buChar char="q"/>
            </a:pPr>
            <a:r>
              <a:rPr lang="en-GB" sz="3600" b="1" dirty="0">
                <a:solidFill>
                  <a:srgbClr val="002060"/>
                </a:solidFill>
                <a:latin typeface="+mj-lt"/>
                <a:ea typeface="+mj-ea"/>
                <a:cs typeface="+mj-cs"/>
              </a:rPr>
              <a:t>You are required to adhere to the University’s engagement policy.</a:t>
            </a:r>
            <a:endParaRPr sz="3600" b="1" dirty="0">
              <a:solidFill>
                <a:srgbClr val="002060"/>
              </a:solidFill>
              <a:latin typeface="+mj-lt"/>
              <a:ea typeface="+mj-ea"/>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normAutofit/>
          </a:bodyPr>
          <a:lstStyle/>
          <a:p>
            <a:pPr algn="ctr"/>
            <a:r>
              <a:rPr lang="en-US" sz="4000" b="1" dirty="0">
                <a:solidFill>
                  <a:srgbClr val="002060"/>
                </a:solidFill>
                <a:latin typeface="+mn-lt"/>
              </a:rPr>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marL="0" indent="0" algn="ctr">
              <a:buNone/>
              <a:defRPr/>
            </a:pPr>
            <a:r>
              <a:rPr lang="en-GB" sz="3600" b="1" dirty="0">
                <a:solidFill>
                  <a:srgbClr val="002060"/>
                </a:solidFill>
                <a:latin typeface="+mj-lt"/>
                <a:ea typeface="+mj-ea"/>
                <a:cs typeface="+mj-cs"/>
              </a:rPr>
              <a:t>AT UWTSD, we monitor overall student engagement including attendance to sessions, access of </a:t>
            </a:r>
            <a:r>
              <a:rPr lang="en-GB" sz="3600" b="1" dirty="0" err="1">
                <a:solidFill>
                  <a:srgbClr val="002060"/>
                </a:solidFill>
                <a:latin typeface="+mj-lt"/>
                <a:ea typeface="+mj-ea"/>
                <a:cs typeface="+mj-cs"/>
              </a:rPr>
              <a:t>moodle</a:t>
            </a:r>
            <a:r>
              <a:rPr lang="en-GB" sz="3600" b="1" dirty="0">
                <a:solidFill>
                  <a:srgbClr val="002060"/>
                </a:solidFill>
                <a:latin typeface="+mj-lt"/>
                <a:ea typeface="+mj-ea"/>
                <a:cs typeface="+mj-cs"/>
              </a:rPr>
              <a:t> platform and all VLE platforms, MS Office suite use, Library access and assessment submission.</a:t>
            </a:r>
          </a:p>
          <a:p>
            <a:endParaRPr lang="en-US" dirty="0"/>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alt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4267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Module</a:t>
            </a:r>
            <a:r>
              <a:rPr lang="en-US" sz="4000" b="1" dirty="0">
                <a:solidFill>
                  <a:srgbClr val="002060"/>
                </a:solidFill>
                <a:latin typeface="+mn-lt"/>
              </a:rPr>
              <a:t> </a:t>
            </a:r>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a:xfrm>
            <a:off x="609599" y="1600201"/>
            <a:ext cx="11397343" cy="3917032"/>
          </a:xfrm>
        </p:spPr>
        <p:txBody>
          <a:bodyPr/>
          <a:lstStyle/>
          <a:p>
            <a:r>
              <a:rPr lang="en-US" sz="3600" dirty="0">
                <a:solidFill>
                  <a:srgbClr val="002060"/>
                </a:solidFill>
                <a:latin typeface="+mj-lt"/>
                <a:ea typeface="+mj-ea"/>
                <a:cs typeface="+mj-cs"/>
              </a:rPr>
              <a:t>The aim of this module is to provide an introduction to the various theories and concepts that underpin modern business practices. </a:t>
            </a:r>
          </a:p>
          <a:p>
            <a:r>
              <a:rPr lang="en-US" sz="3600" dirty="0">
                <a:solidFill>
                  <a:srgbClr val="002060"/>
                </a:solidFill>
                <a:latin typeface="+mj-lt"/>
                <a:ea typeface="+mj-ea"/>
                <a:cs typeface="+mj-cs"/>
              </a:rPr>
              <a:t>Through this module, students will gain a comprehensive understanding of the fundamental principles that drive contemporary businesses. </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13/09/2024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71501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a:xfrm>
            <a:off x="609600" y="-283029"/>
            <a:ext cx="10972800" cy="1143000"/>
          </a:xfrm>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Learning outcomes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a:xfrm>
            <a:off x="0" y="457200"/>
            <a:ext cx="12192000" cy="4265376"/>
          </a:xfrm>
        </p:spPr>
        <p:txBody>
          <a:bodyPr/>
          <a:lstStyle/>
          <a:p>
            <a:pPr marL="0" indent="0">
              <a:buNone/>
            </a:pPr>
            <a:r>
              <a:rPr lang="en-US" dirty="0">
                <a:solidFill>
                  <a:srgbClr val="002060"/>
                </a:solidFill>
                <a:latin typeface="+mj-lt"/>
                <a:ea typeface="+mj-ea"/>
                <a:cs typeface="+mj-cs"/>
              </a:rPr>
              <a:t>Upon completing this module, you should be able to: </a:t>
            </a:r>
          </a:p>
          <a:p>
            <a:r>
              <a:rPr lang="en-US" dirty="0">
                <a:solidFill>
                  <a:srgbClr val="002060"/>
                </a:solidFill>
                <a:latin typeface="+mj-lt"/>
                <a:ea typeface="+mj-ea"/>
                <a:cs typeface="+mj-cs"/>
              </a:rPr>
              <a:t>Critically evaluate economic data as a guide for economic policy-making within an international, national and organizational context</a:t>
            </a:r>
          </a:p>
          <a:p>
            <a:r>
              <a:rPr lang="en-US" dirty="0">
                <a:solidFill>
                  <a:srgbClr val="002060"/>
                </a:solidFill>
                <a:latin typeface="+mj-lt"/>
                <a:ea typeface="+mj-ea"/>
                <a:cs typeface="+mj-cs"/>
              </a:rPr>
              <a:t>Apply a number of economic concepts (supply and demand, price elasticity, cost analysis) with respect to decision-making in </a:t>
            </a:r>
            <a:r>
              <a:rPr lang="en-US" dirty="0" err="1">
                <a:solidFill>
                  <a:srgbClr val="002060"/>
                </a:solidFill>
                <a:latin typeface="+mj-lt"/>
                <a:ea typeface="+mj-ea"/>
                <a:cs typeface="+mj-cs"/>
              </a:rPr>
              <a:t>organisations</a:t>
            </a:r>
            <a:endParaRPr lang="en-US" dirty="0">
              <a:solidFill>
                <a:srgbClr val="002060"/>
              </a:solidFill>
              <a:latin typeface="+mj-lt"/>
              <a:ea typeface="+mj-ea"/>
              <a:cs typeface="+mj-cs"/>
            </a:endParaRPr>
          </a:p>
          <a:p>
            <a:r>
              <a:rPr lang="en-US" dirty="0" err="1">
                <a:solidFill>
                  <a:srgbClr val="002060"/>
                </a:solidFill>
                <a:latin typeface="+mj-lt"/>
                <a:ea typeface="+mj-ea"/>
                <a:cs typeface="+mj-cs"/>
              </a:rPr>
              <a:t>Analyse</a:t>
            </a:r>
            <a:r>
              <a:rPr lang="en-US" dirty="0">
                <a:solidFill>
                  <a:srgbClr val="002060"/>
                </a:solidFill>
                <a:latin typeface="+mj-lt"/>
                <a:ea typeface="+mj-ea"/>
                <a:cs typeface="+mj-cs"/>
              </a:rPr>
              <a:t> the impact of government policy on markets and its effect on management decision-making</a:t>
            </a:r>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10</a:t>
            </a:fld>
            <a:endParaRPr lang="en-GB" altLang="en-US">
              <a:cs typeface="Arial" panose="020B0604020202020204" pitchFamily="34" charset="0"/>
            </a:endParaRPr>
          </a:p>
        </p:txBody>
      </p:sp>
    </p:spTree>
    <p:extLst>
      <p:ext uri="{BB962C8B-B14F-4D97-AF65-F5344CB8AC3E}">
        <p14:creationId xmlns:p14="http://schemas.microsoft.com/office/powerpoint/2010/main" val="1032584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605280" y="738683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r>
              <a:rPr lang="en-US" sz="21600" b="1" dirty="0">
                <a:solidFill>
                  <a:srgbClr val="002060"/>
                </a:solidFill>
              </a:rPr>
              <a:t>Module reading list</a:t>
            </a:r>
          </a:p>
          <a:p>
            <a:r>
              <a:rPr lang="en-GB" sz="11200" b="1" dirty="0">
                <a:solidFill>
                  <a:srgbClr val="002060"/>
                </a:solidFill>
                <a:highlight>
                  <a:srgbClr val="FFFF00"/>
                </a:highlight>
              </a:rPr>
              <a:t>Essential reading</a:t>
            </a:r>
          </a:p>
          <a:p>
            <a:endParaRPr lang="en-GB" sz="8000" b="1" dirty="0">
              <a:solidFill>
                <a:srgbClr val="002060"/>
              </a:solidFill>
            </a:endParaRPr>
          </a:p>
          <a:p>
            <a:r>
              <a:rPr lang="en-GB" sz="8000" b="1" dirty="0">
                <a:solidFill>
                  <a:srgbClr val="002060"/>
                </a:solidFill>
              </a:rPr>
              <a:t>Samuelson, W., Marks, S., (2010) Managerial Economics, </a:t>
            </a:r>
          </a:p>
          <a:p>
            <a:r>
              <a:rPr lang="en-GB" sz="8000" b="1" dirty="0">
                <a:solidFill>
                  <a:srgbClr val="002060"/>
                </a:solidFill>
              </a:rPr>
              <a:t>Study Guide, London, John Wiley &amp; Sons</a:t>
            </a:r>
          </a:p>
          <a:p>
            <a:pPr marL="0" indent="0">
              <a:buNone/>
            </a:pPr>
            <a:endParaRPr lang="en-GB" sz="8000" b="1" dirty="0">
              <a:solidFill>
                <a:srgbClr val="002060"/>
              </a:solidFill>
            </a:endParaRPr>
          </a:p>
          <a:p>
            <a:pPr marL="0" indent="0">
              <a:buNone/>
            </a:pPr>
            <a:r>
              <a:rPr lang="en-GB" sz="8000" b="1" dirty="0" err="1">
                <a:solidFill>
                  <a:srgbClr val="002060"/>
                </a:solidFill>
              </a:rPr>
              <a:t>Sloman</a:t>
            </a:r>
            <a:r>
              <a:rPr lang="en-GB" sz="8000" b="1" dirty="0">
                <a:solidFill>
                  <a:srgbClr val="002060"/>
                </a:solidFill>
              </a:rPr>
              <a:t>, J., Hinde, K., </a:t>
            </a:r>
            <a:r>
              <a:rPr lang="en-GB" sz="8000" b="1" dirty="0" err="1">
                <a:solidFill>
                  <a:srgbClr val="002060"/>
                </a:solidFill>
              </a:rPr>
              <a:t>Garrat</a:t>
            </a:r>
            <a:r>
              <a:rPr lang="en-GB" sz="8000" b="1" dirty="0">
                <a:solidFill>
                  <a:srgbClr val="002060"/>
                </a:solidFill>
              </a:rPr>
              <a:t> (2013) Economics for</a:t>
            </a:r>
          </a:p>
          <a:p>
            <a:pPr marL="0" indent="0">
              <a:buNone/>
            </a:pPr>
            <a:r>
              <a:rPr lang="en-GB" sz="8000" b="1" dirty="0">
                <a:solidFill>
                  <a:srgbClr val="002060"/>
                </a:solidFill>
              </a:rPr>
              <a:t>Business, Harlow, Pearson</a:t>
            </a:r>
          </a:p>
          <a:p>
            <a:pPr marL="0" indent="0">
              <a:buNone/>
            </a:pPr>
            <a:endParaRPr lang="en-GB" sz="8000" b="1" dirty="0">
              <a:solidFill>
                <a:srgbClr val="002060"/>
              </a:solidFill>
            </a:endParaRPr>
          </a:p>
          <a:p>
            <a:pPr marL="0" indent="0">
              <a:buNone/>
            </a:pPr>
            <a:r>
              <a:rPr lang="en-GB" sz="8000" b="1" dirty="0" err="1">
                <a:solidFill>
                  <a:srgbClr val="002060"/>
                </a:solidFill>
              </a:rPr>
              <a:t>Sloman</a:t>
            </a:r>
            <a:r>
              <a:rPr lang="en-GB" sz="8000" b="1" dirty="0">
                <a:solidFill>
                  <a:srgbClr val="002060"/>
                </a:solidFill>
              </a:rPr>
              <a:t>, J., Jones, E., (2011): Economics and the Business </a:t>
            </a:r>
          </a:p>
          <a:p>
            <a:pPr marL="0" indent="0">
              <a:buNone/>
            </a:pPr>
            <a:r>
              <a:rPr lang="en-GB" sz="8000" b="1" dirty="0">
                <a:solidFill>
                  <a:srgbClr val="002060"/>
                </a:solidFill>
              </a:rPr>
              <a:t>Environment, Edinburgh, Prentice Hall</a:t>
            </a:r>
          </a:p>
          <a:p>
            <a:pPr marL="0" indent="0">
              <a:buNone/>
            </a:pPr>
            <a:endParaRPr lang="en-GB" sz="9600" b="1" dirty="0">
              <a:solidFill>
                <a:srgbClr val="002060"/>
              </a:solidFill>
              <a:highlight>
                <a:srgbClr val="FFFF00"/>
              </a:highlight>
            </a:endParaRPr>
          </a:p>
          <a:p>
            <a:pPr marL="0" indent="0">
              <a:buNone/>
            </a:pPr>
            <a:r>
              <a:rPr lang="en-GB" sz="9600" b="1" dirty="0">
                <a:solidFill>
                  <a:srgbClr val="002060"/>
                </a:solidFill>
                <a:highlight>
                  <a:srgbClr val="FFFF00"/>
                </a:highlight>
              </a:rPr>
              <a:t>Further reading</a:t>
            </a:r>
          </a:p>
          <a:p>
            <a:pPr marL="0" indent="0">
              <a:buNone/>
            </a:pPr>
            <a:endParaRPr lang="en-GB" sz="8000" b="1" dirty="0">
              <a:solidFill>
                <a:srgbClr val="002060"/>
              </a:solidFill>
            </a:endParaRPr>
          </a:p>
          <a:p>
            <a:pPr marL="0" indent="0">
              <a:buNone/>
            </a:pPr>
            <a:r>
              <a:rPr lang="en-GB" sz="8000" b="1" dirty="0">
                <a:solidFill>
                  <a:srgbClr val="002060"/>
                </a:solidFill>
              </a:rPr>
              <a:t>Griffiths, A., Stuart, W., (2011) Economics for Business and</a:t>
            </a:r>
          </a:p>
          <a:p>
            <a:pPr marL="0" indent="0">
              <a:buNone/>
            </a:pPr>
            <a:r>
              <a:rPr lang="en-GB" sz="8000" b="1" dirty="0">
                <a:solidFill>
                  <a:srgbClr val="002060"/>
                </a:solidFill>
              </a:rPr>
              <a:t>Management 3rd Edition, Prentice Hall</a:t>
            </a:r>
          </a:p>
          <a:p>
            <a:pPr marL="0" indent="0">
              <a:buNone/>
            </a:pPr>
            <a:endParaRPr lang="en-GB" sz="8000" b="1" dirty="0">
              <a:solidFill>
                <a:srgbClr val="002060"/>
              </a:solidFill>
            </a:endParaRPr>
          </a:p>
          <a:p>
            <a:pPr marL="0" indent="0">
              <a:buNone/>
            </a:pPr>
            <a:r>
              <a:rPr lang="en-GB" sz="8000" b="1" dirty="0" err="1">
                <a:solidFill>
                  <a:srgbClr val="002060"/>
                </a:solidFill>
              </a:rPr>
              <a:t>Keat</a:t>
            </a:r>
            <a:r>
              <a:rPr lang="en-GB" sz="8000" b="1" dirty="0">
                <a:solidFill>
                  <a:srgbClr val="002060"/>
                </a:solidFill>
              </a:rPr>
              <a:t>, P., Young, P.. (2005) Managerial Economic Tools for Today’s Decision Makers, 5th Edition.</a:t>
            </a:r>
          </a:p>
          <a:p>
            <a:pPr marL="0" indent="0">
              <a:buNone/>
            </a:pPr>
            <a:endParaRPr lang="en-GB" sz="8000" b="1" dirty="0">
              <a:solidFill>
                <a:srgbClr val="002060"/>
              </a:solidFill>
            </a:endParaRPr>
          </a:p>
          <a:p>
            <a:pPr marL="0" indent="0">
              <a:buNone/>
            </a:pPr>
            <a:r>
              <a:rPr lang="en-GB" sz="8000" b="1" dirty="0">
                <a:solidFill>
                  <a:srgbClr val="002060"/>
                </a:solidFill>
              </a:rPr>
              <a:t>Levitt, S., Dubner, S., (2010): Freakonomics: A Rogue </a:t>
            </a:r>
          </a:p>
          <a:p>
            <a:pPr marL="0" indent="0">
              <a:buNone/>
            </a:pPr>
            <a:r>
              <a:rPr lang="en-GB" sz="8000" b="1" dirty="0">
                <a:solidFill>
                  <a:srgbClr val="002060"/>
                </a:solidFill>
              </a:rPr>
              <a:t>Economist Explores the Hidden Side of Everything, London,</a:t>
            </a:r>
          </a:p>
          <a:p>
            <a:pPr marL="0" indent="0">
              <a:buNone/>
            </a:pPr>
            <a:r>
              <a:rPr lang="en-GB" sz="8000" b="1" dirty="0">
                <a:solidFill>
                  <a:srgbClr val="002060"/>
                </a:solidFill>
              </a:rPr>
              <a:t>Penguin</a:t>
            </a:r>
          </a:p>
          <a:p>
            <a:pPr marL="0" indent="0">
              <a:buNone/>
            </a:pPr>
            <a:endParaRPr lang="en-GB" sz="8000" b="1" dirty="0">
              <a:solidFill>
                <a:srgbClr val="002060"/>
              </a:solidFill>
            </a:endParaRPr>
          </a:p>
          <a:p>
            <a:pPr marL="0" indent="0">
              <a:buNone/>
            </a:pPr>
            <a:r>
              <a:rPr lang="en-GB" sz="8000" b="1" dirty="0">
                <a:solidFill>
                  <a:srgbClr val="002060"/>
                </a:solidFill>
              </a:rPr>
              <a:t>Baye, M. (2013): Managerial Economics &amp; Business </a:t>
            </a:r>
          </a:p>
          <a:p>
            <a:pPr marL="0" indent="0">
              <a:buNone/>
            </a:pPr>
            <a:r>
              <a:rPr lang="en-GB" sz="8000" b="1" dirty="0">
                <a:solidFill>
                  <a:srgbClr val="002060"/>
                </a:solidFill>
              </a:rPr>
              <a:t>Strategy, London, FT/Prentice Hall</a:t>
            </a:r>
          </a:p>
          <a:p>
            <a:endParaRPr lang="en-US" sz="21600" b="1" dirty="0">
              <a:solidFill>
                <a:srgbClr val="002060"/>
              </a:solidFill>
            </a:endParaRPr>
          </a:p>
          <a:p>
            <a:br>
              <a:rPr lang="en-GB" sz="21600" b="1" dirty="0">
                <a:solidFill>
                  <a:srgbClr val="002060"/>
                </a:solidFill>
              </a:rPr>
            </a:br>
            <a:br>
              <a:rPr lang="en-US" sz="21600" b="1" dirty="0">
                <a:solidFill>
                  <a:srgbClr val="002060"/>
                </a:solidFill>
              </a:rPr>
            </a:br>
            <a:endParaRPr lang="en-US" sz="21600" b="1" dirty="0">
              <a:solidFill>
                <a:srgbClr val="002060"/>
              </a:solidFill>
            </a:endParaRPr>
          </a:p>
        </p:txBody>
      </p:sp>
    </p:spTree>
    <p:extLst>
      <p:ext uri="{BB962C8B-B14F-4D97-AF65-F5344CB8AC3E}">
        <p14:creationId xmlns:p14="http://schemas.microsoft.com/office/powerpoint/2010/main" val="3980406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Study time allocation</a:t>
            </a:r>
            <a:b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br>
            <a:r>
              <a:rPr lang="en-US" sz="4000" b="1" dirty="0">
                <a:solidFill>
                  <a:srgbClr val="002060"/>
                </a:solidFill>
              </a:rPr>
              <a:t>The study time for this module:</a:t>
            </a:r>
            <a:br>
              <a:rPr lang="en-US" sz="4000" b="1" dirty="0">
                <a:solidFill>
                  <a:srgbClr val="002060"/>
                </a:solidFill>
              </a:rPr>
            </a:br>
            <a:endPar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13/09/2024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nvGraphicFramePr>
        <p:xfrm>
          <a:off x="1262743" y="2425030"/>
          <a:ext cx="8793697" cy="2194560"/>
        </p:xfrm>
        <a:graphic>
          <a:graphicData uri="http://schemas.openxmlformats.org/drawingml/2006/table">
            <a:tbl>
              <a:tblPr firstRow="1" bandRow="1">
                <a:tableStyleId>{3B4B98B0-60AC-42C2-AFA5-B58CD77FA1E5}</a:tableStyleId>
              </a:tblPr>
              <a:tblGrid>
                <a:gridCol w="4520331">
                  <a:extLst>
                    <a:ext uri="{9D8B030D-6E8A-4147-A177-3AD203B41FA5}">
                      <a16:colId xmlns:a16="http://schemas.microsoft.com/office/drawing/2014/main" val="3995375041"/>
                    </a:ext>
                  </a:extLst>
                </a:gridCol>
                <a:gridCol w="2077482">
                  <a:extLst>
                    <a:ext uri="{9D8B030D-6E8A-4147-A177-3AD203B41FA5}">
                      <a16:colId xmlns:a16="http://schemas.microsoft.com/office/drawing/2014/main" val="3345179681"/>
                    </a:ext>
                  </a:extLst>
                </a:gridCol>
                <a:gridCol w="2195884">
                  <a:extLst>
                    <a:ext uri="{9D8B030D-6E8A-4147-A177-3AD203B41FA5}">
                      <a16:colId xmlns:a16="http://schemas.microsoft.com/office/drawing/2014/main" val="3260010141"/>
                    </a:ext>
                  </a:extLst>
                </a:gridCol>
              </a:tblGrid>
              <a:tr h="521022">
                <a:tc>
                  <a:txBody>
                    <a:bodyPr/>
                    <a:lstStyle/>
                    <a:p>
                      <a:r>
                        <a:rPr lang="en-US" sz="3000" dirty="0"/>
                        <a:t>Activity type</a:t>
                      </a:r>
                    </a:p>
                  </a:txBody>
                  <a:tcPr/>
                </a:tc>
                <a:tc>
                  <a:txBody>
                    <a:bodyPr/>
                    <a:lstStyle/>
                    <a:p>
                      <a:r>
                        <a:rPr lang="en-US" sz="3000" dirty="0"/>
                        <a:t>Hours</a:t>
                      </a:r>
                    </a:p>
                  </a:txBody>
                  <a:tcPr/>
                </a:tc>
                <a:tc>
                  <a:txBody>
                    <a:bodyPr/>
                    <a:lstStyle/>
                    <a:p>
                      <a:r>
                        <a:rPr lang="en-US" sz="3000" dirty="0"/>
                        <a:t>Percentage</a:t>
                      </a:r>
                    </a:p>
                  </a:txBody>
                  <a:tcPr/>
                </a:tc>
                <a:extLst>
                  <a:ext uri="{0D108BD9-81ED-4DB2-BD59-A6C34878D82A}">
                    <a16:rowId xmlns:a16="http://schemas.microsoft.com/office/drawing/2014/main" val="4195646964"/>
                  </a:ext>
                </a:extLst>
              </a:tr>
              <a:tr h="521022">
                <a:tc>
                  <a:txBody>
                    <a:bodyPr/>
                    <a:lstStyle/>
                    <a:p>
                      <a:r>
                        <a:rPr lang="en-US" sz="3000" dirty="0"/>
                        <a:t>Scheduled learning</a:t>
                      </a:r>
                    </a:p>
                  </a:txBody>
                  <a:tcPr/>
                </a:tc>
                <a:tc>
                  <a:txBody>
                    <a:bodyPr/>
                    <a:lstStyle/>
                    <a:p>
                      <a:r>
                        <a:rPr lang="en-US" sz="3000" dirty="0"/>
                        <a:t>50</a:t>
                      </a:r>
                    </a:p>
                  </a:txBody>
                  <a:tcPr/>
                </a:tc>
                <a:tc>
                  <a:txBody>
                    <a:bodyPr/>
                    <a:lstStyle/>
                    <a:p>
                      <a:r>
                        <a:rPr lang="en-US" sz="3000" dirty="0"/>
                        <a:t>25%</a:t>
                      </a:r>
                    </a:p>
                  </a:txBody>
                  <a:tcPr/>
                </a:tc>
                <a:extLst>
                  <a:ext uri="{0D108BD9-81ED-4DB2-BD59-A6C34878D82A}">
                    <a16:rowId xmlns:a16="http://schemas.microsoft.com/office/drawing/2014/main" val="4123159518"/>
                  </a:ext>
                </a:extLst>
              </a:tr>
              <a:tr h="521022">
                <a:tc>
                  <a:txBody>
                    <a:bodyPr/>
                    <a:lstStyle/>
                    <a:p>
                      <a:r>
                        <a:rPr lang="en-US" sz="3000" dirty="0"/>
                        <a:t>Independent learning</a:t>
                      </a:r>
                    </a:p>
                  </a:txBody>
                  <a:tcPr/>
                </a:tc>
                <a:tc>
                  <a:txBody>
                    <a:bodyPr/>
                    <a:lstStyle/>
                    <a:p>
                      <a:r>
                        <a:rPr lang="en-US" sz="3000" dirty="0"/>
                        <a:t>150</a:t>
                      </a:r>
                    </a:p>
                  </a:txBody>
                  <a:tcPr/>
                </a:tc>
                <a:tc>
                  <a:txBody>
                    <a:bodyPr/>
                    <a:lstStyle/>
                    <a:p>
                      <a:r>
                        <a:rPr lang="en-US" sz="3000" dirty="0"/>
                        <a:t>75%</a:t>
                      </a:r>
                    </a:p>
                  </a:txBody>
                  <a:tcPr/>
                </a:tc>
                <a:extLst>
                  <a:ext uri="{0D108BD9-81ED-4DB2-BD59-A6C34878D82A}">
                    <a16:rowId xmlns:a16="http://schemas.microsoft.com/office/drawing/2014/main" val="1253789287"/>
                  </a:ext>
                </a:extLst>
              </a:tr>
              <a:tr h="521022">
                <a:tc>
                  <a:txBody>
                    <a:bodyPr/>
                    <a:lstStyle/>
                    <a:p>
                      <a:r>
                        <a:rPr lang="en-US" sz="3000" b="1" dirty="0"/>
                        <a:t>Total</a:t>
                      </a:r>
                    </a:p>
                  </a:txBody>
                  <a:tcPr/>
                </a:tc>
                <a:tc>
                  <a:txBody>
                    <a:bodyPr/>
                    <a:lstStyle/>
                    <a:p>
                      <a:r>
                        <a:rPr lang="en-US" sz="3000" b="1" dirty="0"/>
                        <a:t>200</a:t>
                      </a:r>
                    </a:p>
                  </a:txBody>
                  <a:tcPr/>
                </a:tc>
                <a:tc>
                  <a:txBody>
                    <a:bodyPr/>
                    <a:lstStyle/>
                    <a:p>
                      <a:r>
                        <a:rPr lang="en-US" sz="3000"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a:xfrm>
            <a:off x="334433" y="-280533"/>
            <a:ext cx="10972800" cy="1143000"/>
          </a:xfrm>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Assessments</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a:xfrm>
            <a:off x="0" y="2049008"/>
            <a:ext cx="5386917" cy="639762"/>
          </a:xfrm>
        </p:spPr>
        <p:txBody>
          <a:bodyPr/>
          <a:lstStyle/>
          <a:p>
            <a:r>
              <a:rPr lang="en-US" dirty="0">
                <a:solidFill>
                  <a:srgbClr val="002060"/>
                </a:solidFill>
              </a:rPr>
              <a:t>Component 1 (50%) – individual report/ essay (2,500 words +/-10%) to be submitted in week 6</a:t>
            </a:r>
          </a:p>
          <a:p>
            <a:endParaRPr lang="en-US" dirty="0">
              <a:solidFill>
                <a:srgbClr val="002060"/>
              </a:solidFill>
            </a:endParaRPr>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a:xfrm>
            <a:off x="6998910" y="3053837"/>
            <a:ext cx="5389033" cy="639762"/>
          </a:xfrm>
        </p:spPr>
        <p:txBody>
          <a:bodyPr/>
          <a:lstStyle/>
          <a:p>
            <a:pPr algn="ctr"/>
            <a:r>
              <a:rPr lang="en-US" dirty="0">
                <a:solidFill>
                  <a:srgbClr val="002060"/>
                </a:solidFill>
              </a:rPr>
              <a:t>Component 2 (50%)</a:t>
            </a:r>
          </a:p>
          <a:p>
            <a:pPr algn="ctr"/>
            <a:r>
              <a:rPr lang="en-US" dirty="0">
                <a:solidFill>
                  <a:srgbClr val="002060"/>
                </a:solidFill>
              </a:rPr>
              <a:t>Computer-based examination to be held in week 11.</a:t>
            </a:r>
          </a:p>
          <a:p>
            <a:pPr algn="ctr"/>
            <a:endParaRPr lang="en-US" dirty="0"/>
          </a:p>
          <a:p>
            <a:pPr algn="ctr"/>
            <a:r>
              <a:rPr lang="en-US" dirty="0">
                <a:solidFill>
                  <a:srgbClr val="C00000"/>
                </a:solidFill>
              </a:rPr>
              <a:t>More assessment information will be discussed in week 2</a:t>
            </a:r>
          </a:p>
          <a:p>
            <a:pPr algn="ctr"/>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fontAlgn="base">
              <a:spcBef>
                <a:spcPct val="0"/>
              </a:spcBef>
              <a:spcAft>
                <a:spcPct val="0"/>
              </a:spcAft>
              <a:defRPr/>
            </a:pPr>
            <a:fld id="{3B73E9B7-706A-2843-BF19-C2EE2C86D41E}" type="slidenum">
              <a:rPr lang="en-GB" altLang="en-US">
                <a:cs typeface="Arial" panose="020B0604020202020204" pitchFamily="34" charset="0"/>
              </a:rPr>
              <a:pPr fontAlgn="base">
                <a:spcBef>
                  <a:spcPct val="0"/>
                </a:spcBef>
                <a:spcAft>
                  <a:spcPct val="0"/>
                </a:spcAft>
                <a:defRPr/>
              </a:pPr>
              <a:t>13</a:t>
            </a:fld>
            <a:endParaRPr lang="en-GB" altLang="en-US">
              <a:cs typeface="Arial" panose="020B0604020202020204" pitchFamily="34" charset="0"/>
            </a:endParaRPr>
          </a:p>
        </p:txBody>
      </p:sp>
      <p:pic>
        <p:nvPicPr>
          <p:cNvPr id="10" name="Video 9" title="Bouncing rainbow pencils graphic">
            <a:hlinkClick r:id="" action="ppaction://media"/>
            <a:extLst>
              <a:ext uri="{FF2B5EF4-FFF2-40B4-BE49-F238E27FC236}">
                <a16:creationId xmlns:a16="http://schemas.microsoft.com/office/drawing/2014/main" id="{F9ABF72E-385E-49C9-E1D4-A327F9A6AC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233056"/>
            <a:ext cx="12192000" cy="2514601"/>
          </a:xfrm>
          <a:prstGeom prst="rect">
            <a:avLst/>
          </a:prstGeom>
        </p:spPr>
      </p:pic>
    </p:spTree>
    <p:extLst>
      <p:ext uri="{BB962C8B-B14F-4D97-AF65-F5344CB8AC3E}">
        <p14:creationId xmlns:p14="http://schemas.microsoft.com/office/powerpoint/2010/main" val="2457977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BF3E-F220-974E-202C-8E59ACC0D54C}"/>
              </a:ext>
            </a:extLst>
          </p:cNvPr>
          <p:cNvSpPr>
            <a:spLocks noGrp="1"/>
          </p:cNvSpPr>
          <p:nvPr>
            <p:ph type="title"/>
          </p:nvPr>
        </p:nvSpPr>
        <p:spPr>
          <a:xfrm>
            <a:off x="0" y="114299"/>
            <a:ext cx="8229600" cy="1143000"/>
          </a:xfrm>
        </p:spPr>
        <p:txBody>
          <a:bodyPr wrap="square" anchor="ctr">
            <a:noAutofit/>
          </a:bodyPr>
          <a:lstStyle/>
          <a:p>
            <a:pPr>
              <a:lnSpc>
                <a:spcPct val="90000"/>
              </a:lnSpc>
            </a:pPr>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Let’s start by testing your knowledge</a:t>
            </a:r>
          </a:p>
        </p:txBody>
      </p:sp>
      <p:sp>
        <p:nvSpPr>
          <p:cNvPr id="3" name="Content Placeholder 2">
            <a:extLst>
              <a:ext uri="{FF2B5EF4-FFF2-40B4-BE49-F238E27FC236}">
                <a16:creationId xmlns:a16="http://schemas.microsoft.com/office/drawing/2014/main" id="{D9579294-501B-5AF5-4260-EAB4EAD68F75}"/>
              </a:ext>
            </a:extLst>
          </p:cNvPr>
          <p:cNvSpPr>
            <a:spLocks noGrp="1"/>
          </p:cNvSpPr>
          <p:nvPr>
            <p:ph sz="half" idx="1"/>
          </p:nvPr>
        </p:nvSpPr>
        <p:spPr>
          <a:xfrm>
            <a:off x="-35379" y="1257299"/>
            <a:ext cx="4052207" cy="4490358"/>
          </a:xfrm>
        </p:spPr>
        <p:txBody>
          <a:bodyPr wrap="square" anchor="t">
            <a:normAutofit/>
          </a:bodyPr>
          <a:lstStyle/>
          <a:p>
            <a:pPr marL="0" indent="0">
              <a:buNone/>
            </a:pPr>
            <a:endParaRPr lang="en-US" dirty="0"/>
          </a:p>
          <a:p>
            <a:pPr marL="0" indent="0" algn="ctr">
              <a:buNone/>
            </a:pPr>
            <a:r>
              <a:rPr lang="en-US" sz="3600" b="1" dirty="0">
                <a:solidFill>
                  <a:srgbClr val="002060"/>
                </a:solidFill>
                <a:latin typeface="+mj-lt"/>
                <a:ea typeface="+mj-ea"/>
                <a:cs typeface="+mj-cs"/>
              </a:rPr>
              <a:t>Research and attempt to define Economics -  </a:t>
            </a:r>
          </a:p>
          <a:p>
            <a:pPr marL="0" indent="0" algn="ctr">
              <a:buNone/>
            </a:pPr>
            <a:r>
              <a:rPr lang="en-US" sz="3600" b="1" dirty="0">
                <a:solidFill>
                  <a:srgbClr val="002060"/>
                </a:solidFill>
                <a:latin typeface="+mj-lt"/>
                <a:ea typeface="+mj-ea"/>
                <a:cs typeface="+mj-cs"/>
              </a:rPr>
              <a:t>2 minutes search then share with the class</a:t>
            </a:r>
          </a:p>
        </p:txBody>
      </p:sp>
      <p:sp>
        <p:nvSpPr>
          <p:cNvPr id="4" name="Date Placeholder 3">
            <a:extLst>
              <a:ext uri="{FF2B5EF4-FFF2-40B4-BE49-F238E27FC236}">
                <a16:creationId xmlns:a16="http://schemas.microsoft.com/office/drawing/2014/main" id="{A4B5C5A0-790A-A866-ECBB-45637ED259B6}"/>
              </a:ext>
            </a:extLst>
          </p:cNvPr>
          <p:cNvSpPr>
            <a:spLocks noGrp="1"/>
          </p:cNvSpPr>
          <p:nvPr>
            <p:ph type="dt" sz="half" idx="10"/>
          </p:nvPr>
        </p:nvSpPr>
        <p:spPr>
          <a:xfrm>
            <a:off x="1774825" y="6524626"/>
            <a:ext cx="971550" cy="219075"/>
          </a:xfrm>
        </p:spPr>
        <p:txBody>
          <a:bodyPr anchor="ctr">
            <a:normAutofit/>
          </a:bodyPr>
          <a:lstStyle/>
          <a:p>
            <a:pPr>
              <a:lnSpc>
                <a:spcPct val="90000"/>
              </a:lnSpc>
              <a:spcAft>
                <a:spcPts val="600"/>
              </a:spcAft>
              <a:defRPr/>
            </a:pPr>
            <a:fld id="{130ADD5E-52E0-0D44-B721-F95AB1FBEECE}" type="datetime1">
              <a:rPr lang="en-GB" altLang="en-US" sz="900">
                <a:solidFill>
                  <a:prstClr val="black">
                    <a:tint val="75000"/>
                  </a:prstClr>
                </a:solidFill>
                <a:latin typeface="Myriad Pro"/>
              </a:rPr>
              <a:pPr>
                <a:lnSpc>
                  <a:spcPct val="90000"/>
                </a:lnSpc>
                <a:spcAft>
                  <a:spcPts val="600"/>
                </a:spcAft>
                <a:defRPr/>
              </a:pPr>
              <a:t>13/09/2024</a:t>
            </a:fld>
            <a:endParaRPr lang="en-GB" altLang="en-US" sz="900">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386D797-D8D3-F9CD-CCA5-52FEC994DD8E}"/>
              </a:ext>
            </a:extLst>
          </p:cNvPr>
          <p:cNvSpPr>
            <a:spLocks noGrp="1"/>
          </p:cNvSpPr>
          <p:nvPr>
            <p:ph type="sldNum" sz="quarter" idx="11"/>
          </p:nvPr>
        </p:nvSpPr>
        <p:spPr>
          <a:xfrm>
            <a:off x="9480550" y="6381751"/>
            <a:ext cx="730250" cy="339725"/>
          </a:xfrm>
        </p:spPr>
        <p:txBody>
          <a:bodyPr wrap="square" anchor="ctr">
            <a:normAutofit/>
          </a:bodyPr>
          <a:lstStyle/>
          <a:p>
            <a:pPr fontAlgn="base">
              <a:spcBef>
                <a:spcPct val="0"/>
              </a:spcBef>
              <a:spcAft>
                <a:spcPts val="600"/>
              </a:spcAft>
              <a:defRPr/>
            </a:pPr>
            <a:fld id="{E420D319-DD93-554E-8F0D-BBCEB2ABB842}" type="slidenum">
              <a:rPr lang="en-GB" altLang="en-US">
                <a:cs typeface="Arial" panose="020B0604020202020204" pitchFamily="34" charset="0"/>
              </a:rPr>
              <a:pPr fontAlgn="base">
                <a:spcBef>
                  <a:spcPct val="0"/>
                </a:spcBef>
                <a:spcAft>
                  <a:spcPts val="600"/>
                </a:spcAft>
                <a:defRPr/>
              </a:pPr>
              <a:t>14</a:t>
            </a:fld>
            <a:endParaRPr lang="en-GB" altLang="en-US">
              <a:cs typeface="Arial" panose="020B0604020202020204" pitchFamily="34" charset="0"/>
            </a:endParaRPr>
          </a:p>
        </p:txBody>
      </p:sp>
      <p:pic>
        <p:nvPicPr>
          <p:cNvPr id="6" name="Video 3" title="Box Packages">
            <a:hlinkClick r:id="" action="ppaction://media"/>
            <a:extLst>
              <a:ext uri="{FF2B5EF4-FFF2-40B4-BE49-F238E27FC236}">
                <a16:creationId xmlns:a16="http://schemas.microsoft.com/office/drawing/2014/main" id="{69BF6427-ED87-F156-1AFA-C16B11A1283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949146" y="947057"/>
            <a:ext cx="8242853" cy="4800601"/>
          </a:xfrm>
          <a:prstGeom prst="rect">
            <a:avLst/>
          </a:prstGeom>
        </p:spPr>
      </p:pic>
    </p:spTree>
    <p:extLst>
      <p:ext uri="{BB962C8B-B14F-4D97-AF65-F5344CB8AC3E}">
        <p14:creationId xmlns:p14="http://schemas.microsoft.com/office/powerpoint/2010/main" val="99487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1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mute="1">
                <p:cTn id="12" repeatCount="indefinite"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04849" y="2790825"/>
            <a:ext cx="12115801" cy="503679"/>
          </a:xfrm>
        </p:spPr>
        <p:txBody>
          <a:bodyPr>
            <a:noAutofit/>
          </a:bodyPr>
          <a:lstStyle/>
          <a:p>
            <a:pPr algn="l"/>
            <a:r>
              <a:rPr lang="en-US" sz="7200" b="1" dirty="0">
                <a:solidFill>
                  <a:srgbClr val="002060"/>
                </a:solidFill>
              </a:rPr>
              <a:t>Let’s now consider real stuff</a:t>
            </a:r>
            <a:endParaRPr lang="en-GB" sz="72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16273114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6199" y="2133600"/>
            <a:ext cx="12115801" cy="503679"/>
          </a:xfrm>
        </p:spPr>
        <p:txBody>
          <a:bodyPr>
            <a:noAutofit/>
          </a:bodyPr>
          <a:lstStyle/>
          <a:p>
            <a:pPr algn="l"/>
            <a:r>
              <a:rPr lang="en-US" sz="4800" b="1" dirty="0" err="1">
                <a:solidFill>
                  <a:srgbClr val="002060"/>
                </a:solidFill>
              </a:rPr>
              <a:t>Organisation</a:t>
            </a:r>
            <a:r>
              <a:rPr lang="en-US" sz="4800" b="1" dirty="0">
                <a:solidFill>
                  <a:srgbClr val="002060"/>
                </a:solidFill>
              </a:rPr>
              <a:t>: </a:t>
            </a:r>
            <a:r>
              <a:rPr lang="en-US" sz="4000" b="1" dirty="0">
                <a:solidFill>
                  <a:srgbClr val="002060"/>
                </a:solidFill>
              </a:rPr>
              <a:t>An </a:t>
            </a:r>
            <a:r>
              <a:rPr lang="en-US" sz="4000" b="1" dirty="0" err="1">
                <a:solidFill>
                  <a:srgbClr val="002060"/>
                </a:solidFill>
              </a:rPr>
              <a:t>organisation</a:t>
            </a:r>
            <a:r>
              <a:rPr lang="en-US" sz="4000" b="1" dirty="0">
                <a:solidFill>
                  <a:srgbClr val="002060"/>
                </a:solidFill>
              </a:rPr>
              <a:t> is a </a:t>
            </a:r>
            <a:r>
              <a:rPr lang="en-US" sz="4000" b="1" dirty="0">
                <a:solidFill>
                  <a:srgbClr val="C00000"/>
                </a:solidFill>
              </a:rPr>
              <a:t>social arrangement </a:t>
            </a:r>
            <a:r>
              <a:rPr lang="en-US" sz="4000" b="1" dirty="0">
                <a:solidFill>
                  <a:srgbClr val="002060"/>
                </a:solidFill>
              </a:rPr>
              <a:t>for the </a:t>
            </a:r>
            <a:r>
              <a:rPr lang="en-US" sz="4000" b="1" dirty="0">
                <a:solidFill>
                  <a:srgbClr val="C00000"/>
                </a:solidFill>
              </a:rPr>
              <a:t>controlled performance</a:t>
            </a:r>
            <a:r>
              <a:rPr lang="en-US" sz="4000" b="1" dirty="0">
                <a:solidFill>
                  <a:srgbClr val="002060"/>
                </a:solidFill>
              </a:rPr>
              <a:t> of </a:t>
            </a:r>
            <a:r>
              <a:rPr lang="en-US" sz="4000" b="1" dirty="0">
                <a:solidFill>
                  <a:srgbClr val="C00000"/>
                </a:solidFill>
              </a:rPr>
              <a:t>collective goals for shared benefits</a:t>
            </a:r>
            <a:r>
              <a:rPr lang="en-US" sz="4000" b="1" dirty="0">
                <a:solidFill>
                  <a:srgbClr val="002060"/>
                </a:solidFill>
              </a:rPr>
              <a:t> (NAO Value for money, 2016)</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DDB4-F133-BB1C-2620-DC3D26F41B79}"/>
              </a:ext>
            </a:extLst>
          </p:cNvPr>
          <p:cNvSpPr>
            <a:spLocks noGrp="1"/>
          </p:cNvSpPr>
          <p:nvPr>
            <p:ph type="title"/>
          </p:nvPr>
        </p:nvSpPr>
        <p:spPr>
          <a:xfrm>
            <a:off x="0" y="715773"/>
            <a:ext cx="8341360" cy="1431032"/>
          </a:xfrm>
        </p:spPr>
        <p:txBody>
          <a:bodyPr>
            <a:normAutofit fontScale="90000"/>
          </a:bodyPr>
          <a:lstStyle/>
          <a:p>
            <a:r>
              <a:rPr lang="en-US" sz="4000" b="1" dirty="0">
                <a:solidFill>
                  <a:srgbClr val="002060"/>
                </a:solidFill>
                <a:latin typeface="+mn-lt"/>
              </a:rPr>
              <a:t>Group activity</a:t>
            </a:r>
            <a:br>
              <a:rPr lang="en-US" sz="4000" b="1" dirty="0">
                <a:solidFill>
                  <a:srgbClr val="002060"/>
                </a:solidFill>
              </a:rPr>
            </a:br>
            <a:r>
              <a:rPr lang="en-US" sz="3600" b="1" dirty="0">
                <a:solidFill>
                  <a:srgbClr val="002060"/>
                </a:solidFill>
                <a:latin typeface="+mn-lt"/>
              </a:rPr>
              <a:t>In pairs, discuss why you would start/ consider starting your own business. What is/are the motivations for starting your own business? Share with the class</a:t>
            </a:r>
            <a:br>
              <a:rPr lang="en-US" sz="3300" b="1" dirty="0">
                <a:solidFill>
                  <a:srgbClr val="002060"/>
                </a:solidFill>
              </a:rPr>
            </a:br>
            <a:br>
              <a:rPr lang="en-US" sz="3000" dirty="0">
                <a:solidFill>
                  <a:srgbClr val="002060"/>
                </a:solidFill>
              </a:rPr>
            </a:br>
            <a:endParaRPr lang="en-US" sz="2400" b="1" dirty="0">
              <a:solidFill>
                <a:srgbClr val="002060"/>
              </a:solidFill>
            </a:endParaRPr>
          </a:p>
        </p:txBody>
      </p:sp>
      <p:sp>
        <p:nvSpPr>
          <p:cNvPr id="4" name="Date Placeholder 3">
            <a:extLst>
              <a:ext uri="{FF2B5EF4-FFF2-40B4-BE49-F238E27FC236}">
                <a16:creationId xmlns:a16="http://schemas.microsoft.com/office/drawing/2014/main" id="{4C2C6B26-667B-EBF5-D1BA-4855F0F23256}"/>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036F1621-4EF7-C729-FC64-1BF4A06FDA1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3" name="Video 3" title="Box Packages">
            <a:hlinkClick r:id="" action="ppaction://media"/>
            <a:extLst>
              <a:ext uri="{FF2B5EF4-FFF2-40B4-BE49-F238E27FC236}">
                <a16:creationId xmlns:a16="http://schemas.microsoft.com/office/drawing/2014/main" id="{6DE64E94-F85A-FC94-5EBB-6089A3E791C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273" y="2224911"/>
            <a:ext cx="12238273" cy="4808479"/>
          </a:xfrm>
          <a:prstGeom prst="rect">
            <a:avLst/>
          </a:prstGeom>
        </p:spPr>
      </p:pic>
      <p:pic>
        <p:nvPicPr>
          <p:cNvPr id="7" name="Online Media 6" title="5 Minute Cute Back to School Timer (Chimes Alarm at End)">
            <a:hlinkClick r:id="" action="ppaction://media"/>
            <a:extLst>
              <a:ext uri="{FF2B5EF4-FFF2-40B4-BE49-F238E27FC236}">
                <a16:creationId xmlns:a16="http://schemas.microsoft.com/office/drawing/2014/main" id="{4486C89B-F86C-016C-253B-EC43F3F02896}"/>
              </a:ext>
            </a:extLst>
          </p:cNvPr>
          <p:cNvPicPr>
            <a:picLocks noRot="1" noChangeAspect="1"/>
          </p:cNvPicPr>
          <p:nvPr>
            <a:videoFile r:link="rId3"/>
          </p:nvPr>
        </p:nvPicPr>
        <p:blipFill>
          <a:blip r:embed="rId6"/>
          <a:stretch>
            <a:fillRect/>
          </a:stretch>
        </p:blipFill>
        <p:spPr>
          <a:xfrm>
            <a:off x="8341360" y="0"/>
            <a:ext cx="3850640" cy="2224911"/>
          </a:xfrm>
          <a:prstGeom prst="rect">
            <a:avLst/>
          </a:prstGeom>
        </p:spPr>
      </p:pic>
    </p:spTree>
    <p:extLst>
      <p:ext uri="{BB962C8B-B14F-4D97-AF65-F5344CB8AC3E}">
        <p14:creationId xmlns:p14="http://schemas.microsoft.com/office/powerpoint/2010/main" val="1125649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184"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video>
              <p:cMediaNode vol="80000" mute="1">
                <p:cTn id="16" repeatCount="indefinite" fill="hold" display="0">
                  <p:stCondLst>
                    <p:cond delay="indefinite"/>
                  </p:stCondLst>
                </p:cTn>
                <p:tgtEl>
                  <p:spTgt spid="3"/>
                </p:tgtEl>
              </p:cMediaNode>
            </p:video>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457449" y="482340"/>
            <a:ext cx="8572501" cy="288039"/>
          </a:xfrm>
        </p:spPr>
        <p:txBody>
          <a:bodyPr>
            <a:noAutofit/>
          </a:bodyPr>
          <a:lstStyle/>
          <a:p>
            <a:pPr algn="l"/>
            <a:r>
              <a:rPr lang="en-US" sz="4800" b="1" dirty="0">
                <a:solidFill>
                  <a:srgbClr val="002060"/>
                </a:solidFill>
              </a:rPr>
              <a:t>Why would you start a business? </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2457449" y="342900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000" b="1" dirty="0" err="1">
                <a:solidFill>
                  <a:srgbClr val="002060"/>
                </a:solidFill>
              </a:rPr>
              <a:t>Maximise</a:t>
            </a:r>
            <a:r>
              <a:rPr lang="en-US" sz="4000" b="1" dirty="0">
                <a:solidFill>
                  <a:srgbClr val="002060"/>
                </a:solidFill>
              </a:rPr>
              <a:t> shareholder wealth through: </a:t>
            </a:r>
          </a:p>
          <a:p>
            <a:pPr marL="571500" indent="-571500" algn="l">
              <a:buFont typeface="Arial" panose="020B0604020202020204" pitchFamily="34" charset="0"/>
              <a:buChar char="•"/>
            </a:pPr>
            <a:r>
              <a:rPr lang="en-US" sz="3200" b="1" dirty="0">
                <a:solidFill>
                  <a:srgbClr val="002060"/>
                </a:solidFill>
              </a:rPr>
              <a:t>Growth in the value of the firm/ </a:t>
            </a:r>
            <a:r>
              <a:rPr lang="en-US" sz="3200" b="1" dirty="0">
                <a:solidFill>
                  <a:srgbClr val="FF0000"/>
                </a:solidFill>
              </a:rPr>
              <a:t>capital gain</a:t>
            </a:r>
          </a:p>
          <a:p>
            <a:pPr marL="571500" indent="-571500" algn="l">
              <a:buFont typeface="Arial" panose="020B0604020202020204" pitchFamily="34" charset="0"/>
              <a:buChar char="•"/>
            </a:pPr>
            <a:r>
              <a:rPr lang="en-US" sz="3200" b="1" dirty="0">
                <a:solidFill>
                  <a:srgbClr val="002060"/>
                </a:solidFill>
              </a:rPr>
              <a:t>Profits – returned to shareholders as </a:t>
            </a:r>
            <a:r>
              <a:rPr lang="en-US" sz="3200" b="1" dirty="0">
                <a:solidFill>
                  <a:srgbClr val="FF0000"/>
                </a:solidFill>
              </a:rPr>
              <a:t>dividends</a:t>
            </a:r>
          </a:p>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Tree>
    <p:extLst>
      <p:ext uri="{BB962C8B-B14F-4D97-AF65-F5344CB8AC3E}">
        <p14:creationId xmlns:p14="http://schemas.microsoft.com/office/powerpoint/2010/main" val="7125624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1343025" y="4014862"/>
            <a:ext cx="9505949" cy="680127"/>
          </a:xfrm>
        </p:spPr>
        <p:txBody>
          <a:bodyPr>
            <a:noAutofit/>
          </a:bodyPr>
          <a:lstStyle/>
          <a:p>
            <a:pPr algn="l"/>
            <a:r>
              <a:rPr lang="en-US" sz="4000" b="1" dirty="0">
                <a:solidFill>
                  <a:srgbClr val="002060"/>
                </a:solidFill>
              </a:rPr>
              <a:t>What is Management Economics? </a:t>
            </a:r>
            <a:br>
              <a:rPr lang="en-US" sz="4000" b="1" dirty="0">
                <a:solidFill>
                  <a:srgbClr val="002060"/>
                </a:solidFill>
              </a:rPr>
            </a:br>
            <a:r>
              <a:rPr lang="en-US" sz="4000" b="1" dirty="0">
                <a:solidFill>
                  <a:srgbClr val="002060"/>
                </a:solidFill>
              </a:rPr>
              <a:t>Why Management Economics?</a:t>
            </a:r>
            <a:br>
              <a:rPr lang="en-US" sz="4000" b="1" dirty="0">
                <a:solidFill>
                  <a:srgbClr val="002060"/>
                </a:solidFill>
              </a:rPr>
            </a:br>
            <a:br>
              <a:rPr lang="en-US" sz="4000" b="1" dirty="0">
                <a:solidFill>
                  <a:srgbClr val="002060"/>
                </a:solidFill>
              </a:rPr>
            </a:br>
            <a:r>
              <a:rPr lang="en-US" sz="2000" b="1" dirty="0">
                <a:solidFill>
                  <a:srgbClr val="002060"/>
                </a:solidFill>
              </a:rPr>
              <a:t>- Concerned with the understanding of </a:t>
            </a:r>
            <a:r>
              <a:rPr lang="en-US" sz="2000" b="1" dirty="0">
                <a:solidFill>
                  <a:srgbClr val="C00000"/>
                </a:solidFill>
              </a:rPr>
              <a:t>micro and macro factors </a:t>
            </a:r>
            <a:r>
              <a:rPr lang="en-US" sz="2000" b="1" dirty="0">
                <a:solidFill>
                  <a:srgbClr val="002060"/>
                </a:solidFill>
              </a:rPr>
              <a:t>and their impact on business decision-making</a:t>
            </a:r>
            <a:br>
              <a:rPr lang="en-US" sz="2000" b="1" dirty="0">
                <a:solidFill>
                  <a:srgbClr val="002060"/>
                </a:solidFill>
              </a:rPr>
            </a:br>
            <a:br>
              <a:rPr lang="en-US" sz="2000" b="1" dirty="0">
                <a:solidFill>
                  <a:srgbClr val="002060"/>
                </a:solidFill>
              </a:rPr>
            </a:br>
            <a:br>
              <a:rPr lang="en-US" sz="2000" b="1" dirty="0">
                <a:solidFill>
                  <a:srgbClr val="002060"/>
                </a:solidFill>
              </a:rPr>
            </a:br>
            <a:br>
              <a:rPr lang="en-US" sz="2000" b="1" dirty="0">
                <a:solidFill>
                  <a:srgbClr val="002060"/>
                </a:solidFill>
              </a:rPr>
            </a:br>
            <a:r>
              <a:rPr lang="en-US" sz="4000" b="1" dirty="0">
                <a:solidFill>
                  <a:srgbClr val="002060"/>
                </a:solidFill>
              </a:rPr>
              <a:t>Basic economics problem </a:t>
            </a:r>
            <a:r>
              <a:rPr lang="en-US" sz="3200" b="1" i="1" dirty="0">
                <a:solidFill>
                  <a:srgbClr val="002060"/>
                </a:solidFill>
              </a:rPr>
              <a:t>(organization in context): </a:t>
            </a: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graphicFrame>
        <p:nvGraphicFramePr>
          <p:cNvPr id="10" name="Diagram 9">
            <a:extLst>
              <a:ext uri="{FF2B5EF4-FFF2-40B4-BE49-F238E27FC236}">
                <a16:creationId xmlns:a16="http://schemas.microsoft.com/office/drawing/2014/main" id="{C9D78A4F-F0AA-4B3F-9364-4EC8ADC52BC8}"/>
              </a:ext>
            </a:extLst>
          </p:cNvPr>
          <p:cNvGraphicFramePr/>
          <p:nvPr>
            <p:extLst>
              <p:ext uri="{D42A27DB-BD31-4B8C-83A1-F6EECF244321}">
                <p14:modId xmlns:p14="http://schemas.microsoft.com/office/powerpoint/2010/main" val="3153701625"/>
              </p:ext>
            </p:extLst>
          </p:nvPr>
        </p:nvGraphicFramePr>
        <p:xfrm>
          <a:off x="1607184" y="3535680"/>
          <a:ext cx="10036176" cy="2769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25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91246"/>
            <a:ext cx="5876926" cy="581498"/>
          </a:xfrm>
        </p:spPr>
        <p:txBody>
          <a:bodyPr>
            <a:noAutofit/>
          </a:bodyPr>
          <a:lstStyle/>
          <a:p>
            <a:pPr algn="l"/>
            <a:r>
              <a:rPr lang="en-US" sz="4000" b="1" dirty="0" err="1">
                <a:solidFill>
                  <a:srgbClr val="002060"/>
                </a:solidFill>
              </a:rPr>
              <a:t>Organisation</a:t>
            </a:r>
            <a:r>
              <a:rPr lang="en-US" sz="4000" b="1" dirty="0">
                <a:solidFill>
                  <a:srgbClr val="002060"/>
                </a:solidFill>
              </a:rPr>
              <a:t> in context</a:t>
            </a: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graphicFrame>
        <p:nvGraphicFramePr>
          <p:cNvPr id="3" name="Diagram 2">
            <a:extLst>
              <a:ext uri="{FF2B5EF4-FFF2-40B4-BE49-F238E27FC236}">
                <a16:creationId xmlns:a16="http://schemas.microsoft.com/office/drawing/2014/main" id="{A00ED3B7-9D40-4DBC-92FC-E440961FF5A2}"/>
              </a:ext>
            </a:extLst>
          </p:cNvPr>
          <p:cNvGraphicFramePr/>
          <p:nvPr>
            <p:extLst>
              <p:ext uri="{D42A27DB-BD31-4B8C-83A1-F6EECF244321}">
                <p14:modId xmlns:p14="http://schemas.microsoft.com/office/powerpoint/2010/main" val="220758728"/>
              </p:ext>
            </p:extLst>
          </p:nvPr>
        </p:nvGraphicFramePr>
        <p:xfrm>
          <a:off x="1595120" y="934719"/>
          <a:ext cx="9489440" cy="5427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61558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66676" y="320002"/>
            <a:ext cx="9782175" cy="680127"/>
          </a:xfrm>
        </p:spPr>
        <p:txBody>
          <a:bodyPr>
            <a:noAutofit/>
          </a:bodyPr>
          <a:lstStyle/>
          <a:p>
            <a:pPr algn="l"/>
            <a:r>
              <a:rPr lang="en-US" sz="3600" b="1" dirty="0">
                <a:solidFill>
                  <a:srgbClr val="002060"/>
                </a:solidFill>
              </a:rPr>
              <a:t>Types of business </a:t>
            </a:r>
            <a:r>
              <a:rPr lang="en-US" sz="3600" b="1" dirty="0" err="1">
                <a:solidFill>
                  <a:srgbClr val="002060"/>
                </a:solidFill>
              </a:rPr>
              <a:t>organisations</a:t>
            </a:r>
            <a:br>
              <a:rPr lang="en-US" sz="3600" b="1" dirty="0">
                <a:solidFill>
                  <a:srgbClr val="002060"/>
                </a:solidFill>
              </a:rPr>
            </a:br>
            <a:endParaRPr lang="en-GB" sz="36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pic>
        <p:nvPicPr>
          <p:cNvPr id="33" name="Picture 32">
            <a:extLst>
              <a:ext uri="{FF2B5EF4-FFF2-40B4-BE49-F238E27FC236}">
                <a16:creationId xmlns:a16="http://schemas.microsoft.com/office/drawing/2014/main" id="{E63C6226-9AEC-4D02-B49A-2B9977BA4FEA}"/>
              </a:ext>
            </a:extLst>
          </p:cNvPr>
          <p:cNvPicPr>
            <a:picLocks noChangeAspect="1"/>
          </p:cNvPicPr>
          <p:nvPr/>
        </p:nvPicPr>
        <p:blipFill>
          <a:blip r:embed="rId3"/>
          <a:stretch>
            <a:fillRect/>
          </a:stretch>
        </p:blipFill>
        <p:spPr>
          <a:xfrm>
            <a:off x="4543423" y="3713909"/>
            <a:ext cx="1552577" cy="631557"/>
          </a:xfrm>
          <a:prstGeom prst="rect">
            <a:avLst/>
          </a:prstGeom>
        </p:spPr>
      </p:pic>
      <p:graphicFrame>
        <p:nvGraphicFramePr>
          <p:cNvPr id="4" name="Diagram 3">
            <a:extLst>
              <a:ext uri="{FF2B5EF4-FFF2-40B4-BE49-F238E27FC236}">
                <a16:creationId xmlns:a16="http://schemas.microsoft.com/office/drawing/2014/main" id="{68A1B736-0C10-4E57-8D8B-C05CE8F169C9}"/>
              </a:ext>
            </a:extLst>
          </p:cNvPr>
          <p:cNvGraphicFramePr/>
          <p:nvPr>
            <p:extLst>
              <p:ext uri="{D42A27DB-BD31-4B8C-83A1-F6EECF244321}">
                <p14:modId xmlns:p14="http://schemas.microsoft.com/office/powerpoint/2010/main" val="3637502103"/>
              </p:ext>
            </p:extLst>
          </p:nvPr>
        </p:nvGraphicFramePr>
        <p:xfrm>
          <a:off x="1170981" y="501584"/>
          <a:ext cx="8112124" cy="54144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9" name="TextBox 58">
            <a:extLst>
              <a:ext uri="{FF2B5EF4-FFF2-40B4-BE49-F238E27FC236}">
                <a16:creationId xmlns:a16="http://schemas.microsoft.com/office/drawing/2014/main" id="{221A4EA0-968A-4E8F-92A2-100BDFA116C7}"/>
              </a:ext>
            </a:extLst>
          </p:cNvPr>
          <p:cNvSpPr txBox="1"/>
          <p:nvPr/>
        </p:nvSpPr>
        <p:spPr>
          <a:xfrm>
            <a:off x="5520137" y="1818331"/>
            <a:ext cx="6224586" cy="1754326"/>
          </a:xfrm>
          <a:prstGeom prst="rect">
            <a:avLst/>
          </a:prstGeom>
          <a:solidFill>
            <a:srgbClr val="92D050"/>
          </a:solidFill>
        </p:spPr>
        <p:txBody>
          <a:bodyPr wrap="square">
            <a:spAutoFit/>
          </a:bodyPr>
          <a:lstStyle/>
          <a:p>
            <a:r>
              <a:rPr lang="en-GB" b="1" dirty="0">
                <a:solidFill>
                  <a:srgbClr val="C00000"/>
                </a:solidFill>
              </a:rPr>
              <a:t>Performance measurement - Value for money: </a:t>
            </a:r>
          </a:p>
          <a:p>
            <a:r>
              <a:rPr lang="en-GB" b="1" dirty="0">
                <a:solidFill>
                  <a:srgbClr val="C00000"/>
                </a:solidFill>
              </a:rPr>
              <a:t>Economy</a:t>
            </a:r>
            <a:r>
              <a:rPr lang="en-GB" b="1" dirty="0">
                <a:solidFill>
                  <a:srgbClr val="002060"/>
                </a:solidFill>
              </a:rPr>
              <a:t>: purchase of inputs of appropriate quality at minimum cost</a:t>
            </a:r>
          </a:p>
          <a:p>
            <a:r>
              <a:rPr lang="en-GB" b="1" dirty="0">
                <a:solidFill>
                  <a:srgbClr val="002060"/>
                </a:solidFill>
              </a:rPr>
              <a:t>•</a:t>
            </a:r>
            <a:r>
              <a:rPr lang="en-GB" b="1" dirty="0">
                <a:solidFill>
                  <a:srgbClr val="C00000"/>
                </a:solidFill>
              </a:rPr>
              <a:t>Eﬃciency</a:t>
            </a:r>
            <a:r>
              <a:rPr lang="en-GB" b="1" dirty="0">
                <a:solidFill>
                  <a:srgbClr val="002060"/>
                </a:solidFill>
              </a:rPr>
              <a:t>: maximising output from given inputs, or minimising inputs for a given output</a:t>
            </a:r>
          </a:p>
          <a:p>
            <a:r>
              <a:rPr lang="en-GB" b="1" dirty="0">
                <a:solidFill>
                  <a:srgbClr val="002060"/>
                </a:solidFill>
              </a:rPr>
              <a:t>•</a:t>
            </a:r>
            <a:r>
              <a:rPr lang="en-GB" b="1" dirty="0">
                <a:solidFill>
                  <a:srgbClr val="C00000"/>
                </a:solidFill>
              </a:rPr>
              <a:t>Eﬀectiveness</a:t>
            </a:r>
            <a:r>
              <a:rPr lang="en-GB" b="1" dirty="0">
                <a:solidFill>
                  <a:srgbClr val="002060"/>
                </a:solidFill>
              </a:rPr>
              <a:t>: achieving an organisation’s objective(s)</a:t>
            </a:r>
          </a:p>
        </p:txBody>
      </p:sp>
      <p:sp>
        <p:nvSpPr>
          <p:cNvPr id="60" name="TextBox 59">
            <a:extLst>
              <a:ext uri="{FF2B5EF4-FFF2-40B4-BE49-F238E27FC236}">
                <a16:creationId xmlns:a16="http://schemas.microsoft.com/office/drawing/2014/main" id="{8D06DBA4-3AF8-4DAC-B1C9-D17773C875BD}"/>
              </a:ext>
            </a:extLst>
          </p:cNvPr>
          <p:cNvSpPr txBox="1"/>
          <p:nvPr/>
        </p:nvSpPr>
        <p:spPr>
          <a:xfrm>
            <a:off x="5520137" y="5275191"/>
            <a:ext cx="6224586" cy="923330"/>
          </a:xfrm>
          <a:prstGeom prst="rect">
            <a:avLst/>
          </a:prstGeom>
          <a:solidFill>
            <a:srgbClr val="92D050"/>
          </a:solidFill>
        </p:spPr>
        <p:txBody>
          <a:bodyPr wrap="square">
            <a:spAutoFit/>
          </a:bodyPr>
          <a:lstStyle/>
          <a:p>
            <a:r>
              <a:rPr lang="en-GB" b="1" dirty="0">
                <a:solidFill>
                  <a:srgbClr val="C00000"/>
                </a:solidFill>
              </a:rPr>
              <a:t>Performance measurement profit and growth: </a:t>
            </a:r>
          </a:p>
          <a:p>
            <a:r>
              <a:rPr lang="en-GB" b="1" dirty="0">
                <a:solidFill>
                  <a:srgbClr val="C00000"/>
                </a:solidFill>
              </a:rPr>
              <a:t>Profit</a:t>
            </a:r>
            <a:r>
              <a:rPr lang="en-GB" b="1" dirty="0">
                <a:solidFill>
                  <a:srgbClr val="002060"/>
                </a:solidFill>
              </a:rPr>
              <a:t>: ROCE, EPS, Net Profit &amp; Gross Profit Margin, P/E ratio</a:t>
            </a:r>
          </a:p>
          <a:p>
            <a:r>
              <a:rPr lang="en-GB" b="1" dirty="0">
                <a:solidFill>
                  <a:srgbClr val="002060"/>
                </a:solidFill>
              </a:rPr>
              <a:t>•</a:t>
            </a:r>
            <a:r>
              <a:rPr lang="en-GB" b="1" dirty="0">
                <a:solidFill>
                  <a:srgbClr val="C00000"/>
                </a:solidFill>
              </a:rPr>
              <a:t>Growth</a:t>
            </a:r>
            <a:r>
              <a:rPr lang="en-GB" b="1" dirty="0">
                <a:solidFill>
                  <a:srgbClr val="002060"/>
                </a:solidFill>
              </a:rPr>
              <a:t>: organic or by acquisition</a:t>
            </a:r>
          </a:p>
        </p:txBody>
      </p:sp>
    </p:spTree>
    <p:extLst>
      <p:ext uri="{BB962C8B-B14F-4D97-AF65-F5344CB8AC3E}">
        <p14:creationId xmlns:p14="http://schemas.microsoft.com/office/powerpoint/2010/main" val="3855772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9"/>
                                        </p:tgtEl>
                                        <p:attrNameLst>
                                          <p:attrName>style.visibility</p:attrName>
                                        </p:attrNameLst>
                                      </p:cBhvr>
                                      <p:to>
                                        <p:strVal val="visible"/>
                                      </p:to>
                                    </p:set>
                                    <p:animEffect transition="in" filter="wipe(down)">
                                      <p:cBhvr>
                                        <p:cTn id="7" dur="580">
                                          <p:stCondLst>
                                            <p:cond delay="0"/>
                                          </p:stCondLst>
                                        </p:cTn>
                                        <p:tgtEl>
                                          <p:spTgt spid="59"/>
                                        </p:tgtEl>
                                      </p:cBhvr>
                                    </p:animEffect>
                                    <p:anim calcmode="lin" valueType="num">
                                      <p:cBhvr>
                                        <p:cTn id="8" dur="1822" tmFilter="0,0; 0.14,0.36; 0.43,0.73; 0.71,0.91; 1.0,1.0">
                                          <p:stCondLst>
                                            <p:cond delay="0"/>
                                          </p:stCondLst>
                                        </p:cTn>
                                        <p:tgtEl>
                                          <p:spTgt spid="5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9"/>
                                        </p:tgtEl>
                                        <p:attrNameLst>
                                          <p:attrName>ppt_y</p:attrName>
                                        </p:attrNameLst>
                                      </p:cBhvr>
                                      <p:tavLst>
                                        <p:tav tm="0" fmla="#ppt_y-sin(pi*$)/81">
                                          <p:val>
                                            <p:fltVal val="0"/>
                                          </p:val>
                                        </p:tav>
                                        <p:tav tm="100000">
                                          <p:val>
                                            <p:fltVal val="1"/>
                                          </p:val>
                                        </p:tav>
                                      </p:tavLst>
                                    </p:anim>
                                    <p:animScale>
                                      <p:cBhvr>
                                        <p:cTn id="13" dur="26">
                                          <p:stCondLst>
                                            <p:cond delay="650"/>
                                          </p:stCondLst>
                                        </p:cTn>
                                        <p:tgtEl>
                                          <p:spTgt spid="59"/>
                                        </p:tgtEl>
                                      </p:cBhvr>
                                      <p:to x="100000" y="60000"/>
                                    </p:animScale>
                                    <p:animScale>
                                      <p:cBhvr>
                                        <p:cTn id="14" dur="166" decel="50000">
                                          <p:stCondLst>
                                            <p:cond delay="676"/>
                                          </p:stCondLst>
                                        </p:cTn>
                                        <p:tgtEl>
                                          <p:spTgt spid="59"/>
                                        </p:tgtEl>
                                      </p:cBhvr>
                                      <p:to x="100000" y="100000"/>
                                    </p:animScale>
                                    <p:animScale>
                                      <p:cBhvr>
                                        <p:cTn id="15" dur="26">
                                          <p:stCondLst>
                                            <p:cond delay="1312"/>
                                          </p:stCondLst>
                                        </p:cTn>
                                        <p:tgtEl>
                                          <p:spTgt spid="59"/>
                                        </p:tgtEl>
                                      </p:cBhvr>
                                      <p:to x="100000" y="80000"/>
                                    </p:animScale>
                                    <p:animScale>
                                      <p:cBhvr>
                                        <p:cTn id="16" dur="166" decel="50000">
                                          <p:stCondLst>
                                            <p:cond delay="1338"/>
                                          </p:stCondLst>
                                        </p:cTn>
                                        <p:tgtEl>
                                          <p:spTgt spid="59"/>
                                        </p:tgtEl>
                                      </p:cBhvr>
                                      <p:to x="100000" y="100000"/>
                                    </p:animScale>
                                    <p:animScale>
                                      <p:cBhvr>
                                        <p:cTn id="17" dur="26">
                                          <p:stCondLst>
                                            <p:cond delay="1642"/>
                                          </p:stCondLst>
                                        </p:cTn>
                                        <p:tgtEl>
                                          <p:spTgt spid="59"/>
                                        </p:tgtEl>
                                      </p:cBhvr>
                                      <p:to x="100000" y="90000"/>
                                    </p:animScale>
                                    <p:animScale>
                                      <p:cBhvr>
                                        <p:cTn id="18" dur="166" decel="50000">
                                          <p:stCondLst>
                                            <p:cond delay="1668"/>
                                          </p:stCondLst>
                                        </p:cTn>
                                        <p:tgtEl>
                                          <p:spTgt spid="59"/>
                                        </p:tgtEl>
                                      </p:cBhvr>
                                      <p:to x="100000" y="100000"/>
                                    </p:animScale>
                                    <p:animScale>
                                      <p:cBhvr>
                                        <p:cTn id="19" dur="26">
                                          <p:stCondLst>
                                            <p:cond delay="1808"/>
                                          </p:stCondLst>
                                        </p:cTn>
                                        <p:tgtEl>
                                          <p:spTgt spid="59"/>
                                        </p:tgtEl>
                                      </p:cBhvr>
                                      <p:to x="100000" y="95000"/>
                                    </p:animScale>
                                    <p:animScale>
                                      <p:cBhvr>
                                        <p:cTn id="20" dur="166" decel="50000">
                                          <p:stCondLst>
                                            <p:cond delay="1834"/>
                                          </p:stCondLst>
                                        </p:cTn>
                                        <p:tgtEl>
                                          <p:spTgt spid="59"/>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60"/>
                                        </p:tgtEl>
                                        <p:attrNameLst>
                                          <p:attrName>style.visibility</p:attrName>
                                        </p:attrNameLst>
                                      </p:cBhvr>
                                      <p:to>
                                        <p:strVal val="visible"/>
                                      </p:to>
                                    </p:set>
                                    <p:animEffect transition="in" filter="wipe(down)">
                                      <p:cBhvr>
                                        <p:cTn id="23" dur="580">
                                          <p:stCondLst>
                                            <p:cond delay="0"/>
                                          </p:stCondLst>
                                        </p:cTn>
                                        <p:tgtEl>
                                          <p:spTgt spid="60"/>
                                        </p:tgtEl>
                                      </p:cBhvr>
                                    </p:animEffect>
                                    <p:anim calcmode="lin" valueType="num">
                                      <p:cBhvr>
                                        <p:cTn id="24" dur="1822" tmFilter="0,0; 0.14,0.36; 0.43,0.73; 0.71,0.91; 1.0,1.0">
                                          <p:stCondLst>
                                            <p:cond delay="0"/>
                                          </p:stCondLst>
                                        </p:cTn>
                                        <p:tgtEl>
                                          <p:spTgt spid="60"/>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0"/>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0"/>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0"/>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0"/>
                                        </p:tgtEl>
                                        <p:attrNameLst>
                                          <p:attrName>ppt_y</p:attrName>
                                        </p:attrNameLst>
                                      </p:cBhvr>
                                      <p:tavLst>
                                        <p:tav tm="0" fmla="#ppt_y-sin(pi*$)/81">
                                          <p:val>
                                            <p:fltVal val="0"/>
                                          </p:val>
                                        </p:tav>
                                        <p:tav tm="100000">
                                          <p:val>
                                            <p:fltVal val="1"/>
                                          </p:val>
                                        </p:tav>
                                      </p:tavLst>
                                    </p:anim>
                                    <p:animScale>
                                      <p:cBhvr>
                                        <p:cTn id="29" dur="26">
                                          <p:stCondLst>
                                            <p:cond delay="650"/>
                                          </p:stCondLst>
                                        </p:cTn>
                                        <p:tgtEl>
                                          <p:spTgt spid="60"/>
                                        </p:tgtEl>
                                      </p:cBhvr>
                                      <p:to x="100000" y="60000"/>
                                    </p:animScale>
                                    <p:animScale>
                                      <p:cBhvr>
                                        <p:cTn id="30" dur="166" decel="50000">
                                          <p:stCondLst>
                                            <p:cond delay="676"/>
                                          </p:stCondLst>
                                        </p:cTn>
                                        <p:tgtEl>
                                          <p:spTgt spid="60"/>
                                        </p:tgtEl>
                                      </p:cBhvr>
                                      <p:to x="100000" y="100000"/>
                                    </p:animScale>
                                    <p:animScale>
                                      <p:cBhvr>
                                        <p:cTn id="31" dur="26">
                                          <p:stCondLst>
                                            <p:cond delay="1312"/>
                                          </p:stCondLst>
                                        </p:cTn>
                                        <p:tgtEl>
                                          <p:spTgt spid="60"/>
                                        </p:tgtEl>
                                      </p:cBhvr>
                                      <p:to x="100000" y="80000"/>
                                    </p:animScale>
                                    <p:animScale>
                                      <p:cBhvr>
                                        <p:cTn id="32" dur="166" decel="50000">
                                          <p:stCondLst>
                                            <p:cond delay="1338"/>
                                          </p:stCondLst>
                                        </p:cTn>
                                        <p:tgtEl>
                                          <p:spTgt spid="60"/>
                                        </p:tgtEl>
                                      </p:cBhvr>
                                      <p:to x="100000" y="100000"/>
                                    </p:animScale>
                                    <p:animScale>
                                      <p:cBhvr>
                                        <p:cTn id="33" dur="26">
                                          <p:stCondLst>
                                            <p:cond delay="1642"/>
                                          </p:stCondLst>
                                        </p:cTn>
                                        <p:tgtEl>
                                          <p:spTgt spid="60"/>
                                        </p:tgtEl>
                                      </p:cBhvr>
                                      <p:to x="100000" y="90000"/>
                                    </p:animScale>
                                    <p:animScale>
                                      <p:cBhvr>
                                        <p:cTn id="34" dur="166" decel="50000">
                                          <p:stCondLst>
                                            <p:cond delay="1668"/>
                                          </p:stCondLst>
                                        </p:cTn>
                                        <p:tgtEl>
                                          <p:spTgt spid="60"/>
                                        </p:tgtEl>
                                      </p:cBhvr>
                                      <p:to x="100000" y="100000"/>
                                    </p:animScale>
                                    <p:animScale>
                                      <p:cBhvr>
                                        <p:cTn id="35" dur="26">
                                          <p:stCondLst>
                                            <p:cond delay="1808"/>
                                          </p:stCondLst>
                                        </p:cTn>
                                        <p:tgtEl>
                                          <p:spTgt spid="60"/>
                                        </p:tgtEl>
                                      </p:cBhvr>
                                      <p:to x="100000" y="95000"/>
                                    </p:animScale>
                                    <p:animScale>
                                      <p:cBhvr>
                                        <p:cTn id="36" dur="166" decel="50000">
                                          <p:stCondLst>
                                            <p:cond delay="1834"/>
                                          </p:stCondLst>
                                        </p:cTn>
                                        <p:tgtEl>
                                          <p:spTgt spid="6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animBg="1"/>
      <p:bldP spid="6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1523-980A-5C57-E42D-008C65283981}"/>
              </a:ext>
            </a:extLst>
          </p:cNvPr>
          <p:cNvSpPr>
            <a:spLocks noGrp="1"/>
          </p:cNvSpPr>
          <p:nvPr>
            <p:ph type="title"/>
          </p:nvPr>
        </p:nvSpPr>
        <p:spPr>
          <a:xfrm>
            <a:off x="1518454" y="1844824"/>
            <a:ext cx="8229600" cy="1143000"/>
          </a:xfrm>
        </p:spPr>
        <p:txBody>
          <a:bodyPr/>
          <a:lstStyle/>
          <a:p>
            <a:pPr algn="l"/>
            <a:r>
              <a:rPr lang="en-US" sz="2400" b="1" dirty="0">
                <a:solidFill>
                  <a:srgbClr val="002060"/>
                </a:solidFill>
              </a:rPr>
              <a:t>Forms of organizations</a:t>
            </a:r>
            <a:br>
              <a:rPr lang="en-US" sz="2400" b="1" dirty="0">
                <a:solidFill>
                  <a:srgbClr val="002060"/>
                </a:solidFill>
              </a:rPr>
            </a:br>
            <a:r>
              <a:rPr lang="en-US" sz="2400" dirty="0">
                <a:solidFill>
                  <a:srgbClr val="002060"/>
                </a:solidFill>
              </a:rPr>
              <a:t>We all live in an increasingly complex and dynamic world in which organizations feature significantly. We work for organizations, we shop at them, we spend our leisure time in them and use them to improve the quality </a:t>
            </a:r>
            <a:br>
              <a:rPr lang="en-US" sz="2400" dirty="0">
                <a:solidFill>
                  <a:srgbClr val="002060"/>
                </a:solidFill>
              </a:rPr>
            </a:br>
            <a:r>
              <a:rPr lang="en-US" sz="2400" dirty="0">
                <a:solidFill>
                  <a:srgbClr val="002060"/>
                </a:solidFill>
              </a:rPr>
              <a:t>of our life such as universities, doctors and </a:t>
            </a:r>
            <a:br>
              <a:rPr lang="en-US" sz="2400" dirty="0">
                <a:solidFill>
                  <a:srgbClr val="002060"/>
                </a:solidFill>
              </a:rPr>
            </a:br>
            <a:r>
              <a:rPr lang="en-US" sz="2400" dirty="0">
                <a:solidFill>
                  <a:srgbClr val="002060"/>
                </a:solidFill>
              </a:rPr>
              <a:t>dentists. </a:t>
            </a:r>
            <a:br>
              <a:rPr lang="en-US" sz="2400" dirty="0">
                <a:solidFill>
                  <a:srgbClr val="002060"/>
                </a:solidFill>
              </a:rPr>
            </a:br>
            <a:r>
              <a:rPr lang="en-US" sz="2400" dirty="0">
                <a:solidFill>
                  <a:srgbClr val="002060"/>
                </a:solidFill>
              </a:rPr>
              <a:t>Though these organizations can be in </a:t>
            </a:r>
            <a:br>
              <a:rPr lang="en-US" sz="2400" dirty="0">
                <a:solidFill>
                  <a:srgbClr val="002060"/>
                </a:solidFill>
              </a:rPr>
            </a:br>
            <a:r>
              <a:rPr lang="en-US" sz="2400" dirty="0">
                <a:solidFill>
                  <a:srgbClr val="002060"/>
                </a:solidFill>
              </a:rPr>
              <a:t>different forms:</a:t>
            </a:r>
            <a:br>
              <a:rPr lang="en-US" sz="2400" dirty="0">
                <a:solidFill>
                  <a:srgbClr val="002060"/>
                </a:solidFill>
              </a:rPr>
            </a:br>
            <a:r>
              <a:rPr lang="en-US" sz="2400" dirty="0">
                <a:solidFill>
                  <a:srgbClr val="002060"/>
                </a:solidFill>
              </a:rPr>
              <a:t>Public sector</a:t>
            </a:r>
            <a:br>
              <a:rPr lang="en-US" sz="2400" dirty="0">
                <a:solidFill>
                  <a:srgbClr val="002060"/>
                </a:solidFill>
              </a:rPr>
            </a:br>
            <a:r>
              <a:rPr lang="en-US" sz="2400" dirty="0">
                <a:solidFill>
                  <a:srgbClr val="002060"/>
                </a:solidFill>
              </a:rPr>
              <a:t>Private sector</a:t>
            </a:r>
            <a:br>
              <a:rPr lang="en-US" sz="2400" dirty="0">
                <a:solidFill>
                  <a:srgbClr val="002060"/>
                </a:solidFill>
              </a:rPr>
            </a:br>
            <a:r>
              <a:rPr lang="en-US" sz="2400" dirty="0">
                <a:solidFill>
                  <a:srgbClr val="002060"/>
                </a:solidFill>
              </a:rPr>
              <a:t>Voluntary sector</a:t>
            </a:r>
            <a:br>
              <a:rPr lang="en-US" sz="2400" dirty="0">
                <a:solidFill>
                  <a:srgbClr val="002060"/>
                </a:solidFill>
              </a:rPr>
            </a:br>
            <a:endParaRPr lang="en-US" sz="2400" b="1" dirty="0">
              <a:solidFill>
                <a:srgbClr val="002060"/>
              </a:solidFill>
            </a:endParaRPr>
          </a:p>
        </p:txBody>
      </p:sp>
      <p:sp>
        <p:nvSpPr>
          <p:cNvPr id="4" name="Date Placeholder 3">
            <a:extLst>
              <a:ext uri="{FF2B5EF4-FFF2-40B4-BE49-F238E27FC236}">
                <a16:creationId xmlns:a16="http://schemas.microsoft.com/office/drawing/2014/main" id="{469E6E16-2B03-30DC-BB2D-7C01A9129D36}"/>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A9DD1502-AFE4-A94B-592E-DBC4137063C7}"/>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22</a:t>
            </a:fld>
            <a:endParaRPr lang="en-GB" altLang="en-US">
              <a:cs typeface="Arial" panose="020B0604020202020204" pitchFamily="34" charset="0"/>
            </a:endParaRPr>
          </a:p>
        </p:txBody>
      </p:sp>
      <p:graphicFrame>
        <p:nvGraphicFramePr>
          <p:cNvPr id="7" name="Diagram 6">
            <a:extLst>
              <a:ext uri="{FF2B5EF4-FFF2-40B4-BE49-F238E27FC236}">
                <a16:creationId xmlns:a16="http://schemas.microsoft.com/office/drawing/2014/main" id="{0CAD50B0-A67F-15BC-011C-E8BC1E6333F7}"/>
              </a:ext>
            </a:extLst>
          </p:cNvPr>
          <p:cNvGraphicFramePr/>
          <p:nvPr/>
        </p:nvGraphicFramePr>
        <p:xfrm>
          <a:off x="5574365" y="1628800"/>
          <a:ext cx="5064224" cy="39762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3351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2063552" y="21309"/>
            <a:ext cx="8229600" cy="1143000"/>
          </a:xfrm>
        </p:spPr>
        <p:txBody>
          <a:bodyPr/>
          <a:lstStyle/>
          <a:p>
            <a:r>
              <a:rPr lang="en-US" sz="3600" b="1" dirty="0">
                <a:solidFill>
                  <a:srgbClr val="002060"/>
                </a:solidFill>
              </a:rPr>
              <a:t>Public sector organizations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1616075" y="1412776"/>
            <a:ext cx="8229600" cy="3917032"/>
          </a:xfrm>
        </p:spPr>
        <p:txBody>
          <a:bodyPr/>
          <a:lstStyle/>
          <a:p>
            <a:r>
              <a:rPr lang="en-US" sz="2800" dirty="0">
                <a:solidFill>
                  <a:srgbClr val="002060"/>
                </a:solidFill>
              </a:rPr>
              <a:t>The public sector consists of enterprises in which the whole or a majority stake is owned and regulated by either local or national government (Claire, 2009).</a:t>
            </a:r>
          </a:p>
          <a:p>
            <a:r>
              <a:rPr lang="en-US" sz="2800" dirty="0">
                <a:solidFill>
                  <a:srgbClr val="002060"/>
                </a:solidFill>
              </a:rPr>
              <a:t>The public sector organizations tend to be large and bureaucratic entities, governed by strict rules and procedures that are often prescribed by law (Claire, 2009). </a:t>
            </a:r>
          </a:p>
          <a:p>
            <a:pPr marL="0" indent="0">
              <a:buNone/>
            </a:pPr>
            <a:endParaRPr lang="en-US" sz="2800" dirty="0">
              <a:solidFill>
                <a:srgbClr val="002060"/>
              </a:solidFill>
            </a:endParaRP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23</a:t>
            </a:fld>
            <a:endParaRPr lang="en-GB" altLang="en-US">
              <a:cs typeface="Arial" panose="020B0604020202020204" pitchFamily="34" charset="0"/>
            </a:endParaRPr>
          </a:p>
        </p:txBody>
      </p:sp>
    </p:spTree>
    <p:extLst>
      <p:ext uri="{BB962C8B-B14F-4D97-AF65-F5344CB8AC3E}">
        <p14:creationId xmlns:p14="http://schemas.microsoft.com/office/powerpoint/2010/main" val="2165812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CC34B-7DDA-AB93-154B-C566E6FB999B}"/>
              </a:ext>
            </a:extLst>
          </p:cNvPr>
          <p:cNvSpPr>
            <a:spLocks noGrp="1"/>
          </p:cNvSpPr>
          <p:nvPr>
            <p:ph type="title"/>
          </p:nvPr>
        </p:nvSpPr>
        <p:spPr/>
        <p:txBody>
          <a:bodyPr/>
          <a:lstStyle/>
          <a:p>
            <a:r>
              <a:rPr lang="en-US" sz="3600" b="1" dirty="0">
                <a:solidFill>
                  <a:srgbClr val="002060"/>
                </a:solidFill>
              </a:rPr>
              <a:t>Examples of public sector organizations</a:t>
            </a:r>
          </a:p>
        </p:txBody>
      </p:sp>
      <p:sp>
        <p:nvSpPr>
          <p:cNvPr id="4" name="Date Placeholder 3">
            <a:extLst>
              <a:ext uri="{FF2B5EF4-FFF2-40B4-BE49-F238E27FC236}">
                <a16:creationId xmlns:a16="http://schemas.microsoft.com/office/drawing/2014/main" id="{EE5825C1-4A97-B657-C2C6-E151B28D48BC}"/>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A1B1FCC2-6976-F2CE-0DA3-2F63EC414ED3}"/>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24</a:t>
            </a:fld>
            <a:endParaRPr lang="en-GB" altLang="en-US">
              <a:cs typeface="Arial" panose="020B0604020202020204" pitchFamily="34" charset="0"/>
            </a:endParaRPr>
          </a:p>
        </p:txBody>
      </p:sp>
      <p:graphicFrame>
        <p:nvGraphicFramePr>
          <p:cNvPr id="6" name="Table 6">
            <a:extLst>
              <a:ext uri="{FF2B5EF4-FFF2-40B4-BE49-F238E27FC236}">
                <a16:creationId xmlns:a16="http://schemas.microsoft.com/office/drawing/2014/main" id="{4471E58D-C42B-E2C7-6973-19C1E8151782}"/>
              </a:ext>
            </a:extLst>
          </p:cNvPr>
          <p:cNvGraphicFramePr>
            <a:graphicFrameLocks noGrp="1"/>
          </p:cNvGraphicFramePr>
          <p:nvPr>
            <p:ph idx="1"/>
          </p:nvPr>
        </p:nvGraphicFramePr>
        <p:xfrm>
          <a:off x="1524000" y="1628800"/>
          <a:ext cx="8075240" cy="3098394"/>
        </p:xfrm>
        <a:graphic>
          <a:graphicData uri="http://schemas.openxmlformats.org/drawingml/2006/table">
            <a:tbl>
              <a:tblPr firstRow="1" bandRow="1">
                <a:tableStyleId>{69CF1AB2-1976-4502-BF36-3FF5EA218861}</a:tableStyleId>
              </a:tblPr>
              <a:tblGrid>
                <a:gridCol w="8075240">
                  <a:extLst>
                    <a:ext uri="{9D8B030D-6E8A-4147-A177-3AD203B41FA5}">
                      <a16:colId xmlns:a16="http://schemas.microsoft.com/office/drawing/2014/main" val="2270392529"/>
                    </a:ext>
                  </a:extLst>
                </a:gridCol>
              </a:tblGrid>
              <a:tr h="568554">
                <a:tc>
                  <a:txBody>
                    <a:bodyPr/>
                    <a:lstStyle/>
                    <a:p>
                      <a:pPr algn="l"/>
                      <a:r>
                        <a:rPr lang="en-US" sz="2000" b="1" dirty="0">
                          <a:solidFill>
                            <a:srgbClr val="002060"/>
                          </a:solidFill>
                        </a:rPr>
                        <a:t>Public sector organizations</a:t>
                      </a:r>
                    </a:p>
                  </a:txBody>
                  <a:tcPr/>
                </a:tc>
                <a:extLst>
                  <a:ext uri="{0D108BD9-81ED-4DB2-BD59-A6C34878D82A}">
                    <a16:rowId xmlns:a16="http://schemas.microsoft.com/office/drawing/2014/main" val="3227607641"/>
                  </a:ext>
                </a:extLst>
              </a:tr>
              <a:tr h="568554">
                <a:tc>
                  <a:txBody>
                    <a:bodyPr/>
                    <a:lstStyle/>
                    <a:p>
                      <a:pPr marL="285750" indent="-285750">
                        <a:buFont typeface="Arial" panose="020B0604020202020204" pitchFamily="34" charset="0"/>
                        <a:buChar char="•"/>
                      </a:pPr>
                      <a:r>
                        <a:rPr lang="en-US" sz="2000" b="1" dirty="0">
                          <a:solidFill>
                            <a:srgbClr val="002060"/>
                          </a:solidFill>
                        </a:rPr>
                        <a:t>National Government</a:t>
                      </a:r>
                    </a:p>
                    <a:p>
                      <a:pPr marL="285750" indent="-285750">
                        <a:buFont typeface="Arial" panose="020B0604020202020204" pitchFamily="34" charset="0"/>
                        <a:buChar char="•"/>
                      </a:pPr>
                      <a:r>
                        <a:rPr lang="en-US" sz="2000" b="1" dirty="0">
                          <a:solidFill>
                            <a:srgbClr val="002060"/>
                          </a:solidFill>
                        </a:rPr>
                        <a:t>Local government</a:t>
                      </a:r>
                    </a:p>
                    <a:p>
                      <a:pPr marL="285750" indent="-285750">
                        <a:buFont typeface="Arial" panose="020B0604020202020204" pitchFamily="34" charset="0"/>
                        <a:buChar char="•"/>
                      </a:pPr>
                      <a:r>
                        <a:rPr lang="en-US" sz="2000" b="1" dirty="0">
                          <a:solidFill>
                            <a:srgbClr val="002060"/>
                          </a:solidFill>
                        </a:rPr>
                        <a:t>DVLA</a:t>
                      </a:r>
                    </a:p>
                    <a:p>
                      <a:pPr marL="285750" indent="-285750">
                        <a:buFont typeface="Arial" panose="020B0604020202020204" pitchFamily="34" charset="0"/>
                        <a:buChar char="•"/>
                      </a:pPr>
                      <a:r>
                        <a:rPr lang="en-US" sz="2000" b="1" dirty="0">
                          <a:solidFill>
                            <a:srgbClr val="002060"/>
                          </a:solidFill>
                        </a:rPr>
                        <a:t>Police forces</a:t>
                      </a:r>
                    </a:p>
                    <a:p>
                      <a:pPr marL="285750" indent="-285750">
                        <a:buFont typeface="Arial" panose="020B0604020202020204" pitchFamily="34" charset="0"/>
                        <a:buChar char="•"/>
                      </a:pPr>
                      <a:r>
                        <a:rPr lang="en-US" sz="2000" b="1" dirty="0">
                          <a:solidFill>
                            <a:srgbClr val="002060"/>
                          </a:solidFill>
                        </a:rPr>
                        <a:t>Armed services</a:t>
                      </a:r>
                    </a:p>
                    <a:p>
                      <a:pPr marL="285750" indent="-285750">
                        <a:buFont typeface="Arial" panose="020B0604020202020204" pitchFamily="34" charset="0"/>
                        <a:buChar char="•"/>
                      </a:pPr>
                      <a:r>
                        <a:rPr lang="en-US" sz="2000" b="1" dirty="0">
                          <a:solidFill>
                            <a:srgbClr val="002060"/>
                          </a:solidFill>
                        </a:rPr>
                        <a:t>Fire and rescue services</a:t>
                      </a:r>
                    </a:p>
                    <a:p>
                      <a:pPr marL="285750" indent="-285750">
                        <a:buFont typeface="Arial" panose="020B0604020202020204" pitchFamily="34" charset="0"/>
                        <a:buChar char="•"/>
                      </a:pPr>
                      <a:r>
                        <a:rPr lang="en-US" sz="2000" b="1" dirty="0">
                          <a:solidFill>
                            <a:srgbClr val="002060"/>
                          </a:solidFill>
                        </a:rPr>
                        <a:t>National health services</a:t>
                      </a:r>
                    </a:p>
                    <a:p>
                      <a:pPr marL="285750" indent="-285750">
                        <a:buFont typeface="Arial" panose="020B0604020202020204" pitchFamily="34" charset="0"/>
                        <a:buChar char="•"/>
                      </a:pPr>
                      <a:r>
                        <a:rPr lang="en-US" sz="2000" b="1" dirty="0">
                          <a:solidFill>
                            <a:srgbClr val="002060"/>
                          </a:solidFill>
                        </a:rPr>
                        <a:t>State schools</a:t>
                      </a:r>
                    </a:p>
                  </a:txBody>
                  <a:tcPr/>
                </a:tc>
                <a:extLst>
                  <a:ext uri="{0D108BD9-81ED-4DB2-BD59-A6C34878D82A}">
                    <a16:rowId xmlns:a16="http://schemas.microsoft.com/office/drawing/2014/main" val="177268872"/>
                  </a:ext>
                </a:extLst>
              </a:tr>
            </a:tbl>
          </a:graphicData>
        </a:graphic>
      </p:graphicFrame>
      <p:pic>
        <p:nvPicPr>
          <p:cNvPr id="1026" name="Picture 2" descr="Yellowfin listed on Public Sector G-Cloud 10 | Yellowfin BI">
            <a:extLst>
              <a:ext uri="{FF2B5EF4-FFF2-40B4-BE49-F238E27FC236}">
                <a16:creationId xmlns:a16="http://schemas.microsoft.com/office/drawing/2014/main" id="{7B468AA5-86C2-7A8C-73CC-2E05C5A147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9856" y="1628801"/>
            <a:ext cx="5868144" cy="3982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0300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25F6-7AF1-F891-445F-6B1E641B61EC}"/>
              </a:ext>
            </a:extLst>
          </p:cNvPr>
          <p:cNvSpPr>
            <a:spLocks noGrp="1"/>
          </p:cNvSpPr>
          <p:nvPr>
            <p:ph type="title"/>
          </p:nvPr>
        </p:nvSpPr>
        <p:spPr>
          <a:xfrm>
            <a:off x="1524000" y="-392103"/>
            <a:ext cx="8229600" cy="1143000"/>
          </a:xfrm>
        </p:spPr>
        <p:txBody>
          <a:bodyPr/>
          <a:lstStyle/>
          <a:p>
            <a:pPr algn="l"/>
            <a:r>
              <a:rPr lang="en-US" sz="3600" b="1" dirty="0">
                <a:solidFill>
                  <a:srgbClr val="002060"/>
                </a:solidFill>
              </a:rPr>
              <a:t>Private sector organizations</a:t>
            </a:r>
          </a:p>
        </p:txBody>
      </p:sp>
      <p:sp>
        <p:nvSpPr>
          <p:cNvPr id="3" name="Content Placeholder 2">
            <a:extLst>
              <a:ext uri="{FF2B5EF4-FFF2-40B4-BE49-F238E27FC236}">
                <a16:creationId xmlns:a16="http://schemas.microsoft.com/office/drawing/2014/main" id="{C6700CAF-9A0D-A7F8-A398-12C9A49824E2}"/>
              </a:ext>
            </a:extLst>
          </p:cNvPr>
          <p:cNvSpPr>
            <a:spLocks noGrp="1"/>
          </p:cNvSpPr>
          <p:nvPr>
            <p:ph idx="1"/>
          </p:nvPr>
        </p:nvSpPr>
        <p:spPr>
          <a:xfrm>
            <a:off x="1415480" y="476672"/>
            <a:ext cx="4392488" cy="5112568"/>
          </a:xfrm>
        </p:spPr>
        <p:txBody>
          <a:bodyPr/>
          <a:lstStyle/>
          <a:p>
            <a:r>
              <a:rPr lang="en-US" sz="2800" dirty="0">
                <a:solidFill>
                  <a:srgbClr val="002060"/>
                </a:solidFill>
              </a:rPr>
              <a:t>The private sector consists or privately owned companies and businesses. </a:t>
            </a:r>
          </a:p>
          <a:p>
            <a:r>
              <a:rPr lang="en-US" sz="2800" dirty="0">
                <a:solidFill>
                  <a:srgbClr val="002060"/>
                </a:solidFill>
              </a:rPr>
              <a:t>These might be owned by individuals, families or groups, or they may be large organizations that are quoted in the stock market.</a:t>
            </a:r>
          </a:p>
          <a:p>
            <a:pPr marL="0" indent="0">
              <a:buNone/>
            </a:pPr>
            <a:r>
              <a:rPr lang="en-US" sz="2800" b="1" dirty="0">
                <a:solidFill>
                  <a:srgbClr val="002060"/>
                </a:solidFill>
              </a:rPr>
              <a:t>Examples</a:t>
            </a:r>
          </a:p>
        </p:txBody>
      </p:sp>
      <p:sp>
        <p:nvSpPr>
          <p:cNvPr id="4" name="Date Placeholder 3">
            <a:extLst>
              <a:ext uri="{FF2B5EF4-FFF2-40B4-BE49-F238E27FC236}">
                <a16:creationId xmlns:a16="http://schemas.microsoft.com/office/drawing/2014/main" id="{92754DE5-F912-C6CC-1FED-B24D8475CCDC}"/>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5D5F9688-88AE-BCB1-2677-5850E2859E5C}"/>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25</a:t>
            </a:fld>
            <a:endParaRPr lang="en-GB" altLang="en-US">
              <a:cs typeface="Arial" panose="020B0604020202020204" pitchFamily="34" charset="0"/>
            </a:endParaRPr>
          </a:p>
        </p:txBody>
      </p:sp>
      <p:pic>
        <p:nvPicPr>
          <p:cNvPr id="2050" name="Picture 2" descr="The Philosophical Muser: These Paroxysms Of Lust Over The Public Sector ...">
            <a:extLst>
              <a:ext uri="{FF2B5EF4-FFF2-40B4-BE49-F238E27FC236}">
                <a16:creationId xmlns:a16="http://schemas.microsoft.com/office/drawing/2014/main" id="{B0CC7971-B42D-1116-9903-E39049E91C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9936" y="520156"/>
            <a:ext cx="5031448" cy="5112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8785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774E-35FF-F5F7-F904-F31197751134}"/>
              </a:ext>
            </a:extLst>
          </p:cNvPr>
          <p:cNvSpPr>
            <a:spLocks noGrp="1"/>
          </p:cNvSpPr>
          <p:nvPr>
            <p:ph type="title"/>
          </p:nvPr>
        </p:nvSpPr>
        <p:spPr>
          <a:xfrm>
            <a:off x="1524000" y="-315416"/>
            <a:ext cx="8229600" cy="1143000"/>
          </a:xfrm>
        </p:spPr>
        <p:txBody>
          <a:bodyPr/>
          <a:lstStyle/>
          <a:p>
            <a:r>
              <a:rPr lang="en-US" sz="3600" b="1" dirty="0">
                <a:solidFill>
                  <a:srgbClr val="002060"/>
                </a:solidFill>
              </a:rPr>
              <a:t>Voluntary sector organizations</a:t>
            </a:r>
          </a:p>
        </p:txBody>
      </p:sp>
      <p:sp>
        <p:nvSpPr>
          <p:cNvPr id="3" name="Content Placeholder 2">
            <a:extLst>
              <a:ext uri="{FF2B5EF4-FFF2-40B4-BE49-F238E27FC236}">
                <a16:creationId xmlns:a16="http://schemas.microsoft.com/office/drawing/2014/main" id="{CB4B5AC5-BC45-485A-966F-6A73F3B33733}"/>
              </a:ext>
            </a:extLst>
          </p:cNvPr>
          <p:cNvSpPr>
            <a:spLocks noGrp="1"/>
          </p:cNvSpPr>
          <p:nvPr>
            <p:ph idx="1"/>
          </p:nvPr>
        </p:nvSpPr>
        <p:spPr>
          <a:xfrm>
            <a:off x="1559294" y="692696"/>
            <a:ext cx="8229600" cy="3917032"/>
          </a:xfrm>
        </p:spPr>
        <p:txBody>
          <a:bodyPr/>
          <a:lstStyle/>
          <a:p>
            <a:r>
              <a:rPr lang="en-GB" sz="2800" dirty="0">
                <a:solidFill>
                  <a:srgbClr val="002060"/>
                </a:solidFill>
              </a:rPr>
              <a:t>Voluntary sector organizations, also known as non-profit organizations or Non-Governmental Organizations (NGOs), play a crucial role in addressing various social, cultural, environmental, and humanitarian issues. </a:t>
            </a:r>
          </a:p>
          <a:p>
            <a:r>
              <a:rPr lang="en-GB" sz="2800" dirty="0">
                <a:solidFill>
                  <a:srgbClr val="002060"/>
                </a:solidFill>
              </a:rPr>
              <a:t>These organizations are driven by a mission to serve the public good and make a positive impact on society. They are typically funded through donations, grants, and other forms of support from individuals, businesses, foundations, and government agencies. </a:t>
            </a:r>
            <a:endParaRPr lang="en-US" sz="2800" dirty="0">
              <a:solidFill>
                <a:srgbClr val="002060"/>
              </a:solidFill>
            </a:endParaRPr>
          </a:p>
        </p:txBody>
      </p:sp>
      <p:sp>
        <p:nvSpPr>
          <p:cNvPr id="4" name="Date Placeholder 3">
            <a:extLst>
              <a:ext uri="{FF2B5EF4-FFF2-40B4-BE49-F238E27FC236}">
                <a16:creationId xmlns:a16="http://schemas.microsoft.com/office/drawing/2014/main" id="{A2027317-A928-0D30-3070-A1DB44FC84F1}"/>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C8C40D24-C850-7CDE-785B-3AC4908745C2}"/>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26</a:t>
            </a:fld>
            <a:endParaRPr lang="en-GB" altLang="en-US">
              <a:cs typeface="Arial" panose="020B0604020202020204" pitchFamily="34" charset="0"/>
            </a:endParaRPr>
          </a:p>
        </p:txBody>
      </p:sp>
    </p:spTree>
    <p:extLst>
      <p:ext uri="{BB962C8B-B14F-4D97-AF65-F5344CB8AC3E}">
        <p14:creationId xmlns:p14="http://schemas.microsoft.com/office/powerpoint/2010/main" val="1044737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FBC2-DF99-8BCF-0BDC-4BA43721EB8B}"/>
              </a:ext>
            </a:extLst>
          </p:cNvPr>
          <p:cNvSpPr>
            <a:spLocks noGrp="1"/>
          </p:cNvSpPr>
          <p:nvPr>
            <p:ph type="title"/>
          </p:nvPr>
        </p:nvSpPr>
        <p:spPr>
          <a:xfrm>
            <a:off x="1524000" y="-354192"/>
            <a:ext cx="9144000" cy="1143000"/>
          </a:xfrm>
        </p:spPr>
        <p:txBody>
          <a:bodyPr/>
          <a:lstStyle/>
          <a:p>
            <a:pPr algn="l"/>
            <a:r>
              <a:rPr lang="en-US" sz="3200" b="1" dirty="0">
                <a:solidFill>
                  <a:srgbClr val="002060"/>
                </a:solidFill>
              </a:rPr>
              <a:t>Example of voluntary sector organizations</a:t>
            </a:r>
          </a:p>
        </p:txBody>
      </p:sp>
      <p:sp>
        <p:nvSpPr>
          <p:cNvPr id="4" name="Date Placeholder 3">
            <a:extLst>
              <a:ext uri="{FF2B5EF4-FFF2-40B4-BE49-F238E27FC236}">
                <a16:creationId xmlns:a16="http://schemas.microsoft.com/office/drawing/2014/main" id="{F7E6C426-00B3-6E0C-5C44-A38D7C1E53F8}"/>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F76F7A0F-2175-863A-5386-F5EECCBC91AF}"/>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27</a:t>
            </a:fld>
            <a:endParaRPr lang="en-GB" altLang="en-US">
              <a:cs typeface="Arial" panose="020B0604020202020204" pitchFamily="34" charset="0"/>
            </a:endParaRPr>
          </a:p>
        </p:txBody>
      </p:sp>
      <p:graphicFrame>
        <p:nvGraphicFramePr>
          <p:cNvPr id="7" name="Table 7">
            <a:extLst>
              <a:ext uri="{FF2B5EF4-FFF2-40B4-BE49-F238E27FC236}">
                <a16:creationId xmlns:a16="http://schemas.microsoft.com/office/drawing/2014/main" id="{127A9014-DA1A-6606-53BB-4EB35C10F575}"/>
              </a:ext>
            </a:extLst>
          </p:cNvPr>
          <p:cNvGraphicFramePr>
            <a:graphicFrameLocks noGrp="1"/>
          </p:cNvGraphicFramePr>
          <p:nvPr>
            <p:ph idx="1"/>
          </p:nvPr>
        </p:nvGraphicFramePr>
        <p:xfrm>
          <a:off x="1555170" y="610670"/>
          <a:ext cx="2092559" cy="4042466"/>
        </p:xfrm>
        <a:graphic>
          <a:graphicData uri="http://schemas.openxmlformats.org/drawingml/2006/table">
            <a:tbl>
              <a:tblPr firstRow="1" bandRow="1">
                <a:tableStyleId>{69CF1AB2-1976-4502-BF36-3FF5EA218861}</a:tableStyleId>
              </a:tblPr>
              <a:tblGrid>
                <a:gridCol w="2092559">
                  <a:extLst>
                    <a:ext uri="{9D8B030D-6E8A-4147-A177-3AD203B41FA5}">
                      <a16:colId xmlns:a16="http://schemas.microsoft.com/office/drawing/2014/main" val="3089337461"/>
                    </a:ext>
                  </a:extLst>
                </a:gridCol>
              </a:tblGrid>
              <a:tr h="1230316">
                <a:tc>
                  <a:txBody>
                    <a:bodyPr/>
                    <a:lstStyle/>
                    <a:p>
                      <a:pPr algn="l"/>
                      <a:r>
                        <a:rPr lang="en-US" dirty="0"/>
                        <a:t>Voluntary Sector Organizations</a:t>
                      </a:r>
                    </a:p>
                  </a:txBody>
                  <a:tcPr/>
                </a:tc>
                <a:extLst>
                  <a:ext uri="{0D108BD9-81ED-4DB2-BD59-A6C34878D82A}">
                    <a16:rowId xmlns:a16="http://schemas.microsoft.com/office/drawing/2014/main" val="1657367015"/>
                  </a:ext>
                </a:extLst>
              </a:tr>
              <a:tr h="2812150">
                <a:tc>
                  <a:txBody>
                    <a:bodyPr/>
                    <a:lstStyle/>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Save the Children</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American Red Cross</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The Nature Conservancy</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Greenpeace</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UNESCO</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919674678"/>
                  </a:ext>
                </a:extLst>
              </a:tr>
            </a:tbl>
          </a:graphicData>
        </a:graphic>
      </p:graphicFrame>
      <p:pic>
        <p:nvPicPr>
          <p:cNvPr id="3074" name="Picture 2" descr="Funding For New Nonprofits at Katherine Cranford blog">
            <a:extLst>
              <a:ext uri="{FF2B5EF4-FFF2-40B4-BE49-F238E27FC236}">
                <a16:creationId xmlns:a16="http://schemas.microsoft.com/office/drawing/2014/main" id="{75BA1602-C636-3D40-91BA-CCEA83697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7728" y="610670"/>
            <a:ext cx="7020272" cy="5122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797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2AAE-36EC-8F73-5B5D-D64B9D32D71C}"/>
              </a:ext>
            </a:extLst>
          </p:cNvPr>
          <p:cNvSpPr>
            <a:spLocks noGrp="1"/>
          </p:cNvSpPr>
          <p:nvPr>
            <p:ph type="title"/>
          </p:nvPr>
        </p:nvSpPr>
        <p:spPr>
          <a:xfrm>
            <a:off x="1610816" y="32048"/>
            <a:ext cx="9057184" cy="1143000"/>
          </a:xfrm>
        </p:spPr>
        <p:txBody>
          <a:bodyPr/>
          <a:lstStyle/>
          <a:p>
            <a:r>
              <a:rPr lang="en-US" sz="2400" b="1" dirty="0">
                <a:solidFill>
                  <a:srgbClr val="002060"/>
                </a:solidFill>
              </a:rPr>
              <a:t>Group Activity: </a:t>
            </a:r>
            <a:br>
              <a:rPr lang="en-US" sz="2400" b="1" dirty="0">
                <a:solidFill>
                  <a:srgbClr val="002060"/>
                </a:solidFill>
              </a:rPr>
            </a:br>
            <a:r>
              <a:rPr lang="en-US" sz="2400" b="1" dirty="0">
                <a:solidFill>
                  <a:srgbClr val="002060"/>
                </a:solidFill>
              </a:rPr>
              <a:t>In groups of 3-4 students,  list more examples of </a:t>
            </a:r>
            <a:r>
              <a:rPr lang="en-US" sz="2400" b="1" dirty="0" err="1">
                <a:solidFill>
                  <a:srgbClr val="002060"/>
                </a:solidFill>
              </a:rPr>
              <a:t>organisations</a:t>
            </a:r>
            <a:r>
              <a:rPr lang="en-US" sz="2400" b="1" dirty="0">
                <a:solidFill>
                  <a:srgbClr val="002060"/>
                </a:solidFill>
              </a:rPr>
              <a:t> falling under each sector</a:t>
            </a:r>
          </a:p>
        </p:txBody>
      </p:sp>
      <p:sp>
        <p:nvSpPr>
          <p:cNvPr id="4" name="Date Placeholder 3">
            <a:extLst>
              <a:ext uri="{FF2B5EF4-FFF2-40B4-BE49-F238E27FC236}">
                <a16:creationId xmlns:a16="http://schemas.microsoft.com/office/drawing/2014/main" id="{8EB2FF18-4D1D-F852-3EB3-8E253DD00208}"/>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13/09/2024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DE58AF5C-B917-5A27-C26C-BEF236BA75D9}"/>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28</a:t>
            </a:fld>
            <a:endParaRPr lang="en-GB" altLang="en-US">
              <a:cs typeface="Arial" panose="020B0604020202020204" pitchFamily="34" charset="0"/>
            </a:endParaRPr>
          </a:p>
        </p:txBody>
      </p:sp>
      <p:graphicFrame>
        <p:nvGraphicFramePr>
          <p:cNvPr id="6" name="Table 6">
            <a:extLst>
              <a:ext uri="{FF2B5EF4-FFF2-40B4-BE49-F238E27FC236}">
                <a16:creationId xmlns:a16="http://schemas.microsoft.com/office/drawing/2014/main" id="{00DB480E-78AE-8913-2EAB-F3050B0E2166}"/>
              </a:ext>
            </a:extLst>
          </p:cNvPr>
          <p:cNvGraphicFramePr>
            <a:graphicFrameLocks noGrp="1"/>
          </p:cNvGraphicFramePr>
          <p:nvPr/>
        </p:nvGraphicFramePr>
        <p:xfrm>
          <a:off x="1774825" y="1600202"/>
          <a:ext cx="2737000" cy="4061047"/>
        </p:xfrm>
        <a:graphic>
          <a:graphicData uri="http://schemas.openxmlformats.org/drawingml/2006/table">
            <a:tbl>
              <a:tblPr firstRow="1" bandRow="1">
                <a:tableStyleId>{69CF1AB2-1976-4502-BF36-3FF5EA218861}</a:tableStyleId>
              </a:tblPr>
              <a:tblGrid>
                <a:gridCol w="1368500">
                  <a:extLst>
                    <a:ext uri="{9D8B030D-6E8A-4147-A177-3AD203B41FA5}">
                      <a16:colId xmlns:a16="http://schemas.microsoft.com/office/drawing/2014/main" val="1283877906"/>
                    </a:ext>
                  </a:extLst>
                </a:gridCol>
                <a:gridCol w="1368500">
                  <a:extLst>
                    <a:ext uri="{9D8B030D-6E8A-4147-A177-3AD203B41FA5}">
                      <a16:colId xmlns:a16="http://schemas.microsoft.com/office/drawing/2014/main" val="753005966"/>
                    </a:ext>
                  </a:extLst>
                </a:gridCol>
              </a:tblGrid>
              <a:tr h="3093728">
                <a:tc>
                  <a:txBody>
                    <a:bodyPr/>
                    <a:lstStyle/>
                    <a:p>
                      <a:pPr algn="ctr"/>
                      <a:r>
                        <a:rPr lang="en-US" dirty="0"/>
                        <a:t>Private Sector</a:t>
                      </a:r>
                    </a:p>
                  </a:txBody>
                  <a:tcPr/>
                </a:tc>
                <a:tc>
                  <a:txBody>
                    <a:bodyPr/>
                    <a:lstStyle/>
                    <a:p>
                      <a:pPr algn="ctr"/>
                      <a:r>
                        <a:rPr lang="en-US" dirty="0"/>
                        <a:t>Public Sector</a:t>
                      </a:r>
                    </a:p>
                  </a:txBody>
                  <a:tcPr/>
                </a:tc>
                <a:extLst>
                  <a:ext uri="{0D108BD9-81ED-4DB2-BD59-A6C34878D82A}">
                    <a16:rowId xmlns:a16="http://schemas.microsoft.com/office/drawing/2014/main" val="3944979496"/>
                  </a:ext>
                </a:extLst>
              </a:tr>
              <a:tr h="967319">
                <a:tc>
                  <a:txBody>
                    <a:bodyPr/>
                    <a:lstStyle/>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31465655"/>
                  </a:ext>
                </a:extLst>
              </a:tr>
            </a:tbl>
          </a:graphicData>
        </a:graphic>
      </p:graphicFrame>
      <p:pic>
        <p:nvPicPr>
          <p:cNvPr id="11" name="Online Media 10" title="10 Minutes Timer With Calm and Soft Music">
            <a:hlinkClick r:id="" action="ppaction://media"/>
            <a:extLst>
              <a:ext uri="{FF2B5EF4-FFF2-40B4-BE49-F238E27FC236}">
                <a16:creationId xmlns:a16="http://schemas.microsoft.com/office/drawing/2014/main" id="{5C729110-414B-4EEA-1A72-25C96922E5EA}"/>
              </a:ext>
            </a:extLst>
          </p:cNvPr>
          <p:cNvPicPr>
            <a:picLocks noRot="1" noChangeAspect="1"/>
          </p:cNvPicPr>
          <p:nvPr>
            <a:videoFile r:link="rId1"/>
          </p:nvPr>
        </p:nvPicPr>
        <p:blipFill>
          <a:blip r:embed="rId3"/>
          <a:stretch>
            <a:fillRect/>
          </a:stretch>
        </p:blipFill>
        <p:spPr>
          <a:xfrm>
            <a:off x="4511826" y="1600202"/>
            <a:ext cx="6156175" cy="4061047"/>
          </a:xfrm>
          <a:prstGeom prst="rect">
            <a:avLst/>
          </a:prstGeom>
        </p:spPr>
      </p:pic>
    </p:spTree>
    <p:extLst>
      <p:ext uri="{BB962C8B-B14F-4D97-AF65-F5344CB8AC3E}">
        <p14:creationId xmlns:p14="http://schemas.microsoft.com/office/powerpoint/2010/main" val="198938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BD0CFBE0-1A0B-4D8C-B11B-2411F148F951}"/>
              </a:ext>
            </a:extLst>
          </p:cNvPr>
          <p:cNvSpPr txBox="1">
            <a:spLocks/>
          </p:cNvSpPr>
          <p:nvPr/>
        </p:nvSpPr>
        <p:spPr>
          <a:xfrm>
            <a:off x="0" y="-51160"/>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r>
              <a:rPr lang="en-US" sz="3600" b="1" dirty="0">
                <a:solidFill>
                  <a:srgbClr val="002060"/>
                </a:solidFill>
              </a:rPr>
              <a:t>The Principal-Agency Problem</a:t>
            </a: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171449" y="6107710"/>
            <a:ext cx="12192000" cy="860576"/>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US" sz="7200" b="1" dirty="0">
                <a:solidFill>
                  <a:srgbClr val="002060"/>
                </a:solidFill>
              </a:rPr>
            </a:br>
            <a:endParaRPr lang="en-US" sz="1600" b="1" dirty="0">
              <a:solidFill>
                <a:srgbClr val="002060"/>
              </a:solidFill>
            </a:endParaRPr>
          </a:p>
          <a:p>
            <a:pPr marL="571500" indent="-571500">
              <a:buFont typeface="Arial" panose="020B0604020202020204" pitchFamily="34" charset="0"/>
              <a:buChar char="•"/>
            </a:pPr>
            <a:endParaRPr lang="en-US" sz="1600" b="1" dirty="0">
              <a:solidFill>
                <a:srgbClr val="002060"/>
              </a:solidFill>
            </a:endParaRPr>
          </a:p>
          <a:p>
            <a:pPr marL="571500" indent="-571500">
              <a:buFont typeface="Arial" panose="020B0604020202020204" pitchFamily="34" charset="0"/>
              <a:buChar char="•"/>
            </a:pPr>
            <a:endParaRPr lang="en-US" sz="1600" b="1" dirty="0">
              <a:solidFill>
                <a:srgbClr val="002060"/>
              </a:solidFill>
            </a:endParaRPr>
          </a:p>
          <a:p>
            <a:endParaRPr lang="en-US" sz="1600" b="1" dirty="0">
              <a:solidFill>
                <a:srgbClr val="002060"/>
              </a:solidFill>
            </a:endParaRPr>
          </a:p>
          <a:p>
            <a:endParaRPr lang="en-US" sz="1600" b="1" dirty="0">
              <a:solidFill>
                <a:srgbClr val="002060"/>
              </a:solidFill>
            </a:endParaRPr>
          </a:p>
          <a:p>
            <a:endParaRPr lang="en-US" sz="3600" b="1" dirty="0">
              <a:solidFill>
                <a:srgbClr val="002060"/>
              </a:solidFill>
            </a:endParaRPr>
          </a:p>
        </p:txBody>
      </p:sp>
      <mc:AlternateContent xmlns:mc="http://schemas.openxmlformats.org/markup-compatibility/2006" xmlns:p14="http://schemas.microsoft.com/office/powerpoint/2010/main">
        <mc:Choice Requires="p14">
          <p:contentPart p14:bwMode="auto" r:id="rId3">
            <p14:nvContentPartPr>
              <p14:cNvPr id="27" name="Ink 26">
                <a:extLst>
                  <a:ext uri="{FF2B5EF4-FFF2-40B4-BE49-F238E27FC236}">
                    <a16:creationId xmlns:a16="http://schemas.microsoft.com/office/drawing/2014/main" id="{5E9FDB58-8D8E-4F2B-8FFB-B997FB5F3ECC}"/>
                  </a:ext>
                </a:extLst>
              </p14:cNvPr>
              <p14:cNvContentPartPr/>
              <p14:nvPr/>
            </p14:nvContentPartPr>
            <p14:xfrm>
              <a:off x="2342955" y="199560"/>
              <a:ext cx="360" cy="360"/>
            </p14:xfrm>
          </p:contentPart>
        </mc:Choice>
        <mc:Fallback xmlns="">
          <p:pic>
            <p:nvPicPr>
              <p:cNvPr id="27" name="Ink 26">
                <a:extLst>
                  <a:ext uri="{FF2B5EF4-FFF2-40B4-BE49-F238E27FC236}">
                    <a16:creationId xmlns:a16="http://schemas.microsoft.com/office/drawing/2014/main" id="{5E9FDB58-8D8E-4F2B-8FFB-B997FB5F3ECC}"/>
                  </a:ext>
                </a:extLst>
              </p:cNvPr>
              <p:cNvPicPr/>
              <p:nvPr/>
            </p:nvPicPr>
            <p:blipFill>
              <a:blip r:embed="rId4"/>
              <a:stretch>
                <a:fillRect/>
              </a:stretch>
            </p:blipFill>
            <p:spPr>
              <a:xfrm>
                <a:off x="2333955" y="190560"/>
                <a:ext cx="18000" cy="18000"/>
              </a:xfrm>
              <a:prstGeom prst="rect">
                <a:avLst/>
              </a:prstGeom>
            </p:spPr>
          </p:pic>
        </mc:Fallback>
      </mc:AlternateContent>
      <p:grpSp>
        <p:nvGrpSpPr>
          <p:cNvPr id="30" name="Group 29">
            <a:extLst>
              <a:ext uri="{FF2B5EF4-FFF2-40B4-BE49-F238E27FC236}">
                <a16:creationId xmlns:a16="http://schemas.microsoft.com/office/drawing/2014/main" id="{BA860339-F352-4C5B-B825-BA81C78EC3DB}"/>
              </a:ext>
            </a:extLst>
          </p:cNvPr>
          <p:cNvGrpSpPr/>
          <p:nvPr/>
        </p:nvGrpSpPr>
        <p:grpSpPr>
          <a:xfrm>
            <a:off x="2352315" y="247440"/>
            <a:ext cx="360" cy="360"/>
            <a:chOff x="2352315" y="247440"/>
            <a:chExt cx="360" cy="360"/>
          </a:xfrm>
        </p:grpSpPr>
        <mc:AlternateContent xmlns:mc="http://schemas.openxmlformats.org/markup-compatibility/2006" xmlns:p14="http://schemas.microsoft.com/office/powerpoint/2010/main">
          <mc:Choice Requires="p14">
            <p:contentPart p14:bwMode="auto" r:id="rId5">
              <p14:nvContentPartPr>
                <p14:cNvPr id="28" name="Ink 27">
                  <a:extLst>
                    <a:ext uri="{FF2B5EF4-FFF2-40B4-BE49-F238E27FC236}">
                      <a16:creationId xmlns:a16="http://schemas.microsoft.com/office/drawing/2014/main" id="{3AE13D03-6694-49BB-A453-00171E498575}"/>
                    </a:ext>
                  </a:extLst>
                </p14:cNvPr>
                <p14:cNvContentPartPr/>
                <p14:nvPr/>
              </p14:nvContentPartPr>
              <p14:xfrm>
                <a:off x="2352315" y="247440"/>
                <a:ext cx="360" cy="360"/>
              </p14:xfrm>
            </p:contentPart>
          </mc:Choice>
          <mc:Fallback xmlns="">
            <p:pic>
              <p:nvPicPr>
                <p:cNvPr id="28" name="Ink 27">
                  <a:extLst>
                    <a:ext uri="{FF2B5EF4-FFF2-40B4-BE49-F238E27FC236}">
                      <a16:creationId xmlns:a16="http://schemas.microsoft.com/office/drawing/2014/main" id="{3AE13D03-6694-49BB-A453-00171E498575}"/>
                    </a:ext>
                  </a:extLst>
                </p:cNvPr>
                <p:cNvPicPr/>
                <p:nvPr/>
              </p:nvPicPr>
              <p:blipFill>
                <a:blip r:embed="rId4"/>
                <a:stretch>
                  <a:fillRect/>
                </a:stretch>
              </p:blipFill>
              <p:spPr>
                <a:xfrm>
                  <a:off x="2343315" y="23844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9" name="Ink 28">
                  <a:extLst>
                    <a:ext uri="{FF2B5EF4-FFF2-40B4-BE49-F238E27FC236}">
                      <a16:creationId xmlns:a16="http://schemas.microsoft.com/office/drawing/2014/main" id="{4ABBF100-1337-4DAE-80BF-33FB66FFDA29}"/>
                    </a:ext>
                  </a:extLst>
                </p14:cNvPr>
                <p14:cNvContentPartPr/>
                <p14:nvPr/>
              </p14:nvContentPartPr>
              <p14:xfrm>
                <a:off x="2352315" y="247440"/>
                <a:ext cx="360" cy="360"/>
              </p14:xfrm>
            </p:contentPart>
          </mc:Choice>
          <mc:Fallback xmlns="">
            <p:pic>
              <p:nvPicPr>
                <p:cNvPr id="29" name="Ink 28">
                  <a:extLst>
                    <a:ext uri="{FF2B5EF4-FFF2-40B4-BE49-F238E27FC236}">
                      <a16:creationId xmlns:a16="http://schemas.microsoft.com/office/drawing/2014/main" id="{4ABBF100-1337-4DAE-80BF-33FB66FFDA29}"/>
                    </a:ext>
                  </a:extLst>
                </p:cNvPr>
                <p:cNvPicPr/>
                <p:nvPr/>
              </p:nvPicPr>
              <p:blipFill>
                <a:blip r:embed="rId4"/>
                <a:stretch>
                  <a:fillRect/>
                </a:stretch>
              </p:blipFill>
              <p:spPr>
                <a:xfrm>
                  <a:off x="2343315" y="238440"/>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
            <p14:nvContentPartPr>
              <p14:cNvPr id="31" name="Ink 30">
                <a:extLst>
                  <a:ext uri="{FF2B5EF4-FFF2-40B4-BE49-F238E27FC236}">
                    <a16:creationId xmlns:a16="http://schemas.microsoft.com/office/drawing/2014/main" id="{9F989562-AC8E-458D-B7DF-3E6F59B249FF}"/>
                  </a:ext>
                </a:extLst>
              </p14:cNvPr>
              <p14:cNvContentPartPr/>
              <p14:nvPr/>
            </p14:nvContentPartPr>
            <p14:xfrm>
              <a:off x="2790795" y="1142400"/>
              <a:ext cx="360" cy="360"/>
            </p14:xfrm>
          </p:contentPart>
        </mc:Choice>
        <mc:Fallback xmlns="">
          <p:pic>
            <p:nvPicPr>
              <p:cNvPr id="31" name="Ink 30">
                <a:extLst>
                  <a:ext uri="{FF2B5EF4-FFF2-40B4-BE49-F238E27FC236}">
                    <a16:creationId xmlns:a16="http://schemas.microsoft.com/office/drawing/2014/main" id="{9F989562-AC8E-458D-B7DF-3E6F59B249FF}"/>
                  </a:ext>
                </a:extLst>
              </p:cNvPr>
              <p:cNvPicPr/>
              <p:nvPr/>
            </p:nvPicPr>
            <p:blipFill>
              <a:blip r:embed="rId4"/>
              <a:stretch>
                <a:fillRect/>
              </a:stretch>
            </p:blipFill>
            <p:spPr>
              <a:xfrm>
                <a:off x="2781795" y="11334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2" name="Ink 31">
                <a:extLst>
                  <a:ext uri="{FF2B5EF4-FFF2-40B4-BE49-F238E27FC236}">
                    <a16:creationId xmlns:a16="http://schemas.microsoft.com/office/drawing/2014/main" id="{AE6BB6B6-28E9-49D6-A2AD-0CD3465E6D25}"/>
                  </a:ext>
                </a:extLst>
              </p14:cNvPr>
              <p14:cNvContentPartPr/>
              <p14:nvPr/>
            </p14:nvContentPartPr>
            <p14:xfrm>
              <a:off x="2209755" y="171120"/>
              <a:ext cx="360" cy="360"/>
            </p14:xfrm>
          </p:contentPart>
        </mc:Choice>
        <mc:Fallback xmlns="">
          <p:pic>
            <p:nvPicPr>
              <p:cNvPr id="32" name="Ink 31">
                <a:extLst>
                  <a:ext uri="{FF2B5EF4-FFF2-40B4-BE49-F238E27FC236}">
                    <a16:creationId xmlns:a16="http://schemas.microsoft.com/office/drawing/2014/main" id="{AE6BB6B6-28E9-49D6-A2AD-0CD3465E6D25}"/>
                  </a:ext>
                </a:extLst>
              </p:cNvPr>
              <p:cNvPicPr/>
              <p:nvPr/>
            </p:nvPicPr>
            <p:blipFill>
              <a:blip r:embed="rId4"/>
              <a:stretch>
                <a:fillRect/>
              </a:stretch>
            </p:blipFill>
            <p:spPr>
              <a:xfrm>
                <a:off x="2200755" y="162120"/>
                <a:ext cx="18000" cy="18000"/>
              </a:xfrm>
              <a:prstGeom prst="rect">
                <a:avLst/>
              </a:prstGeom>
            </p:spPr>
          </p:pic>
        </mc:Fallback>
      </mc:AlternateContent>
      <p:pic>
        <p:nvPicPr>
          <p:cNvPr id="3" name="Picture 2">
            <a:extLst>
              <a:ext uri="{FF2B5EF4-FFF2-40B4-BE49-F238E27FC236}">
                <a16:creationId xmlns:a16="http://schemas.microsoft.com/office/drawing/2014/main" id="{3F10F729-639C-45DF-ADEC-E1639749631B}"/>
              </a:ext>
            </a:extLst>
          </p:cNvPr>
          <p:cNvPicPr>
            <a:picLocks noChangeAspect="1"/>
          </p:cNvPicPr>
          <p:nvPr/>
        </p:nvPicPr>
        <p:blipFill>
          <a:blip r:embed="rId9"/>
          <a:stretch>
            <a:fillRect/>
          </a:stretch>
        </p:blipFill>
        <p:spPr>
          <a:xfrm>
            <a:off x="3121241" y="935191"/>
            <a:ext cx="2706429" cy="9239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a:extLst>
              <a:ext uri="{FF2B5EF4-FFF2-40B4-BE49-F238E27FC236}">
                <a16:creationId xmlns:a16="http://schemas.microsoft.com/office/drawing/2014/main" id="{62CDE9B0-143A-4953-BA59-DD16F5D924F7}"/>
              </a:ext>
            </a:extLst>
          </p:cNvPr>
          <p:cNvPicPr>
            <a:picLocks noChangeAspect="1"/>
          </p:cNvPicPr>
          <p:nvPr/>
        </p:nvPicPr>
        <p:blipFill>
          <a:blip r:embed="rId10"/>
          <a:stretch>
            <a:fillRect/>
          </a:stretch>
        </p:blipFill>
        <p:spPr>
          <a:xfrm>
            <a:off x="3020618" y="4870246"/>
            <a:ext cx="3307293" cy="106118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0" name="Picture 9">
            <a:extLst>
              <a:ext uri="{FF2B5EF4-FFF2-40B4-BE49-F238E27FC236}">
                <a16:creationId xmlns:a16="http://schemas.microsoft.com/office/drawing/2014/main" id="{CEFB907D-CDC4-40D7-A86A-DAE13D7F6BA9}"/>
              </a:ext>
            </a:extLst>
          </p:cNvPr>
          <p:cNvPicPr>
            <a:picLocks noChangeAspect="1"/>
          </p:cNvPicPr>
          <p:nvPr/>
        </p:nvPicPr>
        <p:blipFill>
          <a:blip r:embed="rId11"/>
          <a:stretch>
            <a:fillRect/>
          </a:stretch>
        </p:blipFill>
        <p:spPr>
          <a:xfrm rot="5400000">
            <a:off x="3110118" y="3073406"/>
            <a:ext cx="2867025" cy="539611"/>
          </a:xfrm>
          <a:prstGeom prst="rect">
            <a:avLst/>
          </a:prstGeom>
          <a:solidFill>
            <a:schemeClr val="accent2"/>
          </a:solidFill>
        </p:spPr>
      </p:pic>
      <p:pic>
        <p:nvPicPr>
          <p:cNvPr id="12" name="Picture 11">
            <a:extLst>
              <a:ext uri="{FF2B5EF4-FFF2-40B4-BE49-F238E27FC236}">
                <a16:creationId xmlns:a16="http://schemas.microsoft.com/office/drawing/2014/main" id="{F3012D59-A5BB-4868-A886-49386B089B4A}"/>
              </a:ext>
            </a:extLst>
          </p:cNvPr>
          <p:cNvPicPr>
            <a:picLocks noChangeAspect="1"/>
          </p:cNvPicPr>
          <p:nvPr/>
        </p:nvPicPr>
        <p:blipFill>
          <a:blip r:embed="rId12"/>
          <a:stretch>
            <a:fillRect/>
          </a:stretch>
        </p:blipFill>
        <p:spPr>
          <a:xfrm rot="16200000">
            <a:off x="1556925" y="535860"/>
            <a:ext cx="923925" cy="164431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0" name="Picture 19">
            <a:extLst>
              <a:ext uri="{FF2B5EF4-FFF2-40B4-BE49-F238E27FC236}">
                <a16:creationId xmlns:a16="http://schemas.microsoft.com/office/drawing/2014/main" id="{99A72114-7F96-4CAA-B174-864641AEC584}"/>
              </a:ext>
            </a:extLst>
          </p:cNvPr>
          <p:cNvPicPr>
            <a:picLocks noChangeAspect="1"/>
          </p:cNvPicPr>
          <p:nvPr/>
        </p:nvPicPr>
        <p:blipFill>
          <a:blip r:embed="rId12"/>
          <a:stretch>
            <a:fillRect/>
          </a:stretch>
        </p:blipFill>
        <p:spPr>
          <a:xfrm rot="16200000">
            <a:off x="1385832" y="4546150"/>
            <a:ext cx="923925" cy="164431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1" name="Title 1">
            <a:extLst>
              <a:ext uri="{FF2B5EF4-FFF2-40B4-BE49-F238E27FC236}">
                <a16:creationId xmlns:a16="http://schemas.microsoft.com/office/drawing/2014/main" id="{90EDFC16-A0F2-4D4B-94D1-CA35685628E6}"/>
              </a:ext>
            </a:extLst>
          </p:cNvPr>
          <p:cNvSpPr txBox="1">
            <a:spLocks/>
          </p:cNvSpPr>
          <p:nvPr/>
        </p:nvSpPr>
        <p:spPr>
          <a:xfrm>
            <a:off x="6267449" y="4566280"/>
            <a:ext cx="6096000"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285750" indent="-285750" algn="l">
              <a:buFontTx/>
              <a:buChar char="-"/>
            </a:pPr>
            <a:r>
              <a:rPr lang="en-US" sz="1600" b="1" dirty="0">
                <a:solidFill>
                  <a:srgbClr val="002060"/>
                </a:solidFill>
              </a:rPr>
              <a:t>The Principal-Agency Theory is used to understand problem of       </a:t>
            </a:r>
            <a:r>
              <a:rPr lang="en-US" sz="1600" b="1" dirty="0">
                <a:solidFill>
                  <a:srgbClr val="FF0000"/>
                </a:solidFill>
              </a:rPr>
              <a:t>motivation and control </a:t>
            </a:r>
            <a:r>
              <a:rPr lang="en-US" sz="1600" b="1" dirty="0">
                <a:solidFill>
                  <a:srgbClr val="002060"/>
                </a:solidFill>
              </a:rPr>
              <a:t>emanating from divorce between ownership and  control which leads to the </a:t>
            </a:r>
            <a:r>
              <a:rPr lang="en-US" sz="1600" b="1" dirty="0">
                <a:solidFill>
                  <a:srgbClr val="FF0000"/>
                </a:solidFill>
              </a:rPr>
              <a:t>agency problem </a:t>
            </a:r>
            <a:r>
              <a:rPr lang="en-US" sz="1600" b="1" dirty="0" err="1">
                <a:solidFill>
                  <a:srgbClr val="FF0000"/>
                </a:solidFill>
              </a:rPr>
              <a:t>i.e</a:t>
            </a:r>
            <a:r>
              <a:rPr lang="en-US" sz="1600" b="1" dirty="0">
                <a:solidFill>
                  <a:srgbClr val="FF0000"/>
                </a:solidFill>
              </a:rPr>
              <a:t> conflict of interest</a:t>
            </a:r>
          </a:p>
          <a:p>
            <a:pPr marL="285750" indent="-285750" algn="l">
              <a:buFontTx/>
              <a:buChar char="-"/>
            </a:pPr>
            <a:endParaRPr lang="en-US" sz="1600" b="1" dirty="0">
              <a:solidFill>
                <a:srgbClr val="FF0000"/>
              </a:solidFill>
            </a:endParaRPr>
          </a:p>
          <a:p>
            <a:pPr marL="285750" indent="-285750" algn="l">
              <a:buFontTx/>
              <a:buChar char="-"/>
            </a:pPr>
            <a:r>
              <a:rPr lang="en-GB" sz="1600" b="1" dirty="0">
                <a:solidFill>
                  <a:srgbClr val="002060"/>
                </a:solidFill>
              </a:rPr>
              <a:t>shareholders being the principals can vote to remove directors from office (note – market reaction to such changes)</a:t>
            </a:r>
          </a:p>
          <a:p>
            <a:pPr marL="285750" indent="-285750" algn="l">
              <a:buFontTx/>
              <a:buChar char="-"/>
            </a:pPr>
            <a:endParaRPr lang="en-GB" sz="1600" b="1" dirty="0">
              <a:solidFill>
                <a:srgbClr val="002060"/>
              </a:solidFill>
            </a:endParaRPr>
          </a:p>
          <a:p>
            <a:pPr marL="285750" indent="-285750" algn="l">
              <a:buFontTx/>
              <a:buChar char="-"/>
            </a:pPr>
            <a:r>
              <a:rPr lang="en-GB" sz="1600" b="1" dirty="0">
                <a:solidFill>
                  <a:srgbClr val="002060"/>
                </a:solidFill>
              </a:rPr>
              <a:t>Shareholders can assume control but usually results in agency costs </a:t>
            </a:r>
            <a:r>
              <a:rPr lang="en-GB" sz="1600" b="1" dirty="0" err="1">
                <a:solidFill>
                  <a:srgbClr val="002060"/>
                </a:solidFill>
              </a:rPr>
              <a:t>e.g</a:t>
            </a:r>
            <a:r>
              <a:rPr lang="en-GB" sz="1600" b="1" dirty="0">
                <a:solidFill>
                  <a:srgbClr val="002060"/>
                </a:solidFill>
              </a:rPr>
              <a:t> consulting costs and appointing external auditors in additional capacity</a:t>
            </a:r>
          </a:p>
          <a:p>
            <a:pPr marL="285750" indent="-285750" algn="l">
              <a:buFontTx/>
              <a:buChar char="-"/>
            </a:pPr>
            <a:endParaRPr lang="en-GB" sz="1600" b="1" dirty="0">
              <a:solidFill>
                <a:srgbClr val="002060"/>
              </a:solidFill>
            </a:endParaRPr>
          </a:p>
          <a:p>
            <a:pPr marL="285750" indent="-285750" algn="l">
              <a:buFontTx/>
              <a:buChar char="-"/>
            </a:pPr>
            <a:r>
              <a:rPr lang="en-GB" sz="1600" b="1" dirty="0">
                <a:solidFill>
                  <a:srgbClr val="002060"/>
                </a:solidFill>
              </a:rPr>
              <a:t>NB: shareholders are normally restricted from accessing books of account and forecasts (not involved in day-to-day operations)</a:t>
            </a:r>
          </a:p>
          <a:p>
            <a:pPr algn="l"/>
            <a:endParaRPr lang="en-GB" sz="1600" b="1" dirty="0">
              <a:solidFill>
                <a:srgbClr val="002060"/>
              </a:solidFill>
            </a:endParaRPr>
          </a:p>
        </p:txBody>
      </p:sp>
    </p:spTree>
    <p:extLst>
      <p:ext uri="{BB962C8B-B14F-4D97-AF65-F5344CB8AC3E}">
        <p14:creationId xmlns:p14="http://schemas.microsoft.com/office/powerpoint/2010/main" val="10192910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1000" fill="hold"/>
                                        <p:tgtEl>
                                          <p:spTgt spid="12"/>
                                        </p:tgtEl>
                                        <p:attrNameLst>
                                          <p:attrName>ppt_w</p:attrName>
                                        </p:attrNameLst>
                                      </p:cBhvr>
                                      <p:tavLst>
                                        <p:tav tm="0">
                                          <p:val>
                                            <p:fltVal val="0"/>
                                          </p:val>
                                        </p:tav>
                                        <p:tav tm="100000">
                                          <p:val>
                                            <p:strVal val="#ppt_w"/>
                                          </p:val>
                                        </p:tav>
                                      </p:tavLst>
                                    </p:anim>
                                    <p:anim calcmode="lin" valueType="num">
                                      <p:cBhvr>
                                        <p:cTn id="24" dur="1000" fill="hold"/>
                                        <p:tgtEl>
                                          <p:spTgt spid="12"/>
                                        </p:tgtEl>
                                        <p:attrNameLst>
                                          <p:attrName>ppt_h</p:attrName>
                                        </p:attrNameLst>
                                      </p:cBhvr>
                                      <p:tavLst>
                                        <p:tav tm="0">
                                          <p:val>
                                            <p:fltVal val="0"/>
                                          </p:val>
                                        </p:tav>
                                        <p:tav tm="100000">
                                          <p:val>
                                            <p:strVal val="#ppt_h"/>
                                          </p:val>
                                        </p:tav>
                                      </p:tavLst>
                                    </p:anim>
                                    <p:anim calcmode="lin" valueType="num">
                                      <p:cBhvr>
                                        <p:cTn id="25" dur="1000" fill="hold"/>
                                        <p:tgtEl>
                                          <p:spTgt spid="12"/>
                                        </p:tgtEl>
                                        <p:attrNameLst>
                                          <p:attrName>style.rotation</p:attrName>
                                        </p:attrNameLst>
                                      </p:cBhvr>
                                      <p:tavLst>
                                        <p:tav tm="0">
                                          <p:val>
                                            <p:fltVal val="90"/>
                                          </p:val>
                                        </p:tav>
                                        <p:tav tm="100000">
                                          <p:val>
                                            <p:fltVal val="0"/>
                                          </p:val>
                                        </p:tav>
                                      </p:tavLst>
                                    </p:anim>
                                    <p:animEffect transition="in" filter="fade">
                                      <p:cBhvr>
                                        <p:cTn id="26" dur="1000"/>
                                        <p:tgtEl>
                                          <p:spTgt spid="12"/>
                                        </p:tgtEl>
                                      </p:cBhvr>
                                    </p:animEffect>
                                  </p:childTnLst>
                                </p:cTn>
                              </p:par>
                              <p:par>
                                <p:cTn id="27" presetID="31" presetClass="entr" presetSubtype="0" fill="hold" nodeType="withEffect">
                                  <p:stCondLst>
                                    <p:cond delay="0"/>
                                  </p:stCondLst>
                                  <p:childTnLst>
                                    <p:set>
                                      <p:cBhvr>
                                        <p:cTn id="28" dur="1" fill="hold">
                                          <p:stCondLst>
                                            <p:cond delay="0"/>
                                          </p:stCondLst>
                                        </p:cTn>
                                        <p:tgtEl>
                                          <p:spTgt spid="20"/>
                                        </p:tgtEl>
                                        <p:attrNameLst>
                                          <p:attrName>style.visibility</p:attrName>
                                        </p:attrNameLst>
                                      </p:cBhvr>
                                      <p:to>
                                        <p:strVal val="visible"/>
                                      </p:to>
                                    </p:set>
                                    <p:anim calcmode="lin" valueType="num">
                                      <p:cBhvr>
                                        <p:cTn id="29" dur="1000" fill="hold"/>
                                        <p:tgtEl>
                                          <p:spTgt spid="20"/>
                                        </p:tgtEl>
                                        <p:attrNameLst>
                                          <p:attrName>ppt_w</p:attrName>
                                        </p:attrNameLst>
                                      </p:cBhvr>
                                      <p:tavLst>
                                        <p:tav tm="0">
                                          <p:val>
                                            <p:fltVal val="0"/>
                                          </p:val>
                                        </p:tav>
                                        <p:tav tm="100000">
                                          <p:val>
                                            <p:strVal val="#ppt_w"/>
                                          </p:val>
                                        </p:tav>
                                      </p:tavLst>
                                    </p:anim>
                                    <p:anim calcmode="lin" valueType="num">
                                      <p:cBhvr>
                                        <p:cTn id="30" dur="1000" fill="hold"/>
                                        <p:tgtEl>
                                          <p:spTgt spid="20"/>
                                        </p:tgtEl>
                                        <p:attrNameLst>
                                          <p:attrName>ppt_h</p:attrName>
                                        </p:attrNameLst>
                                      </p:cBhvr>
                                      <p:tavLst>
                                        <p:tav tm="0">
                                          <p:val>
                                            <p:fltVal val="0"/>
                                          </p:val>
                                        </p:tav>
                                        <p:tav tm="100000">
                                          <p:val>
                                            <p:strVal val="#ppt_h"/>
                                          </p:val>
                                        </p:tav>
                                      </p:tavLst>
                                    </p:anim>
                                    <p:anim calcmode="lin" valueType="num">
                                      <p:cBhvr>
                                        <p:cTn id="31" dur="1000" fill="hold"/>
                                        <p:tgtEl>
                                          <p:spTgt spid="20"/>
                                        </p:tgtEl>
                                        <p:attrNameLst>
                                          <p:attrName>style.rotation</p:attrName>
                                        </p:attrNameLst>
                                      </p:cBhvr>
                                      <p:tavLst>
                                        <p:tav tm="0">
                                          <p:val>
                                            <p:fltVal val="90"/>
                                          </p:val>
                                        </p:tav>
                                        <p:tav tm="100000">
                                          <p:val>
                                            <p:fltVal val="0"/>
                                          </p:val>
                                        </p:tav>
                                      </p:tavLst>
                                    </p:anim>
                                    <p:animEffect transition="in" filter="fade">
                                      <p:cBhvr>
                                        <p:cTn id="32" dur="10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 calcmode="lin" valueType="num">
                                      <p:cBhvr additive="base">
                                        <p:cTn id="37" dur="500" fill="hold"/>
                                        <p:tgtEl>
                                          <p:spTgt spid="21"/>
                                        </p:tgtEl>
                                        <p:attrNameLst>
                                          <p:attrName>ppt_x</p:attrName>
                                        </p:attrNameLst>
                                      </p:cBhvr>
                                      <p:tavLst>
                                        <p:tav tm="0">
                                          <p:val>
                                            <p:strVal val="#ppt_x"/>
                                          </p:val>
                                        </p:tav>
                                        <p:tav tm="100000">
                                          <p:val>
                                            <p:strVal val="#ppt_x"/>
                                          </p:val>
                                        </p:tav>
                                      </p:tavLst>
                                    </p:anim>
                                    <p:anim calcmode="lin" valueType="num">
                                      <p:cBhvr additive="base">
                                        <p:cTn id="3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6198521"/>
            <a:ext cx="12192000" cy="680127"/>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78647"/>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2132875" y="3037841"/>
            <a:ext cx="9285514" cy="114300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algn="l"/>
            <a:r>
              <a:rPr lang="en-US" sz="4800" b="1" dirty="0">
                <a:solidFill>
                  <a:srgbClr val="FFFF00"/>
                </a:solidFill>
                <a:latin typeface="+mn-lt"/>
              </a:rPr>
              <a:t>Next: </a:t>
            </a:r>
            <a:r>
              <a:rPr lang="en-US" sz="4800" b="1" dirty="0">
                <a:solidFill>
                  <a:srgbClr val="FFFF00"/>
                </a:solidFill>
                <a:effectLst/>
                <a:latin typeface="Arial" panose="020B0604020202020204" pitchFamily="34" charset="0"/>
                <a:ea typeface="Arial MT"/>
                <a:cs typeface="Arial MT"/>
              </a:rPr>
              <a:t>Stakeholder</a:t>
            </a:r>
            <a:r>
              <a:rPr lang="en-US" sz="4800" b="1" spc="-10" dirty="0">
                <a:solidFill>
                  <a:srgbClr val="FFFF00"/>
                </a:solidFill>
                <a:effectLst/>
                <a:latin typeface="Arial" panose="020B0604020202020204" pitchFamily="34" charset="0"/>
                <a:ea typeface="Arial MT"/>
                <a:cs typeface="Arial MT"/>
              </a:rPr>
              <a:t> </a:t>
            </a:r>
            <a:r>
              <a:rPr lang="en-US" sz="4800" b="1" dirty="0">
                <a:solidFill>
                  <a:srgbClr val="FFFF00"/>
                </a:solidFill>
                <a:effectLst/>
                <a:latin typeface="Arial" panose="020B0604020202020204" pitchFamily="34" charset="0"/>
                <a:ea typeface="Arial MT"/>
                <a:cs typeface="Arial MT"/>
              </a:rPr>
              <a:t>and</a:t>
            </a:r>
            <a:r>
              <a:rPr lang="en-US" sz="4800" b="1" spc="-5" dirty="0">
                <a:solidFill>
                  <a:srgbClr val="FFFF00"/>
                </a:solidFill>
                <a:effectLst/>
                <a:latin typeface="Arial" panose="020B0604020202020204" pitchFamily="34" charset="0"/>
                <a:ea typeface="Arial MT"/>
                <a:cs typeface="Arial MT"/>
              </a:rPr>
              <a:t> </a:t>
            </a:r>
            <a:r>
              <a:rPr lang="en-US" sz="4800" b="1" dirty="0">
                <a:solidFill>
                  <a:srgbClr val="FFFF00"/>
                </a:solidFill>
                <a:effectLst/>
                <a:latin typeface="Arial" panose="020B0604020202020204" pitchFamily="34" charset="0"/>
                <a:ea typeface="Arial MT"/>
                <a:cs typeface="Arial MT"/>
              </a:rPr>
              <a:t>stakeholder</a:t>
            </a:r>
            <a:r>
              <a:rPr lang="en-US" sz="4800" b="1" spc="-10" dirty="0">
                <a:solidFill>
                  <a:srgbClr val="FFFF00"/>
                </a:solidFill>
                <a:effectLst/>
                <a:latin typeface="Arial" panose="020B0604020202020204" pitchFamily="34" charset="0"/>
                <a:ea typeface="Arial MT"/>
                <a:cs typeface="Arial MT"/>
              </a:rPr>
              <a:t> </a:t>
            </a:r>
            <a:r>
              <a:rPr lang="en-US" sz="4800" b="1" dirty="0">
                <a:solidFill>
                  <a:srgbClr val="FFFF00"/>
                </a:solidFill>
                <a:effectLst/>
                <a:latin typeface="Arial" panose="020B0604020202020204" pitchFamily="34" charset="0"/>
                <a:ea typeface="Arial MT"/>
                <a:cs typeface="Arial MT"/>
              </a:rPr>
              <a:t>interest</a:t>
            </a:r>
            <a:r>
              <a:rPr lang="en-US" sz="4800" b="1" spc="-5" dirty="0">
                <a:solidFill>
                  <a:srgbClr val="FFFF00"/>
                </a:solidFill>
                <a:effectLst/>
                <a:latin typeface="Arial" panose="020B0604020202020204" pitchFamily="34" charset="0"/>
                <a:ea typeface="Arial MT"/>
                <a:cs typeface="Arial MT"/>
              </a:rPr>
              <a:t> </a:t>
            </a:r>
            <a:r>
              <a:rPr lang="en-US" sz="4800" b="1" dirty="0">
                <a:solidFill>
                  <a:srgbClr val="FFFF00"/>
                </a:solidFill>
                <a:effectLst/>
                <a:latin typeface="Arial" panose="020B0604020202020204" pitchFamily="34" charset="0"/>
                <a:ea typeface="Arial MT"/>
                <a:cs typeface="Arial MT"/>
              </a:rPr>
              <a:t>analysis</a:t>
            </a:r>
            <a:r>
              <a:rPr lang="en-US" sz="4800" b="1" spc="-10" dirty="0">
                <a:solidFill>
                  <a:srgbClr val="FFFF00"/>
                </a:solidFill>
                <a:effectLst/>
                <a:latin typeface="Arial" panose="020B0604020202020204" pitchFamily="34" charset="0"/>
                <a:ea typeface="Arial MT"/>
                <a:cs typeface="Arial MT"/>
              </a:rPr>
              <a:t>: </a:t>
            </a:r>
          </a:p>
          <a:p>
            <a:pPr algn="l"/>
            <a:r>
              <a:rPr lang="en-US" sz="4800" b="1" spc="-10" dirty="0">
                <a:solidFill>
                  <a:srgbClr val="FFFF00"/>
                </a:solidFill>
                <a:effectLst/>
                <a:latin typeface="Arial" panose="020B0604020202020204" pitchFamily="34" charset="0"/>
                <a:ea typeface="Arial MT"/>
                <a:cs typeface="Arial MT"/>
              </a:rPr>
              <a:t>Measuring shareholder returns (ROCE, EPS </a:t>
            </a:r>
            <a:r>
              <a:rPr lang="en-US" sz="4800" b="1" spc="-10" dirty="0" err="1">
                <a:solidFill>
                  <a:srgbClr val="FFFF00"/>
                </a:solidFill>
                <a:effectLst/>
                <a:latin typeface="Arial" panose="020B0604020202020204" pitchFamily="34" charset="0"/>
                <a:ea typeface="Arial MT"/>
                <a:cs typeface="Arial MT"/>
              </a:rPr>
              <a:t>etc</a:t>
            </a:r>
            <a:r>
              <a:rPr lang="en-US" sz="4800" b="1" spc="-10" dirty="0">
                <a:solidFill>
                  <a:srgbClr val="FFFF00"/>
                </a:solidFill>
                <a:effectLst/>
                <a:latin typeface="Arial" panose="020B0604020202020204" pitchFamily="34" charset="0"/>
                <a:ea typeface="Arial MT"/>
                <a:cs typeface="Arial MT"/>
              </a:rPr>
              <a:t>) </a:t>
            </a:r>
            <a:r>
              <a:rPr lang="en-US" sz="4800" b="1" spc="-10" dirty="0">
                <a:solidFill>
                  <a:srgbClr val="FFFF00"/>
                </a:solidFill>
                <a:effectLst/>
                <a:latin typeface="Arial MT"/>
                <a:ea typeface="Arial MT"/>
                <a:cs typeface="Arial MT"/>
              </a:rPr>
              <a:t>–</a:t>
            </a:r>
            <a:r>
              <a:rPr lang="en-US" sz="4800" b="1" spc="-10" dirty="0">
                <a:solidFill>
                  <a:srgbClr val="FFFF00"/>
                </a:solidFill>
                <a:effectLst/>
                <a:latin typeface="Arial" panose="020B0604020202020204" pitchFamily="34" charset="0"/>
                <a:ea typeface="Arial MT"/>
                <a:cs typeface="Arial MT"/>
              </a:rPr>
              <a:t> competing goals - </a:t>
            </a:r>
            <a:r>
              <a:rPr lang="en-US" sz="4800" b="1" dirty="0">
                <a:solidFill>
                  <a:srgbClr val="FFFF00"/>
                </a:solidFill>
                <a:effectLst/>
                <a:latin typeface="Arial MT"/>
                <a:ea typeface="Arial MT"/>
                <a:cs typeface="Arial MT"/>
              </a:rPr>
              <a:t>stakeholder analysis, stakeholder</a:t>
            </a:r>
            <a:r>
              <a:rPr lang="en-US" sz="4800" b="1" spc="-295" dirty="0">
                <a:solidFill>
                  <a:srgbClr val="FFFF00"/>
                </a:solidFill>
                <a:effectLst/>
                <a:latin typeface="Arial MT"/>
                <a:ea typeface="Arial MT"/>
                <a:cs typeface="Arial MT"/>
              </a:rPr>
              <a:t>  </a:t>
            </a:r>
            <a:r>
              <a:rPr lang="en-US" sz="4800" b="1" dirty="0">
                <a:solidFill>
                  <a:srgbClr val="FFFF00"/>
                </a:solidFill>
                <a:effectLst/>
                <a:latin typeface="Arial MT"/>
                <a:ea typeface="Arial MT"/>
                <a:cs typeface="Arial MT"/>
              </a:rPr>
              <a:t>management</a:t>
            </a:r>
            <a:r>
              <a:rPr lang="en-US" sz="4800" b="1" spc="-5" dirty="0">
                <a:solidFill>
                  <a:srgbClr val="FFFF00"/>
                </a:solidFill>
                <a:effectLst/>
                <a:latin typeface="Arial MT"/>
                <a:ea typeface="Arial MT"/>
                <a:cs typeface="Arial MT"/>
              </a:rPr>
              <a:t> </a:t>
            </a:r>
            <a:r>
              <a:rPr lang="en-US" sz="4800" b="1" dirty="0">
                <a:solidFill>
                  <a:srgbClr val="FFFF00"/>
                </a:solidFill>
                <a:effectLst/>
                <a:latin typeface="Arial MT"/>
                <a:ea typeface="Arial MT"/>
                <a:cs typeface="Arial MT"/>
              </a:rPr>
              <a:t>approach</a:t>
            </a:r>
            <a:r>
              <a:rPr lang="en-US" sz="8000" b="1" dirty="0">
                <a:solidFill>
                  <a:srgbClr val="002060"/>
                </a:solidFill>
              </a:rPr>
              <a:t> </a:t>
            </a:r>
          </a:p>
          <a:p>
            <a:pPr algn="ctr"/>
            <a:endParaRPr lang="en-GB" sz="4800" dirty="0">
              <a:solidFill>
                <a:srgbClr val="FFFF00"/>
              </a:solidFill>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6198521"/>
            <a:ext cx="12192000" cy="680127"/>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1999" cy="68579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6705599" y="0"/>
            <a:ext cx="5486400" cy="1328057"/>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r>
              <a:rPr lang="en-US" sz="8800" b="1" dirty="0">
                <a:solidFill>
                  <a:srgbClr val="002060"/>
                </a:solidFill>
              </a:rPr>
              <a:t>Break time</a:t>
            </a:r>
            <a:endParaRPr lang="en-GB" sz="8800" dirty="0"/>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242</TotalTime>
  <Words>1536</Words>
  <Application>Microsoft Office PowerPoint</Application>
  <PresentationFormat>Widescreen</PresentationFormat>
  <Paragraphs>207</Paragraphs>
  <Slides>31</Slides>
  <Notes>2</Notes>
  <HiddenSlides>0</HiddenSlides>
  <MMClips>7</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31</vt:i4>
      </vt:variant>
    </vt:vector>
  </HeadingPairs>
  <TitlesOfParts>
    <vt:vector size="43" baseType="lpstr">
      <vt:lpstr>Aptos</vt:lpstr>
      <vt:lpstr>Arial</vt:lpstr>
      <vt:lpstr>Arial MT</vt:lpstr>
      <vt:lpstr>Calibri</vt:lpstr>
      <vt:lpstr>Calibri Light</vt:lpstr>
      <vt:lpstr>Myriad Pro</vt:lpstr>
      <vt:lpstr>Verdana</vt:lpstr>
      <vt:lpstr>Webdings</vt:lpstr>
      <vt:lpstr>Wingdings</vt:lpstr>
      <vt:lpstr>Office Theme</vt:lpstr>
      <vt:lpstr>20140311PresentationUWTSDTemplate</vt:lpstr>
      <vt:lpstr>1_20140311PresentationUWTSDTemplate</vt:lpstr>
      <vt:lpstr>BA Business Management</vt:lpstr>
      <vt:lpstr>Lesson plan for Week 1:  We aim to do the following:</vt:lpstr>
      <vt:lpstr>Welcome by your Lecturer</vt:lpstr>
      <vt:lpstr>PowerPoint Presentation</vt:lpstr>
      <vt:lpstr>Please introduce yourself</vt:lpstr>
      <vt:lpstr>Welcome   Welcome to UWTSD! We are thrilled to have you join our vibrant and diverse community of learners.  As you embark on this exciting journey of education and personal growth, we want you to know that you are an integral part of our family. We are always there to support and guide you through your learning journey here at UWTSD. Please attend to various support sessions and make use of resources available to enhance your skills &amp; business awareness.</vt:lpstr>
      <vt:lpstr>Module LCBB5008 &amp; Class Expectations</vt:lpstr>
      <vt:lpstr>Attendance</vt:lpstr>
      <vt:lpstr>Module description</vt:lpstr>
      <vt:lpstr>Learning outcomes</vt:lpstr>
      <vt:lpstr>PowerPoint Presentation</vt:lpstr>
      <vt:lpstr>Study time allocation The study time for this module: </vt:lpstr>
      <vt:lpstr>Assessments</vt:lpstr>
      <vt:lpstr>Let’s start by testing your knowledge</vt:lpstr>
      <vt:lpstr>Let’s now consider real stuff</vt:lpstr>
      <vt:lpstr>Organisation: An organisation is a social arrangement for the controlled performance of collective goals for shared benefits (NAO Value for money, 2016)</vt:lpstr>
      <vt:lpstr>Group activity In pairs, discuss why you would start/ consider starting your own business. What is/are the motivations for starting your own business? Share with the class  </vt:lpstr>
      <vt:lpstr>Why would you start a business? </vt:lpstr>
      <vt:lpstr>What is Management Economics?  Why Management Economics?  - Concerned with the understanding of micro and macro factors and their impact on business decision-making    Basic economics problem (organization in context):   </vt:lpstr>
      <vt:lpstr>Organisation in context</vt:lpstr>
      <vt:lpstr>Types of business organisations </vt:lpstr>
      <vt:lpstr>Forms of organizations We all live in an increasingly complex and dynamic world in which organizations feature significantly. We work for organizations, we shop at them, we spend our leisure time in them and use them to improve the quality  of our life such as universities, doctors and  dentists.  Though these organizations can be in  different forms: Public sector Private sector Voluntary sector </vt:lpstr>
      <vt:lpstr>Public sector organizations</vt:lpstr>
      <vt:lpstr>Examples of public sector organizations</vt:lpstr>
      <vt:lpstr>Private sector organizations</vt:lpstr>
      <vt:lpstr>Voluntary sector organizations</vt:lpstr>
      <vt:lpstr>Example of voluntary sector organizations</vt:lpstr>
      <vt:lpstr>Group Activity:  In groups of 3-4 students,  list more examples of organisations falling under each sector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Muno</dc:creator>
  <cp:lastModifiedBy>Clara Garatono</cp:lastModifiedBy>
  <cp:revision>43</cp:revision>
  <dcterms:created xsi:type="dcterms:W3CDTF">2022-01-21T02:44:46Z</dcterms:created>
  <dcterms:modified xsi:type="dcterms:W3CDTF">2024-09-13T16:58:47Z</dcterms:modified>
</cp:coreProperties>
</file>