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1"/>
  </p:sldMasterIdLst>
  <p:notesMasterIdLst>
    <p:notesMasterId r:id="rId11"/>
  </p:notesMasterIdLst>
  <p:sldIdLst>
    <p:sldId id="265" r:id="rId2"/>
    <p:sldId id="1999" r:id="rId3"/>
    <p:sldId id="2000" r:id="rId4"/>
    <p:sldId id="1991" r:id="rId5"/>
    <p:sldId id="2013" r:id="rId6"/>
    <p:sldId id="2003" r:id="rId7"/>
    <p:sldId id="2002" r:id="rId8"/>
    <p:sldId id="1993" r:id="rId9"/>
    <p:sldId id="201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3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  <p:cmAuthor id="2" name="NEW USER" initials="NU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6F4A0F-E6D8-7B52-E259-DD1446DF3FBE}" v="3" dt="2024-10-08T09:41:43.3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87"/>
  </p:normalViewPr>
  <p:slideViewPr>
    <p:cSldViewPr snapToGrid="0">
      <p:cViewPr varScale="1">
        <p:scale>
          <a:sx n="104" d="100"/>
          <a:sy n="104" d="100"/>
        </p:scale>
        <p:origin x="896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C7A6D8-38AC-5443-8349-620465123E24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7D9720-2B48-D842-821E-0A78D980E58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910684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Ychwanegu rhannu?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FF9C4-60E6-EE43-AC9D-520D57F923AB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998498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FF9C4-60E6-EE43-AC9D-520D57F923AB}" type="slidenum">
              <a:rPr lang="cy-GB" smtClean="0"/>
              <a:t>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242547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26382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38713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08471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98394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5975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39120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94858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38284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71010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69475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38110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B53A1C-144F-E542-B729-390E9B16CA38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61522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2.jpe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C0F3077-8ED8-3306-3B34-5A2CBE7A2FEA}"/>
              </a:ext>
            </a:extLst>
          </p:cNvPr>
          <p:cNvSpPr txBox="1"/>
          <p:nvPr/>
        </p:nvSpPr>
        <p:spPr>
          <a:xfrm>
            <a:off x="2715291" y="1667"/>
            <a:ext cx="6761409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3600" b="1">
                <a:latin typeface="Arial"/>
                <a:cs typeface="Arial"/>
              </a:rPr>
              <a:t>Cynllun Gwers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3FA2A58-9F5C-3F86-59F4-F59B9104DBFD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 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Cynllunio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gwers</a:t>
            </a:r>
            <a:endParaRPr lang="en-GB" altLang="en-US" err="1">
              <a:ea typeface="Calibri"/>
              <a:cs typeface="Calibri"/>
            </a:endParaRPr>
          </a:p>
        </p:txBody>
      </p:sp>
      <p:pic>
        <p:nvPicPr>
          <p:cNvPr id="3" name="Picture 2" descr="A purple and white triangle logo&#10;&#10;Description automatically generated">
            <a:extLst>
              <a:ext uri="{FF2B5EF4-FFF2-40B4-BE49-F238E27FC236}">
                <a16:creationId xmlns:a16="http://schemas.microsoft.com/office/drawing/2014/main" id="{5CFEE894-A151-274A-2F32-B337A870D7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77650" y="6410325"/>
            <a:ext cx="514350" cy="438150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57EE500-DE7B-8DCA-BBFA-A18532C37A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8821501"/>
              </p:ext>
            </p:extLst>
          </p:nvPr>
        </p:nvGraphicFramePr>
        <p:xfrm>
          <a:off x="229520" y="536742"/>
          <a:ext cx="11804235" cy="594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96264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4629065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3278906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819150"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 /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 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 2</a:t>
                      </a:r>
                      <a:endParaRPr lang="en-US" sz="1800"/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 /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Area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Experience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Y Celfyddydau Mynegiannol / </a:t>
                      </a:r>
                      <a:r>
                        <a:rPr lang="cy-GB" sz="18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Expressive</a:t>
                      </a:r>
                      <a:r>
                        <a:rPr lang="cy-GB" sz="18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cy-GB" sz="18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Arts</a:t>
                      </a:r>
                      <a:endParaRPr lang="cy-GB" sz="1800" b="1" i="0" u="none" strike="noStrike" noProof="0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Amcan y Wers / Nod y wers:</a:t>
                      </a:r>
                    </a:p>
                    <a:p>
                      <a:pPr lvl="0">
                        <a:buNone/>
                      </a:pPr>
                      <a:r>
                        <a:rPr lang="cy-GB" sz="18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Complete</a:t>
                      </a:r>
                      <a:r>
                        <a:rPr lang="cy-GB" sz="18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 a </a:t>
                      </a:r>
                      <a:r>
                        <a:rPr lang="cy-GB" sz="18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task</a:t>
                      </a:r>
                      <a:r>
                        <a:rPr lang="cy-GB" sz="18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 by </a:t>
                      </a:r>
                      <a:r>
                        <a:rPr lang="cy-GB" sz="18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listening</a:t>
                      </a:r>
                      <a:r>
                        <a:rPr lang="cy-GB" sz="18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cy-GB" sz="18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and</a:t>
                      </a:r>
                      <a:r>
                        <a:rPr lang="cy-GB" sz="18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cy-GB" sz="18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understanding</a:t>
                      </a:r>
                      <a:r>
                        <a:rPr lang="cy-GB" sz="18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cy-GB" sz="18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commands</a:t>
                      </a:r>
                      <a:r>
                        <a:rPr lang="cy-GB" sz="18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cy-GB" sz="1800" b="0" i="0" u="none" strike="noStrike" noProof="0" err="1">
                          <a:solidFill>
                            <a:schemeClr val="tx1"/>
                          </a:solidFill>
                          <a:latin typeface="Arial"/>
                        </a:rPr>
                        <a:t>in</a:t>
                      </a:r>
                      <a:r>
                        <a:rPr lang="cy-GB" sz="18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 Welsh</a:t>
                      </a:r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1962749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  / Previous Knowledge:</a:t>
                      </a:r>
                    </a:p>
                    <a:p>
                      <a:pPr marL="342900" indent="-342900">
                        <a:buFont typeface="Arial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Colours in Welsh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Question pattern; Pa liw ydy'r ...?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It is St David's Day on March the 1st and the national Welsh flower is a daffodil.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allweddol:</a:t>
                      </a: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cy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paent / paint</a:t>
                      </a:r>
                      <a:endParaRPr lang="cy-GB" sz="18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cy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papur / paper</a:t>
                      </a:r>
                      <a:endParaRPr lang="cy-GB" sz="18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cy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brwshys paent / paint brushes</a:t>
                      </a:r>
                      <a:endParaRPr lang="cy-GB" sz="18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cy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cennin pedr / daffodil</a:t>
                      </a:r>
                      <a:endParaRPr lang="cy-GB" dirty="0"/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cy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blodyn / flower</a:t>
                      </a: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cy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deilen / leaf</a:t>
                      </a: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cy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dail / leaves</a:t>
                      </a: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cy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coesyn / stem </a:t>
                      </a: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endParaRPr lang="cy-GB" sz="1800" b="0" i="0" u="none" strike="noStrike" noProof="0" dirty="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Iaith:</a:t>
                      </a:r>
                      <a:endParaRPr lang="cy-GB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cy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Pa liw ydy'r ...?</a:t>
                      </a:r>
                      <a:endParaRPr lang="cy-GB" dirty="0"/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cy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Commands in Welsh, e.g. Edrychwch yn ofalus...  / Gwisgwch ... / Rhowch... / Dewiswch...  / Sylwch / Cymysgwch ... / Peintiwch ... /  Golchwch...</a:t>
                      </a:r>
                      <a:endParaRPr lang="en-US" sz="1800" b="0" i="0" u="none" strike="noStrike" noProof="0" dirty="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marL="0" lvl="0" indent="0">
                        <a:buNone/>
                      </a:pPr>
                      <a:endParaRPr lang="cy-GB" sz="1800" b="0" i="0" u="none" strike="noStrike" noProof="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</a:t>
                      </a:r>
                      <a:r>
                        <a:rPr lang="en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Beth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hwn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?  What is this?  Look at the daffodil and learn the different parts in Welsh (see vocabulary).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Language drill: use flash cards to learn the different parts of the daffodil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Follow step by step instructions to paint a picture of a daffodil. 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Questions to ask:  Pa </a:t>
                      </a:r>
                      <a:r>
                        <a:rPr lang="en-GB" sz="1800" b="0" i="0" u="none" strike="noStrike" noProof="0" dirty="0" err="1">
                          <a:solidFill>
                            <a:schemeClr val="tx1"/>
                          </a:solidFill>
                          <a:latin typeface="Arial"/>
                        </a:rPr>
                        <a:t>liw</a:t>
                      </a: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GB" sz="1800" b="0" i="0" u="none" strike="noStrike" noProof="0" dirty="0" err="1">
                          <a:solidFill>
                            <a:schemeClr val="tx1"/>
                          </a:solidFill>
                          <a:latin typeface="Arial"/>
                        </a:rPr>
                        <a:t>ydy</a:t>
                      </a: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 ...? Beth </a:t>
                      </a:r>
                      <a:r>
                        <a:rPr lang="en-GB" sz="1800" b="0" i="0" u="none" strike="noStrike" noProof="0" dirty="0" err="1">
                          <a:solidFill>
                            <a:schemeClr val="tx1"/>
                          </a:solidFill>
                          <a:latin typeface="Arial"/>
                        </a:rPr>
                        <a:t>wyt</a:t>
                      </a: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GB" sz="1800" b="0" i="0" u="none" strike="noStrike" noProof="0" dirty="0" err="1">
                          <a:solidFill>
                            <a:schemeClr val="tx1"/>
                          </a:solidFill>
                          <a:latin typeface="Arial"/>
                        </a:rPr>
                        <a:t>ti'n</a:t>
                      </a: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GB" sz="1800" b="0" i="0" u="none" strike="noStrike" noProof="0" dirty="0" err="1">
                          <a:solidFill>
                            <a:schemeClr val="tx1"/>
                          </a:solidFill>
                          <a:latin typeface="Arial"/>
                        </a:rPr>
                        <a:t>wneud</a:t>
                      </a: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?  / What are you doing?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543281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 / Resources: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paent / paint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papur / paper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brwshys paent / paint brushes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cennin pedr go iawn / a real daffodil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cardiau fflach / flash cards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endParaRPr lang="cy-GB" sz="18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8036073-47DE-A8A0-7BF2-257B3B1BA66D}"/>
              </a:ext>
            </a:extLst>
          </p:cNvPr>
          <p:cNvSpPr txBox="1"/>
          <p:nvPr/>
        </p:nvSpPr>
        <p:spPr>
          <a:xfrm>
            <a:off x="4086225" y="1721142"/>
            <a:ext cx="4613042" cy="468759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72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F127-3455-EA41-883E-00DAE57BBD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1302090"/>
              </p:ext>
            </p:extLst>
          </p:nvPr>
        </p:nvGraphicFramePr>
        <p:xfrm>
          <a:off x="79983" y="579120"/>
          <a:ext cx="12032027" cy="59907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22017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4216400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4593610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777009"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Blwyddyn/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8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Primary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English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medium</a:t>
                      </a:r>
                      <a:endParaRPr lang="cy-GB" sz="1600" b="0" err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 /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Area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Experience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Mathematics</a:t>
                      </a:r>
                      <a:r>
                        <a:rPr lang="cy-GB" sz="16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6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Numeracy</a:t>
                      </a: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Nod y wers/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Aim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the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lesson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  <a:r>
                        <a:rPr lang="cy-GB" sz="1800" b="1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Using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prepostitions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to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about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numbers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the 100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square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.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Using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the 100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square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to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add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,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subtract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multiply</a:t>
                      </a:r>
                      <a:r>
                        <a:rPr lang="cy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.  </a:t>
                      </a:r>
                      <a:endParaRPr lang="cy-GB" sz="18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2150940"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 /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Previous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knowledge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Able to count from 1-100 in Welsh.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Able to name numbers from 1-100 in Welsh.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Recognise question patterns.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Understand how to add, subtract and multiply.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800" b="1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</a:t>
                      </a:r>
                      <a:r>
                        <a:rPr lang="en-GB" sz="1800" b="1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1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allweddol</a:t>
                      </a:r>
                      <a:r>
                        <a:rPr lang="en-GB" sz="1800" b="1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a </a:t>
                      </a:r>
                      <a:r>
                        <a:rPr lang="en-GB" sz="1800" b="1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</a:t>
                      </a:r>
                      <a:r>
                        <a:rPr lang="en-GB" sz="1800" b="1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1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iaith</a:t>
                      </a:r>
                      <a:r>
                        <a:rPr lang="en-GB" sz="1800" b="1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Key vocabulary and language focus:</a:t>
                      </a:r>
                    </a:p>
                    <a:p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Arddodiaid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/ Prepositions: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uwchben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above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ôl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after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cyn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/ before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 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flaen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in front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 dan / under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tu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ôl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behind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sz="16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Patrwm cwestiwn: Pa rif sydd uwchben 8?</a:t>
                      </a:r>
                      <a:endParaRPr lang="en-GB" sz="1600" b="0" noProof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Soft mutation after ‘Pa’ when asking a question e.g. Pa </a:t>
                      </a:r>
                      <a:r>
                        <a:rPr lang="en-GB" sz="1600" b="1" u="sng" noProof="0" err="1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r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if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sydd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cyn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rhif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20?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Differentiated questions for the other groups: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Faint 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__ 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adio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__?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Faint 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__ </a:t>
                      </a:r>
                      <a:r>
                        <a:rPr lang="en-GB" sz="16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tynnu</a:t>
                      </a:r>
                      <a:r>
                        <a:rPr lang="en-GB" sz="16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__?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 addysgu a dysgu / Teaching and Learning Activities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Using language drills to teach and learn the prepositions by singing or moving.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Use various objects in the classroom e.g. ‘a clock’ and ask e.g. "Ble </a:t>
                      </a:r>
                      <a:r>
                        <a:rPr lang="en-GB" sz="16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mae’r</a:t>
                      </a: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6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cloc</a:t>
                      </a: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? </a:t>
                      </a:r>
                      <a:r>
                        <a:rPr lang="en-GB" sz="16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Mae’r</a:t>
                      </a: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6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cloc</a:t>
                      </a: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6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uwchben</a:t>
                      </a: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y </a:t>
                      </a:r>
                      <a:r>
                        <a:rPr lang="en-GB" sz="16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silff</a:t>
                      </a: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6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lyfrau</a:t>
                      </a: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." Also, various toys could be hidden around the classroom before asking where they are to practise using the prepositions.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Use the Language Mat and pocket dice which include the prepositions to practise the question and answer e.g.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"Pa </a:t>
                      </a:r>
                      <a:r>
                        <a:rPr lang="cy-GB" sz="1600" b="1" u="sng" dirty="0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r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if sydd ar ôl 25? Mae rhif 30 ar ôl 25".</a:t>
                      </a:r>
                      <a:endParaRPr lang="en-GB" sz="1600" b="0" noProof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Individual task: read mathematical questions e.g. "Faint </a:t>
                      </a:r>
                      <a:r>
                        <a:rPr lang="en-GB" sz="16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</a:t>
                      </a: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19 </a:t>
                      </a:r>
                      <a:r>
                        <a:rPr lang="en-GB" sz="16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tynnu</a:t>
                      </a: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2?" Use the 100 square to discover the answers.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cy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546474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 / Resources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100 square for every learner. 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Objects in the classroom or soft toys.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Pocket dices including the prepositions which are on the language mat. 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Language mat.</a:t>
                      </a:r>
                      <a:endParaRPr lang="en-GB" sz="1800" b="0" noProof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F8EE9B8E-3802-E862-0573-E0866684D9D9}"/>
              </a:ext>
            </a:extLst>
          </p:cNvPr>
          <p:cNvSpPr/>
          <p:nvPr/>
        </p:nvSpPr>
        <p:spPr>
          <a:xfrm>
            <a:off x="15804" y="6355238"/>
            <a:ext cx="12160391" cy="480608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 dirty="0">
                <a:solidFill>
                  <a:srgbClr val="FFFFFF"/>
                </a:solidFill>
              </a:rPr>
              <a:t>Hyfforddiant Cychwynnol Athrawon: Cynllunio gwers</a:t>
            </a:r>
            <a:endParaRPr lang="cy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0F3077-8ED8-3306-3B34-5A2CBE7A2FEA}"/>
              </a:ext>
            </a:extLst>
          </p:cNvPr>
          <p:cNvSpPr txBox="1"/>
          <p:nvPr/>
        </p:nvSpPr>
        <p:spPr>
          <a:xfrm>
            <a:off x="2715293" y="-95874"/>
            <a:ext cx="6761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pic>
        <p:nvPicPr>
          <p:cNvPr id="2" name="Picture 8">
            <a:extLst>
              <a:ext uri="{FF2B5EF4-FFF2-40B4-BE49-F238E27FC236}">
                <a16:creationId xmlns:a16="http://schemas.microsoft.com/office/drawing/2014/main" id="{9C8BEE06-9008-E0A9-FE08-BB524185DF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7175" y="640259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DE78A06-4B88-C5DC-606B-CA08994D0935}"/>
              </a:ext>
            </a:extLst>
          </p:cNvPr>
          <p:cNvSpPr txBox="1"/>
          <p:nvPr/>
        </p:nvSpPr>
        <p:spPr>
          <a:xfrm>
            <a:off x="3299208" y="1657978"/>
            <a:ext cx="4253802" cy="470597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883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17550CE-1B73-7092-7D23-E5155F157C0F}"/>
              </a:ext>
            </a:extLst>
          </p:cNvPr>
          <p:cNvSpPr/>
          <p:nvPr/>
        </p:nvSpPr>
        <p:spPr>
          <a:xfrm>
            <a:off x="15801" y="6663885"/>
            <a:ext cx="12160391" cy="480608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 dirty="0">
                <a:solidFill>
                  <a:srgbClr val="FFFFFF"/>
                </a:solidFill>
              </a:rPr>
              <a:t>Hyfforddiant Cychwynnol Athrawon: Cynllunio gwers</a:t>
            </a:r>
            <a:endParaRPr lang="cy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9876B7-38D5-9B05-C18B-6F68BB5793DB}"/>
              </a:ext>
            </a:extLst>
          </p:cNvPr>
          <p:cNvSpPr txBox="1"/>
          <p:nvPr/>
        </p:nvSpPr>
        <p:spPr>
          <a:xfrm>
            <a:off x="2855602" y="-43521"/>
            <a:ext cx="6761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>
                <a:latin typeface="Arial" panose="020B0604020202020204" pitchFamily="34" charset="0"/>
                <a:cs typeface="Arial" panose="020B0604020202020204" pitchFamily="34" charset="0"/>
              </a:rPr>
              <a:t>Sgwâr cant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4C95ECEE-E366-1399-D333-06527B4E5DF2}"/>
              </a:ext>
            </a:extLst>
          </p:cNvPr>
          <p:cNvSpPr/>
          <p:nvPr/>
        </p:nvSpPr>
        <p:spPr>
          <a:xfrm>
            <a:off x="278919" y="687816"/>
            <a:ext cx="7000100" cy="1694302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556F86C-240D-8282-F51A-C60F1CC3163A}"/>
              </a:ext>
            </a:extLst>
          </p:cNvPr>
          <p:cNvSpPr txBox="1"/>
          <p:nvPr/>
        </p:nvSpPr>
        <p:spPr>
          <a:xfrm>
            <a:off x="976486" y="848005"/>
            <a:ext cx="762740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Cwestiwn: 	Pa </a:t>
            </a:r>
            <a:r>
              <a:rPr lang="cy-GB" sz="280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if sydd _______ 25?</a:t>
            </a:r>
          </a:p>
          <a:p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		Pa rif sydd </a:t>
            </a:r>
            <a:r>
              <a:rPr lang="cy-GB" sz="2800" b="1" dirty="0">
                <a:solidFill>
                  <a:srgbClr val="008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 25?</a:t>
            </a:r>
          </a:p>
          <a:p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Ateb:		Mae rhif 20 </a:t>
            </a:r>
            <a:r>
              <a:rPr lang="cy-GB" sz="2800" b="1" dirty="0">
                <a:solidFill>
                  <a:srgbClr val="008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 25.</a:t>
            </a:r>
          </a:p>
        </p:txBody>
      </p:sp>
      <p:pic>
        <p:nvPicPr>
          <p:cNvPr id="42" name="Picture 41" descr="A colorful square with numbers&#10;&#10;Description automatically generated">
            <a:extLst>
              <a:ext uri="{FF2B5EF4-FFF2-40B4-BE49-F238E27FC236}">
                <a16:creationId xmlns:a16="http://schemas.microsoft.com/office/drawing/2014/main" id="{3DAC8274-5480-DCC1-6FCA-D40BACD6B2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3734" y="2494610"/>
            <a:ext cx="4166943" cy="4101493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44C15099-7388-7A44-BE16-D4EC4C633AC7}"/>
              </a:ext>
            </a:extLst>
          </p:cNvPr>
          <p:cNvSpPr/>
          <p:nvPr/>
        </p:nvSpPr>
        <p:spPr>
          <a:xfrm>
            <a:off x="3688820" y="4392146"/>
            <a:ext cx="334089" cy="332660"/>
          </a:xfrm>
          <a:prstGeom prst="rect">
            <a:avLst/>
          </a:prstGeom>
          <a:noFill/>
          <a:ln w="38100">
            <a:solidFill>
              <a:srgbClr val="008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C63B923C-AA37-2B86-302B-62A04883FBD3}"/>
              </a:ext>
            </a:extLst>
          </p:cNvPr>
          <p:cNvCxnSpPr>
            <a:cxnSpLocks/>
          </p:cNvCxnSpPr>
          <p:nvPr/>
        </p:nvCxnSpPr>
        <p:spPr>
          <a:xfrm>
            <a:off x="1504256" y="4497689"/>
            <a:ext cx="1882888" cy="13065"/>
          </a:xfrm>
          <a:prstGeom prst="straightConnector1">
            <a:avLst/>
          </a:prstGeom>
          <a:ln w="57150">
            <a:solidFill>
              <a:srgbClr val="008F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7" name="TextBox 46">
            <a:extLst>
              <a:ext uri="{FF2B5EF4-FFF2-40B4-BE49-F238E27FC236}">
                <a16:creationId xmlns:a16="http://schemas.microsoft.com/office/drawing/2014/main" id="{46D4EF07-9848-B517-136F-99E5230C4536}"/>
              </a:ext>
            </a:extLst>
          </p:cNvPr>
          <p:cNvSpPr txBox="1"/>
          <p:nvPr/>
        </p:nvSpPr>
        <p:spPr>
          <a:xfrm>
            <a:off x="127194" y="3917001"/>
            <a:ext cx="1385383" cy="954107"/>
          </a:xfrm>
          <a:prstGeom prst="rect">
            <a:avLst/>
          </a:prstGeom>
          <a:noFill/>
          <a:ln w="38100">
            <a:solidFill>
              <a:srgbClr val="008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>
                <a:latin typeface="Arial" panose="020B0604020202020204" pitchFamily="34" charset="0"/>
                <a:cs typeface="Arial" panose="020B0604020202020204" pitchFamily="34" charset="0"/>
              </a:rPr>
              <a:t>cyn/ </a:t>
            </a:r>
          </a:p>
          <a:p>
            <a:pPr algn="ctr"/>
            <a:r>
              <a:rPr lang="cy-GB" sz="2800">
                <a:latin typeface="Arial" panose="020B0604020202020204" pitchFamily="34" charset="0"/>
                <a:cs typeface="Arial" panose="020B0604020202020204" pitchFamily="34" charset="0"/>
              </a:rPr>
              <a:t>o flaen</a:t>
            </a:r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B4D38B40-21C2-2EFC-F27C-49F977D6556E}"/>
              </a:ext>
            </a:extLst>
          </p:cNvPr>
          <p:cNvCxnSpPr>
            <a:cxnSpLocks/>
          </p:cNvCxnSpPr>
          <p:nvPr/>
        </p:nvCxnSpPr>
        <p:spPr>
          <a:xfrm flipH="1">
            <a:off x="4324585" y="4510755"/>
            <a:ext cx="1689837" cy="47721"/>
          </a:xfrm>
          <a:prstGeom prst="straightConnector1">
            <a:avLst/>
          </a:prstGeom>
          <a:ln w="57150">
            <a:solidFill>
              <a:srgbClr val="008F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82200CC4-924C-6929-25A8-AB18798B23A7}"/>
              </a:ext>
            </a:extLst>
          </p:cNvPr>
          <p:cNvSpPr txBox="1"/>
          <p:nvPr/>
        </p:nvSpPr>
        <p:spPr>
          <a:xfrm>
            <a:off x="6019272" y="4283747"/>
            <a:ext cx="1091381" cy="523220"/>
          </a:xfrm>
          <a:prstGeom prst="rect">
            <a:avLst/>
          </a:prstGeom>
          <a:noFill/>
          <a:ln w="38100">
            <a:solidFill>
              <a:srgbClr val="008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>
                <a:latin typeface="Arial" panose="020B0604020202020204" pitchFamily="34" charset="0"/>
                <a:cs typeface="Arial" panose="020B0604020202020204" pitchFamily="34" charset="0"/>
              </a:rPr>
              <a:t>ar ôl</a:t>
            </a:r>
          </a:p>
        </p:txBody>
      </p: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C04518FE-7091-8769-4A99-7928EE45FD19}"/>
              </a:ext>
            </a:extLst>
          </p:cNvPr>
          <p:cNvCxnSpPr>
            <a:cxnSpLocks/>
          </p:cNvCxnSpPr>
          <p:nvPr/>
        </p:nvCxnSpPr>
        <p:spPr>
          <a:xfrm>
            <a:off x="1764198" y="3063725"/>
            <a:ext cx="2033464" cy="979475"/>
          </a:xfrm>
          <a:prstGeom prst="straightConnector1">
            <a:avLst/>
          </a:prstGeom>
          <a:ln w="57150">
            <a:solidFill>
              <a:srgbClr val="008F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3" name="TextBox 52">
            <a:extLst>
              <a:ext uri="{FF2B5EF4-FFF2-40B4-BE49-F238E27FC236}">
                <a16:creationId xmlns:a16="http://schemas.microsoft.com/office/drawing/2014/main" id="{AF5E6AEA-9519-B2A1-F648-73527725CE35}"/>
              </a:ext>
            </a:extLst>
          </p:cNvPr>
          <p:cNvSpPr txBox="1"/>
          <p:nvPr/>
        </p:nvSpPr>
        <p:spPr>
          <a:xfrm>
            <a:off x="110553" y="2540505"/>
            <a:ext cx="1653645" cy="523220"/>
          </a:xfrm>
          <a:prstGeom prst="rect">
            <a:avLst/>
          </a:prstGeom>
          <a:noFill/>
          <a:ln w="38100">
            <a:solidFill>
              <a:srgbClr val="008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>
                <a:latin typeface="Arial" panose="020B0604020202020204" pitchFamily="34" charset="0"/>
                <a:cs typeface="Arial" panose="020B0604020202020204" pitchFamily="34" charset="0"/>
              </a:rPr>
              <a:t>uwchben</a:t>
            </a:r>
          </a:p>
        </p:txBody>
      </p: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F7A6A959-D7BC-7D7E-7357-661BA29A6732}"/>
              </a:ext>
            </a:extLst>
          </p:cNvPr>
          <p:cNvCxnSpPr>
            <a:cxnSpLocks/>
            <a:stCxn id="59" idx="3"/>
          </p:cNvCxnSpPr>
          <p:nvPr/>
        </p:nvCxnSpPr>
        <p:spPr>
          <a:xfrm flipV="1">
            <a:off x="1495935" y="4928575"/>
            <a:ext cx="2259943" cy="1299112"/>
          </a:xfrm>
          <a:prstGeom prst="straightConnector1">
            <a:avLst/>
          </a:prstGeom>
          <a:ln w="57150">
            <a:solidFill>
              <a:srgbClr val="008F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9" name="TextBox 58">
            <a:extLst>
              <a:ext uri="{FF2B5EF4-FFF2-40B4-BE49-F238E27FC236}">
                <a16:creationId xmlns:a16="http://schemas.microsoft.com/office/drawing/2014/main" id="{1CA7B68A-46F6-DB26-D5B4-02354D753DA2}"/>
              </a:ext>
            </a:extLst>
          </p:cNvPr>
          <p:cNvSpPr txBox="1"/>
          <p:nvPr/>
        </p:nvSpPr>
        <p:spPr>
          <a:xfrm>
            <a:off x="110553" y="5966077"/>
            <a:ext cx="1385382" cy="523220"/>
          </a:xfrm>
          <a:prstGeom prst="rect">
            <a:avLst/>
          </a:prstGeom>
          <a:noFill/>
          <a:ln w="38100">
            <a:solidFill>
              <a:srgbClr val="008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>
                <a:latin typeface="Arial" panose="020B0604020202020204" pitchFamily="34" charset="0"/>
                <a:cs typeface="Arial" panose="020B0604020202020204" pitchFamily="34" charset="0"/>
              </a:rPr>
              <a:t>o dan</a:t>
            </a:r>
          </a:p>
        </p:txBody>
      </p:sp>
      <p:sp>
        <p:nvSpPr>
          <p:cNvPr id="60" name="5-point Star 59">
            <a:extLst>
              <a:ext uri="{FF2B5EF4-FFF2-40B4-BE49-F238E27FC236}">
                <a16:creationId xmlns:a16="http://schemas.microsoft.com/office/drawing/2014/main" id="{5CC5E65B-5FD5-F459-17E6-D7FCC5BB2981}"/>
              </a:ext>
            </a:extLst>
          </p:cNvPr>
          <p:cNvSpPr/>
          <p:nvPr/>
        </p:nvSpPr>
        <p:spPr>
          <a:xfrm>
            <a:off x="3920506" y="5401313"/>
            <a:ext cx="574221" cy="462228"/>
          </a:xfrm>
          <a:prstGeom prst="star5">
            <a:avLst>
              <a:gd name="adj" fmla="val 19375"/>
              <a:gd name="hf" fmla="val 105146"/>
              <a:gd name="vf" fmla="val 110557"/>
            </a:avLst>
          </a:prstGeom>
          <a:solidFill>
            <a:srgbClr val="008F00"/>
          </a:solidFill>
          <a:ln>
            <a:solidFill>
              <a:srgbClr val="008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5A306B74-343F-C19E-B251-7A02560313FD}"/>
              </a:ext>
            </a:extLst>
          </p:cNvPr>
          <p:cNvCxnSpPr>
            <a:cxnSpLocks/>
          </p:cNvCxnSpPr>
          <p:nvPr/>
        </p:nvCxnSpPr>
        <p:spPr>
          <a:xfrm flipH="1">
            <a:off x="4494727" y="5587320"/>
            <a:ext cx="1519695" cy="0"/>
          </a:xfrm>
          <a:prstGeom prst="straightConnector1">
            <a:avLst/>
          </a:prstGeom>
          <a:ln w="57150">
            <a:solidFill>
              <a:srgbClr val="008F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2" name="TextBox 61">
            <a:extLst>
              <a:ext uri="{FF2B5EF4-FFF2-40B4-BE49-F238E27FC236}">
                <a16:creationId xmlns:a16="http://schemas.microsoft.com/office/drawing/2014/main" id="{04192B95-0476-C3A8-AFC6-4A43E777269A}"/>
              </a:ext>
            </a:extLst>
          </p:cNvPr>
          <p:cNvSpPr txBox="1"/>
          <p:nvPr/>
        </p:nvSpPr>
        <p:spPr>
          <a:xfrm>
            <a:off x="6033709" y="5573940"/>
            <a:ext cx="1349886" cy="954107"/>
          </a:xfrm>
          <a:prstGeom prst="rect">
            <a:avLst/>
          </a:prstGeom>
          <a:noFill/>
          <a:ln w="38100">
            <a:solidFill>
              <a:srgbClr val="008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>
                <a:latin typeface="Arial" panose="020B0604020202020204" pitchFamily="34" charset="0"/>
                <a:cs typeface="Arial" panose="020B0604020202020204" pitchFamily="34" charset="0"/>
              </a:rPr>
              <a:t>tu ôl i’r seren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5FD4D728-6153-9F23-1CA2-A46B5D7F215A}"/>
              </a:ext>
            </a:extLst>
          </p:cNvPr>
          <p:cNvSpPr/>
          <p:nvPr/>
        </p:nvSpPr>
        <p:spPr>
          <a:xfrm>
            <a:off x="7526430" y="676019"/>
            <a:ext cx="4386651" cy="5864173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68A590B-BE41-E017-FB63-233533C75ECD}"/>
              </a:ext>
            </a:extLst>
          </p:cNvPr>
          <p:cNvSpPr txBox="1"/>
          <p:nvPr/>
        </p:nvSpPr>
        <p:spPr>
          <a:xfrm>
            <a:off x="7570176" y="955001"/>
            <a:ext cx="4386651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>
                <a:latin typeface="Arial" panose="020B0604020202020204" pitchFamily="34" charset="0"/>
                <a:cs typeface="Arial" panose="020B0604020202020204" pitchFamily="34" charset="0"/>
              </a:rPr>
              <a:t>Cwestiynau mathemategol:</a:t>
            </a:r>
          </a:p>
          <a:p>
            <a:endParaRPr lang="cy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800">
                <a:latin typeface="Arial" panose="020B0604020202020204" pitchFamily="34" charset="0"/>
                <a:cs typeface="Arial" panose="020B0604020202020204" pitchFamily="34" charset="0"/>
              </a:rPr>
              <a:t>Faint ydy __ adio __?</a:t>
            </a:r>
          </a:p>
          <a:p>
            <a:endParaRPr lang="cy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800">
                <a:latin typeface="Arial" panose="020B0604020202020204" pitchFamily="34" charset="0"/>
                <a:cs typeface="Arial" panose="020B0604020202020204" pitchFamily="34" charset="0"/>
              </a:rPr>
              <a:t>Faint ydy __ tynnu __?</a:t>
            </a:r>
          </a:p>
          <a:p>
            <a:endParaRPr lang="cy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Plus 14">
            <a:extLst>
              <a:ext uri="{FF2B5EF4-FFF2-40B4-BE49-F238E27FC236}">
                <a16:creationId xmlns:a16="http://schemas.microsoft.com/office/drawing/2014/main" id="{BD546C35-6F65-ADBD-60B1-C517CF94D4C8}"/>
              </a:ext>
            </a:extLst>
          </p:cNvPr>
          <p:cNvSpPr/>
          <p:nvPr/>
        </p:nvSpPr>
        <p:spPr>
          <a:xfrm>
            <a:off x="9695746" y="2319123"/>
            <a:ext cx="767907" cy="677109"/>
          </a:xfrm>
          <a:prstGeom prst="mathPlus">
            <a:avLst/>
          </a:prstGeom>
          <a:solidFill>
            <a:srgbClr val="008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>
              <a:solidFill>
                <a:srgbClr val="008F00"/>
              </a:solidFill>
            </a:endParaRPr>
          </a:p>
        </p:txBody>
      </p:sp>
      <p:sp>
        <p:nvSpPr>
          <p:cNvPr id="16" name="Minus 15">
            <a:extLst>
              <a:ext uri="{FF2B5EF4-FFF2-40B4-BE49-F238E27FC236}">
                <a16:creationId xmlns:a16="http://schemas.microsoft.com/office/drawing/2014/main" id="{5370175A-7547-D508-1F96-D0FE90F8AACA}"/>
              </a:ext>
            </a:extLst>
          </p:cNvPr>
          <p:cNvSpPr/>
          <p:nvPr/>
        </p:nvSpPr>
        <p:spPr>
          <a:xfrm>
            <a:off x="9719755" y="4392146"/>
            <a:ext cx="719891" cy="513012"/>
          </a:xfrm>
          <a:prstGeom prst="mathMinus">
            <a:avLst/>
          </a:prstGeom>
          <a:solidFill>
            <a:srgbClr val="008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2" name="Picture 8">
            <a:extLst>
              <a:ext uri="{FF2B5EF4-FFF2-40B4-BE49-F238E27FC236}">
                <a16:creationId xmlns:a16="http://schemas.microsoft.com/office/drawing/2014/main" id="{2B43A03C-73E5-B4FC-69B6-C367A4E4CD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60668" y="668590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99678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F127-3455-EA41-883E-00DAE57BBD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2377"/>
              </p:ext>
            </p:extLst>
          </p:nvPr>
        </p:nvGraphicFramePr>
        <p:xfrm>
          <a:off x="154379" y="709537"/>
          <a:ext cx="11893446" cy="5455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49486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4061361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3782599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84844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Primary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Foundation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English-medium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 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Area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Experience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Science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Technology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Nod y wers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Aims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the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lesson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lang="cy-GB" sz="18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Suddo neu arnofio?</a:t>
                      </a:r>
                    </a:p>
                    <a:p>
                      <a:r>
                        <a:rPr lang="cy-GB" sz="18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Sink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or </a:t>
                      </a:r>
                      <a:r>
                        <a:rPr lang="cy-GB" sz="18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float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?</a:t>
                      </a:r>
                      <a:endParaRPr lang="cy-GB" sz="1800" b="1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2027937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Previous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knowledge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That objects are made of different materials.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That objects can be heavy or light.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vocabulary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suddo /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sink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arnofio /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float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Enwau’r adnoddau yn Gymraeg:  carreg, marblen, potel blastig, darn o bapur, brigyn, band elastig, llwy, gwelltyn, clip papur, pensil, deilen, tegan,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a.y.y.b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.</a:t>
                      </a:r>
                    </a:p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 / Main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langugae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Introduction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  Beth ydy hwn / hon?</a:t>
                      </a:r>
                    </a:p>
                    <a:p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During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the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activity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Ydy’r ______ yn arnofio? / Is the ______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floating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?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Ydy’r ______ yn suddo? / Is the _____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sinking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?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Patrwm ateb /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Answer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 Ydy / Nac ydy.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Patrwm i’w osgoi /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Language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pattern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to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correct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  Ie.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5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 addysgu a dysgu / </a:t>
                      </a:r>
                      <a:r>
                        <a:rPr lang="en-GB" sz="1500" b="1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Teaching and Learning Activities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Introduce new vocabulary through drilling: repeat, repeat, repeat, by using flash cards and different voices (to keep interest).  “Beth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hwn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hon?”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Give each pupil an object or a card (on the card will be a name of one object).  Ask them to find their partner - object + name of object.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Ask them to predict if their object is going to float / sink? “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Ydy’r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_____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yn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mynd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suddo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neu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arnofio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?”  Answer: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suddo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arnofio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 groups, they do the experiment to find out if their predictions were correct.  Every time, the pattern needs to be repeated – “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Ydy’r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______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yn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arnofio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suddo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?”  - ‘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Nac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”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40085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Resources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Different objects: a pebble, a marble, plastic bottle, piece of paper, a stick, an elastic band, spoon, straw, paper clip, pencil, leaf, etc.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 see-through water tub.</a:t>
                      </a:r>
                      <a:endParaRPr lang="en-GB" sz="1800" b="0" noProof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F8EE9B8E-3802-E862-0573-E0866684D9D9}"/>
              </a:ext>
            </a:extLst>
          </p:cNvPr>
          <p:cNvSpPr/>
          <p:nvPr/>
        </p:nvSpPr>
        <p:spPr>
          <a:xfrm>
            <a:off x="15804" y="6355238"/>
            <a:ext cx="12160391" cy="480608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 dirty="0">
                <a:solidFill>
                  <a:srgbClr val="FFFFFF"/>
                </a:solidFill>
              </a:rPr>
              <a:t>Hyfforddiant Cychwynnol Athrawon: Cynllunio gwers</a:t>
            </a:r>
            <a:endParaRPr lang="cy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0F3077-8ED8-3306-3B34-5A2CBE7A2FEA}"/>
              </a:ext>
            </a:extLst>
          </p:cNvPr>
          <p:cNvSpPr txBox="1"/>
          <p:nvPr/>
        </p:nvSpPr>
        <p:spPr>
          <a:xfrm>
            <a:off x="2715294" y="0"/>
            <a:ext cx="6761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6726E2-1E3D-2BFB-5F59-802BA1806C24}"/>
              </a:ext>
            </a:extLst>
          </p:cNvPr>
          <p:cNvSpPr txBox="1"/>
          <p:nvPr/>
        </p:nvSpPr>
        <p:spPr>
          <a:xfrm>
            <a:off x="4214813" y="1667642"/>
            <a:ext cx="4071937" cy="468759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3" name="Picture 8">
            <a:extLst>
              <a:ext uri="{FF2B5EF4-FFF2-40B4-BE49-F238E27FC236}">
                <a16:creationId xmlns:a16="http://schemas.microsoft.com/office/drawing/2014/main" id="{C890AF14-FC49-5FB9-D5C5-04E58173B2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71370" y="6377260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4711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B19ADF3-8493-7589-551E-158223FE8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0965" y="39734"/>
            <a:ext cx="6489940" cy="1078248"/>
          </a:xfrm>
        </p:spPr>
        <p:txBody>
          <a:bodyPr>
            <a:normAutofit fontScale="90000"/>
          </a:bodyPr>
          <a:lstStyle/>
          <a:p>
            <a:pPr algn="ctr"/>
            <a:br>
              <a:rPr lang="en-US" sz="4000" dirty="0">
                <a:latin typeface="Arial"/>
                <a:ea typeface="Calibri Light"/>
                <a:cs typeface="Arial"/>
              </a:rPr>
            </a:br>
            <a:r>
              <a:rPr lang="en-US" sz="4000" dirty="0" err="1">
                <a:latin typeface="Arial"/>
                <a:ea typeface="Calibri Light"/>
                <a:cs typeface="Arial"/>
              </a:rPr>
              <a:t>Ydy</a:t>
            </a:r>
            <a:r>
              <a:rPr lang="en-US" sz="4000" dirty="0">
                <a:latin typeface="Arial"/>
                <a:ea typeface="Calibri Light"/>
                <a:cs typeface="Arial"/>
              </a:rPr>
              <a:t> …. </a:t>
            </a:r>
            <a:r>
              <a:rPr lang="en-US" sz="4000" dirty="0" err="1">
                <a:latin typeface="Arial"/>
                <a:ea typeface="Calibri Light"/>
                <a:cs typeface="Arial"/>
              </a:rPr>
              <a:t>yn</a:t>
            </a:r>
            <a:r>
              <a:rPr lang="en-US" sz="4000" dirty="0">
                <a:latin typeface="Arial"/>
                <a:ea typeface="Calibri Light"/>
                <a:cs typeface="Arial"/>
              </a:rPr>
              <a:t> </a:t>
            </a:r>
            <a:r>
              <a:rPr lang="en-US" sz="4000" dirty="0" err="1">
                <a:latin typeface="Arial"/>
                <a:ea typeface="Calibri Light"/>
                <a:cs typeface="Arial"/>
              </a:rPr>
              <a:t>mynd</a:t>
            </a:r>
            <a:r>
              <a:rPr lang="en-US" sz="4000" dirty="0">
                <a:latin typeface="Arial"/>
                <a:ea typeface="Calibri Light"/>
                <a:cs typeface="Arial"/>
              </a:rPr>
              <a:t> </a:t>
            </a:r>
            <a:r>
              <a:rPr lang="en-US" sz="4000" dirty="0" err="1">
                <a:latin typeface="Arial"/>
                <a:ea typeface="Calibri Light"/>
                <a:cs typeface="Arial"/>
              </a:rPr>
              <a:t>i</a:t>
            </a:r>
            <a:r>
              <a:rPr lang="en-US" sz="4000" dirty="0">
                <a:latin typeface="Arial"/>
                <a:ea typeface="Calibri Light"/>
                <a:cs typeface="Arial"/>
              </a:rPr>
              <a:t> </a:t>
            </a:r>
            <a:r>
              <a:rPr lang="en-US" sz="4000" dirty="0" err="1">
                <a:latin typeface="Arial"/>
                <a:ea typeface="Calibri Light"/>
                <a:cs typeface="Arial"/>
              </a:rPr>
              <a:t>suddo</a:t>
            </a:r>
            <a:r>
              <a:rPr lang="en-US" sz="4000" dirty="0">
                <a:latin typeface="Arial"/>
                <a:ea typeface="Calibri Light"/>
                <a:cs typeface="Arial"/>
              </a:rPr>
              <a:t>?</a:t>
            </a:r>
            <a:br>
              <a:rPr lang="en-US" sz="4000" dirty="0">
                <a:latin typeface="Arial"/>
                <a:ea typeface="Calibri Light"/>
                <a:cs typeface="Arial"/>
              </a:rPr>
            </a:br>
            <a:r>
              <a:rPr lang="en-US" sz="4000" dirty="0" err="1">
                <a:latin typeface="Arial"/>
                <a:ea typeface="Calibri Light"/>
                <a:cs typeface="Arial"/>
              </a:rPr>
              <a:t>Ydy</a:t>
            </a:r>
            <a:r>
              <a:rPr lang="en-US" sz="4000" dirty="0">
                <a:latin typeface="Arial"/>
                <a:ea typeface="Calibri Light"/>
                <a:cs typeface="Arial"/>
              </a:rPr>
              <a:t> …. </a:t>
            </a:r>
            <a:r>
              <a:rPr lang="en-US" sz="4000" dirty="0" err="1">
                <a:latin typeface="Arial"/>
                <a:ea typeface="Calibri Light"/>
                <a:cs typeface="Arial"/>
              </a:rPr>
              <a:t>yn</a:t>
            </a:r>
            <a:r>
              <a:rPr lang="en-US" sz="4000" dirty="0">
                <a:latin typeface="Arial"/>
                <a:ea typeface="Calibri Light"/>
                <a:cs typeface="Arial"/>
              </a:rPr>
              <a:t> </a:t>
            </a:r>
            <a:r>
              <a:rPr lang="en-US" sz="4000" dirty="0" err="1">
                <a:latin typeface="Arial"/>
                <a:ea typeface="Calibri Light"/>
                <a:cs typeface="Arial"/>
              </a:rPr>
              <a:t>mynd</a:t>
            </a:r>
            <a:r>
              <a:rPr lang="en-US" sz="4000" dirty="0">
                <a:latin typeface="Arial"/>
                <a:ea typeface="Calibri Light"/>
                <a:cs typeface="Arial"/>
              </a:rPr>
              <a:t> </a:t>
            </a:r>
            <a:r>
              <a:rPr lang="en-US" sz="4000" dirty="0" err="1">
                <a:latin typeface="Arial"/>
                <a:ea typeface="Calibri Light"/>
                <a:cs typeface="Arial"/>
              </a:rPr>
              <a:t>i</a:t>
            </a:r>
            <a:r>
              <a:rPr lang="en-US" sz="4000" dirty="0">
                <a:latin typeface="Arial"/>
                <a:ea typeface="Calibri Light"/>
                <a:cs typeface="Arial"/>
              </a:rPr>
              <a:t> </a:t>
            </a:r>
            <a:r>
              <a:rPr lang="en-US" sz="4000" dirty="0" err="1">
                <a:latin typeface="Arial"/>
                <a:ea typeface="Calibri Light"/>
                <a:cs typeface="Arial"/>
              </a:rPr>
              <a:t>arnofio</a:t>
            </a:r>
            <a:r>
              <a:rPr lang="en-US" sz="4000" dirty="0">
                <a:latin typeface="Arial"/>
                <a:ea typeface="Calibri Light"/>
                <a:cs typeface="Arial"/>
              </a:rPr>
              <a:t>?</a:t>
            </a:r>
          </a:p>
          <a:p>
            <a:pPr algn="ctr"/>
            <a:endParaRPr lang="en-US" sz="4000" dirty="0">
              <a:latin typeface="Arial"/>
              <a:ea typeface="Calibri Light"/>
              <a:cs typeface="Calibri Light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C75645C-7582-D786-1FD6-4C0CD9E01E6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3633813"/>
              </p:ext>
            </p:extLst>
          </p:nvPr>
        </p:nvGraphicFramePr>
        <p:xfrm>
          <a:off x="328140" y="1258585"/>
          <a:ext cx="11576280" cy="40141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9380">
                  <a:extLst>
                    <a:ext uri="{9D8B030D-6E8A-4147-A177-3AD203B41FA5}">
                      <a16:colId xmlns:a16="http://schemas.microsoft.com/office/drawing/2014/main" val="3985862562"/>
                    </a:ext>
                  </a:extLst>
                </a:gridCol>
                <a:gridCol w="1929380">
                  <a:extLst>
                    <a:ext uri="{9D8B030D-6E8A-4147-A177-3AD203B41FA5}">
                      <a16:colId xmlns:a16="http://schemas.microsoft.com/office/drawing/2014/main" val="3499520125"/>
                    </a:ext>
                  </a:extLst>
                </a:gridCol>
                <a:gridCol w="1929380">
                  <a:extLst>
                    <a:ext uri="{9D8B030D-6E8A-4147-A177-3AD203B41FA5}">
                      <a16:colId xmlns:a16="http://schemas.microsoft.com/office/drawing/2014/main" val="3037327835"/>
                    </a:ext>
                  </a:extLst>
                </a:gridCol>
                <a:gridCol w="1929380">
                  <a:extLst>
                    <a:ext uri="{9D8B030D-6E8A-4147-A177-3AD203B41FA5}">
                      <a16:colId xmlns:a16="http://schemas.microsoft.com/office/drawing/2014/main" val="2309273704"/>
                    </a:ext>
                  </a:extLst>
                </a:gridCol>
                <a:gridCol w="1929380">
                  <a:extLst>
                    <a:ext uri="{9D8B030D-6E8A-4147-A177-3AD203B41FA5}">
                      <a16:colId xmlns:a16="http://schemas.microsoft.com/office/drawing/2014/main" val="1693152048"/>
                    </a:ext>
                  </a:extLst>
                </a:gridCol>
                <a:gridCol w="1929380">
                  <a:extLst>
                    <a:ext uri="{9D8B030D-6E8A-4147-A177-3AD203B41FA5}">
                      <a16:colId xmlns:a16="http://schemas.microsoft.com/office/drawing/2014/main" val="1914867913"/>
                    </a:ext>
                  </a:extLst>
                </a:gridCol>
              </a:tblGrid>
              <a:tr h="1964349"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solidFill>
                            <a:schemeClr val="tx1"/>
                          </a:solidFill>
                          <a:latin typeface="Arial"/>
                        </a:rPr>
                        <a:t>carreg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solidFill>
                            <a:schemeClr val="tx1"/>
                          </a:solidFill>
                          <a:latin typeface="Arial"/>
                        </a:rPr>
                        <a:t>marblen</a:t>
                      </a:r>
                      <a:endParaRPr lang="en-US" sz="2400" b="1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solidFill>
                            <a:schemeClr val="tx1"/>
                          </a:solidFill>
                          <a:latin typeface="Arial"/>
                        </a:rPr>
                        <a:t>potel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solidFill>
                            <a:schemeClr val="tx1"/>
                          </a:solidFill>
                          <a:latin typeface="Arial"/>
                        </a:rPr>
                        <a:t>blastig</a:t>
                      </a:r>
                      <a:endParaRPr lang="en-US" sz="2400" b="1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solidFill>
                            <a:schemeClr val="tx1"/>
                          </a:solidFill>
                          <a:latin typeface="Arial"/>
                        </a:rPr>
                        <a:t>papur</a:t>
                      </a:r>
                      <a:endParaRPr lang="en-US" sz="2400" b="1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solidFill>
                            <a:schemeClr val="tx1"/>
                          </a:solidFill>
                          <a:latin typeface="Arial"/>
                        </a:rPr>
                        <a:t>brigyn</a:t>
                      </a:r>
                      <a:endParaRPr lang="en-US" sz="2400" b="1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Arial"/>
                        </a:rPr>
                        <a:t>band </a:t>
                      </a:r>
                      <a:r>
                        <a:rPr lang="en-US" sz="2400" b="1" err="1">
                          <a:solidFill>
                            <a:schemeClr val="tx1"/>
                          </a:solidFill>
                          <a:latin typeface="Arial"/>
                        </a:rPr>
                        <a:t>elastig</a:t>
                      </a:r>
                      <a:endParaRPr lang="en-US" sz="2400" b="1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3926722"/>
                  </a:ext>
                </a:extLst>
              </a:tr>
              <a:tr h="2049765"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latin typeface="Arial"/>
                        </a:rPr>
                        <a:t>llwy</a:t>
                      </a:r>
                      <a:endParaRPr lang="en-US" sz="2400" b="1" dirty="0"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atin typeface="Arial"/>
                        </a:rPr>
                        <a:t>clip </a:t>
                      </a:r>
                      <a:r>
                        <a:rPr lang="en-US" sz="2400" b="1" err="1">
                          <a:latin typeface="Arial"/>
                        </a:rPr>
                        <a:t>papur</a:t>
                      </a:r>
                      <a:endParaRPr lang="en-US" sz="2400" b="1" dirty="0"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latin typeface="Arial"/>
                        </a:rPr>
                        <a:t>deilen</a:t>
                      </a:r>
                      <a:endParaRPr lang="en-US" sz="2400" b="1" dirty="0"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latin typeface="Arial"/>
                        </a:rPr>
                        <a:t>pensil</a:t>
                      </a:r>
                      <a:endParaRPr lang="en-US" sz="2400" b="1" dirty="0"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latin typeface="Arial"/>
                        </a:rPr>
                        <a:t>tegan</a:t>
                      </a:r>
                      <a:r>
                        <a:rPr lang="en-US" sz="2400" b="1" dirty="0">
                          <a:latin typeface="Arial"/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atin typeface="Arial"/>
                        </a:rPr>
                        <a:t>gwelltyn</a:t>
                      </a:r>
                      <a:endParaRPr lang="en-US" sz="2400" b="1" dirty="0"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6937131"/>
                  </a:ext>
                </a:extLst>
              </a:tr>
            </a:tbl>
          </a:graphicData>
        </a:graphic>
      </p:graphicFrame>
      <p:sp>
        <p:nvSpPr>
          <p:cNvPr id="4" name="Title 4">
            <a:extLst>
              <a:ext uri="{FF2B5EF4-FFF2-40B4-BE49-F238E27FC236}">
                <a16:creationId xmlns:a16="http://schemas.microsoft.com/office/drawing/2014/main" id="{883E9D23-A8EB-1056-0B8E-EC5DA5BBE048}"/>
              </a:ext>
            </a:extLst>
          </p:cNvPr>
          <p:cNvSpPr txBox="1">
            <a:spLocks/>
          </p:cNvSpPr>
          <p:nvPr/>
        </p:nvSpPr>
        <p:spPr>
          <a:xfrm>
            <a:off x="3807922" y="4691634"/>
            <a:ext cx="4771847" cy="20741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</a:pPr>
            <a:br>
              <a:rPr lang="en-US" sz="4000" dirty="0">
                <a:latin typeface="Arial"/>
                <a:ea typeface="Calibri Light"/>
                <a:cs typeface="Arial"/>
              </a:rPr>
            </a:br>
            <a:r>
              <a:rPr lang="en-US" sz="3700" dirty="0" err="1">
                <a:latin typeface="Arial"/>
                <a:ea typeface="Calibri Light"/>
                <a:cs typeface="Arial"/>
              </a:rPr>
              <a:t>Ydy</a:t>
            </a:r>
            <a:r>
              <a:rPr lang="en-US" sz="3700" dirty="0">
                <a:latin typeface="Arial"/>
                <a:ea typeface="Calibri Light"/>
                <a:cs typeface="Arial"/>
              </a:rPr>
              <a:t> …. </a:t>
            </a:r>
            <a:r>
              <a:rPr lang="en-US" sz="3700" dirty="0" err="1">
                <a:latin typeface="Arial"/>
                <a:ea typeface="Calibri Light"/>
                <a:cs typeface="Arial"/>
              </a:rPr>
              <a:t>yn</a:t>
            </a:r>
            <a:r>
              <a:rPr lang="en-US" sz="3700" dirty="0">
                <a:latin typeface="Arial"/>
                <a:ea typeface="Calibri Light"/>
                <a:cs typeface="Arial"/>
              </a:rPr>
              <a:t> </a:t>
            </a:r>
            <a:r>
              <a:rPr lang="en-US" sz="3700" dirty="0" err="1">
                <a:latin typeface="Arial"/>
                <a:ea typeface="Calibri Light"/>
                <a:cs typeface="Arial"/>
              </a:rPr>
              <a:t>suddo</a:t>
            </a:r>
            <a:r>
              <a:rPr lang="en-US" sz="3700" dirty="0">
                <a:latin typeface="Arial"/>
                <a:ea typeface="Calibri Light"/>
                <a:cs typeface="Arial"/>
              </a:rPr>
              <a:t>?</a:t>
            </a:r>
            <a:br>
              <a:rPr lang="en-US" sz="3700" dirty="0">
                <a:latin typeface="Arial"/>
                <a:ea typeface="Calibri Light"/>
                <a:cs typeface="Arial"/>
              </a:rPr>
            </a:br>
            <a:r>
              <a:rPr lang="en-US" sz="3700" dirty="0" err="1">
                <a:latin typeface="Arial"/>
                <a:ea typeface="Calibri Light"/>
                <a:cs typeface="Arial"/>
              </a:rPr>
              <a:t>Ydy</a:t>
            </a:r>
            <a:r>
              <a:rPr lang="en-US" sz="3700" dirty="0">
                <a:latin typeface="Arial"/>
                <a:ea typeface="Calibri Light"/>
                <a:cs typeface="Arial"/>
              </a:rPr>
              <a:t> …. </a:t>
            </a:r>
            <a:r>
              <a:rPr lang="en-US" sz="3700" dirty="0" err="1">
                <a:latin typeface="Arial"/>
                <a:ea typeface="Calibri Light"/>
                <a:cs typeface="Arial"/>
              </a:rPr>
              <a:t>yn</a:t>
            </a:r>
            <a:r>
              <a:rPr lang="en-US" sz="3700" dirty="0">
                <a:latin typeface="Arial"/>
                <a:ea typeface="Calibri Light"/>
                <a:cs typeface="Arial"/>
              </a:rPr>
              <a:t> </a:t>
            </a:r>
            <a:r>
              <a:rPr lang="en-US" sz="3700" dirty="0" err="1">
                <a:latin typeface="Arial"/>
                <a:ea typeface="Calibri Light"/>
                <a:cs typeface="Arial"/>
              </a:rPr>
              <a:t>arnofio</a:t>
            </a:r>
            <a:r>
              <a:rPr lang="en-US" sz="3700" dirty="0">
                <a:latin typeface="Arial"/>
                <a:ea typeface="Calibri Light"/>
                <a:cs typeface="Arial"/>
              </a:rPr>
              <a:t>?</a:t>
            </a:r>
            <a:endParaRPr lang="en-US" sz="3700" dirty="0">
              <a:ea typeface="Calibri Light"/>
              <a:cs typeface="Calibri Light"/>
            </a:endParaRPr>
          </a:p>
          <a:p>
            <a:pPr algn="ctr"/>
            <a:endParaRPr lang="en-US" sz="4000" dirty="0">
              <a:latin typeface="Arial"/>
              <a:ea typeface="Calibri Light"/>
              <a:cs typeface="Calibri Light"/>
            </a:endParaRPr>
          </a:p>
        </p:txBody>
      </p:sp>
      <p:pic>
        <p:nvPicPr>
          <p:cNvPr id="6" name="Picture 5" descr="A watercolor of a plant&#10;&#10;Description automatically generated">
            <a:extLst>
              <a:ext uri="{FF2B5EF4-FFF2-40B4-BE49-F238E27FC236}">
                <a16:creationId xmlns:a16="http://schemas.microsoft.com/office/drawing/2014/main" id="{E6C50DE5-F4E6-3517-CFF6-F4E150930D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3300000">
            <a:off x="8731589" y="1593757"/>
            <a:ext cx="620206" cy="1580684"/>
          </a:xfrm>
          <a:prstGeom prst="rect">
            <a:avLst/>
          </a:prstGeom>
        </p:spPr>
      </p:pic>
      <p:pic>
        <p:nvPicPr>
          <p:cNvPr id="8" name="Picture 7" descr="A yellow rubber band on a white surface&#10;&#10;Description automatically generated">
            <a:extLst>
              <a:ext uri="{FF2B5EF4-FFF2-40B4-BE49-F238E27FC236}">
                <a16:creationId xmlns:a16="http://schemas.microsoft.com/office/drawing/2014/main" id="{24D6AAD7-C9CC-5D64-F537-717CABB454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3729" y="2063111"/>
            <a:ext cx="1229626" cy="1038046"/>
          </a:xfrm>
          <a:prstGeom prst="rect">
            <a:avLst/>
          </a:prstGeom>
        </p:spPr>
      </p:pic>
      <p:pic>
        <p:nvPicPr>
          <p:cNvPr id="9" name="Picture 8" descr="A piece of paper on a brown surface&#10;&#10;Description automatically generated">
            <a:extLst>
              <a:ext uri="{FF2B5EF4-FFF2-40B4-BE49-F238E27FC236}">
                <a16:creationId xmlns:a16="http://schemas.microsoft.com/office/drawing/2014/main" id="{C4B818FF-B977-CFA5-6A9D-42CC4C0FC1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5935" y="1839167"/>
            <a:ext cx="1624204" cy="1189007"/>
          </a:xfrm>
          <a:prstGeom prst="rect">
            <a:avLst/>
          </a:prstGeom>
        </p:spPr>
      </p:pic>
      <p:pic>
        <p:nvPicPr>
          <p:cNvPr id="10" name="Picture 9" descr="A clear plastic bottle with a red cap&#10;&#10;Description automatically generated">
            <a:extLst>
              <a:ext uri="{FF2B5EF4-FFF2-40B4-BE49-F238E27FC236}">
                <a16:creationId xmlns:a16="http://schemas.microsoft.com/office/drawing/2014/main" id="{6DDB1BFF-8705-5528-7B68-2A36E93E6B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9648" y="2033582"/>
            <a:ext cx="630808" cy="1131499"/>
          </a:xfrm>
          <a:prstGeom prst="rect">
            <a:avLst/>
          </a:prstGeom>
        </p:spPr>
      </p:pic>
      <p:pic>
        <p:nvPicPr>
          <p:cNvPr id="11" name="Picture 10" descr="A close-up of a marble&#10;&#10;Description automatically generated">
            <a:extLst>
              <a:ext uri="{FF2B5EF4-FFF2-40B4-BE49-F238E27FC236}">
                <a16:creationId xmlns:a16="http://schemas.microsoft.com/office/drawing/2014/main" id="{479AE7F0-F8C4-08CA-A566-D0FE9E60888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9765" t="13832" r="19069" b="20748"/>
          <a:stretch/>
        </p:blipFill>
        <p:spPr>
          <a:xfrm>
            <a:off x="2722771" y="1957619"/>
            <a:ext cx="1033004" cy="1043778"/>
          </a:xfrm>
          <a:prstGeom prst="rect">
            <a:avLst/>
          </a:prstGeom>
        </p:spPr>
      </p:pic>
      <p:pic>
        <p:nvPicPr>
          <p:cNvPr id="12" name="Picture 11" descr="A close-up of a rock&#10;&#10;Description automatically generated">
            <a:extLst>
              <a:ext uri="{FF2B5EF4-FFF2-40B4-BE49-F238E27FC236}">
                <a16:creationId xmlns:a16="http://schemas.microsoft.com/office/drawing/2014/main" id="{994DC4B2-6972-6A83-1129-9EFEFA6C99D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108" y="2004013"/>
            <a:ext cx="1738583" cy="932732"/>
          </a:xfrm>
          <a:prstGeom prst="rect">
            <a:avLst/>
          </a:prstGeom>
        </p:spPr>
      </p:pic>
      <p:pic>
        <p:nvPicPr>
          <p:cNvPr id="13" name="Picture 12" descr="A toy boat with a yellow and blue plastic object&#10;&#10;Description automatically generated">
            <a:extLst>
              <a:ext uri="{FF2B5EF4-FFF2-40B4-BE49-F238E27FC236}">
                <a16:creationId xmlns:a16="http://schemas.microsoft.com/office/drawing/2014/main" id="{7F38590F-A79E-A1D6-72BA-006DCA34D52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99139" y="3959709"/>
            <a:ext cx="1667830" cy="1160253"/>
          </a:xfrm>
          <a:prstGeom prst="rect">
            <a:avLst/>
          </a:prstGeom>
        </p:spPr>
      </p:pic>
      <p:pic>
        <p:nvPicPr>
          <p:cNvPr id="14" name="Picture 13" descr="A close up of a leaf&#10;&#10;Description automatically generated">
            <a:extLst>
              <a:ext uri="{FF2B5EF4-FFF2-40B4-BE49-F238E27FC236}">
                <a16:creationId xmlns:a16="http://schemas.microsoft.com/office/drawing/2014/main" id="{D12F0514-C9E5-1372-520C-25904B5BB60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51948" y="4189562"/>
            <a:ext cx="1646208" cy="90029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E48F633-0F17-4DD8-B6C6-21A2290FC3D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3560185" y="1366029"/>
            <a:ext cx="742950" cy="57150"/>
          </a:xfrm>
          <a:prstGeom prst="rect">
            <a:avLst/>
          </a:prstGeom>
        </p:spPr>
      </p:pic>
      <p:pic>
        <p:nvPicPr>
          <p:cNvPr id="17" name="Picture 16" descr="A close-up of a pencil&#10;&#10;Description automatically generated">
            <a:extLst>
              <a:ext uri="{FF2B5EF4-FFF2-40B4-BE49-F238E27FC236}">
                <a16:creationId xmlns:a16="http://schemas.microsoft.com/office/drawing/2014/main" id="{7D28433A-2411-7C90-078D-D3AAEDED00E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-1560000">
            <a:off x="6265275" y="4354741"/>
            <a:ext cx="1739974" cy="301894"/>
          </a:xfrm>
          <a:prstGeom prst="rect">
            <a:avLst/>
          </a:prstGeom>
        </p:spPr>
      </p:pic>
      <p:pic>
        <p:nvPicPr>
          <p:cNvPr id="18" name="Picture 17" descr="A blue paper clip&#10;&#10;Description automatically generated">
            <a:extLst>
              <a:ext uri="{FF2B5EF4-FFF2-40B4-BE49-F238E27FC236}">
                <a16:creationId xmlns:a16="http://schemas.microsoft.com/office/drawing/2014/main" id="{72469436-F1B7-7E03-39C8-32AC7E79222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-2160000">
            <a:off x="2345085" y="4323522"/>
            <a:ext cx="1746850" cy="486617"/>
          </a:xfrm>
          <a:prstGeom prst="rect">
            <a:avLst/>
          </a:prstGeom>
        </p:spPr>
      </p:pic>
      <p:pic>
        <p:nvPicPr>
          <p:cNvPr id="19" name="Picture 18" descr="A red and white striped straw&#10;&#10;Description automatically generated">
            <a:extLst>
              <a:ext uri="{FF2B5EF4-FFF2-40B4-BE49-F238E27FC236}">
                <a16:creationId xmlns:a16="http://schemas.microsoft.com/office/drawing/2014/main" id="{6B9F8459-8566-00C3-30E9-58A15C2B13C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-1380000" flipH="1">
            <a:off x="10105575" y="4074726"/>
            <a:ext cx="1684025" cy="647479"/>
          </a:xfrm>
          <a:prstGeom prst="rect">
            <a:avLst/>
          </a:prstGeom>
        </p:spPr>
      </p:pic>
      <p:pic>
        <p:nvPicPr>
          <p:cNvPr id="20" name="Picture 19" descr="A long silver spoon on a white background&#10;&#10;Description automatically generated">
            <a:extLst>
              <a:ext uri="{FF2B5EF4-FFF2-40B4-BE49-F238E27FC236}">
                <a16:creationId xmlns:a16="http://schemas.microsoft.com/office/drawing/2014/main" id="{3A78754E-F115-8DC4-909A-456F3343D89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64209" y="4106469"/>
            <a:ext cx="1775605" cy="600659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E2ECE6D8-B838-735C-01E3-7485ACFB4316}"/>
              </a:ext>
            </a:extLst>
          </p:cNvPr>
          <p:cNvSpPr txBox="1"/>
          <p:nvPr/>
        </p:nvSpPr>
        <p:spPr>
          <a:xfrm>
            <a:off x="330678" y="52507"/>
            <a:ext cx="2113471" cy="113877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accent6">
                <a:lumMod val="5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latin typeface="Arial"/>
                <a:ea typeface="Calibri"/>
                <a:cs typeface="Calibri"/>
              </a:rPr>
              <a:t>Cyn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gwneud</a:t>
            </a:r>
            <a:r>
              <a:rPr lang="en-US" sz="2400" dirty="0">
                <a:latin typeface="Arial"/>
                <a:ea typeface="Calibri"/>
                <a:cs typeface="Calibri"/>
              </a:rPr>
              <a:t>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yr</a:t>
            </a:r>
            <a:r>
              <a:rPr lang="en-US" sz="2400" dirty="0">
                <a:latin typeface="Arial"/>
                <a:ea typeface="Calibri"/>
                <a:cs typeface="Calibri"/>
              </a:rPr>
              <a:t>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arbrawf</a:t>
            </a:r>
            <a:endParaRPr lang="en-US" sz="2400" dirty="0">
              <a:latin typeface="Arial"/>
              <a:ea typeface="Calibri"/>
              <a:cs typeface="Calibri"/>
            </a:endParaRPr>
          </a:p>
          <a:p>
            <a:pPr algn="ctr"/>
            <a:r>
              <a:rPr lang="en-US" dirty="0">
                <a:latin typeface="Arial"/>
                <a:ea typeface="Calibri"/>
                <a:cs typeface="Calibri"/>
              </a:rPr>
              <a:t>(</a:t>
            </a:r>
            <a:r>
              <a:rPr lang="en-US" dirty="0" err="1">
                <a:latin typeface="Arial"/>
                <a:ea typeface="Calibri"/>
                <a:cs typeface="Calibri"/>
              </a:rPr>
              <a:t>rhagfynegi</a:t>
            </a:r>
            <a:r>
              <a:rPr lang="en-US" dirty="0">
                <a:latin typeface="Arial"/>
                <a:ea typeface="Calibri"/>
                <a:cs typeface="Calibri"/>
              </a:rPr>
              <a:t>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267D28F-8F15-8571-A727-9949C79348BD}"/>
              </a:ext>
            </a:extLst>
          </p:cNvPr>
          <p:cNvSpPr txBox="1"/>
          <p:nvPr/>
        </p:nvSpPr>
        <p:spPr>
          <a:xfrm>
            <a:off x="328140" y="5159344"/>
            <a:ext cx="2113471" cy="113877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accent6">
                <a:lumMod val="5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>
                <a:latin typeface="Arial"/>
                <a:ea typeface="Calibri"/>
                <a:cs typeface="Calibri"/>
              </a:rPr>
              <a:t>Ar</a:t>
            </a:r>
            <a:r>
              <a:rPr lang="en-US" sz="2400" dirty="0">
                <a:latin typeface="Arial"/>
                <a:ea typeface="Calibri"/>
                <a:cs typeface="Calibri"/>
              </a:rPr>
              <a:t>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ôl</a:t>
            </a:r>
            <a:r>
              <a:rPr lang="en-US" sz="2400" dirty="0">
                <a:latin typeface="Arial"/>
                <a:ea typeface="Calibri"/>
                <a:cs typeface="Calibri"/>
              </a:rPr>
              <a:t>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gwneud</a:t>
            </a:r>
            <a:r>
              <a:rPr lang="en-US" sz="2400" dirty="0">
                <a:latin typeface="Arial"/>
                <a:ea typeface="Calibri"/>
                <a:cs typeface="Calibri"/>
              </a:rPr>
              <a:t>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yr</a:t>
            </a:r>
            <a:r>
              <a:rPr lang="en-US" sz="2400" dirty="0">
                <a:latin typeface="Arial"/>
                <a:ea typeface="Calibri"/>
                <a:cs typeface="Calibri"/>
              </a:rPr>
              <a:t> </a:t>
            </a:r>
            <a:r>
              <a:rPr lang="en-US" sz="2400" dirty="0" err="1">
                <a:latin typeface="Arial"/>
                <a:ea typeface="Calibri"/>
                <a:cs typeface="Calibri"/>
              </a:rPr>
              <a:t>arbrawf</a:t>
            </a:r>
            <a:endParaRPr lang="en-US" sz="2400" dirty="0">
              <a:latin typeface="Arial"/>
              <a:ea typeface="Calibri"/>
              <a:cs typeface="Calibri"/>
            </a:endParaRPr>
          </a:p>
          <a:p>
            <a:pPr algn="ctr"/>
            <a:r>
              <a:rPr lang="en-US" dirty="0">
                <a:latin typeface="Arial"/>
                <a:ea typeface="Calibri"/>
                <a:cs typeface="Calibri"/>
              </a:rPr>
              <a:t>(</a:t>
            </a:r>
            <a:r>
              <a:rPr lang="en-US" dirty="0" err="1">
                <a:latin typeface="Arial"/>
                <a:ea typeface="Calibri"/>
                <a:cs typeface="Calibri"/>
              </a:rPr>
              <a:t>canlyniad</a:t>
            </a:r>
            <a:r>
              <a:rPr lang="en-US" dirty="0">
                <a:latin typeface="Arial"/>
                <a:ea typeface="Calibri"/>
                <a:cs typeface="Calibri"/>
              </a:rPr>
              <a:t>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0414272-2FA8-32E3-783E-5552728D1ACF}"/>
              </a:ext>
            </a:extLst>
          </p:cNvPr>
          <p:cNvSpPr txBox="1"/>
          <p:nvPr/>
        </p:nvSpPr>
        <p:spPr>
          <a:xfrm>
            <a:off x="9573840" y="5204917"/>
            <a:ext cx="2336320" cy="11079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accent6">
                <a:lumMod val="5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latin typeface="Arial"/>
                <a:ea typeface="Calibri"/>
                <a:cs typeface="Calibri"/>
              </a:rPr>
              <a:t>After the experiment</a:t>
            </a:r>
          </a:p>
          <a:p>
            <a:pPr algn="ctr"/>
            <a:r>
              <a:rPr lang="en-US" dirty="0">
                <a:latin typeface="Arial"/>
                <a:ea typeface="Calibri"/>
                <a:cs typeface="Calibri"/>
              </a:rPr>
              <a:t>(result)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C3ACE68-DF99-1845-5281-74561EC245E1}"/>
              </a:ext>
            </a:extLst>
          </p:cNvPr>
          <p:cNvSpPr txBox="1"/>
          <p:nvPr/>
        </p:nvSpPr>
        <p:spPr>
          <a:xfrm>
            <a:off x="9573840" y="66688"/>
            <a:ext cx="2336320" cy="11079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accent6">
                <a:lumMod val="5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latin typeface="Arial"/>
                <a:ea typeface="Calibri"/>
                <a:cs typeface="Calibri"/>
              </a:rPr>
              <a:t>Before the experiment</a:t>
            </a:r>
          </a:p>
          <a:p>
            <a:pPr algn="ctr"/>
            <a:r>
              <a:rPr lang="en-US" dirty="0">
                <a:latin typeface="Arial"/>
                <a:ea typeface="Calibri"/>
                <a:cs typeface="Calibri"/>
              </a:rPr>
              <a:t>(predict)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1D06AF6-8E2D-1ABC-099A-7BABCB914C23}"/>
              </a:ext>
            </a:extLst>
          </p:cNvPr>
          <p:cNvSpPr/>
          <p:nvPr/>
        </p:nvSpPr>
        <p:spPr>
          <a:xfrm>
            <a:off x="15804" y="6355238"/>
            <a:ext cx="12160391" cy="480608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 dirty="0">
                <a:solidFill>
                  <a:srgbClr val="FFFFFF"/>
                </a:solidFill>
              </a:rPr>
              <a:t>Hyfforddiant Cychwynnol Athrawon: Cynllunio gwers</a:t>
            </a:r>
            <a:endParaRPr lang="cy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A59C3311-54D2-69B9-A9C9-F1D8B5AA9F26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52007" y="6379269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908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F127-3455-EA41-883E-00DAE57BBD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5701092"/>
              </p:ext>
            </p:extLst>
          </p:nvPr>
        </p:nvGraphicFramePr>
        <p:xfrm>
          <a:off x="166254" y="690503"/>
          <a:ext cx="11881569" cy="61112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75942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3791190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4114437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1021415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Blwyddyn/ Year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 4</a:t>
                      </a:r>
                    </a:p>
                    <a:p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Primary English medium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</a:t>
                      </a:r>
                      <a:r>
                        <a:rPr lang="en-GB" sz="1800" b="1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1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Dysgu</a:t>
                      </a:r>
                      <a:r>
                        <a:rPr lang="en-GB" sz="1800" b="1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a </a:t>
                      </a:r>
                      <a:r>
                        <a:rPr lang="en-GB" sz="1800" b="1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Phrofiad</a:t>
                      </a:r>
                      <a:r>
                        <a:rPr lang="en-GB" sz="1800" b="1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Area of Learning and Experience</a:t>
                      </a:r>
                      <a:r>
                        <a:rPr lang="en-GB" sz="18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Mathematics and Numeracy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Nod y wers/ Aim of lesson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Using ‘Sawl’ / ‘Faint’ as question patterns to learn more about 2D shapes.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144030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 / Previous knowledge:</a:t>
                      </a:r>
                      <a:endParaRPr lang="cy-GB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Can name 2D shapes.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Understand that shapes can be feminine or masculine nouns.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cy-GB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 /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language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 the difference between the questions ‘Faint’ a ’Sawl’ whilst learning more about 2D shapes. 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‘Sawl’ must be used at the beginning of questions that includes a singular noun e.g. Sawl </a:t>
                      </a:r>
                      <a:r>
                        <a:rPr lang="en-GB" sz="1800" b="1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ymyl</a:t>
                      </a: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sydd</a:t>
                      </a: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gyda’r</a:t>
                      </a: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triongl</a:t>
                      </a: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?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‘Faint’ must be used at the beginning of questions that includes a plural noun </a:t>
                      </a:r>
                      <a:r>
                        <a:rPr lang="en-GB" sz="18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e.e.</a:t>
                      </a: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Faint o </a:t>
                      </a:r>
                      <a:r>
                        <a:rPr lang="en-GB" sz="1800" b="1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gorneli</a:t>
                      </a: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sydd</a:t>
                      </a: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gyda’r</a:t>
                      </a: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0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seren</a:t>
                      </a: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?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1800" b="0" noProof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Soft mutation after the preposition ‘o’.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cy-GB" sz="18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 addysgu a dysgu / Teaching and Learning Activities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Revision task: Use flash cards or pictures on a Powerpoint to drill the different shapes.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Play ‘splat’ by showing pictures of shapes on the whiteboard and using fly swatters. The learner that will choose the correct shape first will win. </a:t>
                      </a:r>
                    </a:p>
                    <a:p>
                      <a:pPr marL="342900" marR="0" lvl="0" indent="-34290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Pass a ball around the class as a language drill to teach and learn the question patterns: Sawl dosbarth sydd yn yr ysgol?  Faint o </a:t>
                      </a:r>
                      <a:r>
                        <a:rPr lang="cy-GB" sz="1600" b="1" u="sng" dirty="0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adeiriau sydd yn y dosbarth? Sawl ymyl sydd gyda’r triongl? Faint o </a:t>
                      </a:r>
                      <a:r>
                        <a:rPr lang="cy-GB" sz="1600" b="1" u="sng" dirty="0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orneli sydd gyda’r seren? 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Pair/ Group work: Use the language mat and pocket dice which includes the shapes to practise 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asking ’Sawl/Faint’.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3352484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 / Resources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Flash cards or </a:t>
                      </a:r>
                      <a:r>
                        <a:rPr lang="en-GB" sz="18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Powerpoint</a:t>
                      </a:r>
                      <a:r>
                        <a:rPr lang="en-GB" sz="18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. presentation.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Fly swatters.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 ball.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Pocket dices including the prepositions which are on the language mat. 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Language mat.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F8EE9B8E-3802-E862-0573-E0866684D9D9}"/>
              </a:ext>
            </a:extLst>
          </p:cNvPr>
          <p:cNvSpPr/>
          <p:nvPr/>
        </p:nvSpPr>
        <p:spPr>
          <a:xfrm>
            <a:off x="15801" y="6663885"/>
            <a:ext cx="12160391" cy="480608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 dirty="0">
                <a:solidFill>
                  <a:srgbClr val="FFFFFF"/>
                </a:solidFill>
              </a:rPr>
              <a:t>Hyfforddiant Cychwynnol Athrawon: Cynllunio gwers</a:t>
            </a:r>
            <a:endParaRPr lang="cy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0F3077-8ED8-3306-3B34-5A2CBE7A2FEA}"/>
              </a:ext>
            </a:extLst>
          </p:cNvPr>
          <p:cNvSpPr txBox="1"/>
          <p:nvPr/>
        </p:nvSpPr>
        <p:spPr>
          <a:xfrm>
            <a:off x="2715291" y="-17383"/>
            <a:ext cx="6761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A2D28B-30E3-CE82-67BB-C66D4C9A99B7}"/>
              </a:ext>
            </a:extLst>
          </p:cNvPr>
          <p:cNvSpPr txBox="1"/>
          <p:nvPr/>
        </p:nvSpPr>
        <p:spPr>
          <a:xfrm>
            <a:off x="4145763" y="1722374"/>
            <a:ext cx="3812376" cy="468759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3" name="Picture 8">
            <a:extLst>
              <a:ext uri="{FF2B5EF4-FFF2-40B4-BE49-F238E27FC236}">
                <a16:creationId xmlns:a16="http://schemas.microsoft.com/office/drawing/2014/main" id="{8E85507D-4374-79C6-98C5-BD7E4E6841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60668" y="668590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3827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17550CE-1B73-7092-7D23-E5155F157C0F}"/>
              </a:ext>
            </a:extLst>
          </p:cNvPr>
          <p:cNvSpPr/>
          <p:nvPr/>
        </p:nvSpPr>
        <p:spPr>
          <a:xfrm>
            <a:off x="15801" y="6663885"/>
            <a:ext cx="12160391" cy="480608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 dirty="0">
                <a:solidFill>
                  <a:srgbClr val="FFFFFF"/>
                </a:solidFill>
              </a:rPr>
              <a:t>Hyfforddiant Cychwynnol Athrawon: Cynllunio gwers</a:t>
            </a:r>
            <a:endParaRPr lang="cy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9876B7-38D5-9B05-C18B-6F68BB5793DB}"/>
              </a:ext>
            </a:extLst>
          </p:cNvPr>
          <p:cNvSpPr txBox="1"/>
          <p:nvPr/>
        </p:nvSpPr>
        <p:spPr>
          <a:xfrm>
            <a:off x="2582562" y="32769"/>
            <a:ext cx="6761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>
                <a:latin typeface="Arial" panose="020B0604020202020204" pitchFamily="34" charset="0"/>
                <a:cs typeface="Arial" panose="020B0604020202020204" pitchFamily="34" charset="0"/>
              </a:rPr>
              <a:t>Siapiau 2D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0D51723-B063-ADC3-A648-AE6DFC0895B5}"/>
              </a:ext>
            </a:extLst>
          </p:cNvPr>
          <p:cNvGraphicFramePr>
            <a:graphicFrameLocks noGrp="1"/>
          </p:cNvGraphicFramePr>
          <p:nvPr/>
        </p:nvGraphicFramePr>
        <p:xfrm>
          <a:off x="110650" y="3934738"/>
          <a:ext cx="8694140" cy="2501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3535">
                  <a:extLst>
                    <a:ext uri="{9D8B030D-6E8A-4147-A177-3AD203B41FA5}">
                      <a16:colId xmlns:a16="http://schemas.microsoft.com/office/drawing/2014/main" val="745978997"/>
                    </a:ext>
                  </a:extLst>
                </a:gridCol>
                <a:gridCol w="2173535">
                  <a:extLst>
                    <a:ext uri="{9D8B030D-6E8A-4147-A177-3AD203B41FA5}">
                      <a16:colId xmlns:a16="http://schemas.microsoft.com/office/drawing/2014/main" val="1971910226"/>
                    </a:ext>
                  </a:extLst>
                </a:gridCol>
                <a:gridCol w="2173535">
                  <a:extLst>
                    <a:ext uri="{9D8B030D-6E8A-4147-A177-3AD203B41FA5}">
                      <a16:colId xmlns:a16="http://schemas.microsoft.com/office/drawing/2014/main" val="3504774105"/>
                    </a:ext>
                  </a:extLst>
                </a:gridCol>
                <a:gridCol w="2173535">
                  <a:extLst>
                    <a:ext uri="{9D8B030D-6E8A-4147-A177-3AD203B41FA5}">
                      <a16:colId xmlns:a16="http://schemas.microsoft.com/office/drawing/2014/main" val="1031503477"/>
                    </a:ext>
                  </a:extLst>
                </a:gridCol>
              </a:tblGrid>
              <a:tr h="1250604">
                <a:tc>
                  <a:txBody>
                    <a:bodyPr/>
                    <a:lstStyle/>
                    <a:p>
                      <a:pPr algn="ctr"/>
                      <a:r>
                        <a:rPr lang="cy-GB" sz="2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Sgwâr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Triongl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Pentagon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Hecsagon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7244904"/>
                  </a:ext>
                </a:extLst>
              </a:tr>
              <a:tr h="1250604">
                <a:tc>
                  <a:txBody>
                    <a:bodyPr/>
                    <a:lstStyle/>
                    <a:p>
                      <a:pPr algn="ctr"/>
                      <a:r>
                        <a:rPr lang="cy-GB" sz="2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Heptagon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Octagon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Seren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Petryal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7302112"/>
                  </a:ext>
                </a:extLst>
              </a:tr>
            </a:tbl>
          </a:graphicData>
        </a:graphic>
      </p:graphicFrame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4C95ECEE-E366-1399-D333-06527B4E5DF2}"/>
              </a:ext>
            </a:extLst>
          </p:cNvPr>
          <p:cNvSpPr/>
          <p:nvPr/>
        </p:nvSpPr>
        <p:spPr>
          <a:xfrm>
            <a:off x="126644" y="725059"/>
            <a:ext cx="4301319" cy="3016155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482FFA2-2DEC-A02E-F3EC-676FB6D224A3}"/>
              </a:ext>
            </a:extLst>
          </p:cNvPr>
          <p:cNvSpPr/>
          <p:nvPr/>
        </p:nvSpPr>
        <p:spPr>
          <a:xfrm>
            <a:off x="4481697" y="697901"/>
            <a:ext cx="4584348" cy="3023412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556F86C-240D-8282-F51A-C60F1CC3163A}"/>
              </a:ext>
            </a:extLst>
          </p:cNvPr>
          <p:cNvSpPr txBox="1"/>
          <p:nvPr/>
        </p:nvSpPr>
        <p:spPr>
          <a:xfrm>
            <a:off x="221365" y="866572"/>
            <a:ext cx="3908181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b="1">
                <a:latin typeface="Arial" panose="020B0604020202020204" pitchFamily="34" charset="0"/>
                <a:cs typeface="Arial" panose="020B0604020202020204" pitchFamily="34" charset="0"/>
              </a:rPr>
              <a:t>Sawl...?</a:t>
            </a:r>
          </a:p>
          <a:p>
            <a:pPr algn="ctr"/>
            <a:r>
              <a:rPr lang="cy-GB" sz="2400">
                <a:latin typeface="Arial"/>
                <a:cs typeface="Arial"/>
              </a:rPr>
              <a:t>Sawl </a:t>
            </a:r>
            <a:r>
              <a:rPr lang="cy-GB" sz="2400" b="1">
                <a:latin typeface="Arial"/>
                <a:cs typeface="Arial"/>
              </a:rPr>
              <a:t>cornel</a:t>
            </a:r>
            <a:r>
              <a:rPr lang="cy-GB" sz="2400">
                <a:latin typeface="Arial"/>
                <a:cs typeface="Arial"/>
              </a:rPr>
              <a:t> sydd gyda’r ............?</a:t>
            </a:r>
          </a:p>
          <a:p>
            <a:pPr algn="ctr"/>
            <a:endParaRPr lang="cy-GB" sz="2400">
              <a:latin typeface="Arial"/>
              <a:cs typeface="Arial"/>
            </a:endParaRPr>
          </a:p>
          <a:p>
            <a:pPr algn="ctr"/>
            <a:r>
              <a:rPr lang="cy-GB" sz="2400">
                <a:latin typeface="Arial"/>
                <a:cs typeface="Arial"/>
              </a:rPr>
              <a:t>Bydd angen defnyddio ‘Sawl..?’ wrth ddefnyddio enwau </a:t>
            </a:r>
            <a:r>
              <a:rPr lang="cy-GB" sz="2400" b="1">
                <a:latin typeface="Arial"/>
                <a:cs typeface="Arial"/>
              </a:rPr>
              <a:t>unigol</a:t>
            </a:r>
            <a:r>
              <a:rPr lang="cy-GB" sz="2400">
                <a:latin typeface="Arial"/>
                <a:cs typeface="Arial"/>
              </a:rPr>
              <a:t>.</a:t>
            </a:r>
            <a:endParaRPr lang="cy-GB">
              <a:latin typeface="Arial"/>
              <a:cs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6367C6-5B93-283A-C6EA-DC5E447673DD}"/>
              </a:ext>
            </a:extLst>
          </p:cNvPr>
          <p:cNvSpPr txBox="1"/>
          <p:nvPr/>
        </p:nvSpPr>
        <p:spPr>
          <a:xfrm>
            <a:off x="4449734" y="706915"/>
            <a:ext cx="4635147" cy="33547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b="1">
                <a:latin typeface="Arial" panose="020B0604020202020204" pitchFamily="34" charset="0"/>
                <a:cs typeface="Arial" panose="020B0604020202020204" pitchFamily="34" charset="0"/>
              </a:rPr>
              <a:t>Faint...?</a:t>
            </a:r>
          </a:p>
          <a:p>
            <a:pPr algn="ctr"/>
            <a:r>
              <a:rPr lang="cy-GB" sz="2400">
                <a:latin typeface="Arial"/>
                <a:cs typeface="Arial"/>
              </a:rPr>
              <a:t> Faint o </a:t>
            </a:r>
            <a:r>
              <a:rPr lang="cy-GB" sz="2400" b="1" u="sng">
                <a:solidFill>
                  <a:srgbClr val="C00000"/>
                </a:solidFill>
                <a:latin typeface="Arial"/>
                <a:cs typeface="Arial"/>
              </a:rPr>
              <a:t>g</a:t>
            </a:r>
            <a:r>
              <a:rPr lang="cy-GB" sz="2400" b="1">
                <a:latin typeface="Arial"/>
                <a:cs typeface="Arial"/>
              </a:rPr>
              <a:t>orneli </a:t>
            </a:r>
            <a:r>
              <a:rPr lang="cy-GB" sz="2400">
                <a:latin typeface="Arial"/>
                <a:cs typeface="Arial"/>
              </a:rPr>
              <a:t>sydd gyda’r ............?</a:t>
            </a:r>
          </a:p>
          <a:p>
            <a:pPr algn="ctr"/>
            <a:endParaRPr lang="cy-GB" sz="2400">
              <a:latin typeface="Arial"/>
              <a:cs typeface="Arial"/>
            </a:endParaRPr>
          </a:p>
          <a:p>
            <a:pPr algn="ctr"/>
            <a:r>
              <a:rPr lang="cy-GB" sz="2400">
                <a:latin typeface="Arial"/>
                <a:cs typeface="Arial"/>
              </a:rPr>
              <a:t>Bydd angen defnyddio ‘Faint o..?’ wrth ddefnyddio enwau </a:t>
            </a:r>
            <a:r>
              <a:rPr lang="cy-GB" sz="2400" b="1">
                <a:latin typeface="Arial"/>
                <a:cs typeface="Arial"/>
              </a:rPr>
              <a:t>lluosog</a:t>
            </a:r>
            <a:r>
              <a:rPr lang="cy-GB" sz="2400">
                <a:latin typeface="Arial"/>
                <a:cs typeface="Arial"/>
              </a:rPr>
              <a:t>.</a:t>
            </a:r>
            <a:endParaRPr lang="cy-GB">
              <a:latin typeface="Arial"/>
              <a:cs typeface="Arial"/>
            </a:endParaRPr>
          </a:p>
          <a:p>
            <a:pPr algn="ctr"/>
            <a:r>
              <a:rPr lang="cy-GB" sz="2000">
                <a:latin typeface="Arial" panose="020B0604020202020204" pitchFamily="34" charset="0"/>
                <a:cs typeface="Arial" panose="020B0604020202020204" pitchFamily="34" charset="0"/>
              </a:rPr>
              <a:t>*Cofiwch am y treiglad meddal ar ôl ’o’*</a:t>
            </a:r>
          </a:p>
          <a:p>
            <a:pPr algn="ctr"/>
            <a:endParaRPr lang="cy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4AB8CAA1-3B1B-82DE-EF75-EE2C4E54AE8E}"/>
              </a:ext>
            </a:extLst>
          </p:cNvPr>
          <p:cNvGraphicFramePr>
            <a:graphicFrameLocks noGrp="1"/>
          </p:cNvGraphicFramePr>
          <p:nvPr/>
        </p:nvGraphicFramePr>
        <p:xfrm>
          <a:off x="9187542" y="1262742"/>
          <a:ext cx="2879472" cy="47322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39736">
                  <a:extLst>
                    <a:ext uri="{9D8B030D-6E8A-4147-A177-3AD203B41FA5}">
                      <a16:colId xmlns:a16="http://schemas.microsoft.com/office/drawing/2014/main" val="1291013316"/>
                    </a:ext>
                  </a:extLst>
                </a:gridCol>
                <a:gridCol w="1439736">
                  <a:extLst>
                    <a:ext uri="{9D8B030D-6E8A-4147-A177-3AD203B41FA5}">
                      <a16:colId xmlns:a16="http://schemas.microsoft.com/office/drawing/2014/main" val="4071498027"/>
                    </a:ext>
                  </a:extLst>
                </a:gridCol>
              </a:tblGrid>
              <a:tr h="946453">
                <a:tc gridSpan="2">
                  <a:txBody>
                    <a:bodyPr/>
                    <a:lstStyle/>
                    <a:p>
                      <a:pPr algn="ctr"/>
                      <a:r>
                        <a:rPr lang="cy-GB" sz="24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8999373"/>
                  </a:ext>
                </a:extLst>
              </a:tr>
              <a:tr h="946453">
                <a:tc>
                  <a:txBody>
                    <a:bodyPr/>
                    <a:lstStyle/>
                    <a:p>
                      <a:pPr algn="ctr"/>
                      <a:r>
                        <a:rPr lang="cy-GB" sz="24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Unigol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Lluosog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34353410"/>
                  </a:ext>
                </a:extLst>
              </a:tr>
              <a:tr h="946453">
                <a:tc>
                  <a:txBody>
                    <a:bodyPr/>
                    <a:lstStyle/>
                    <a:p>
                      <a:r>
                        <a:rPr lang="cy-GB" sz="24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cornel (b)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4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corneli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229931"/>
                  </a:ext>
                </a:extLst>
              </a:tr>
              <a:tr h="946453">
                <a:tc>
                  <a:txBody>
                    <a:bodyPr/>
                    <a:lstStyle/>
                    <a:p>
                      <a:r>
                        <a:rPr lang="cy-GB" sz="24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ochr </a:t>
                      </a:r>
                      <a:endParaRPr lang="en-US"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cy-GB" sz="24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(b)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4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ochrau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0844543"/>
                  </a:ext>
                </a:extLst>
              </a:tr>
              <a:tr h="946453">
                <a:tc>
                  <a:txBody>
                    <a:bodyPr/>
                    <a:lstStyle/>
                    <a:p>
                      <a:r>
                        <a:rPr lang="cy-GB" sz="24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ymyl (b/g)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4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ymylon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999942"/>
                  </a:ext>
                </a:extLst>
              </a:tr>
            </a:tbl>
          </a:graphicData>
        </a:graphic>
      </p:graphicFrame>
      <p:sp>
        <p:nvSpPr>
          <p:cNvPr id="16" name="Rectangle 15">
            <a:extLst>
              <a:ext uri="{FF2B5EF4-FFF2-40B4-BE49-F238E27FC236}">
                <a16:creationId xmlns:a16="http://schemas.microsoft.com/office/drawing/2014/main" id="{C289B4F4-373F-70DE-578B-FEC8F7B48C39}"/>
              </a:ext>
            </a:extLst>
          </p:cNvPr>
          <p:cNvSpPr/>
          <p:nvPr/>
        </p:nvSpPr>
        <p:spPr>
          <a:xfrm>
            <a:off x="796412" y="4424515"/>
            <a:ext cx="737419" cy="634181"/>
          </a:xfrm>
          <a:prstGeom prst="rect">
            <a:avLst/>
          </a:prstGeom>
          <a:solidFill>
            <a:srgbClr val="FF26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7" name="Triangle 16">
            <a:extLst>
              <a:ext uri="{FF2B5EF4-FFF2-40B4-BE49-F238E27FC236}">
                <a16:creationId xmlns:a16="http://schemas.microsoft.com/office/drawing/2014/main" id="{ED6B165C-77F8-8D22-19FA-BE03DD735C62}"/>
              </a:ext>
            </a:extLst>
          </p:cNvPr>
          <p:cNvSpPr/>
          <p:nvPr/>
        </p:nvSpPr>
        <p:spPr>
          <a:xfrm>
            <a:off x="2894761" y="4407414"/>
            <a:ext cx="965245" cy="634181"/>
          </a:xfrm>
          <a:prstGeom prst="triangle">
            <a:avLst/>
          </a:prstGeom>
          <a:solidFill>
            <a:srgbClr val="0096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8" name="Regular Pentagon 17">
            <a:extLst>
              <a:ext uri="{FF2B5EF4-FFF2-40B4-BE49-F238E27FC236}">
                <a16:creationId xmlns:a16="http://schemas.microsoft.com/office/drawing/2014/main" id="{C75F22C9-B205-B8AD-CF1B-13A3C3F65315}"/>
              </a:ext>
            </a:extLst>
          </p:cNvPr>
          <p:cNvSpPr/>
          <p:nvPr/>
        </p:nvSpPr>
        <p:spPr>
          <a:xfrm>
            <a:off x="5220937" y="4424515"/>
            <a:ext cx="742330" cy="634181"/>
          </a:xfrm>
          <a:prstGeom prst="pentagon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9" name="Hexagon 18">
            <a:extLst>
              <a:ext uri="{FF2B5EF4-FFF2-40B4-BE49-F238E27FC236}">
                <a16:creationId xmlns:a16="http://schemas.microsoft.com/office/drawing/2014/main" id="{CF269E4F-C231-C4F7-1478-63FDB218E9ED}"/>
              </a:ext>
            </a:extLst>
          </p:cNvPr>
          <p:cNvSpPr/>
          <p:nvPr/>
        </p:nvSpPr>
        <p:spPr>
          <a:xfrm>
            <a:off x="7412622" y="4407415"/>
            <a:ext cx="766916" cy="634181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0" name="Octagon 19">
            <a:extLst>
              <a:ext uri="{FF2B5EF4-FFF2-40B4-BE49-F238E27FC236}">
                <a16:creationId xmlns:a16="http://schemas.microsoft.com/office/drawing/2014/main" id="{C547F9FB-7F8B-B260-EF58-B28021625E53}"/>
              </a:ext>
            </a:extLst>
          </p:cNvPr>
          <p:cNvSpPr/>
          <p:nvPr/>
        </p:nvSpPr>
        <p:spPr>
          <a:xfrm>
            <a:off x="2968027" y="5642380"/>
            <a:ext cx="812845" cy="713571"/>
          </a:xfrm>
          <a:prstGeom prst="octagon">
            <a:avLst/>
          </a:prstGeom>
          <a:solidFill>
            <a:srgbClr val="008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4" name="Process 23">
            <a:extLst>
              <a:ext uri="{FF2B5EF4-FFF2-40B4-BE49-F238E27FC236}">
                <a16:creationId xmlns:a16="http://schemas.microsoft.com/office/drawing/2014/main" id="{617F0BDD-D257-2094-0204-DE6882081652}"/>
              </a:ext>
            </a:extLst>
          </p:cNvPr>
          <p:cNvSpPr/>
          <p:nvPr/>
        </p:nvSpPr>
        <p:spPr>
          <a:xfrm>
            <a:off x="7095531" y="5704513"/>
            <a:ext cx="1401097" cy="532714"/>
          </a:xfrm>
          <a:prstGeom prst="flowChartProcess">
            <a:avLst/>
          </a:prstGeom>
          <a:solidFill>
            <a:srgbClr val="FF40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" name="5-point Star 1">
            <a:extLst>
              <a:ext uri="{FF2B5EF4-FFF2-40B4-BE49-F238E27FC236}">
                <a16:creationId xmlns:a16="http://schemas.microsoft.com/office/drawing/2014/main" id="{1A4F347A-1877-DC69-C618-97E5CF2A355B}"/>
              </a:ext>
            </a:extLst>
          </p:cNvPr>
          <p:cNvSpPr/>
          <p:nvPr/>
        </p:nvSpPr>
        <p:spPr>
          <a:xfrm>
            <a:off x="5125787" y="5590775"/>
            <a:ext cx="970208" cy="801304"/>
          </a:xfrm>
          <a:prstGeom prst="star5">
            <a:avLst/>
          </a:prstGeom>
          <a:solidFill>
            <a:srgbClr val="FF93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Heptagon 2">
            <a:extLst>
              <a:ext uri="{FF2B5EF4-FFF2-40B4-BE49-F238E27FC236}">
                <a16:creationId xmlns:a16="http://schemas.microsoft.com/office/drawing/2014/main" id="{296C3DBA-32C0-4F69-0563-A0F8FE760D8B}"/>
              </a:ext>
            </a:extLst>
          </p:cNvPr>
          <p:cNvSpPr/>
          <p:nvPr/>
        </p:nvSpPr>
        <p:spPr>
          <a:xfrm>
            <a:off x="707132" y="5628601"/>
            <a:ext cx="915980" cy="741128"/>
          </a:xfrm>
          <a:prstGeom prst="heptagon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5E11E8A-5599-B6E5-EB30-B02A135A5F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60668" y="668590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6805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F127-3455-EA41-883E-00DAE57BBD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1025573"/>
              </p:ext>
            </p:extLst>
          </p:nvPr>
        </p:nvGraphicFramePr>
        <p:xfrm>
          <a:off x="149275" y="353944"/>
          <a:ext cx="11893446" cy="6477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69413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4279392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4544641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1047231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Secondary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–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7 –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English-medium</a:t>
                      </a: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</a:t>
                      </a:r>
                      <a:r>
                        <a:rPr lang="en-GB" sz="1800" b="1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800" b="1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Dysgu</a:t>
                      </a:r>
                      <a:r>
                        <a:rPr lang="en-GB" sz="1800" b="1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a </a:t>
                      </a:r>
                      <a:r>
                        <a:rPr lang="en-GB" sz="1800" b="1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Phrofiad</a:t>
                      </a:r>
                      <a:r>
                        <a:rPr lang="en-GB" sz="1800" b="1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Area of Learning and Experience</a:t>
                      </a:r>
                      <a:r>
                        <a:rPr lang="en-GB" sz="18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Gwyddoniaeth a Thechnoleg / Science and Technology 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Nod y wers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Aims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the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lesson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Tymhereddau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gwahanol yn yr ysgol /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Different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temperatures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the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school</a:t>
                      </a: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1883129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Previous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knowledge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rhifau yn y Gymraeg / </a:t>
                      </a:r>
                      <a:r>
                        <a:rPr lang="cy-GB" sz="1600" b="0" i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numbers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i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Welsh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yn uwch / </a:t>
                      </a:r>
                      <a:r>
                        <a:rPr lang="cy-GB" sz="1600" b="0" i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higher</a:t>
                      </a:r>
                      <a:endParaRPr lang="cy-GB" sz="1600" b="0" i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yn is / </a:t>
                      </a:r>
                      <a:r>
                        <a:rPr lang="cy-GB" sz="1600" b="0" i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lower</a:t>
                      </a:r>
                      <a:endParaRPr lang="cy-GB" sz="1600" b="0" i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8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vocabulary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thermomedr / 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thermometer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mesur / 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measure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tymheredd / 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temperature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gradd Celsius / </a:t>
                      </a:r>
                      <a:r>
                        <a:rPr lang="cy-GB" sz="1600" b="0" i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degree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Celsius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i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mercwri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mercury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i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yn uwch 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/ higher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i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yn is 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/ </a:t>
                      </a:r>
                      <a:r>
                        <a:rPr lang="cy-GB" sz="1600" b="0" i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lower</a:t>
                      </a:r>
                      <a:endParaRPr lang="cy-GB" sz="1800" b="1" dirty="0" err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 / Main language focus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Beth ydy’r tymheredd ar thermomedr A?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Beth ydy’r tymheredd yn yr ystafell ddosbarth?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Mae’r tymheredd yn ______gradd Celsius.</a:t>
                      </a:r>
                    </a:p>
                    <a:p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Ydy’r tymheredd yn y _______ yn uwch na thymheredd yn y ________?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 / Nac ydy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500" b="1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</a:t>
                      </a:r>
                      <a:r>
                        <a:rPr lang="en-GB" sz="1500" b="1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1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addysgu</a:t>
                      </a:r>
                      <a:r>
                        <a:rPr lang="en-GB" sz="1500" b="1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a </a:t>
                      </a:r>
                      <a:r>
                        <a:rPr lang="en-GB" sz="1500" b="1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dysgu</a:t>
                      </a:r>
                      <a:r>
                        <a:rPr lang="en-GB" sz="1500" b="1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Teaching and Learning Activities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Warm up activity – revise how to say numbers in Welsh.  On a PPT presentation numbers will show at random.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 pupils will be split into groups. Each pupil will be given a bingo ball. They will have to form a row in order from the lowest number to the highest and be able to say their number.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Key vocabulary will be learnt through ‘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drilio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’ (repeat, repeat, repeat):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thermomedr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mesur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tymheredd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/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gradd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Celsius /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mercwri</a:t>
                      </a:r>
                      <a:endParaRPr lang="en-GB" sz="1500" b="0" noProof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Activity – read different thermometers and understand the temperature. Language pattern: "Beth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ydy’r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tymheredd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thermomedr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A / B / C?"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Activity – in groups, collect and record different temperatures across the school campus.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Plenary:  "Beth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ydy’r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tymheredd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yn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y _____?" "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Ydy’r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tymheredd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yn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y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dosbarth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yn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uwch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na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thymheredd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yr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oergell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? (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/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Nac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GB" sz="1500" b="0" noProof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ydy</a:t>
                      </a:r>
                      <a:r>
                        <a:rPr lang="en-GB" sz="1500" b="0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)"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500" b="0" noProof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500" b="0" noProof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645436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Resources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Peli bingo / bingo balls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thermomedr / 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thermometer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i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Taflenni cofnodi </a:t>
                      </a:r>
                      <a:r>
                        <a:rPr lang="cy-GB" sz="1600" b="0" i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/ recording sheets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F8EE9B8E-3802-E862-0573-E0866684D9D9}"/>
              </a:ext>
            </a:extLst>
          </p:cNvPr>
          <p:cNvSpPr/>
          <p:nvPr/>
        </p:nvSpPr>
        <p:spPr>
          <a:xfrm>
            <a:off x="0" y="6377392"/>
            <a:ext cx="12160391" cy="480608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 dirty="0">
                <a:solidFill>
                  <a:srgbClr val="FFFFFF"/>
                </a:solidFill>
              </a:rPr>
              <a:t>Hyfforddiant Cychwynnol Athrawon: Cynllunio gwers</a:t>
            </a:r>
            <a:endParaRPr lang="cy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0F3077-8ED8-3306-3B34-5A2CBE7A2FEA}"/>
              </a:ext>
            </a:extLst>
          </p:cNvPr>
          <p:cNvSpPr txBox="1"/>
          <p:nvPr/>
        </p:nvSpPr>
        <p:spPr>
          <a:xfrm>
            <a:off x="2715294" y="-187036"/>
            <a:ext cx="6761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4E0F9F6-0AE5-4EED-1297-333F4B8607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55566" y="6407909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923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F127-3455-EA41-883E-00DAE57BBD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431127"/>
              </p:ext>
            </p:extLst>
          </p:nvPr>
        </p:nvGraphicFramePr>
        <p:xfrm>
          <a:off x="144167" y="709537"/>
          <a:ext cx="11903658" cy="52772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3705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3438144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5061809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84844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lang="cy-GB" sz="18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 /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Area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Experience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Amcan y wers /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Aims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the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lesson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2027937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Previous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knowledge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vocabulary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Language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 addysgu a dysgu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Teaching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Activities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40085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Resources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8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F8EE9B8E-3802-E862-0573-E0866684D9D9}"/>
              </a:ext>
            </a:extLst>
          </p:cNvPr>
          <p:cNvSpPr/>
          <p:nvPr/>
        </p:nvSpPr>
        <p:spPr>
          <a:xfrm>
            <a:off x="15804" y="6355238"/>
            <a:ext cx="12160391" cy="480608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 dirty="0">
                <a:solidFill>
                  <a:srgbClr val="FFFFFF"/>
                </a:solidFill>
              </a:rPr>
              <a:t>Hyfforddiant Cychwynnol Athrawon: Cynllunio gwers</a:t>
            </a:r>
            <a:endParaRPr lang="cy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0F3077-8ED8-3306-3B34-5A2CBE7A2FEA}"/>
              </a:ext>
            </a:extLst>
          </p:cNvPr>
          <p:cNvSpPr txBox="1"/>
          <p:nvPr/>
        </p:nvSpPr>
        <p:spPr>
          <a:xfrm>
            <a:off x="2715292" y="-44359"/>
            <a:ext cx="6761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pic>
        <p:nvPicPr>
          <p:cNvPr id="3" name="Picture 8">
            <a:extLst>
              <a:ext uri="{FF2B5EF4-FFF2-40B4-BE49-F238E27FC236}">
                <a16:creationId xmlns:a16="http://schemas.microsoft.com/office/drawing/2014/main" id="{88F2B3D1-2B14-A2AE-E466-8C0E1CCC1E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7175" y="640259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18402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33</TotalTime>
  <Words>1930</Words>
  <Application>Microsoft Macintosh PowerPoint</Application>
  <PresentationFormat>Widescreen</PresentationFormat>
  <Paragraphs>258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 Ydy …. yn mynd i suddo? Ydy …. yn mynd i arnofio?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Dechrau sgwrsio</dc:title>
  <dc:creator>Nia Evans</dc:creator>
  <cp:lastModifiedBy>Catrin Evans-Thomas</cp:lastModifiedBy>
  <cp:revision>219</cp:revision>
  <dcterms:created xsi:type="dcterms:W3CDTF">2023-12-01T15:23:44Z</dcterms:created>
  <dcterms:modified xsi:type="dcterms:W3CDTF">2024-11-14T13:29:29Z</dcterms:modified>
</cp:coreProperties>
</file>