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7" r:id="rId2"/>
    <p:sldId id="260" r:id="rId3"/>
    <p:sldId id="263" r:id="rId4"/>
    <p:sldId id="264" r:id="rId5"/>
    <p:sldId id="265" r:id="rId6"/>
    <p:sldId id="266" r:id="rId7"/>
    <p:sldId id="267" r:id="rId8"/>
    <p:sldId id="269" r:id="rId9"/>
    <p:sldId id="268" r:id="rId10"/>
    <p:sldId id="284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82" r:id="rId19"/>
    <p:sldId id="283" r:id="rId20"/>
    <p:sldId id="286" r:id="rId21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A7AAD-F755-49ED-A64A-C5F7CE9C32F7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2A4D91-E43E-4573-8DDF-B2DDD17083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68584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162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767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77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34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29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710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713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4128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82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306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1F13A-777F-4705-8AF5-A8F9A402CCCB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7A57B-A53D-4DD9-89B2-BC9E914060C7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108239"/>
            <a:ext cx="1721371" cy="586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0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en.dicks@uwtsd.ac.uk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alexanderstreet.com/products/mediaplus" TargetMode="External"/><Relationship Id="rId3" Type="http://schemas.openxmlformats.org/officeDocument/2006/relationships/hyperlink" Target="http://search.creativecommons.org/" TargetMode="External"/><Relationship Id="rId7" Type="http://schemas.openxmlformats.org/officeDocument/2006/relationships/hyperlink" Target="http://www.morguefile.com/" TargetMode="External"/><Relationship Id="rId2" Type="http://schemas.openxmlformats.org/officeDocument/2006/relationships/hyperlink" Target="http://images.google.com/advanced_image_search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ommons.wikimedia.org/wiki/Main_Page" TargetMode="External"/><Relationship Id="rId5" Type="http://schemas.openxmlformats.org/officeDocument/2006/relationships/hyperlink" Target="http://www.flickr.com/creativecommons/" TargetMode="External"/><Relationship Id="rId10" Type="http://schemas.openxmlformats.org/officeDocument/2006/relationships/hyperlink" Target="http://www.imageafter.com/" TargetMode="External"/><Relationship Id="rId4" Type="http://schemas.openxmlformats.org/officeDocument/2006/relationships/hyperlink" Target="https://creativecommons.org/licenses/" TargetMode="External"/><Relationship Id="rId9" Type="http://schemas.openxmlformats.org/officeDocument/2006/relationships/hyperlink" Target="http://www.freefoto.com/index.jsp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Study%20Skills%20-%20Presentations%20and%20posters/Points%20to%20consider%20about%20presentations.docx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11560" y="404664"/>
            <a:ext cx="2448272" cy="33120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11560" y="3861048"/>
            <a:ext cx="2448272" cy="9361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75856" y="404664"/>
            <a:ext cx="2736304" cy="165601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275856" y="2520280"/>
            <a:ext cx="3384376" cy="227687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275856" y="2155129"/>
            <a:ext cx="2736304" cy="26575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156176" y="404664"/>
            <a:ext cx="2448272" cy="1883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804248" y="2420888"/>
            <a:ext cx="1800200" cy="1656184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804248" y="4149080"/>
            <a:ext cx="1800200" cy="64807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555776" y="6165304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Ken Dicks </a:t>
            </a:r>
            <a:r>
              <a:rPr lang="en-GB" sz="2800" b="1" dirty="0">
                <a:hlinkClick r:id="rId3"/>
              </a:rPr>
              <a:t>ken.dicks@uwtsd.ac.uk</a:t>
            </a:r>
            <a:r>
              <a:rPr lang="en-GB" sz="2800" b="1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5157192"/>
            <a:ext cx="8143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PowerPoint Presentations: A Workshop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0726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Presentation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268760"/>
            <a:ext cx="5842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Key Points to remember: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2060848"/>
            <a:ext cx="87849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 assignment is asking you to give a </a:t>
            </a:r>
            <a:r>
              <a:rPr lang="en-GB" sz="2800" u="sng" dirty="0"/>
              <a:t>presentation</a:t>
            </a:r>
            <a:endParaRPr lang="en-GB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This means that you should focus on the presentation as much, if not more, than the slides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It is an academic assignment not an art project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Therefore the </a:t>
            </a:r>
            <a:r>
              <a:rPr lang="en-GB" sz="2800" u="sng" dirty="0"/>
              <a:t>content</a:t>
            </a:r>
            <a:r>
              <a:rPr lang="en-GB" sz="2800" dirty="0"/>
              <a:t> of your presentation are more important that how it looks</a:t>
            </a:r>
          </a:p>
        </p:txBody>
      </p:sp>
    </p:spTree>
    <p:extLst>
      <p:ext uri="{BB962C8B-B14F-4D97-AF65-F5344CB8AC3E}">
        <p14:creationId xmlns:p14="http://schemas.microsoft.com/office/powerpoint/2010/main" val="44348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Creating the Presentation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268760"/>
            <a:ext cx="5842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Things to remember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844824"/>
            <a:ext cx="8784976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Use the space effectively; too much content makes it confusing to read and too little information means that it is not fit for purpose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Leaving spaces can help to make the information stand out more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Slides should be bright and informative but easy to read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Use a lighter colour for the background (or leave it white)</a:t>
            </a:r>
          </a:p>
        </p:txBody>
      </p:sp>
    </p:spTree>
    <p:extLst>
      <p:ext uri="{BB962C8B-B14F-4D97-AF65-F5344CB8AC3E}">
        <p14:creationId xmlns:p14="http://schemas.microsoft.com/office/powerpoint/2010/main" val="418448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200" y="1268760"/>
            <a:ext cx="5842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Things to remember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916832"/>
            <a:ext cx="8784976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Be careful how you use colour; too many colours can make it difficult to read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Some colours such as blue and red will clash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Red and green together can make the poster difficult to read for people with colour  blindness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Your presentation should have a logical order which makes if clear which order it should be read in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Creating the Presentation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9207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Creating the Poster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1052736"/>
            <a:ext cx="5842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Things to remember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556792"/>
            <a:ext cx="878497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Graphs, drawings or pictures should be clearly labelled and cited where appropriate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If you are creating your slides on screen remember that the font will look larger when they are on a larger screen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Keep the word count down, do not use too many words on a slide (four to five bullet points)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800" dirty="0"/>
              <a:t>Remember that your slides need to be seen from the back of the room.</a:t>
            </a:r>
          </a:p>
        </p:txBody>
      </p:sp>
    </p:spTree>
    <p:extLst>
      <p:ext uri="{BB962C8B-B14F-4D97-AF65-F5344CB8AC3E}">
        <p14:creationId xmlns:p14="http://schemas.microsoft.com/office/powerpoint/2010/main" val="116748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116632"/>
            <a:ext cx="8229600" cy="77809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/>
              <a:t>Creating the Presentation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817548"/>
            <a:ext cx="5842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Using Images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340768"/>
            <a:ext cx="878497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b="1" i="1" dirty="0"/>
              <a:t>These sites are full of  copyright-free images to use in your posters:</a:t>
            </a:r>
            <a:endParaRPr lang="en-GB" dirty="0"/>
          </a:p>
          <a:p>
            <a:pPr fontAlgn="base"/>
            <a:r>
              <a:rPr lang="en-GB" dirty="0">
                <a:hlinkClick r:id="rId2" tooltip="Google Images"/>
              </a:rPr>
              <a:t>The </a:t>
            </a:r>
            <a:r>
              <a:rPr lang="en-GB" dirty="0">
                <a:hlinkClick r:id="rId3" tooltip="Creative Commons search"/>
              </a:rPr>
              <a:t>Creative Commons search</a:t>
            </a:r>
            <a:r>
              <a:rPr lang="en-GB" dirty="0"/>
              <a:t> allows you to search Google, Yahoo, Flickr and other sites for material that is licensed under the Creative Commons. Many of these allow you to use them without charge in a non-commercial context. Find out </a:t>
            </a:r>
            <a:r>
              <a:rPr lang="en-GB" dirty="0">
                <a:hlinkClick r:id="rId4"/>
              </a:rPr>
              <a:t>about creative commons licenses</a:t>
            </a:r>
            <a:r>
              <a:rPr lang="en-GB" dirty="0"/>
              <a:t>.</a:t>
            </a:r>
          </a:p>
          <a:p>
            <a:pPr fontAlgn="base"/>
            <a:r>
              <a:rPr lang="en-GB" dirty="0">
                <a:hlinkClick r:id="rId2" tooltip="Google Images"/>
              </a:rPr>
              <a:t>Google Creative Commons Images</a:t>
            </a:r>
            <a:r>
              <a:rPr lang="en-GB" dirty="0"/>
              <a:t>. The advanced google search using the ‘usage rights’ filter at the bottom yields usable images as per creative commons licenses.</a:t>
            </a:r>
          </a:p>
          <a:p>
            <a:pPr fontAlgn="base"/>
            <a:r>
              <a:rPr lang="en-GB" dirty="0">
                <a:hlinkClick r:id="rId5" tooltip="Flickr Creative Commons"/>
              </a:rPr>
              <a:t>Flickr Creative Commons</a:t>
            </a:r>
            <a:r>
              <a:rPr lang="en-GB" dirty="0"/>
              <a:t> – images for which the owner has specified a Creative Commons licence</a:t>
            </a:r>
          </a:p>
          <a:p>
            <a:pPr fontAlgn="base"/>
            <a:r>
              <a:rPr lang="en-GB" dirty="0">
                <a:hlinkClick r:id="rId6" tooltip="Wikimedia Commons"/>
              </a:rPr>
              <a:t>Wikimedia Commons</a:t>
            </a:r>
            <a:r>
              <a:rPr lang="en-GB" dirty="0"/>
              <a:t> – archive of free multimedia content submitted by Wikipedia users.</a:t>
            </a:r>
          </a:p>
          <a:p>
            <a:pPr fontAlgn="base"/>
            <a:r>
              <a:rPr lang="en-GB" dirty="0" err="1">
                <a:hlinkClick r:id="rId7" tooltip="MorgueFile"/>
              </a:rPr>
              <a:t>MorgueFile</a:t>
            </a:r>
            <a:r>
              <a:rPr lang="en-GB" dirty="0"/>
              <a:t> – probably the best single source of free high resolution digital stock photographs.</a:t>
            </a:r>
          </a:p>
          <a:p>
            <a:pPr fontAlgn="base"/>
            <a:r>
              <a:rPr lang="en-GB" dirty="0" err="1">
                <a:hlinkClick r:id="rId8"/>
              </a:rPr>
              <a:t>MediaPlus</a:t>
            </a:r>
            <a:r>
              <a:rPr lang="en-GB" dirty="0"/>
              <a:t> – A service delivered to the UK higher and further education community in association with </a:t>
            </a:r>
            <a:r>
              <a:rPr lang="en-GB" dirty="0" err="1"/>
              <a:t>Jisc</a:t>
            </a:r>
            <a:r>
              <a:rPr lang="en-GB" dirty="0"/>
              <a:t>, bringing more than 100,000 videos, images, and sound recordings to your screen</a:t>
            </a:r>
          </a:p>
          <a:p>
            <a:pPr fontAlgn="base"/>
            <a:r>
              <a:rPr lang="en-GB" dirty="0">
                <a:hlinkClick r:id="rId9" tooltip="FreeFoto.com"/>
              </a:rPr>
              <a:t>FreeFoto.com</a:t>
            </a:r>
            <a:r>
              <a:rPr lang="en-GB" dirty="0"/>
              <a:t>. A collection of free photographs for private non-commercial use.</a:t>
            </a:r>
          </a:p>
          <a:p>
            <a:pPr fontAlgn="base"/>
            <a:r>
              <a:rPr lang="en-GB" dirty="0">
                <a:hlinkClick r:id="rId10" tooltip="Image*After"/>
              </a:rPr>
              <a:t>Image*After</a:t>
            </a:r>
            <a:r>
              <a:rPr lang="en-GB" dirty="0"/>
              <a:t> – large, free photo collection, with images free for any use.</a:t>
            </a:r>
          </a:p>
        </p:txBody>
      </p:sp>
    </p:spTree>
    <p:extLst>
      <p:ext uri="{BB962C8B-B14F-4D97-AF65-F5344CB8AC3E}">
        <p14:creationId xmlns:p14="http://schemas.microsoft.com/office/powerpoint/2010/main" val="328295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b="1" dirty="0"/>
              <a:t>PRESENTATIONS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9301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800" dirty="0"/>
              <a:t>When making a presentation, here are a few things you need to think about: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Your </a:t>
            </a:r>
            <a:r>
              <a:rPr lang="en-GB" sz="2800" b="1" u="sng" dirty="0"/>
              <a:t>subject </a:t>
            </a:r>
            <a:r>
              <a:rPr lang="en-GB" sz="2800" dirty="0"/>
              <a:t>e.g. What have you been asked or chosen to talk about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The </a:t>
            </a:r>
            <a:r>
              <a:rPr lang="en-GB" sz="2800" b="1" u="sng" dirty="0"/>
              <a:t>length</a:t>
            </a:r>
            <a:r>
              <a:rPr lang="en-GB" sz="2800" dirty="0"/>
              <a:t> of the presentation e.g. Is it going to be a 10 minute speech, or an hour long seminar?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Your </a:t>
            </a:r>
            <a:r>
              <a:rPr lang="en-GB" sz="2800" b="1" u="sng" dirty="0"/>
              <a:t>audience</a:t>
            </a:r>
            <a:r>
              <a:rPr lang="en-GB" sz="2800" dirty="0"/>
              <a:t>. Who is listening to your presentation? A few co-workers, your boss? Or if it’s in university, perhaps your friends and your lecturer?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The </a:t>
            </a:r>
            <a:r>
              <a:rPr lang="en-GB" sz="2800" b="1" u="sng" dirty="0"/>
              <a:t>purpose</a:t>
            </a:r>
            <a:r>
              <a:rPr lang="en-GB" sz="2800" dirty="0"/>
              <a:t>. Are you giving information, trying to entertain or try to persuade people of your argument?</a:t>
            </a:r>
          </a:p>
        </p:txBody>
      </p:sp>
    </p:spTree>
    <p:extLst>
      <p:ext uri="{BB962C8B-B14F-4D97-AF65-F5344CB8AC3E}">
        <p14:creationId xmlns:p14="http://schemas.microsoft.com/office/powerpoint/2010/main" val="257216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b="1" dirty="0"/>
              <a:t>WHAT TO SAY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384060" cy="2448272"/>
          </a:xfrm>
        </p:spPr>
        <p:txBody>
          <a:bodyPr>
            <a:noAutofit/>
          </a:bodyPr>
          <a:lstStyle/>
          <a:p>
            <a:r>
              <a:rPr lang="en-GB" sz="2800" dirty="0"/>
              <a:t>There is usually a major theme in every presentation and essay – once you identify it, then you can divide it into </a:t>
            </a:r>
            <a:r>
              <a:rPr lang="en-GB" sz="2800" b="1" u="sng" dirty="0"/>
              <a:t>main points</a:t>
            </a:r>
            <a:r>
              <a:rPr lang="en-GB" sz="2800" dirty="0"/>
              <a:t>.</a:t>
            </a:r>
          </a:p>
          <a:p>
            <a:r>
              <a:rPr lang="en-GB" sz="2800" dirty="0"/>
              <a:t>A presentation is like an essay, because you need:			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7584" y="3212976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Introduction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- which tells your audience what you intend to say</a:t>
            </a:r>
          </a:p>
          <a:p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Main points – 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 important information or arguments that you want to get across</a:t>
            </a:r>
          </a:p>
          <a:p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Conclusion</a:t>
            </a:r>
            <a:r>
              <a:rPr lang="en-GB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– summing up what you have learnt or what your conclusion is</a:t>
            </a:r>
          </a:p>
          <a:p>
            <a:r>
              <a:rPr lang="en-GB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References – Why do we need to have references?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5231492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39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en-GB" b="1" dirty="0"/>
              <a:t>Citing and Referencing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08" y="1412776"/>
            <a:ext cx="8856984" cy="4525963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Your posters and presentations are still academic assignments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You need to acknowledge when you have used someone else’s work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On the poster or slides you do the same as you would in an essay: e.g. (Name, Date, Page Number)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In your talk you should refer to the name and date: e.g. “Maslow argued in 1948 that……”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You should then reference the full work in the normal way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800" dirty="0"/>
              <a:t>N.B. It is good practice to cite next to the bullet point on a slide rather then have all of your citations a the bottom of your slide, this allows you audience to locate specific sources of interest to them.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2661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 txBox="1">
            <a:spLocks/>
          </p:cNvSpPr>
          <p:nvPr/>
        </p:nvSpPr>
        <p:spPr>
          <a:xfrm>
            <a:off x="313452" y="188640"/>
            <a:ext cx="8502436" cy="70696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Basic structure for your presentation</a:t>
            </a:r>
          </a:p>
        </p:txBody>
      </p:sp>
      <p:sp>
        <p:nvSpPr>
          <p:cNvPr id="3" name="Text Placeholder 4"/>
          <p:cNvSpPr txBox="1">
            <a:spLocks/>
          </p:cNvSpPr>
          <p:nvPr/>
        </p:nvSpPr>
        <p:spPr>
          <a:xfrm>
            <a:off x="179512" y="1340768"/>
            <a:ext cx="2356410" cy="5762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 dirty="0"/>
              <a:t>Introduction</a:t>
            </a:r>
          </a:p>
        </p:txBody>
      </p:sp>
      <p:sp>
        <p:nvSpPr>
          <p:cNvPr id="4" name="Text Placeholder 7"/>
          <p:cNvSpPr txBox="1">
            <a:spLocks/>
          </p:cNvSpPr>
          <p:nvPr/>
        </p:nvSpPr>
        <p:spPr>
          <a:xfrm>
            <a:off x="179512" y="2171589"/>
            <a:ext cx="2356410" cy="28472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What is the question/task</a:t>
            </a:r>
          </a:p>
          <a:p>
            <a:r>
              <a:rPr lang="en-GB" sz="2400" dirty="0"/>
              <a:t>How are you going to cover the topic</a:t>
            </a:r>
          </a:p>
          <a:p>
            <a:r>
              <a:rPr lang="en-GB" sz="2400" dirty="0"/>
              <a:t>Quote?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sp>
        <p:nvSpPr>
          <p:cNvPr id="5" name="Text Placeholder 5"/>
          <p:cNvSpPr txBox="1">
            <a:spLocks/>
          </p:cNvSpPr>
          <p:nvPr/>
        </p:nvSpPr>
        <p:spPr>
          <a:xfrm>
            <a:off x="3384541" y="1340768"/>
            <a:ext cx="2360258" cy="5762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 dirty="0"/>
              <a:t>Main body</a:t>
            </a:r>
          </a:p>
        </p:txBody>
      </p:sp>
      <p:sp>
        <p:nvSpPr>
          <p:cNvPr id="6" name="Text Placeholder 8"/>
          <p:cNvSpPr txBox="1">
            <a:spLocks/>
          </p:cNvSpPr>
          <p:nvPr/>
        </p:nvSpPr>
        <p:spPr>
          <a:xfrm>
            <a:off x="2966737" y="1894427"/>
            <a:ext cx="3600400" cy="275871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/>
              <a:t>Main point 1</a:t>
            </a:r>
            <a:endParaRPr lang="en-GB" sz="2400" dirty="0"/>
          </a:p>
          <a:p>
            <a:r>
              <a:rPr lang="en-GB" sz="2400" b="1" dirty="0"/>
              <a:t>Main Point 2</a:t>
            </a:r>
            <a:endParaRPr lang="en-GB" sz="2400" dirty="0"/>
          </a:p>
          <a:p>
            <a:r>
              <a:rPr lang="en-GB" sz="2400" b="1" dirty="0"/>
              <a:t>Main Point 3</a:t>
            </a:r>
            <a:r>
              <a:rPr lang="en-GB" sz="2400" dirty="0"/>
              <a:t>?</a:t>
            </a:r>
          </a:p>
          <a:p>
            <a:r>
              <a:rPr lang="en-GB" sz="2400" b="1" dirty="0"/>
              <a:t>Citations on each slide using next to the relevant bullet point</a:t>
            </a:r>
          </a:p>
        </p:txBody>
      </p:sp>
      <p:sp>
        <p:nvSpPr>
          <p:cNvPr id="7" name="Text Placeholder 6"/>
          <p:cNvSpPr txBox="1">
            <a:spLocks/>
          </p:cNvSpPr>
          <p:nvPr/>
        </p:nvSpPr>
        <p:spPr>
          <a:xfrm>
            <a:off x="6589732" y="1340768"/>
            <a:ext cx="2359298" cy="5762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b="1" dirty="0"/>
              <a:t>Conclusion</a:t>
            </a:r>
          </a:p>
        </p:txBody>
      </p:sp>
      <p:sp>
        <p:nvSpPr>
          <p:cNvPr id="8" name="Text Placeholder 9"/>
          <p:cNvSpPr txBox="1">
            <a:spLocks/>
          </p:cNvSpPr>
          <p:nvPr/>
        </p:nvSpPr>
        <p:spPr>
          <a:xfrm>
            <a:off x="6589878" y="1917030"/>
            <a:ext cx="2518626" cy="2847293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Quick summary</a:t>
            </a:r>
          </a:p>
          <a:p>
            <a:r>
              <a:rPr lang="en-GB" sz="2400" dirty="0"/>
              <a:t>What is the most important point (you can give your opinion)</a:t>
            </a:r>
          </a:p>
          <a:p>
            <a:r>
              <a:rPr lang="en-GB" sz="2400" dirty="0"/>
              <a:t>What next?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31840" y="5445224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Full references on a separate sheet</a:t>
            </a:r>
          </a:p>
        </p:txBody>
      </p:sp>
    </p:spTree>
    <p:extLst>
      <p:ext uri="{BB962C8B-B14F-4D97-AF65-F5344CB8AC3E}">
        <p14:creationId xmlns:p14="http://schemas.microsoft.com/office/powerpoint/2010/main" val="318952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/>
      <p:bldP spid="5" grpId="0"/>
      <p:bldP spid="6" grpId="0" build="p"/>
      <p:bldP spid="7" grpId="0"/>
      <p:bldP spid="8" grpId="0" build="p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/>
          <a:lstStyle/>
          <a:p>
            <a:r>
              <a:rPr lang="en-GB" b="1" dirty="0"/>
              <a:t>Remembering what to say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66670" cy="2232248"/>
          </a:xfrm>
        </p:spPr>
        <p:txBody>
          <a:bodyPr>
            <a:noAutofit/>
          </a:bodyPr>
          <a:lstStyle/>
          <a:p>
            <a:r>
              <a:rPr lang="en-GB" sz="2800" dirty="0"/>
              <a:t>There are three ways to present:</a:t>
            </a:r>
          </a:p>
          <a:p>
            <a:pPr marL="0" indent="0">
              <a:buNone/>
            </a:pPr>
            <a:r>
              <a:rPr lang="en-GB" sz="2800" dirty="0"/>
              <a:t>			with short notes / prompts</a:t>
            </a:r>
          </a:p>
          <a:p>
            <a:pPr marL="0" indent="0">
              <a:buNone/>
            </a:pPr>
            <a:r>
              <a:rPr lang="en-GB" sz="2800" dirty="0"/>
              <a:t>			with full notes</a:t>
            </a:r>
          </a:p>
          <a:p>
            <a:pPr marL="0" indent="0">
              <a:buNone/>
            </a:pPr>
            <a:r>
              <a:rPr lang="en-GB" sz="2800" dirty="0"/>
              <a:t>			with no notes / from memory!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3573016"/>
            <a:ext cx="82809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You should know which method you prefer. Stick to that method, because it will help you sound more natural when you speak, and you will be more confident.</a:t>
            </a:r>
          </a:p>
          <a:p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5661248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/>
              <a:t>What are your thoughts on each of these?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979" y="5536675"/>
            <a:ext cx="710809" cy="71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272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772816"/>
            <a:ext cx="1695552" cy="1130368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4096"/>
          </a:xfrm>
        </p:spPr>
        <p:txBody>
          <a:bodyPr/>
          <a:lstStyle/>
          <a:p>
            <a:r>
              <a:rPr lang="en-GB" b="1" dirty="0"/>
              <a:t>Remembering what to say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786" y="4509120"/>
            <a:ext cx="2132524" cy="114903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1196752"/>
            <a:ext cx="67687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Use cue cards or something similar to write down your notes. Maybe use one card for your introduction, one card for your main points, and one card for your conclusion.</a:t>
            </a:r>
          </a:p>
          <a:p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3501008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/>
              <a:t>TRY NOT TO WRITE ON BOTH SIDES!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520" y="4077072"/>
            <a:ext cx="64087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Put a hole in the top corner of all the cards and then tie a piece of string through them. If you drop your notes, they will still be in order.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99308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YOUR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Autofit/>
          </a:bodyPr>
          <a:lstStyle/>
          <a:p>
            <a:r>
              <a:rPr lang="en-GB" sz="2800" dirty="0"/>
              <a:t>You only have a few sentences to grab your audience’s attention</a:t>
            </a:r>
          </a:p>
          <a:p>
            <a:r>
              <a:rPr lang="en-GB" sz="2800" dirty="0"/>
              <a:t>Quotes are always a good way to start a presentation. Why?</a:t>
            </a:r>
          </a:p>
          <a:p>
            <a:r>
              <a:rPr lang="en-GB" sz="2800" dirty="0"/>
              <a:t>Asking a rhetorical question is also good</a:t>
            </a:r>
          </a:p>
          <a:p>
            <a:r>
              <a:rPr lang="en-GB" sz="2800" dirty="0"/>
              <a:t>Remember to think about how much time you have – you don’t want to spend 5 minutes on the introduction when the presentation is meant to be only 10 minutes long!</a:t>
            </a:r>
          </a:p>
        </p:txBody>
      </p:sp>
    </p:spTree>
    <p:extLst>
      <p:ext uri="{BB962C8B-B14F-4D97-AF65-F5344CB8AC3E}">
        <p14:creationId xmlns:p14="http://schemas.microsoft.com/office/powerpoint/2010/main" val="128076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YOUR MAIN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353167" cy="3416300"/>
          </a:xfrm>
        </p:spPr>
        <p:txBody>
          <a:bodyPr>
            <a:noAutofit/>
          </a:bodyPr>
          <a:lstStyle/>
          <a:p>
            <a:endParaRPr lang="en-GB" sz="2800" dirty="0"/>
          </a:p>
          <a:p>
            <a:r>
              <a:rPr lang="en-GB" sz="2800" dirty="0"/>
              <a:t>Why do you think using three points is a good thing most of the time?</a:t>
            </a:r>
          </a:p>
          <a:p>
            <a:r>
              <a:rPr lang="en-GB" sz="2800" dirty="0"/>
              <a:t>It’s good to have a logical progression i.e. when you move on to another point, it makes sense because there’s a ‘flow’</a:t>
            </a:r>
          </a:p>
          <a:p>
            <a:r>
              <a:rPr lang="en-GB" sz="2800" dirty="0"/>
              <a:t>Remember that it’s good to ask one or two rhetorical questions here too, as well as using quotes</a:t>
            </a:r>
          </a:p>
        </p:txBody>
      </p:sp>
    </p:spTree>
    <p:extLst>
      <p:ext uri="{BB962C8B-B14F-4D97-AF65-F5344CB8AC3E}">
        <p14:creationId xmlns:p14="http://schemas.microsoft.com/office/powerpoint/2010/main" val="148254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YOUR 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272849" cy="3416300"/>
          </a:xfrm>
        </p:spPr>
        <p:txBody>
          <a:bodyPr>
            <a:noAutofit/>
          </a:bodyPr>
          <a:lstStyle/>
          <a:p>
            <a:r>
              <a:rPr lang="en-GB" sz="2800" dirty="0"/>
              <a:t>This is about bringing everything together – your three main points are especially important</a:t>
            </a:r>
          </a:p>
          <a:p>
            <a:r>
              <a:rPr lang="en-GB" sz="2800" dirty="0"/>
              <a:t>What is your conclusion, based on the facts and evidence? Is there a </a:t>
            </a:r>
            <a:r>
              <a:rPr lang="en-GB" sz="2800" b="1" u="sng" dirty="0"/>
              <a:t>definite</a:t>
            </a:r>
            <a:r>
              <a:rPr lang="en-GB" sz="2800" dirty="0"/>
              <a:t> conclusion?</a:t>
            </a:r>
          </a:p>
          <a:p>
            <a:r>
              <a:rPr lang="en-GB" sz="2800" dirty="0"/>
              <a:t>Ending with a motivational sentence or quote is a good way to end your presentation, but don’t forget to add your own thoughts</a:t>
            </a:r>
          </a:p>
          <a:p>
            <a:r>
              <a:rPr lang="en-GB" sz="2800" dirty="0"/>
              <a:t>Remember that you may be asked questions. Answer them as best you can, and don’t ramble!</a:t>
            </a:r>
          </a:p>
        </p:txBody>
      </p:sp>
    </p:spTree>
    <p:extLst>
      <p:ext uri="{BB962C8B-B14F-4D97-AF65-F5344CB8AC3E}">
        <p14:creationId xmlns:p14="http://schemas.microsoft.com/office/powerpoint/2010/main" val="45187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EYE CONTACT/VOLUME/SMILE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060" y="1556792"/>
            <a:ext cx="8340811" cy="1584176"/>
          </a:xfrm>
        </p:spPr>
        <p:txBody>
          <a:bodyPr>
            <a:normAutofit/>
          </a:bodyPr>
          <a:lstStyle/>
          <a:p>
            <a:r>
              <a:rPr lang="en-GB" b="1" u="sng" dirty="0"/>
              <a:t>Look at your audience.</a:t>
            </a:r>
            <a:r>
              <a:rPr lang="en-GB" dirty="0"/>
              <a:t>  Try not to talk to your notes! Look at everyone, and not just one person.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5536" y="3284984"/>
            <a:ext cx="83529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u="sng" dirty="0"/>
              <a:t>Be loud enough! </a:t>
            </a:r>
            <a:r>
              <a:rPr lang="en-GB" sz="2800" dirty="0"/>
              <a:t>There’s nothing worse than for your audience to not hear what you’re saying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45811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u="sng" dirty="0"/>
              <a:t>Remember to smile!</a:t>
            </a:r>
            <a:r>
              <a:rPr lang="en-GB" sz="2800" dirty="0"/>
              <a:t> Positive body language will communicate itself to your audience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110358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PACE, PITCH, POWER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334632" cy="3416300"/>
          </a:xfrm>
        </p:spPr>
        <p:txBody>
          <a:bodyPr>
            <a:noAutofit/>
          </a:bodyPr>
          <a:lstStyle/>
          <a:p>
            <a:r>
              <a:rPr lang="en-GB" sz="2800" dirty="0"/>
              <a:t>Remember these three ‘p’s: </a:t>
            </a:r>
            <a:r>
              <a:rPr lang="en-GB" sz="2800" b="1" dirty="0"/>
              <a:t>P</a:t>
            </a:r>
            <a:r>
              <a:rPr lang="en-GB" sz="2800" dirty="0"/>
              <a:t>ace, </a:t>
            </a:r>
            <a:r>
              <a:rPr lang="en-GB" sz="2800" b="1" dirty="0"/>
              <a:t>P</a:t>
            </a:r>
            <a:r>
              <a:rPr lang="en-GB" sz="2800" dirty="0"/>
              <a:t>itch, </a:t>
            </a:r>
            <a:r>
              <a:rPr lang="en-GB" sz="2800" b="1" dirty="0"/>
              <a:t>P</a:t>
            </a:r>
            <a:r>
              <a:rPr lang="en-GB" sz="2800" dirty="0"/>
              <a:t>ower</a:t>
            </a:r>
          </a:p>
          <a:p>
            <a:r>
              <a:rPr lang="en-GB" sz="2800" dirty="0"/>
              <a:t>Don’t read every sentence in the same way. Make some slower and some faster e.g. speak more quickly when you are excited</a:t>
            </a:r>
          </a:p>
          <a:p>
            <a:r>
              <a:rPr lang="en-GB" sz="2800" dirty="0"/>
              <a:t>Power: If your audience is beginning to look a bit drowsy, then </a:t>
            </a:r>
            <a:r>
              <a:rPr lang="en-GB" sz="2800" b="1" u="sng" dirty="0"/>
              <a:t>SPEAK</a:t>
            </a:r>
            <a:r>
              <a:rPr lang="en-GB" sz="2800" dirty="0"/>
              <a:t> more loudly! Don’t be afraid to use your voice</a:t>
            </a:r>
          </a:p>
          <a:p>
            <a:r>
              <a:rPr lang="en-GB" sz="2800" dirty="0"/>
              <a:t>Also remember to use different pitch; don’t become like those boring monotone teachers you used to have in school</a:t>
            </a:r>
          </a:p>
        </p:txBody>
      </p:sp>
    </p:spTree>
    <p:extLst>
      <p:ext uri="{BB962C8B-B14F-4D97-AF65-F5344CB8AC3E}">
        <p14:creationId xmlns:p14="http://schemas.microsoft.com/office/powerpoint/2010/main" val="349870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Elbow Connector 4"/>
          <p:cNvCxnSpPr/>
          <p:nvPr/>
        </p:nvCxnSpPr>
        <p:spPr>
          <a:xfrm rot="16200000" flipH="1">
            <a:off x="134723" y="2250132"/>
            <a:ext cx="453424" cy="253313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5-Point Star 6"/>
          <p:cNvSpPr/>
          <p:nvPr/>
        </p:nvSpPr>
        <p:spPr>
          <a:xfrm>
            <a:off x="3218935" y="145021"/>
            <a:ext cx="2551670" cy="2364259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1690"/>
            <a:ext cx="6571060" cy="706964"/>
          </a:xfrm>
        </p:spPr>
        <p:txBody>
          <a:bodyPr>
            <a:normAutofit fontScale="90000"/>
          </a:bodyPr>
          <a:lstStyle/>
          <a:p>
            <a:r>
              <a:rPr lang="en-GB" sz="8000" dirty="0">
                <a:solidFill>
                  <a:schemeClr val="tx1"/>
                </a:solidFill>
                <a:latin typeface="French Script MT" panose="03020402040607040605" pitchFamily="66" charset="0"/>
              </a:rPr>
              <a:t>POWERPOINT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3756065"/>
            <a:ext cx="2438400" cy="24384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692" y="1886426"/>
            <a:ext cx="8322276" cy="34163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If you decide to do a PowerPoint with your presentation, here are a few tips: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Do not put lots of writing on your slides because it is distracting</a:t>
            </a:r>
          </a:p>
          <a:p>
            <a:pPr marL="0" indent="0">
              <a:buNone/>
            </a:pPr>
            <a:r>
              <a:rPr lang="en-GB" i="1" dirty="0"/>
              <a:t>Exception: Direct quotes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Use clear, uncluttered slides, with a uniform theme throughout</a:t>
            </a:r>
          </a:p>
          <a:p>
            <a:pPr marL="0" indent="0">
              <a:buNone/>
            </a:pPr>
            <a:r>
              <a:rPr lang="en-GB" i="1" dirty="0"/>
              <a:t>Exception: One or two pictures are fine, and diagrams are helpful</a:t>
            </a:r>
          </a:p>
          <a:p>
            <a:pPr marL="0" indent="0">
              <a:buNone/>
            </a:pPr>
            <a:r>
              <a:rPr lang="en-GB" b="1" i="1" dirty="0"/>
              <a:t>No animations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895071" y="4378583"/>
            <a:ext cx="17670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b="1" u="sng" dirty="0"/>
              <a:t>This is not an easy slide to look at!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338" y="4581128"/>
            <a:ext cx="1877194" cy="187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01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743" accel="50000">
                                          <p:stCondLst>
                                            <p:cond delay="7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516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34">
                                          <p:stCondLst>
                                            <p:cond delay="751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39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739" tmFilter="0, 0; 0.125,0.2665; 0.25,0.4; 0.375,0.465; 0.5,0.5;  0.625,0.535; 0.75,0.6; 0.875,0.7335; 1,1">
                                          <p:stCondLst>
                                            <p:cond delay="273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9" tmFilter="0, 0; 0.125,0.2665; 0.25,0.4; 0.375,0.465; 0.5,0.5;  0.625,0.535; 0.75,0.6; 0.875,0.7335; 1,1">
                                          <p:stCondLst>
                                            <p:cond delay="546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76" tmFilter="0, 0; 0.125,0.2665; 0.25,0.4; 0.375,0.465; 0.5,0.5;  0.625,0.535; 0.75,0.6; 0.875,0.7335; 1,1">
                                          <p:stCondLst>
                                            <p:cond delay="68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43" accel="50000">
                                          <p:stCondLst>
                                            <p:cond delay="7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107">
                                          <p:stCondLst>
                                            <p:cond delay="255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685" decel="50000">
                                          <p:stCondLst>
                                            <p:cond delay="266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107">
                                          <p:stCondLst>
                                            <p:cond delay="54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685" decel="50000">
                                          <p:stCondLst>
                                            <p:cond delay="551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07">
                                          <p:stCondLst>
                                            <p:cond delay="677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685" decel="50000">
                                          <p:stCondLst>
                                            <p:cond delay="68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07">
                                          <p:stCondLst>
                                            <p:cond delay="745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685" decel="50000">
                                          <p:stCondLst>
                                            <p:cond delay="756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build="p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FINAL THOUGHTS/REMINDERS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12776"/>
            <a:ext cx="8359346" cy="3416300"/>
          </a:xfrm>
        </p:spPr>
        <p:txBody>
          <a:bodyPr>
            <a:noAutofit/>
          </a:bodyPr>
          <a:lstStyle/>
          <a:p>
            <a:r>
              <a:rPr lang="en-GB" sz="3200" dirty="0"/>
              <a:t>Find things that interest you about the topic</a:t>
            </a:r>
          </a:p>
          <a:p>
            <a:r>
              <a:rPr lang="en-GB" sz="3200" dirty="0"/>
              <a:t>The audience will see your enthusiasm and will be enthusiastic with you</a:t>
            </a:r>
          </a:p>
          <a:p>
            <a:r>
              <a:rPr lang="en-GB" sz="3200" dirty="0"/>
              <a:t>Don’t forget to practice. </a:t>
            </a:r>
            <a:r>
              <a:rPr lang="en-GB" sz="3200" b="1" u="sng" dirty="0">
                <a:solidFill>
                  <a:srgbClr val="C00000"/>
                </a:solidFill>
              </a:rPr>
              <a:t>If you fail to prepare, prepare to fail!</a:t>
            </a:r>
          </a:p>
          <a:p>
            <a:r>
              <a:rPr lang="en-GB" sz="3200" dirty="0"/>
              <a:t>Smile!</a:t>
            </a:r>
          </a:p>
          <a:p>
            <a:r>
              <a:rPr lang="en-GB" sz="3200" dirty="0"/>
              <a:t>Breathe!</a:t>
            </a:r>
          </a:p>
          <a:p>
            <a:r>
              <a:rPr lang="en-GB" sz="3200" dirty="0"/>
              <a:t>Enjoy!</a:t>
            </a:r>
          </a:p>
        </p:txBody>
      </p:sp>
    </p:spTree>
    <p:extLst>
      <p:ext uri="{BB962C8B-B14F-4D97-AF65-F5344CB8AC3E}">
        <p14:creationId xmlns:p14="http://schemas.microsoft.com/office/powerpoint/2010/main" val="2272997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FINAL THOUGHTS/REMINDERS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800" i="1" dirty="0"/>
              <a:t>Why do we ask you to give presentations as part of your degree?</a:t>
            </a:r>
          </a:p>
          <a:p>
            <a:pPr marL="0" indent="0" algn="ctr">
              <a:buNone/>
            </a:pPr>
            <a:endParaRPr lang="en-GB" sz="2800" i="1" dirty="0"/>
          </a:p>
          <a:p>
            <a:pPr marL="0" indent="0" algn="ctr">
              <a:buNone/>
            </a:pPr>
            <a:r>
              <a:rPr lang="en-GB" sz="2800" i="1" dirty="0"/>
              <a:t>Discuss this with your group and identify the benefits of learning to give effective presentations</a:t>
            </a:r>
          </a:p>
          <a:p>
            <a:pPr marL="0" indent="0" algn="ctr">
              <a:buNone/>
            </a:pPr>
            <a:endParaRPr lang="en-GB" sz="2800" i="1" dirty="0"/>
          </a:p>
          <a:p>
            <a:pPr marL="0" indent="0" algn="ctr">
              <a:buNone/>
            </a:pPr>
            <a:r>
              <a:rPr lang="en-GB" sz="2800" i="1" dirty="0"/>
              <a:t>You should also identify any issues that you need to be aware of.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974" y="5094312"/>
            <a:ext cx="1219200" cy="1219200"/>
          </a:xfrm>
          <a:prstGeom prst="rect">
            <a:avLst/>
          </a:prstGeom>
        </p:spPr>
      </p:pic>
      <p:pic>
        <p:nvPicPr>
          <p:cNvPr id="6" name="Picture 5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5224307"/>
            <a:ext cx="959209" cy="95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2699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UWTSD PPT Template (lectures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 (lectures)</Template>
  <TotalTime>371</TotalTime>
  <Words>1551</Words>
  <Application>Microsoft Office PowerPoint</Application>
  <PresentationFormat>On-screen Show (4:3)</PresentationFormat>
  <Paragraphs>133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French Script MT</vt:lpstr>
      <vt:lpstr>Wingdings</vt:lpstr>
      <vt:lpstr>UWTSD PPT Template (lectures)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PRESENTATIONS</vt:lpstr>
      <vt:lpstr>WHAT TO SAY</vt:lpstr>
      <vt:lpstr>Citing and Referencing</vt:lpstr>
      <vt:lpstr>PowerPoint Presentation</vt:lpstr>
      <vt:lpstr>Remembering what to say</vt:lpstr>
      <vt:lpstr>Remembering what to say</vt:lpstr>
      <vt:lpstr>YOUR INTRODUCTION</vt:lpstr>
      <vt:lpstr>YOUR MAIN POINTS</vt:lpstr>
      <vt:lpstr>YOUR CONCLUSION</vt:lpstr>
      <vt:lpstr>EYE CONTACT/VOLUME/SMILE</vt:lpstr>
      <vt:lpstr>PACE, PITCH, POWER</vt:lpstr>
      <vt:lpstr>POWERPOINT</vt:lpstr>
      <vt:lpstr>FINAL THOUGHTS/REMINDERS</vt:lpstr>
      <vt:lpstr>FINAL THOUGHTS/REMINDERS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SJTA4010: Additional Needs in Context</dc:title>
  <dc:creator>Ken Dicks</dc:creator>
  <cp:lastModifiedBy>Ken Dicks</cp:lastModifiedBy>
  <cp:revision>21</cp:revision>
  <cp:lastPrinted>2016-11-15T13:11:27Z</cp:lastPrinted>
  <dcterms:created xsi:type="dcterms:W3CDTF">2016-11-14T14:29:47Z</dcterms:created>
  <dcterms:modified xsi:type="dcterms:W3CDTF">2022-02-14T15:14:47Z</dcterms:modified>
</cp:coreProperties>
</file>