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84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FD4F0-F58C-48B1-BF72-45B51585A052}" type="datetimeFigureOut">
              <a:rPr lang="en-GB" smtClean="0"/>
              <a:t>24/10/2011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3F7D4-17A8-4439-8152-D23FD50B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258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FD4F0-F58C-48B1-BF72-45B51585A052}" type="datetimeFigureOut">
              <a:rPr lang="en-GB" smtClean="0"/>
              <a:t>24/10/2011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3F7D4-17A8-4439-8152-D23FD50B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668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FD4F0-F58C-48B1-BF72-45B51585A052}" type="datetimeFigureOut">
              <a:rPr lang="en-GB" smtClean="0"/>
              <a:t>24/10/2011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3F7D4-17A8-4439-8152-D23FD50B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87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FD4F0-F58C-48B1-BF72-45B51585A052}" type="datetimeFigureOut">
              <a:rPr lang="en-GB" smtClean="0"/>
              <a:t>24/10/2011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3F7D4-17A8-4439-8152-D23FD50B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26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FD4F0-F58C-48B1-BF72-45B51585A052}" type="datetimeFigureOut">
              <a:rPr lang="en-GB" smtClean="0"/>
              <a:t>24/10/2011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3F7D4-17A8-4439-8152-D23FD50B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856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FD4F0-F58C-48B1-BF72-45B51585A052}" type="datetimeFigureOut">
              <a:rPr lang="en-GB" smtClean="0"/>
              <a:t>24/10/2011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3F7D4-17A8-4439-8152-D23FD50B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887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FD4F0-F58C-48B1-BF72-45B51585A052}" type="datetimeFigureOut">
              <a:rPr lang="en-GB" smtClean="0"/>
              <a:t>24/10/2011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3F7D4-17A8-4439-8152-D23FD50B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1790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FD4F0-F58C-48B1-BF72-45B51585A052}" type="datetimeFigureOut">
              <a:rPr lang="en-GB" smtClean="0"/>
              <a:t>24/10/2011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3F7D4-17A8-4439-8152-D23FD50B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0168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FD4F0-F58C-48B1-BF72-45B51585A052}" type="datetimeFigureOut">
              <a:rPr lang="en-GB" smtClean="0"/>
              <a:t>24/10/2011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3F7D4-17A8-4439-8152-D23FD50B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884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FD4F0-F58C-48B1-BF72-45B51585A052}" type="datetimeFigureOut">
              <a:rPr lang="en-GB" smtClean="0"/>
              <a:t>24/10/2011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3F7D4-17A8-4439-8152-D23FD50B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795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FD4F0-F58C-48B1-BF72-45B51585A052}" type="datetimeFigureOut">
              <a:rPr lang="en-GB" smtClean="0"/>
              <a:t>24/10/2011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3F7D4-17A8-4439-8152-D23FD50B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333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EFD4F0-F58C-48B1-BF72-45B51585A052}" type="datetimeFigureOut">
              <a:rPr lang="en-GB" smtClean="0"/>
              <a:t>24/10/2011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3F7D4-17A8-4439-8152-D23FD50B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605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archaeologydataservice.ac.uk/" TargetMode="External"/><Relationship Id="rId2" Type="http://schemas.openxmlformats.org/officeDocument/2006/relationships/hyperlink" Target="http://www.archwilio.org.uk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uardian.co.uk/data" TargetMode="External"/><Relationship Id="rId4" Type="http://schemas.openxmlformats.org/officeDocument/2006/relationships/hyperlink" Target="file:///\\Nile\Staff\sf018\Publications\SFLP%20text\NLW\DATA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archaeologydataservice.ac.uk/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archaeologydataservice.ac.uk/" TargetMode="External"/><Relationship Id="rId2" Type="http://schemas.openxmlformats.org/officeDocument/2006/relationships/hyperlink" Target="http://www.archwilio.org.uk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uardian.co.uk/data" TargetMode="External"/><Relationship Id="rId4" Type="http://schemas.openxmlformats.org/officeDocument/2006/relationships/hyperlink" Target="file:///\\Nile\Staff\sf018\Publications\SFLP%20text\NLW\DATA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archaeologydataservice.ac.uk/" TargetMode="External"/><Relationship Id="rId2" Type="http://schemas.openxmlformats.org/officeDocument/2006/relationships/hyperlink" Target="http://www.archwilio.org.uk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uardian.co.uk/data" TargetMode="External"/><Relationship Id="rId4" Type="http://schemas.openxmlformats.org/officeDocument/2006/relationships/hyperlink" Target="file:///\\Nile\Staff\sf018\Publications\SFLP%20text\NLW\DATA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archaeologydataservice.ac.uk/" TargetMode="External"/><Relationship Id="rId2" Type="http://schemas.openxmlformats.org/officeDocument/2006/relationships/hyperlink" Target="http://www.archwilio.org.uk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uardian.co.uk/data" TargetMode="External"/><Relationship Id="rId4" Type="http://schemas.openxmlformats.org/officeDocument/2006/relationships/hyperlink" Target="file:///\\Nile\Staff\sf018\Publications\SFLP%20text\NLW\DATA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archaeologydataservice.ac.uk/" TargetMode="External"/><Relationship Id="rId2" Type="http://schemas.openxmlformats.org/officeDocument/2006/relationships/hyperlink" Target="http://www.archwilio.org.uk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uardian.co.uk/data" TargetMode="External"/><Relationship Id="rId4" Type="http://schemas.openxmlformats.org/officeDocument/2006/relationships/hyperlink" Target="file:///\\Nile\Staff\sf018\Publications\SFLP%20text\NLW\DATA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755650" y="1773238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4800" smtClean="0">
                <a:solidFill>
                  <a:schemeClr val="bg1"/>
                </a:solidFill>
                <a:latin typeface="Calibri" pitchFamily="34" charset="0"/>
              </a:rPr>
              <a:t>Archival research 1</a:t>
            </a:r>
            <a:br>
              <a:rPr lang="en-GB" sz="480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en-GB" sz="3200" smtClean="0">
                <a:solidFill>
                  <a:schemeClr val="bg1"/>
                </a:solidFill>
                <a:latin typeface="Calibri" pitchFamily="34" charset="0"/>
              </a:rPr>
              <a:t>1. documentary sources</a:t>
            </a:r>
            <a:br>
              <a:rPr lang="en-GB" sz="320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en-GB" sz="3200" smtClean="0">
                <a:solidFill>
                  <a:schemeClr val="bg1"/>
                </a:solidFill>
                <a:latin typeface="Calibri" pitchFamily="34" charset="0"/>
              </a:rPr>
              <a:t>2. physical sources</a:t>
            </a:r>
            <a:endParaRPr lang="en-US" sz="3200" smtClean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476375" y="4365625"/>
            <a:ext cx="6400800" cy="17526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GB" smtClean="0">
                <a:solidFill>
                  <a:schemeClr val="bg1"/>
                </a:solidFill>
                <a:latin typeface="Calibri" pitchFamily="34" charset="0"/>
              </a:rPr>
              <a:t>Maps, aerial photography, historic environment record</a:t>
            </a:r>
            <a:endParaRPr lang="en-US" smtClean="0">
              <a:solidFill>
                <a:schemeClr val="bg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3054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47813" y="692150"/>
            <a:ext cx="6048375" cy="39703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Resources from a number of different disciplines:</a:t>
            </a: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Tx/>
              <a:buAutoNum type="arabicPeriod"/>
              <a:defRPr/>
            </a:pPr>
            <a:r>
              <a:rPr lang="en-GB" dirty="0">
                <a:solidFill>
                  <a:schemeClr val="bg1"/>
                </a:solidFill>
              </a:rPr>
              <a:t>Historical geography, Hoskins school, local history, parish history</a:t>
            </a:r>
          </a:p>
          <a:p>
            <a:pPr marL="342900" indent="-342900">
              <a:buFontTx/>
              <a:buAutoNum type="arabicPeriod"/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Tx/>
              <a:buAutoNum type="arabicPeriod"/>
              <a:defRPr/>
            </a:pPr>
            <a:r>
              <a:rPr lang="en-GB" dirty="0">
                <a:solidFill>
                  <a:schemeClr val="bg1"/>
                </a:solidFill>
              </a:rPr>
              <a:t>Archaeological </a:t>
            </a:r>
          </a:p>
          <a:p>
            <a:pPr marL="2171700" lvl="4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excavation</a:t>
            </a:r>
          </a:p>
          <a:p>
            <a:pPr marL="2171700" lvl="4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Research</a:t>
            </a:r>
          </a:p>
          <a:p>
            <a:pPr marL="2171700" lvl="4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Contracts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en-GB" dirty="0">
                <a:solidFill>
                  <a:schemeClr val="bg1"/>
                </a:solidFill>
              </a:rPr>
              <a:t>The Sciences </a:t>
            </a:r>
          </a:p>
          <a:p>
            <a:pPr marL="2114550" lvl="4" indent="-28575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Geography</a:t>
            </a:r>
          </a:p>
          <a:p>
            <a:pPr marL="2114550" lvl="4" indent="-28575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Environmental</a:t>
            </a:r>
          </a:p>
          <a:p>
            <a:pPr marL="2114550" lvl="4" indent="-28575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Physical</a:t>
            </a:r>
          </a:p>
          <a:p>
            <a:pPr marL="2114550" lvl="4" indent="-285750">
              <a:buFont typeface="Arial" pitchFamily="34" charset="0"/>
              <a:buChar char="•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8300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8313" y="476250"/>
            <a:ext cx="8135937" cy="72945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Two types of research material:</a:t>
            </a: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en-GB" dirty="0">
                <a:solidFill>
                  <a:schemeClr val="bg1"/>
                </a:solidFill>
              </a:rPr>
              <a:t>Quantitative data (objective, measurement, statistical, mathematical or computational, empirical observation, modelling, physical sciences, verification and validation)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HER (</a:t>
            </a:r>
            <a:r>
              <a:rPr lang="en-GB" dirty="0" err="1">
                <a:solidFill>
                  <a:schemeClr val="bg1"/>
                </a:solidFill>
                <a:hlinkClick r:id="rId2"/>
              </a:rPr>
              <a:t>Archwilio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GIS </a:t>
            </a:r>
            <a:r>
              <a:rPr lang="en-GB" dirty="0">
                <a:solidFill>
                  <a:schemeClr val="bg1"/>
                </a:solidFill>
              </a:rPr>
              <a:t>databases (</a:t>
            </a:r>
            <a:r>
              <a:rPr lang="en-GB" dirty="0">
                <a:solidFill>
                  <a:schemeClr val="bg1"/>
                </a:solidFill>
                <a:hlinkClick r:id="rId3"/>
              </a:rPr>
              <a:t>ADS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Project records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Census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Tithe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Rental (</a:t>
            </a:r>
            <a:r>
              <a:rPr lang="en-GB" dirty="0">
                <a:solidFill>
                  <a:schemeClr val="bg1"/>
                </a:solidFill>
                <a:hlinkClick r:id="rId4" action="ppaction://hlinkfile"/>
              </a:rPr>
              <a:t>NLW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‘Citizen scientists</a:t>
            </a:r>
            <a:r>
              <a:rPr lang="en-GB" dirty="0">
                <a:solidFill>
                  <a:schemeClr val="bg1"/>
                </a:solidFill>
              </a:rPr>
              <a:t>’ “Climate-Gate” The </a:t>
            </a:r>
            <a:r>
              <a:rPr lang="en-GB" dirty="0">
                <a:solidFill>
                  <a:schemeClr val="bg1"/>
                </a:solidFill>
                <a:hlinkClick r:id="rId5"/>
              </a:rPr>
              <a:t>Guardian</a:t>
            </a: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2.	Qualitative </a:t>
            </a:r>
            <a:r>
              <a:rPr lang="en-GB" dirty="0">
                <a:solidFill>
                  <a:schemeClr val="bg1"/>
                </a:solidFill>
              </a:rPr>
              <a:t>data (subjective, social sciences, subjective, ill-defined, flavour, interpretation, regression analysis, narrative, actor-network theory, reflexivity, interview, market testing, phenomenology, content analysis, hermeneutics)</a:t>
            </a: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Research papers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Excavation reports (analysis)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Historical document transcription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endParaRPr lang="en-GB" dirty="0"/>
          </a:p>
          <a:p>
            <a:pPr marL="1714500" lvl="3" indent="-342900">
              <a:buFont typeface="Arial" pitchFamily="34" charset="0"/>
              <a:buChar char="•"/>
              <a:defRPr/>
            </a:pP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821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47813" y="549275"/>
            <a:ext cx="5327650" cy="4400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800" dirty="0">
                <a:solidFill>
                  <a:schemeClr val="bg1"/>
                </a:solidFill>
              </a:rPr>
              <a:t>‘grey’ literature </a:t>
            </a:r>
            <a:r>
              <a:rPr lang="en-GB" sz="1200" dirty="0">
                <a:solidFill>
                  <a:schemeClr val="bg1"/>
                </a:solidFill>
                <a:hlinkClick r:id="rId2"/>
              </a:rPr>
              <a:t>(</a:t>
            </a:r>
            <a:r>
              <a:rPr lang="en-GB" sz="1200" dirty="0" err="1">
                <a:solidFill>
                  <a:schemeClr val="bg1"/>
                </a:solidFill>
                <a:hlinkClick r:id="rId2"/>
              </a:rPr>
              <a:t>eg</a:t>
            </a:r>
            <a:r>
              <a:rPr lang="en-GB" sz="1200" dirty="0">
                <a:solidFill>
                  <a:schemeClr val="bg1"/>
                </a:solidFill>
                <a:hlinkClick r:id="rId2"/>
              </a:rPr>
              <a:t> aggregates levy-funded projects)</a:t>
            </a:r>
            <a:endParaRPr lang="en-GB" sz="1200" dirty="0">
              <a:solidFill>
                <a:schemeClr val="bg1"/>
              </a:solidFill>
            </a:endParaRPr>
          </a:p>
          <a:p>
            <a:pPr>
              <a:defRPr/>
            </a:pPr>
            <a:endParaRPr lang="en-GB" b="1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Who owns it?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Polluter pays principle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Open access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Data  protection act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Intellectual property</a:t>
            </a: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58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8313" y="476250"/>
            <a:ext cx="8135937" cy="72945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Two types of research material:</a:t>
            </a: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en-GB" dirty="0">
                <a:solidFill>
                  <a:schemeClr val="bg1"/>
                </a:solidFill>
              </a:rPr>
              <a:t>Quantitative data (objective, measurement, statistical, mathematical or computational, empirical observation, modelling, physical sciences, verification and validation)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HER (</a:t>
            </a:r>
            <a:r>
              <a:rPr lang="en-GB" dirty="0" err="1">
                <a:solidFill>
                  <a:schemeClr val="bg1"/>
                </a:solidFill>
                <a:hlinkClick r:id="rId2"/>
              </a:rPr>
              <a:t>Archwilio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GIS </a:t>
            </a:r>
            <a:r>
              <a:rPr lang="en-GB" dirty="0">
                <a:solidFill>
                  <a:schemeClr val="bg1"/>
                </a:solidFill>
              </a:rPr>
              <a:t>databases (</a:t>
            </a:r>
            <a:r>
              <a:rPr lang="en-GB" dirty="0">
                <a:solidFill>
                  <a:schemeClr val="bg1"/>
                </a:solidFill>
                <a:hlinkClick r:id="rId3"/>
              </a:rPr>
              <a:t>ADS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Project records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Census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Tithe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Rental (</a:t>
            </a:r>
            <a:r>
              <a:rPr lang="en-GB" dirty="0">
                <a:solidFill>
                  <a:schemeClr val="bg1"/>
                </a:solidFill>
                <a:hlinkClick r:id="rId4" action="ppaction://hlinkfile"/>
              </a:rPr>
              <a:t>NLW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‘Citizen scientists</a:t>
            </a:r>
            <a:r>
              <a:rPr lang="en-GB" dirty="0">
                <a:solidFill>
                  <a:schemeClr val="bg1"/>
                </a:solidFill>
              </a:rPr>
              <a:t>’ “Climate-Gate” The </a:t>
            </a:r>
            <a:r>
              <a:rPr lang="en-GB" dirty="0">
                <a:solidFill>
                  <a:schemeClr val="bg1"/>
                </a:solidFill>
                <a:hlinkClick r:id="rId5"/>
              </a:rPr>
              <a:t>Guardian</a:t>
            </a: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2.	Qualitative </a:t>
            </a:r>
            <a:r>
              <a:rPr lang="en-GB" dirty="0">
                <a:solidFill>
                  <a:schemeClr val="bg1"/>
                </a:solidFill>
              </a:rPr>
              <a:t>data (subjective, social sciences, subjective, ill-defined, flavour, interpretation, regression analysis, narrative, actor-network theory, reflexivity, interview, market testing, phenomenology, content analysis, hermeneutics)</a:t>
            </a: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Research papers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Excavation reports (analysis)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Historical document transcription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97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1113"/>
            <a:ext cx="9144000" cy="683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808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8313" y="476250"/>
            <a:ext cx="8135937" cy="72945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Two types of research material:</a:t>
            </a: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en-GB" dirty="0">
                <a:solidFill>
                  <a:schemeClr val="bg1"/>
                </a:solidFill>
              </a:rPr>
              <a:t>Quantitative data (objective, measurement, statistical, mathematical or computational, empirical observation, modelling, physical sciences, verification and validation)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HER (</a:t>
            </a:r>
            <a:r>
              <a:rPr lang="en-GB" dirty="0" err="1">
                <a:solidFill>
                  <a:schemeClr val="bg1"/>
                </a:solidFill>
                <a:hlinkClick r:id="rId2"/>
              </a:rPr>
              <a:t>Archwilio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GIS </a:t>
            </a:r>
            <a:r>
              <a:rPr lang="en-GB" dirty="0">
                <a:solidFill>
                  <a:schemeClr val="bg1"/>
                </a:solidFill>
              </a:rPr>
              <a:t>databases (</a:t>
            </a:r>
            <a:r>
              <a:rPr lang="en-GB" dirty="0">
                <a:solidFill>
                  <a:schemeClr val="bg1"/>
                </a:solidFill>
                <a:hlinkClick r:id="rId3"/>
              </a:rPr>
              <a:t>ADS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Project records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Census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Tithe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Rental (</a:t>
            </a:r>
            <a:r>
              <a:rPr lang="en-GB" dirty="0">
                <a:solidFill>
                  <a:schemeClr val="bg1"/>
                </a:solidFill>
                <a:hlinkClick r:id="rId4" action="ppaction://hlinkfile"/>
              </a:rPr>
              <a:t>NLW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‘Citizen scientists</a:t>
            </a:r>
            <a:r>
              <a:rPr lang="en-GB" dirty="0">
                <a:solidFill>
                  <a:schemeClr val="bg1"/>
                </a:solidFill>
              </a:rPr>
              <a:t>’ “Climate-Gate” The </a:t>
            </a:r>
            <a:r>
              <a:rPr lang="en-GB" dirty="0">
                <a:solidFill>
                  <a:schemeClr val="bg1"/>
                </a:solidFill>
                <a:hlinkClick r:id="rId5"/>
              </a:rPr>
              <a:t>Guardian</a:t>
            </a: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2.	Qualitative </a:t>
            </a:r>
            <a:r>
              <a:rPr lang="en-GB" dirty="0">
                <a:solidFill>
                  <a:schemeClr val="bg1"/>
                </a:solidFill>
              </a:rPr>
              <a:t>data (subjective, social sciences, subjective, ill-defined, flavour, interpretation, regression analysis, narrative, actor-network theory, reflexivity, interview, market testing, phenomenology, content analysis, hermeneutics)</a:t>
            </a: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Research papers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Excavation reports (analysis)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Historical document transcription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40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www.historyhouse.co.uk/kelvedonhatch/images/tith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575" y="0"/>
            <a:ext cx="4284663" cy="350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Box 1"/>
          <p:cNvSpPr txBox="1">
            <a:spLocks noChangeArrowheads="1"/>
          </p:cNvSpPr>
          <p:nvPr/>
        </p:nvSpPr>
        <p:spPr bwMode="auto">
          <a:xfrm>
            <a:off x="468313" y="3789363"/>
            <a:ext cx="309562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/>
              <a:t>Tithe</a:t>
            </a:r>
          </a:p>
          <a:p>
            <a:pPr eaLnBrk="1" hangingPunct="1"/>
            <a:endParaRPr lang="en-GB" b="1"/>
          </a:p>
          <a:p>
            <a:pPr eaLnBrk="1" hangingPunct="1"/>
            <a:r>
              <a:rPr lang="en-GB" b="1"/>
              <a:t>Pre-industrial agricultural land survey</a:t>
            </a:r>
          </a:p>
          <a:p>
            <a:pPr eaLnBrk="1" hangingPunct="1"/>
            <a:endParaRPr lang="en-GB" b="1"/>
          </a:p>
          <a:p>
            <a:pPr eaLnBrk="1" hangingPunct="1"/>
            <a:r>
              <a:rPr lang="en-GB" b="1"/>
              <a:t>Tithe Map - 1837 - Kelvedon Hatch.</a:t>
            </a:r>
            <a:endParaRPr lang="en-GB"/>
          </a:p>
          <a:p>
            <a:pPr eaLnBrk="1" hangingPunct="1"/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716463" y="333375"/>
          <a:ext cx="3995736" cy="5881689"/>
        </p:xfrm>
        <a:graphic>
          <a:graphicData uri="http://schemas.openxmlformats.org/drawingml/2006/table">
            <a:tbl>
              <a:tblPr/>
              <a:tblGrid>
                <a:gridCol w="998934"/>
                <a:gridCol w="998934"/>
                <a:gridCol w="998934"/>
                <a:gridCol w="998934"/>
              </a:tblGrid>
              <a:tr h="55011">
                <a:tc gridSpan="4">
                  <a:txBody>
                    <a:bodyPr/>
                    <a:lstStyle/>
                    <a:p>
                      <a:r>
                        <a:rPr lang="en-GB" sz="300"/>
                        <a:t>Land                                       Owner                                             Occupier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1.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Langford Bridge Farm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Francis WRIGHT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Thomas CASE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2.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Germans farm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Francis WRIGHT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THOMAS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3.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Kelvedon Hall &amp; land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Francis WRIGHT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Rev. Edward LINZEE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4.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Pump House Farm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Francis WRIGHT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James REEVE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5.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Land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WALDEGRAVE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William FROOT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6.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Land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WALDEGRAVE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Henry MOTT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7.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Wood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WALDEGRAVE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8.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Dodds Farm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Simpson JESSOP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William SIMONS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9.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Mansion, Park, etc (Brizes)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Miss Jane DOLBY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10.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Cottages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Francis WRIGHT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11.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Lovelands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Mr James LOVE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Mr James LOVE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12.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Mr John THOMAS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13.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Sarah BARKER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14.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Samuel GREEN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15.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 William KING Jnr.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16.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 Solomon MENTOR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SMITH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17.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Land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Santos Emanual DIAS Esq.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SMITH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18.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Santos Emanuel DIAS Esq.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19.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House and land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Archer MOSS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Charles GROVES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20.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Archer MOSS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Charles GROVES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21.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Cottages and land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Jeremiah LAGDEN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22.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Jeremiah LAGDEN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23.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House and land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Mr John SMITH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William DUNNINGS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24.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Mr John SMITH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William DUNNINGS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25.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Miss Jane DOLBY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26.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ROYDS Jnr. Esq.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27.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Rev. Edward LINZEE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28.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William COOPER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29.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House and garden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Mrs Elizabeth KEATING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30.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House and garden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Mrs Elizabeth KEATING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COLEMAN John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31.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Mrs Elizabeth KEATING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32.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House and land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Francis WRIGHT Esq.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SMITH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33.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Francis WRIGHT Esq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34.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Cottage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Miss Jane DOLBY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William COOPER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35.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Samuel GREEN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36.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Public House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Samuel GREEN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37.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Cottages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Francis WRIGHT Esq.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38.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Cottages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Mrs Elizabeth CAPPER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39.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Mrs Elizabeth CAPPER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40.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Simpson JESSOP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41.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Cottages etc.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William KING Snr.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42.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William KING Snr.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43.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Cottages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William KING Snr.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44.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House etc.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HOLDEN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45.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HOLDEN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46.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Cottage and garden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Trustees of Geo. SARLING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46a.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Trustees of Geo. SARLING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47.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Brizes Park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Overseers of Kelvedon Poor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Miss Jane DOLBY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47a.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Cottages and land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Overseers of Kelvedon Poor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48.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Allotments for spade husbandry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Overseers of Kelvedon Poor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49.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House and land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William KING Jnr.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MARSHALL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50.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Cottages and gardens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William KING Jnr.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George BARNES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50a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Cottages and garden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William KING Jnr.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3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51.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Mill Cottage land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Francis WRIGHT Esq.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Richard WOODFINE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52.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New allotments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Richard WOODFINE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53.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Kelvedon Hatch Farm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Francis WRIGHT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Richard LAGDEN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54.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Wood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Francis WRIGHT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55.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Priors Farm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FANE Esq.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George BLACK Mr.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56.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Glebe House and land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Rev. John BANISTER Rector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Rev. John ALDER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57.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Glebe land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Rev. John BANISTER Rector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SMITH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58.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Part of Little Myles's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FANE Esq.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James REEVE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59.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Little Myles's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FANE Esq.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William BAKER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60.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Great Myles's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FANE Esq.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Alexander GORDON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61.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Clap Gate Farm (part of)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FANE Esq.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Henry ROBINSON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011">
                <a:tc>
                  <a:txBody>
                    <a:bodyPr/>
                    <a:lstStyle/>
                    <a:p>
                      <a:r>
                        <a:rPr lang="en-GB" sz="300"/>
                        <a:t>62.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Woods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John FANE Esq.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In hand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919">
                <a:tc>
                  <a:txBody>
                    <a:bodyPr/>
                    <a:lstStyle/>
                    <a:p>
                      <a:r>
                        <a:rPr lang="en-GB" sz="300"/>
                        <a:t>63.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Land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/>
                        <a:t>Ann MYERS Mrs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00" dirty="0"/>
                        <a:t>KESTERMAN Capt.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8870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8313" y="476250"/>
            <a:ext cx="8135937" cy="72945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Two types of research material:</a:t>
            </a: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en-GB" dirty="0">
                <a:solidFill>
                  <a:schemeClr val="bg1"/>
                </a:solidFill>
              </a:rPr>
              <a:t>Quantitative data (objective, measurement, statistical, mathematical or computational, empirical observation, modelling, physical sciences, verification and validation)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HER (</a:t>
            </a:r>
            <a:r>
              <a:rPr lang="en-GB" dirty="0" err="1">
                <a:solidFill>
                  <a:schemeClr val="bg1"/>
                </a:solidFill>
                <a:hlinkClick r:id="rId2"/>
              </a:rPr>
              <a:t>Archwilio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GIS </a:t>
            </a:r>
            <a:r>
              <a:rPr lang="en-GB" dirty="0">
                <a:solidFill>
                  <a:schemeClr val="bg1"/>
                </a:solidFill>
              </a:rPr>
              <a:t>databases (</a:t>
            </a:r>
            <a:r>
              <a:rPr lang="en-GB" dirty="0">
                <a:solidFill>
                  <a:schemeClr val="bg1"/>
                </a:solidFill>
                <a:hlinkClick r:id="rId3"/>
              </a:rPr>
              <a:t>ADS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Project records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Census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Tithe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Rental (</a:t>
            </a:r>
            <a:r>
              <a:rPr lang="en-GB" dirty="0">
                <a:solidFill>
                  <a:schemeClr val="bg1"/>
                </a:solidFill>
                <a:hlinkClick r:id="rId4" action="ppaction://hlinkfile"/>
              </a:rPr>
              <a:t>NLW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‘Citizen scientists</a:t>
            </a:r>
            <a:r>
              <a:rPr lang="en-GB" dirty="0">
                <a:solidFill>
                  <a:schemeClr val="bg1"/>
                </a:solidFill>
              </a:rPr>
              <a:t>’ “Climate-Gate” The </a:t>
            </a:r>
            <a:r>
              <a:rPr lang="en-GB" dirty="0">
                <a:solidFill>
                  <a:schemeClr val="bg1"/>
                </a:solidFill>
                <a:hlinkClick r:id="rId5"/>
              </a:rPr>
              <a:t>Guardian</a:t>
            </a: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2.	Qualitative </a:t>
            </a:r>
            <a:r>
              <a:rPr lang="en-GB" dirty="0">
                <a:solidFill>
                  <a:schemeClr val="bg1"/>
                </a:solidFill>
              </a:rPr>
              <a:t>data (subjective, social sciences, subjective, ill-defined, flavour, interpretation, regression analysis, narrative, actor-network theory, reflexivity, interview, market testing, phenomenology, content analysis, hermeneutics)</a:t>
            </a: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Research papers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Excavation reports (analysis)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Historical document transcription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099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sf018\Pictures\MAPS\1577 [Converted]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806450" y="188913"/>
            <a:ext cx="11269663" cy="638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046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8313" y="476250"/>
            <a:ext cx="8135937" cy="72945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Two types of research material:</a:t>
            </a: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en-GB" dirty="0">
                <a:solidFill>
                  <a:schemeClr val="bg1"/>
                </a:solidFill>
              </a:rPr>
              <a:t>Quantitative data (objective, measurement, statistical, mathematical or computational, empirical observation, modelling, physical sciences, verification and validation)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HER (</a:t>
            </a:r>
            <a:r>
              <a:rPr lang="en-GB" dirty="0" err="1">
                <a:solidFill>
                  <a:schemeClr val="bg1"/>
                </a:solidFill>
                <a:hlinkClick r:id="rId2"/>
              </a:rPr>
              <a:t>Archwilio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GIS </a:t>
            </a:r>
            <a:r>
              <a:rPr lang="en-GB" dirty="0">
                <a:solidFill>
                  <a:schemeClr val="bg1"/>
                </a:solidFill>
              </a:rPr>
              <a:t>databases (</a:t>
            </a:r>
            <a:r>
              <a:rPr lang="en-GB" dirty="0">
                <a:solidFill>
                  <a:schemeClr val="bg1"/>
                </a:solidFill>
                <a:hlinkClick r:id="rId3"/>
              </a:rPr>
              <a:t>ADS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Project records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Census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Tithe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Rental (</a:t>
            </a:r>
            <a:r>
              <a:rPr lang="en-GB" dirty="0">
                <a:solidFill>
                  <a:schemeClr val="bg1"/>
                </a:solidFill>
                <a:hlinkClick r:id="rId4" action="ppaction://hlinkfile"/>
              </a:rPr>
              <a:t>NLW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‘Citizen scientists</a:t>
            </a:r>
            <a:r>
              <a:rPr lang="en-GB" dirty="0">
                <a:solidFill>
                  <a:schemeClr val="bg1"/>
                </a:solidFill>
              </a:rPr>
              <a:t>’ “Climate-Gate” The </a:t>
            </a:r>
            <a:r>
              <a:rPr lang="en-GB" dirty="0">
                <a:solidFill>
                  <a:schemeClr val="bg1"/>
                </a:solidFill>
                <a:hlinkClick r:id="rId5"/>
              </a:rPr>
              <a:t>Guardian</a:t>
            </a: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2.	Qualitative </a:t>
            </a:r>
            <a:r>
              <a:rPr lang="en-GB" dirty="0">
                <a:solidFill>
                  <a:schemeClr val="bg1"/>
                </a:solidFill>
              </a:rPr>
              <a:t>data (subjective, social sciences, subjective, ill-defined, flavour, interpretation, regression analysis, narrative, actor-network theory, reflexivity, interview, market testing, phenomenology, content analysis, hermeneutics)</a:t>
            </a: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Research papers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Excavation reports (analysis)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</a:rPr>
              <a:t>Historical document transcription</a:t>
            </a:r>
          </a:p>
          <a:p>
            <a:pPr marL="1714500" lvl="3" indent="-342900">
              <a:buFont typeface="Arial" pitchFamily="34" charset="0"/>
              <a:buChar char="•"/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1714500" lvl="3" indent="-342900">
              <a:buFont typeface="Arial" pitchFamily="34" charset="0"/>
              <a:buChar char="•"/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  <a:p>
            <a:pPr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9381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1196752"/>
            <a:ext cx="63367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Published Sources: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8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Victoria County History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Royal Commission Volumes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English Heritage/</a:t>
            </a:r>
            <a:r>
              <a:rPr lang="en-GB" sz="2800" dirty="0" err="1" smtClean="0">
                <a:solidFill>
                  <a:schemeClr val="bg1"/>
                </a:solidFill>
              </a:rPr>
              <a:t>Cadw</a:t>
            </a:r>
            <a:r>
              <a:rPr lang="en-GB" sz="2800" dirty="0" smtClean="0">
                <a:solidFill>
                  <a:schemeClr val="bg1"/>
                </a:solidFill>
              </a:rPr>
              <a:t>/Historic Scotland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Research Monographs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Research Articles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Grey Literature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851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995</Words>
  <Application>Microsoft Office PowerPoint</Application>
  <PresentationFormat>On-screen Show (4:3)</PresentationFormat>
  <Paragraphs>382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Archival research 1 1. documentary sources 2. physical sources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Archival research 1 1. documentary sources 2. physical sources</dc:title>
  <dc:creator>Jemma Bezant</dc:creator>
  <cp:lastModifiedBy>Jemma Bezant</cp:lastModifiedBy>
  <cp:revision>1</cp:revision>
  <dcterms:created xsi:type="dcterms:W3CDTF">2011-10-24T11:17:12Z</dcterms:created>
  <dcterms:modified xsi:type="dcterms:W3CDTF">2011-10-24T11:18:21Z</dcterms:modified>
</cp:coreProperties>
</file>