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0"/>
  </p:notesMasterIdLst>
  <p:handoutMasterIdLst>
    <p:handoutMasterId r:id="rId21"/>
  </p:handoutMasterIdLst>
  <p:sldIdLst>
    <p:sldId id="350" r:id="rId5"/>
    <p:sldId id="356" r:id="rId6"/>
    <p:sldId id="358" r:id="rId7"/>
    <p:sldId id="366" r:id="rId8"/>
    <p:sldId id="359" r:id="rId9"/>
    <p:sldId id="360" r:id="rId10"/>
    <p:sldId id="367" r:id="rId11"/>
    <p:sldId id="368" r:id="rId12"/>
    <p:sldId id="361" r:id="rId13"/>
    <p:sldId id="357" r:id="rId14"/>
    <p:sldId id="362" r:id="rId15"/>
    <p:sldId id="369" r:id="rId16"/>
    <p:sldId id="363" r:id="rId17"/>
    <p:sldId id="365" r:id="rId18"/>
    <p:sldId id="370" r:id="rId19"/>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2"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555" autoAdjust="0"/>
    <p:restoredTop sz="94660"/>
  </p:normalViewPr>
  <p:slideViewPr>
    <p:cSldViewPr>
      <p:cViewPr varScale="1">
        <p:scale>
          <a:sx n="84" d="100"/>
          <a:sy n="84" d="100"/>
        </p:scale>
        <p:origin x="634" y="77"/>
      </p:cViewPr>
      <p:guideLst>
        <p:guide orient="horz" pos="2160"/>
        <p:guide pos="2880"/>
      </p:guideLst>
    </p:cSldViewPr>
  </p:slideViewPr>
  <p:notesTextViewPr>
    <p:cViewPr>
      <p:scale>
        <a:sx n="1" d="1"/>
        <a:sy n="1" d="1"/>
      </p:scale>
      <p:origin x="0" y="0"/>
    </p:cViewPr>
  </p:notesTextViewPr>
  <p:sorterViewPr>
    <p:cViewPr varScale="1">
      <p:scale>
        <a:sx n="100" d="100"/>
        <a:sy n="100" d="100"/>
      </p:scale>
      <p:origin x="0" y="0"/>
    </p:cViewPr>
  </p:sorterViewPr>
  <p:notesViewPr>
    <p:cSldViewPr>
      <p:cViewPr varScale="1">
        <p:scale>
          <a:sx n="83" d="100"/>
          <a:sy n="83" d="100"/>
        </p:scale>
        <p:origin x="-2166" y="-78"/>
      </p:cViewPr>
      <p:guideLst>
        <p:guide orient="horz" pos="3127"/>
        <p:guide pos="2142"/>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28" tIns="45714" rIns="91428" bIns="45714"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28" tIns="45714" rIns="91428" bIns="45714" rtlCol="0"/>
          <a:lstStyle>
            <a:lvl1pPr algn="r">
              <a:defRPr sz="1200"/>
            </a:lvl1pPr>
          </a:lstStyle>
          <a:p>
            <a:fld id="{96D292DE-8B7A-4254-AA83-74C1F4DD4AF0}" type="datetimeFigureOut">
              <a:rPr lang="en-GB" smtClean="0"/>
              <a:t>24/03/2020</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28" tIns="45714" rIns="91428" bIns="45714"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28" tIns="45714" rIns="91428" bIns="45714"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28" tIns="45714" rIns="91428" bIns="45714"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28" tIns="45714" rIns="91428" bIns="45714" rtlCol="0"/>
          <a:lstStyle>
            <a:lvl1pPr algn="r">
              <a:defRPr sz="1200"/>
            </a:lvl1pPr>
          </a:lstStyle>
          <a:p>
            <a:fld id="{D86FF1C4-32A3-451B-9EDB-8C4F4649BC1E}" type="datetimeFigureOut">
              <a:rPr lang="en-GB" smtClean="0"/>
              <a:t>24/03/2020</a:t>
            </a:fld>
            <a:endParaRPr lang="en-GB"/>
          </a:p>
        </p:txBody>
      </p:sp>
      <p:sp>
        <p:nvSpPr>
          <p:cNvPr id="4" name="Slide Image Placeholder 3"/>
          <p:cNvSpPr>
            <a:spLocks noGrp="1" noRot="1" noChangeAspect="1"/>
          </p:cNvSpPr>
          <p:nvPr>
            <p:ph type="sldImg" idx="2"/>
          </p:nvPr>
        </p:nvSpPr>
        <p:spPr>
          <a:xfrm>
            <a:off x="1165225" y="1241425"/>
            <a:ext cx="4467225" cy="3349625"/>
          </a:xfrm>
          <a:prstGeom prst="rect">
            <a:avLst/>
          </a:prstGeom>
          <a:noFill/>
          <a:ln w="12700">
            <a:solidFill>
              <a:prstClr val="black"/>
            </a:solidFill>
          </a:ln>
        </p:spPr>
        <p:txBody>
          <a:bodyPr vert="horz" lIns="91428" tIns="45714" rIns="91428" bIns="45714"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28" tIns="45714" rIns="91428" bIns="45714"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5"/>
            <a:ext cx="2945659" cy="498055"/>
          </a:xfrm>
          <a:prstGeom prst="rect">
            <a:avLst/>
          </a:prstGeom>
        </p:spPr>
        <p:txBody>
          <a:bodyPr vert="horz" lIns="91428" tIns="45714" rIns="91428" bIns="45714"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5"/>
            <a:ext cx="2945659" cy="498055"/>
          </a:xfrm>
          <a:prstGeom prst="rect">
            <a:avLst/>
          </a:prstGeom>
        </p:spPr>
        <p:txBody>
          <a:bodyPr vert="horz" lIns="91428" tIns="45714" rIns="91428" bIns="45714" rtlCol="0" anchor="b"/>
          <a:lstStyle>
            <a:lvl1pPr algn="r">
              <a:defRPr sz="1200"/>
            </a:lvl1pPr>
          </a:lstStyle>
          <a:p>
            <a:fld id="{47524CF5-0988-4E1B-906A-7AB2F202BAC1}" type="slidenum">
              <a:rPr lang="en-GB" smtClean="0"/>
              <a:t>‹#›</a:t>
            </a:fld>
            <a:endParaRPr lang="en-GB"/>
          </a:p>
        </p:txBody>
      </p:sp>
    </p:spTree>
    <p:extLst>
      <p:ext uri="{BB962C8B-B14F-4D97-AF65-F5344CB8AC3E}">
        <p14:creationId xmlns:p14="http://schemas.microsoft.com/office/powerpoint/2010/main" val="15709195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Can</a:t>
            </a:r>
            <a:r>
              <a:rPr lang="en-GB" baseline="0" dirty="0" smtClean="0"/>
              <a:t> be viewed from qualitative and qualitative perspective.</a:t>
            </a:r>
            <a:endParaRPr lang="en-GB" dirty="0"/>
          </a:p>
        </p:txBody>
      </p:sp>
      <p:sp>
        <p:nvSpPr>
          <p:cNvPr id="4" name="Slide Number Placeholder 3"/>
          <p:cNvSpPr>
            <a:spLocks noGrp="1"/>
          </p:cNvSpPr>
          <p:nvPr>
            <p:ph type="sldNum" sz="quarter" idx="10"/>
          </p:nvPr>
        </p:nvSpPr>
        <p:spPr/>
        <p:txBody>
          <a:bodyPr/>
          <a:lstStyle/>
          <a:p>
            <a:fld id="{274836FF-5632-4AF8-B24A-DED9D1AC9E40}" type="slidenum">
              <a:rPr lang="en-GB" smtClean="0"/>
              <a:t>6</a:t>
            </a:fld>
            <a:endParaRPr lang="en-GB"/>
          </a:p>
        </p:txBody>
      </p:sp>
    </p:spTree>
    <p:extLst>
      <p:ext uri="{BB962C8B-B14F-4D97-AF65-F5344CB8AC3E}">
        <p14:creationId xmlns:p14="http://schemas.microsoft.com/office/powerpoint/2010/main" val="20980055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24/03/2020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24/03/2020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24/03/2020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24/03/2020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24/03/2020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24/03/2020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bg1"/>
        </a:solidFill>
        <a:effectLst/>
      </p:bgPr>
    </p:bg>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24/03/2020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24/03/2020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24/03/2020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24/03/2020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solidFill>
          <a:schemeClr val="bg1"/>
        </a:solidFill>
        <a:effectLst/>
      </p:bgPr>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24/03/2020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24/03/2020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slow" p14:dur="2000"/>
    </mc:Choice>
    <mc:Fallback xmlns="">
      <p:transition spd="slow"/>
    </mc:Fallback>
  </mc:AlternateConten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quirks.com/articles/9-types-of-research-bias-and-how-to-avoid-them"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surveymonkey.com/blog/2011/09/15/how-many-people-do-i-need-to-take-my-survey/"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31640" y="1340768"/>
            <a:ext cx="6426714" cy="2412268"/>
          </a:xfrm>
        </p:spPr>
        <p:txBody>
          <a:bodyPr>
            <a:normAutofit/>
          </a:bodyPr>
          <a:lstStyle/>
          <a:p>
            <a:r>
              <a:rPr lang="en-GB" sz="2400" b="1" dirty="0"/>
              <a:t>BMDM7001 Identity and Approaches to Applied Business Research</a:t>
            </a:r>
            <a:br>
              <a:rPr lang="en-GB" sz="2400" b="1" dirty="0"/>
            </a:br>
            <a:r>
              <a:rPr lang="en-GB" sz="2400" b="1" dirty="0"/>
              <a:t/>
            </a:r>
            <a:br>
              <a:rPr lang="en-GB" sz="2400" b="1" dirty="0"/>
            </a:br>
            <a:r>
              <a:rPr lang="en-GB" sz="2400" b="1" dirty="0" smtClean="0"/>
              <a:t>March 24</a:t>
            </a:r>
            <a:r>
              <a:rPr lang="en-GB" sz="2400" b="1" dirty="0"/>
              <a:t/>
            </a:r>
            <a:br>
              <a:rPr lang="en-GB" sz="2400" b="1" dirty="0"/>
            </a:br>
            <a:r>
              <a:rPr lang="en-GB" sz="3600" b="1" dirty="0" smtClean="0"/>
              <a:t>Reliability, Validity and Bias</a:t>
            </a:r>
            <a:endParaRPr lang="en-GB" sz="3600" b="1" dirty="0"/>
          </a:p>
        </p:txBody>
      </p:sp>
      <p:sp>
        <p:nvSpPr>
          <p:cNvPr id="3" name="Subtitle 2"/>
          <p:cNvSpPr>
            <a:spLocks noGrp="1"/>
          </p:cNvSpPr>
          <p:nvPr>
            <p:ph type="subTitle" idx="1"/>
          </p:nvPr>
        </p:nvSpPr>
        <p:spPr>
          <a:xfrm>
            <a:off x="1493658" y="4185084"/>
            <a:ext cx="6102678" cy="795077"/>
          </a:xfrm>
        </p:spPr>
        <p:txBody>
          <a:bodyPr>
            <a:normAutofit lnSpcReduction="10000"/>
          </a:bodyPr>
          <a:lstStyle/>
          <a:p>
            <a:r>
              <a:rPr lang="en-GB" sz="2100" b="1"/>
              <a:t>Swansea Business School</a:t>
            </a:r>
          </a:p>
          <a:p>
            <a:r>
              <a:rPr lang="en-GB" sz="2100" b="1"/>
              <a:t>Professor Jill Venus</a:t>
            </a:r>
            <a:endParaRPr lang="en-GB" sz="2100" b="1" dirty="0"/>
          </a:p>
          <a:p>
            <a:pPr algn="r"/>
            <a:endParaRPr lang="en-GB" b="1" dirty="0">
              <a:solidFill>
                <a:schemeClr val="tx1"/>
              </a:solidFill>
            </a:endParaRPr>
          </a:p>
        </p:txBody>
      </p:sp>
    </p:spTree>
    <p:extLst>
      <p:ext uri="{BB962C8B-B14F-4D97-AF65-F5344CB8AC3E}">
        <p14:creationId xmlns:p14="http://schemas.microsoft.com/office/powerpoint/2010/main" val="304291901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4" name="Snip Single Corner Rectangle 3"/>
          <p:cNvSpPr/>
          <p:nvPr/>
        </p:nvSpPr>
        <p:spPr>
          <a:xfrm>
            <a:off x="755576" y="764704"/>
            <a:ext cx="2808312" cy="1512168"/>
          </a:xfrm>
          <a:prstGeom prst="snip1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smtClean="0"/>
              <a:t>Reliability</a:t>
            </a:r>
            <a:endParaRPr lang="en-US" sz="2400" b="1" dirty="0"/>
          </a:p>
        </p:txBody>
      </p:sp>
      <p:sp>
        <p:nvSpPr>
          <p:cNvPr id="5" name="Snip Single Corner Rectangle 4"/>
          <p:cNvSpPr/>
          <p:nvPr/>
        </p:nvSpPr>
        <p:spPr>
          <a:xfrm>
            <a:off x="5580112" y="747584"/>
            <a:ext cx="2808312" cy="1512168"/>
          </a:xfrm>
          <a:prstGeom prst="snip1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smtClean="0"/>
              <a:t>Validity</a:t>
            </a:r>
            <a:endParaRPr lang="en-US" sz="2400" b="1" dirty="0"/>
          </a:p>
        </p:txBody>
      </p:sp>
      <p:sp>
        <p:nvSpPr>
          <p:cNvPr id="6" name="Snip Single Corner Rectangle 5"/>
          <p:cNvSpPr/>
          <p:nvPr/>
        </p:nvSpPr>
        <p:spPr>
          <a:xfrm>
            <a:off x="3275856" y="2708920"/>
            <a:ext cx="2808312" cy="1512168"/>
          </a:xfrm>
          <a:prstGeom prst="snip1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smtClean="0"/>
              <a:t>Bias</a:t>
            </a:r>
            <a:endParaRPr lang="en-US" sz="2400" b="1" dirty="0"/>
          </a:p>
        </p:txBody>
      </p:sp>
      <p:sp>
        <p:nvSpPr>
          <p:cNvPr id="7" name="Snip Same Side Corner Rectangle 6"/>
          <p:cNvSpPr/>
          <p:nvPr/>
        </p:nvSpPr>
        <p:spPr>
          <a:xfrm>
            <a:off x="755576" y="5445224"/>
            <a:ext cx="7632848" cy="914400"/>
          </a:xfrm>
          <a:prstGeom prst="snip2Same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smtClean="0">
                <a:solidFill>
                  <a:schemeClr val="tx1"/>
                </a:solidFill>
              </a:rPr>
              <a:t>Research Integrity and Ethics</a:t>
            </a:r>
            <a:endParaRPr lang="en-US" sz="2800" dirty="0">
              <a:solidFill>
                <a:schemeClr val="tx1"/>
              </a:solidFill>
            </a:endParaRPr>
          </a:p>
        </p:txBody>
      </p:sp>
    </p:spTree>
    <p:extLst>
      <p:ext uri="{BB962C8B-B14F-4D97-AF65-F5344CB8AC3E}">
        <p14:creationId xmlns:p14="http://schemas.microsoft.com/office/powerpoint/2010/main" val="257229725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Reliability and Validity</a:t>
            </a:r>
            <a:endParaRPr lang="en-GB" dirty="0"/>
          </a:p>
        </p:txBody>
      </p:sp>
      <p:sp>
        <p:nvSpPr>
          <p:cNvPr id="3" name="Content Placeholder 2"/>
          <p:cNvSpPr>
            <a:spLocks noGrp="1"/>
          </p:cNvSpPr>
          <p:nvPr>
            <p:ph idx="1"/>
          </p:nvPr>
        </p:nvSpPr>
        <p:spPr/>
        <p:txBody>
          <a:bodyPr>
            <a:normAutofit fontScale="92500" lnSpcReduction="10000"/>
          </a:bodyPr>
          <a:lstStyle/>
          <a:p>
            <a:pPr>
              <a:defRPr/>
            </a:pPr>
            <a:r>
              <a:rPr lang="en-GB" sz="2800" i="1" dirty="0" smtClean="0"/>
              <a:t>Reliability</a:t>
            </a:r>
            <a:r>
              <a:rPr lang="en-GB" sz="2800" dirty="0" smtClean="0"/>
              <a:t> - the extent to which you would generate similar results by repeating your research multiple times under the same conditions. </a:t>
            </a:r>
          </a:p>
          <a:p>
            <a:pPr>
              <a:defRPr/>
            </a:pPr>
            <a:r>
              <a:rPr lang="en-GB" sz="2800" i="1" dirty="0" smtClean="0"/>
              <a:t>Validity</a:t>
            </a:r>
            <a:r>
              <a:rPr lang="en-GB" sz="2800" dirty="0" smtClean="0"/>
              <a:t> - how well a research method yields findings that accurately represent some underlying reality. </a:t>
            </a:r>
          </a:p>
          <a:p>
            <a:pPr>
              <a:defRPr/>
            </a:pPr>
            <a:r>
              <a:rPr lang="en-GB" sz="2800" dirty="0" smtClean="0"/>
              <a:t>How can you plan and design your study to maximise reliability and validity?</a:t>
            </a:r>
          </a:p>
          <a:p>
            <a:pPr>
              <a:defRPr/>
            </a:pPr>
            <a:r>
              <a:rPr lang="en-GB" sz="2800" dirty="0" smtClean="0"/>
              <a:t>When you review research studies (e.g. for your literature review), consider how well the study design promotes reliability and validity.</a:t>
            </a:r>
            <a:endParaRPr lang="en-GB" sz="2800" dirty="0"/>
          </a:p>
        </p:txBody>
      </p:sp>
    </p:spTree>
    <p:extLst>
      <p:ext uri="{BB962C8B-B14F-4D97-AF65-F5344CB8AC3E}">
        <p14:creationId xmlns:p14="http://schemas.microsoft.com/office/powerpoint/2010/main" val="38836586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Stop – reflect on:  </a:t>
            </a:r>
            <a:br>
              <a:rPr lang="en-GB" dirty="0" smtClean="0"/>
            </a:br>
            <a:r>
              <a:rPr lang="en-GB" dirty="0" smtClean="0"/>
              <a:t>the link back to positionality</a:t>
            </a:r>
            <a:endParaRPr lang="en-US" dirty="0"/>
          </a:p>
        </p:txBody>
      </p:sp>
      <p:sp>
        <p:nvSpPr>
          <p:cNvPr id="3" name="Content Placeholder 2"/>
          <p:cNvSpPr>
            <a:spLocks noGrp="1"/>
          </p:cNvSpPr>
          <p:nvPr>
            <p:ph idx="1"/>
          </p:nvPr>
        </p:nvSpPr>
        <p:spPr/>
        <p:txBody>
          <a:bodyPr/>
          <a:lstStyle/>
          <a:p>
            <a:r>
              <a:rPr lang="en-GB" dirty="0" smtClean="0"/>
              <a:t>Brainstorm the various aspects of our own positionality</a:t>
            </a:r>
          </a:p>
          <a:p>
            <a:pPr lvl="1"/>
            <a:r>
              <a:rPr lang="en-GB" dirty="0" smtClean="0"/>
              <a:t>What is it about yourself that creates your own positionality (macro and micro factors)</a:t>
            </a:r>
          </a:p>
          <a:p>
            <a:r>
              <a:rPr lang="en-GB" dirty="0" smtClean="0"/>
              <a:t>These will all influence the research we undertake and how we manage reliability and validity</a:t>
            </a:r>
            <a:endParaRPr lang="en-US" dirty="0"/>
          </a:p>
        </p:txBody>
      </p:sp>
    </p:spTree>
    <p:extLst>
      <p:ext uri="{BB962C8B-B14F-4D97-AF65-F5344CB8AC3E}">
        <p14:creationId xmlns:p14="http://schemas.microsoft.com/office/powerpoint/2010/main" val="383055882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Quality </a:t>
            </a:r>
            <a:r>
              <a:rPr lang="en-GB" dirty="0"/>
              <a:t>of research</a:t>
            </a:r>
          </a:p>
        </p:txBody>
      </p:sp>
      <p:sp>
        <p:nvSpPr>
          <p:cNvPr id="4" name="Rectangle 3"/>
          <p:cNvSpPr/>
          <p:nvPr/>
        </p:nvSpPr>
        <p:spPr>
          <a:xfrm>
            <a:off x="570384" y="2204864"/>
            <a:ext cx="8003232" cy="3970318"/>
          </a:xfrm>
          <a:prstGeom prst="rect">
            <a:avLst/>
          </a:prstGeom>
        </p:spPr>
        <p:txBody>
          <a:bodyPr wrap="square">
            <a:spAutoFit/>
          </a:bodyPr>
          <a:lstStyle/>
          <a:p>
            <a:r>
              <a:rPr lang="en-GB" sz="2800" dirty="0" smtClean="0">
                <a:latin typeface="Arial" panose="020B0604020202020204" pitchFamily="34" charset="0"/>
                <a:cs typeface="Arial" panose="020B0604020202020204" pitchFamily="34" charset="0"/>
              </a:rPr>
              <a:t>Important </a:t>
            </a:r>
            <a:r>
              <a:rPr lang="en-GB" sz="2800" dirty="0">
                <a:latin typeface="Arial" panose="020B0604020202020204" pitchFamily="34" charset="0"/>
                <a:cs typeface="Arial" panose="020B0604020202020204" pitchFamily="34" charset="0"/>
              </a:rPr>
              <a:t>criteria in establishing and assessing the quality of </a:t>
            </a:r>
            <a:r>
              <a:rPr lang="en-GB" sz="2800" dirty="0" smtClean="0">
                <a:latin typeface="Arial" panose="020B0604020202020204" pitchFamily="34" charset="0"/>
                <a:cs typeface="Arial" panose="020B0604020202020204" pitchFamily="34" charset="0"/>
              </a:rPr>
              <a:t>research are reliability and validity </a:t>
            </a:r>
            <a:r>
              <a:rPr lang="en-GB" sz="2800" dirty="0">
                <a:latin typeface="Arial" panose="020B0604020202020204" pitchFamily="34" charset="0"/>
                <a:cs typeface="Arial" panose="020B0604020202020204" pitchFamily="34" charset="0"/>
              </a:rPr>
              <a:t>(Bryman, 2004; Roberts, Priest and </a:t>
            </a:r>
            <a:r>
              <a:rPr lang="en-GB" sz="2800" dirty="0" err="1">
                <a:latin typeface="Arial" panose="020B0604020202020204" pitchFamily="34" charset="0"/>
                <a:cs typeface="Arial" panose="020B0604020202020204" pitchFamily="34" charset="0"/>
              </a:rPr>
              <a:t>Traynor</a:t>
            </a:r>
            <a:r>
              <a:rPr lang="en-GB" sz="2800" dirty="0">
                <a:latin typeface="Arial" panose="020B0604020202020204" pitchFamily="34" charset="0"/>
                <a:cs typeface="Arial" panose="020B0604020202020204" pitchFamily="34" charset="0"/>
              </a:rPr>
              <a:t>, 2006). </a:t>
            </a:r>
            <a:endParaRPr lang="en-GB" sz="2800" dirty="0" smtClean="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r>
              <a:rPr lang="en-GB" sz="2800" dirty="0" smtClean="0">
                <a:latin typeface="Arial" panose="020B0604020202020204" pitchFamily="34" charset="0"/>
                <a:cs typeface="Arial" panose="020B0604020202020204" pitchFamily="34" charset="0"/>
              </a:rPr>
              <a:t>Reliability </a:t>
            </a:r>
            <a:r>
              <a:rPr lang="en-GB" sz="2800" dirty="0">
                <a:latin typeface="Arial" panose="020B0604020202020204" pitchFamily="34" charset="0"/>
                <a:cs typeface="Arial" panose="020B0604020202020204" pitchFamily="34" charset="0"/>
              </a:rPr>
              <a:t>addresses whether </a:t>
            </a:r>
            <a:r>
              <a:rPr lang="en-GB" sz="2800" dirty="0" smtClean="0">
                <a:latin typeface="Arial" panose="020B0604020202020204" pitchFamily="34" charset="0"/>
                <a:cs typeface="Arial" panose="020B0604020202020204" pitchFamily="34" charset="0"/>
              </a:rPr>
              <a:t>similar </a:t>
            </a:r>
            <a:r>
              <a:rPr lang="en-GB" sz="2800" dirty="0">
                <a:latin typeface="Arial" panose="020B0604020202020204" pitchFamily="34" charset="0"/>
                <a:cs typeface="Arial" panose="020B0604020202020204" pitchFamily="34" charset="0"/>
              </a:rPr>
              <a:t>results could be obtained if the study was repeated under a similar methodology (</a:t>
            </a:r>
            <a:r>
              <a:rPr lang="en-GB" sz="2800" dirty="0" err="1">
                <a:latin typeface="Arial" panose="020B0604020202020204" pitchFamily="34" charset="0"/>
                <a:cs typeface="Arial" panose="020B0604020202020204" pitchFamily="34" charset="0"/>
              </a:rPr>
              <a:t>Golafshani</a:t>
            </a:r>
            <a:r>
              <a:rPr lang="en-GB" sz="2800" dirty="0">
                <a:latin typeface="Arial" panose="020B0604020202020204" pitchFamily="34" charset="0"/>
                <a:cs typeface="Arial" panose="020B0604020202020204" pitchFamily="34" charset="0"/>
              </a:rPr>
              <a:t>, 2003; Payne, 2004</a:t>
            </a:r>
          </a:p>
        </p:txBody>
      </p:sp>
    </p:spTree>
    <p:extLst>
      <p:ext uri="{BB962C8B-B14F-4D97-AF65-F5344CB8AC3E}">
        <p14:creationId xmlns:p14="http://schemas.microsoft.com/office/powerpoint/2010/main" val="132499865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Validity</a:t>
            </a:r>
            <a:endParaRPr lang="en-GB" dirty="0"/>
          </a:p>
        </p:txBody>
      </p:sp>
      <p:sp>
        <p:nvSpPr>
          <p:cNvPr id="3" name="Content Placeholder 2"/>
          <p:cNvSpPr>
            <a:spLocks noGrp="1"/>
          </p:cNvSpPr>
          <p:nvPr>
            <p:ph idx="1"/>
          </p:nvPr>
        </p:nvSpPr>
        <p:spPr/>
        <p:txBody>
          <a:bodyPr>
            <a:normAutofit fontScale="77500" lnSpcReduction="20000"/>
          </a:bodyPr>
          <a:lstStyle/>
          <a:p>
            <a:r>
              <a:rPr lang="en-GB" dirty="0"/>
              <a:t>Hammersley affirms ‘by validity I mean …the extent to which an account accurately represents the social phenomena to which </a:t>
            </a:r>
            <a:r>
              <a:rPr lang="en-GB" dirty="0" smtClean="0"/>
              <a:t>it refers </a:t>
            </a:r>
            <a:r>
              <a:rPr lang="en-GB" dirty="0"/>
              <a:t>(Hammersley, 1990: 57). </a:t>
            </a:r>
            <a:endParaRPr lang="en-GB" dirty="0" smtClean="0"/>
          </a:p>
          <a:p>
            <a:endParaRPr lang="en-GB" dirty="0"/>
          </a:p>
          <a:p>
            <a:r>
              <a:rPr lang="en-GB" dirty="0" smtClean="0"/>
              <a:t>Lawrence </a:t>
            </a:r>
            <a:r>
              <a:rPr lang="en-GB" dirty="0" err="1"/>
              <a:t>Neuman</a:t>
            </a:r>
            <a:r>
              <a:rPr lang="en-GB" dirty="0"/>
              <a:t>, puts validity in a concrete expression, saying ‘</a:t>
            </a:r>
            <a:r>
              <a:rPr lang="en-GB" dirty="0" smtClean="0"/>
              <a:t>validity means </a:t>
            </a:r>
            <a:r>
              <a:rPr lang="en-GB" dirty="0"/>
              <a:t>truthful’ referring to the bridge between construct and the data (2003:185</a:t>
            </a:r>
            <a:r>
              <a:rPr lang="en-GB" dirty="0" smtClean="0"/>
              <a:t>).</a:t>
            </a:r>
          </a:p>
          <a:p>
            <a:endParaRPr lang="en-GB" dirty="0"/>
          </a:p>
          <a:p>
            <a:r>
              <a:rPr lang="en-GB" dirty="0" smtClean="0"/>
              <a:t>Validity </a:t>
            </a:r>
            <a:r>
              <a:rPr lang="en-GB" dirty="0"/>
              <a:t>concerns the degree to which findings can be generalized across social settings (Bryman, 2004).</a:t>
            </a:r>
          </a:p>
        </p:txBody>
      </p:sp>
    </p:spTree>
    <p:extLst>
      <p:ext uri="{BB962C8B-B14F-4D97-AF65-F5344CB8AC3E}">
        <p14:creationId xmlns:p14="http://schemas.microsoft.com/office/powerpoint/2010/main" val="370135588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a:bodyPr>
          <a:lstStyle/>
          <a:p>
            <a:r>
              <a:rPr lang="en-GB" sz="3200" b="1" dirty="0" smtClean="0"/>
              <a:t>Consider 2 simple research projects</a:t>
            </a:r>
            <a:endParaRPr lang="en-US" sz="3200" b="1" dirty="0"/>
          </a:p>
        </p:txBody>
      </p:sp>
      <p:sp>
        <p:nvSpPr>
          <p:cNvPr id="3" name="Content Placeholder 2"/>
          <p:cNvSpPr>
            <a:spLocks noGrp="1"/>
          </p:cNvSpPr>
          <p:nvPr>
            <p:ph idx="1"/>
          </p:nvPr>
        </p:nvSpPr>
        <p:spPr>
          <a:xfrm>
            <a:off x="457200" y="908720"/>
            <a:ext cx="8229600" cy="5688631"/>
          </a:xfrm>
        </p:spPr>
        <p:txBody>
          <a:bodyPr>
            <a:normAutofit fontScale="92500" lnSpcReduction="20000"/>
          </a:bodyPr>
          <a:lstStyle/>
          <a:p>
            <a:pPr marL="457200" indent="-457200">
              <a:buFont typeface="+mj-lt"/>
              <a:buAutoNum type="arabicPeriod"/>
            </a:pPr>
            <a:r>
              <a:rPr lang="en-GB" sz="2400" dirty="0" smtClean="0"/>
              <a:t>How do line managers motivate staff during times when a business is in recession?</a:t>
            </a:r>
          </a:p>
          <a:p>
            <a:pPr marL="457200" indent="-457200">
              <a:buFont typeface="+mj-lt"/>
              <a:buAutoNum type="arabicPeriod"/>
            </a:pPr>
            <a:r>
              <a:rPr lang="en-GB" sz="2400" dirty="0" smtClean="0"/>
              <a:t>What are the challenges facing entrepreneurs in you’re your town? And how might these be overcome?</a:t>
            </a:r>
          </a:p>
          <a:p>
            <a:pPr marL="0" indent="0">
              <a:buNone/>
            </a:pPr>
            <a:endParaRPr lang="en-GB" sz="2400" dirty="0"/>
          </a:p>
          <a:p>
            <a:pPr marL="457200" indent="-457200">
              <a:buFont typeface="+mj-lt"/>
              <a:buAutoNum type="alphaLcParenR"/>
            </a:pPr>
            <a:r>
              <a:rPr lang="en-GB" sz="2400" dirty="0" smtClean="0"/>
              <a:t>Individually write down a summary of how you would undertake research to answer these separate questions.  Basic methodology, some key research questions and who you might ask.</a:t>
            </a:r>
          </a:p>
          <a:p>
            <a:pPr marL="457200" indent="-457200">
              <a:buFont typeface="+mj-lt"/>
              <a:buAutoNum type="alphaLcParenR"/>
            </a:pPr>
            <a:r>
              <a:rPr lang="en-GB" sz="2400" dirty="0" smtClean="0"/>
              <a:t>Join together in groups – look at scenarios one by one.  Share your notes.  Discuss any differences between the people in your group.</a:t>
            </a:r>
          </a:p>
          <a:p>
            <a:pPr marL="457200" indent="-457200">
              <a:buFont typeface="+mj-lt"/>
              <a:buAutoNum type="alphaLcParenR"/>
            </a:pPr>
            <a:r>
              <a:rPr lang="en-GB" sz="2400" dirty="0" smtClean="0"/>
              <a:t>Discuss what contributes to these differences, link back to positionalities</a:t>
            </a:r>
          </a:p>
          <a:p>
            <a:pPr marL="457200" indent="-457200">
              <a:buFont typeface="+mj-lt"/>
              <a:buAutoNum type="alphaLcParenR"/>
            </a:pPr>
            <a:r>
              <a:rPr lang="en-GB" sz="2400" dirty="0" smtClean="0"/>
              <a:t>Discuss if, and how, these different perspectives might impact on the reliability and validity of any research undertaken</a:t>
            </a:r>
          </a:p>
          <a:p>
            <a:pPr marL="457200" indent="-457200">
              <a:buFont typeface="+mj-lt"/>
              <a:buAutoNum type="alphaLcParenR"/>
            </a:pPr>
            <a:r>
              <a:rPr lang="en-GB" sz="2400" dirty="0" smtClean="0"/>
              <a:t>Prepare a short </a:t>
            </a:r>
            <a:r>
              <a:rPr lang="en-GB" sz="2400" dirty="0" err="1" smtClean="0"/>
              <a:t>powerpoint</a:t>
            </a:r>
            <a:r>
              <a:rPr lang="en-GB" sz="2400" dirty="0" smtClean="0"/>
              <a:t> slide presentation to summarise differences, similarities and key points</a:t>
            </a:r>
            <a:endParaRPr lang="en-US" sz="2400" dirty="0"/>
          </a:p>
        </p:txBody>
      </p:sp>
    </p:spTree>
    <p:extLst>
      <p:ext uri="{BB962C8B-B14F-4D97-AF65-F5344CB8AC3E}">
        <p14:creationId xmlns:p14="http://schemas.microsoft.com/office/powerpoint/2010/main" val="378172179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smtClean="0"/>
              <a:t>Individual work / group review</a:t>
            </a:r>
            <a:endParaRPr lang="en-US" sz="2800" b="1" dirty="0"/>
          </a:p>
        </p:txBody>
      </p:sp>
      <p:sp>
        <p:nvSpPr>
          <p:cNvPr id="3" name="Content Placeholder 2"/>
          <p:cNvSpPr>
            <a:spLocks noGrp="1"/>
          </p:cNvSpPr>
          <p:nvPr>
            <p:ph idx="1"/>
          </p:nvPr>
        </p:nvSpPr>
        <p:spPr>
          <a:xfrm>
            <a:off x="457200" y="1600200"/>
            <a:ext cx="8229600" cy="4925143"/>
          </a:xfrm>
        </p:spPr>
        <p:txBody>
          <a:bodyPr>
            <a:normAutofit fontScale="92500" lnSpcReduction="10000"/>
          </a:bodyPr>
          <a:lstStyle/>
          <a:p>
            <a:pPr marL="0" indent="0">
              <a:buNone/>
            </a:pPr>
            <a:r>
              <a:rPr lang="en-GB" dirty="0" smtClean="0"/>
              <a:t>Consider key points from the papers on </a:t>
            </a:r>
            <a:r>
              <a:rPr lang="en-GB" dirty="0" err="1" smtClean="0"/>
              <a:t>moodle</a:t>
            </a:r>
            <a:r>
              <a:rPr lang="en-GB" dirty="0" smtClean="0"/>
              <a:t> that discuss reliability and validity:</a:t>
            </a:r>
          </a:p>
          <a:p>
            <a:r>
              <a:rPr lang="en-GB" dirty="0" err="1" smtClean="0"/>
              <a:t>Bapir</a:t>
            </a:r>
            <a:r>
              <a:rPr lang="en-GB" dirty="0" smtClean="0"/>
              <a:t> (2008)</a:t>
            </a:r>
          </a:p>
          <a:p>
            <a:r>
              <a:rPr lang="en-GB" dirty="0" err="1" smtClean="0"/>
              <a:t>Golafshani</a:t>
            </a:r>
            <a:r>
              <a:rPr lang="en-GB" dirty="0" smtClean="0"/>
              <a:t> (2003)</a:t>
            </a:r>
          </a:p>
          <a:p>
            <a:r>
              <a:rPr lang="en-GB" dirty="0" err="1" smtClean="0"/>
              <a:t>Drost</a:t>
            </a:r>
            <a:r>
              <a:rPr lang="en-GB" dirty="0" smtClean="0"/>
              <a:t> (2011)</a:t>
            </a:r>
          </a:p>
          <a:p>
            <a:r>
              <a:rPr lang="en-GB" dirty="0" err="1" smtClean="0"/>
              <a:t>Heale</a:t>
            </a:r>
            <a:r>
              <a:rPr lang="en-GB" dirty="0" smtClean="0"/>
              <a:t> and </a:t>
            </a:r>
            <a:r>
              <a:rPr lang="en-GB" dirty="0" err="1" smtClean="0"/>
              <a:t>Twycross</a:t>
            </a:r>
            <a:r>
              <a:rPr lang="en-GB" dirty="0" smtClean="0"/>
              <a:t> (2015)</a:t>
            </a:r>
          </a:p>
          <a:p>
            <a:endParaRPr lang="en-GB" dirty="0"/>
          </a:p>
          <a:p>
            <a:pPr marL="0" indent="0">
              <a:buNone/>
            </a:pPr>
            <a:r>
              <a:rPr lang="en-GB" dirty="0" smtClean="0"/>
              <a:t>Prepare a LIST in word summarising the key messages you have gathered from these papers</a:t>
            </a:r>
          </a:p>
        </p:txBody>
      </p:sp>
    </p:spTree>
    <p:extLst>
      <p:ext uri="{BB962C8B-B14F-4D97-AF65-F5344CB8AC3E}">
        <p14:creationId xmlns:p14="http://schemas.microsoft.com/office/powerpoint/2010/main" val="11914526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Rectangle 1"/>
          <p:cNvSpPr/>
          <p:nvPr/>
        </p:nvSpPr>
        <p:spPr>
          <a:xfrm>
            <a:off x="755576" y="2060848"/>
            <a:ext cx="7920880" cy="3108543"/>
          </a:xfrm>
          <a:prstGeom prst="rect">
            <a:avLst/>
          </a:prstGeom>
        </p:spPr>
        <p:txBody>
          <a:bodyPr wrap="square">
            <a:spAutoFit/>
          </a:bodyPr>
          <a:lstStyle/>
          <a:p>
            <a:r>
              <a:rPr lang="en-GB" sz="2800" dirty="0" smtClean="0">
                <a:latin typeface="Arial" panose="020B0604020202020204" pitchFamily="34" charset="0"/>
                <a:cs typeface="Arial" panose="020B0604020202020204" pitchFamily="34" charset="0"/>
              </a:rPr>
              <a:t>In </a:t>
            </a:r>
            <a:r>
              <a:rPr lang="en-GB" sz="2800" dirty="0">
                <a:latin typeface="Arial" panose="020B0604020202020204" pitchFamily="34" charset="0"/>
                <a:cs typeface="Arial" panose="020B0604020202020204" pitchFamily="34" charset="0"/>
              </a:rPr>
              <a:t>order to strengthen the reliability and </a:t>
            </a:r>
            <a:r>
              <a:rPr lang="en-GB" sz="2800" dirty="0" smtClean="0">
                <a:latin typeface="Arial" panose="020B0604020202020204" pitchFamily="34" charset="0"/>
                <a:cs typeface="Arial" panose="020B0604020202020204" pitchFamily="34" charset="0"/>
              </a:rPr>
              <a:t>validity of a study, </a:t>
            </a:r>
            <a:r>
              <a:rPr lang="en-GB" sz="2800" dirty="0">
                <a:latin typeface="Arial" panose="020B0604020202020204" pitchFamily="34" charset="0"/>
                <a:cs typeface="Arial" panose="020B0604020202020204" pitchFamily="34" charset="0"/>
              </a:rPr>
              <a:t>the triangulation serves as a good strategy. </a:t>
            </a:r>
            <a:r>
              <a:rPr lang="en-GB" sz="2800" dirty="0" smtClean="0">
                <a:latin typeface="Arial" panose="020B0604020202020204" pitchFamily="34" charset="0"/>
                <a:cs typeface="Arial" panose="020B0604020202020204" pitchFamily="34" charset="0"/>
              </a:rPr>
              <a:t>Triangulation </a:t>
            </a:r>
            <a:r>
              <a:rPr lang="en-GB" sz="2800" dirty="0">
                <a:latin typeface="Arial" panose="020B0604020202020204" pitchFamily="34" charset="0"/>
                <a:cs typeface="Arial" panose="020B0604020202020204" pitchFamily="34" charset="0"/>
              </a:rPr>
              <a:t>involves “between the method” and “within the method”. The latter incorporates the use of two qualitative approaches to enhance the plausibility (Miller and Fredericks, 1994). </a:t>
            </a:r>
          </a:p>
        </p:txBody>
      </p:sp>
      <p:sp>
        <p:nvSpPr>
          <p:cNvPr id="3" name="Rectangle 2"/>
          <p:cNvSpPr/>
          <p:nvPr/>
        </p:nvSpPr>
        <p:spPr>
          <a:xfrm>
            <a:off x="3203848" y="260648"/>
            <a:ext cx="2650854" cy="584775"/>
          </a:xfrm>
          <a:prstGeom prst="rect">
            <a:avLst/>
          </a:prstGeom>
        </p:spPr>
        <p:txBody>
          <a:bodyPr wrap="none">
            <a:spAutoFit/>
          </a:bodyPr>
          <a:lstStyle/>
          <a:p>
            <a:r>
              <a:rPr lang="en-GB" sz="3200" dirty="0" smtClean="0">
                <a:latin typeface="Arial" panose="020B0604020202020204" pitchFamily="34" charset="0"/>
                <a:cs typeface="Arial" panose="020B0604020202020204" pitchFamily="34" charset="0"/>
              </a:rPr>
              <a:t>Triangulation </a:t>
            </a:r>
            <a:endParaRPr lang="en-GB"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6338536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smtClean="0"/>
              <a:t>Bias</a:t>
            </a:r>
            <a:endParaRPr lang="en-US" sz="3600" b="1" dirty="0"/>
          </a:p>
        </p:txBody>
      </p:sp>
      <p:sp>
        <p:nvSpPr>
          <p:cNvPr id="3" name="Content Placeholder 2"/>
          <p:cNvSpPr>
            <a:spLocks noGrp="1"/>
          </p:cNvSpPr>
          <p:nvPr>
            <p:ph idx="1"/>
          </p:nvPr>
        </p:nvSpPr>
        <p:spPr/>
        <p:txBody>
          <a:bodyPr/>
          <a:lstStyle/>
          <a:p>
            <a:pPr marL="457200" lvl="1" indent="0">
              <a:buNone/>
            </a:pPr>
            <a:r>
              <a:rPr lang="en-GB" dirty="0"/>
              <a:t>Bias is defined by the Oxford Dictionary as: “an inclination or prejudice for or against one person or group, especially in a way considered to be unfair”; “a concentration on an interest in one particular area or subject”; “a systematic distortion of statistical results due to a factor not allowed for in their derivation” (http://www.oxforddictionaries.com)</a:t>
            </a:r>
          </a:p>
        </p:txBody>
      </p:sp>
    </p:spTree>
    <p:extLst>
      <p:ext uri="{BB962C8B-B14F-4D97-AF65-F5344CB8AC3E}">
        <p14:creationId xmlns:p14="http://schemas.microsoft.com/office/powerpoint/2010/main" val="311462319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a:t>Understanding research bias is important for several reasons: first, bias exists in all research, across research designs and is difficult to eliminate; second, bias can occur at each stage of the research process; third, bias impacts on the validity and reliability</a:t>
            </a:r>
            <a:endParaRPr lang="en-US" dirty="0"/>
          </a:p>
        </p:txBody>
      </p:sp>
    </p:spTree>
    <p:extLst>
      <p:ext uri="{BB962C8B-B14F-4D97-AF65-F5344CB8AC3E}">
        <p14:creationId xmlns:p14="http://schemas.microsoft.com/office/powerpoint/2010/main" val="52955592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smtClean="0"/>
              <a:t>Review the paper on </a:t>
            </a:r>
            <a:r>
              <a:rPr lang="en-GB" sz="2800" b="1" dirty="0" err="1" smtClean="0"/>
              <a:t>moodle</a:t>
            </a:r>
            <a:endParaRPr lang="en-US" sz="2800" b="1" dirty="0"/>
          </a:p>
        </p:txBody>
      </p:sp>
      <p:sp>
        <p:nvSpPr>
          <p:cNvPr id="3" name="Content Placeholder 2"/>
          <p:cNvSpPr>
            <a:spLocks noGrp="1"/>
          </p:cNvSpPr>
          <p:nvPr>
            <p:ph idx="1"/>
          </p:nvPr>
        </p:nvSpPr>
        <p:spPr/>
        <p:txBody>
          <a:bodyPr/>
          <a:lstStyle/>
          <a:p>
            <a:r>
              <a:rPr lang="en-GB" dirty="0" err="1" smtClean="0"/>
              <a:t>Mijazaku</a:t>
            </a:r>
            <a:r>
              <a:rPr lang="en-GB" dirty="0" smtClean="0"/>
              <a:t> &amp; Taylor (2008)</a:t>
            </a:r>
            <a:endParaRPr lang="en-US" dirty="0"/>
          </a:p>
        </p:txBody>
      </p:sp>
    </p:spTree>
    <p:extLst>
      <p:ext uri="{BB962C8B-B14F-4D97-AF65-F5344CB8AC3E}">
        <p14:creationId xmlns:p14="http://schemas.microsoft.com/office/powerpoint/2010/main" val="130803341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smtClean="0"/>
              <a:t>9 types of research bias</a:t>
            </a:r>
            <a:endParaRPr lang="en-US" sz="3200" b="1" dirty="0"/>
          </a:p>
        </p:txBody>
      </p:sp>
      <p:sp>
        <p:nvSpPr>
          <p:cNvPr id="3" name="Content Placeholder 2"/>
          <p:cNvSpPr>
            <a:spLocks noGrp="1"/>
          </p:cNvSpPr>
          <p:nvPr>
            <p:ph idx="1"/>
          </p:nvPr>
        </p:nvSpPr>
        <p:spPr/>
        <p:txBody>
          <a:bodyPr/>
          <a:lstStyle/>
          <a:p>
            <a:r>
              <a:rPr lang="en-US" dirty="0">
                <a:hlinkClick r:id="rId2"/>
              </a:rPr>
              <a:t>https://www.quirks.com/articles/9-types-of-research-bias-and-how-to-avoid-them</a:t>
            </a:r>
            <a:endParaRPr lang="en-US" dirty="0"/>
          </a:p>
        </p:txBody>
      </p:sp>
    </p:spTree>
    <p:extLst>
      <p:ext uri="{BB962C8B-B14F-4D97-AF65-F5344CB8AC3E}">
        <p14:creationId xmlns:p14="http://schemas.microsoft.com/office/powerpoint/2010/main" val="80486376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60648"/>
            <a:ext cx="8229600" cy="6408712"/>
          </a:xfrm>
        </p:spPr>
        <p:txBody>
          <a:bodyPr>
            <a:normAutofit fontScale="40000" lnSpcReduction="20000"/>
          </a:bodyPr>
          <a:lstStyle/>
          <a:p>
            <a:pPr marL="0" lvl="0" indent="0">
              <a:buNone/>
            </a:pPr>
            <a:r>
              <a:rPr lang="en-US" b="1" dirty="0"/>
              <a:t>Asking the wrong questions</a:t>
            </a:r>
            <a:endParaRPr lang="en-US" dirty="0"/>
          </a:p>
          <a:p>
            <a:pPr marL="0" indent="0">
              <a:buNone/>
            </a:pPr>
            <a:r>
              <a:rPr lang="en-US" dirty="0"/>
              <a:t>It’s impossible to get the right answers if you ask the wrong questions. Unfortunately, survey results are easily compromised by questions that do not capture the entire scope of a survey’s issue. For example, your survey was created to understand your friends </a:t>
            </a:r>
            <a:r>
              <a:rPr lang="en-US" dirty="0" err="1"/>
              <a:t>favourite</a:t>
            </a:r>
            <a:r>
              <a:rPr lang="en-US" dirty="0"/>
              <a:t> type of pizza. You ask, “Do you like pepperoni, margarita, or vegetarian pizza the best?” Though there are many other types of pizza, they did not come to your mind and were left out of the question. Now instead of measuring the most popular pizza, the study measures the preference between these three types.</a:t>
            </a:r>
          </a:p>
          <a:p>
            <a:pPr marL="0" indent="0">
              <a:buNone/>
            </a:pPr>
            <a:r>
              <a:rPr lang="en-US" dirty="0"/>
              <a:t> </a:t>
            </a:r>
          </a:p>
          <a:p>
            <a:pPr marL="0" lvl="0" indent="0">
              <a:buNone/>
            </a:pPr>
            <a:r>
              <a:rPr lang="en-US" b="1" dirty="0"/>
              <a:t>Surveying the wrong people</a:t>
            </a:r>
            <a:endParaRPr lang="en-US" dirty="0"/>
          </a:p>
          <a:p>
            <a:pPr marL="0" indent="0">
              <a:buNone/>
            </a:pPr>
            <a:r>
              <a:rPr lang="en-US" dirty="0"/>
              <a:t>Choosing your respondent group may seem straightforward, but it often leads to something called selection bias. When conducting a survey, it’s necessary to </a:t>
            </a:r>
            <a:r>
              <a:rPr lang="en-US" u="sng" dirty="0">
                <a:hlinkClick r:id="rId2"/>
              </a:rPr>
              <a:t>target a population</a:t>
            </a:r>
            <a:r>
              <a:rPr lang="en-US" dirty="0"/>
              <a:t> that fits your survey goals. If you incorrectly exclude or include participants, you can get skewed data results. Usually this bias happens when you lack of a clearly defined target population. For example, say you want to limit your survey to people with low economic standings. This population could be defined in many ways: people with low income, people who lack disposable income, or people who have a low net worth after taking into account their property, income, and debt. Each of these three descriptions can successfully be used to address the broad population you hope to reach. But, each definition could provide different results for your study.</a:t>
            </a:r>
          </a:p>
          <a:p>
            <a:pPr marL="0" indent="0">
              <a:buNone/>
            </a:pPr>
            <a:r>
              <a:rPr lang="en-US" dirty="0"/>
              <a:t> </a:t>
            </a:r>
          </a:p>
          <a:p>
            <a:pPr marL="0" lvl="0" indent="0">
              <a:buNone/>
            </a:pPr>
            <a:r>
              <a:rPr lang="en-US" b="1" dirty="0"/>
              <a:t>Using an exclusive collection method</a:t>
            </a:r>
            <a:endParaRPr lang="en-US" dirty="0"/>
          </a:p>
          <a:p>
            <a:pPr marL="0" indent="0">
              <a:buNone/>
            </a:pPr>
            <a:r>
              <a:rPr lang="en-US" dirty="0"/>
              <a:t>Some surveying methods can make it difficult, or even impossible, for certain people to take part in your study. For example, if you </a:t>
            </a:r>
            <a:r>
              <a:rPr lang="en-US" dirty="0" smtClean="0"/>
              <a:t>are talking to shoppers in the morning about shopping habits you </a:t>
            </a:r>
            <a:r>
              <a:rPr lang="en-US" dirty="0"/>
              <a:t>might not get a representative sample of people who </a:t>
            </a:r>
            <a:r>
              <a:rPr lang="en-US" dirty="0" smtClean="0"/>
              <a:t>shop at other times of day. </a:t>
            </a:r>
            <a:r>
              <a:rPr lang="en-US" dirty="0"/>
              <a:t>By excluding potential respondents in a non-random way, you can instill bias into your survey if the people who aren’t part of the </a:t>
            </a:r>
            <a:r>
              <a:rPr lang="en-US" dirty="0" smtClean="0"/>
              <a:t>survey have </a:t>
            </a:r>
            <a:r>
              <a:rPr lang="en-US" dirty="0"/>
              <a:t>views that differ than those who are.   The survey method needs to target all possible participants who meet your criteria equally.</a:t>
            </a:r>
          </a:p>
          <a:p>
            <a:pPr marL="0" indent="0">
              <a:buNone/>
            </a:pPr>
            <a:r>
              <a:rPr lang="en-US" dirty="0"/>
              <a:t> </a:t>
            </a:r>
          </a:p>
          <a:p>
            <a:pPr marL="0" lvl="0" indent="0">
              <a:buNone/>
            </a:pPr>
            <a:r>
              <a:rPr lang="en-US" b="1" dirty="0"/>
              <a:t>Misinterpreting your data </a:t>
            </a:r>
            <a:r>
              <a:rPr lang="en-US" b="1" dirty="0" smtClean="0"/>
              <a:t>results</a:t>
            </a:r>
          </a:p>
          <a:p>
            <a:pPr marL="0" lvl="0" indent="0">
              <a:buNone/>
            </a:pPr>
            <a:r>
              <a:rPr lang="en-US" dirty="0"/>
              <a:t>This form of bias is introduced when raw data is transformed into misinterpreted findings. Usually it’s a case of inappropriate or inaccurate statistical techniques, which lead to the incorrect interpretation of the survey results. For example, bias can come into play researcher gets excited about a finding that meets their hypothesis but overlooks the fact that this particular survey result is only based on a handful of respondents. </a:t>
            </a:r>
          </a:p>
        </p:txBody>
      </p:sp>
    </p:spTree>
    <p:extLst>
      <p:ext uri="{BB962C8B-B14F-4D97-AF65-F5344CB8AC3E}">
        <p14:creationId xmlns:p14="http://schemas.microsoft.com/office/powerpoint/2010/main" val="382066772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b="1" smtClean="0"/>
              <a:t>Remember to look at core text books</a:t>
            </a:r>
            <a:endParaRPr lang="en-US" sz="2400" b="1"/>
          </a:p>
        </p:txBody>
      </p:sp>
      <p:sp>
        <p:nvSpPr>
          <p:cNvPr id="3" name="Content Placeholder 2"/>
          <p:cNvSpPr>
            <a:spLocks noGrp="1"/>
          </p:cNvSpPr>
          <p:nvPr>
            <p:ph idx="1"/>
          </p:nvPr>
        </p:nvSpPr>
        <p:spPr/>
        <p:txBody>
          <a:bodyPr>
            <a:normAutofit/>
          </a:bodyPr>
          <a:lstStyle/>
          <a:p>
            <a:pPr marL="0" indent="0">
              <a:buNone/>
            </a:pPr>
            <a:r>
              <a:rPr lang="en-GB" sz="2400" smtClean="0"/>
              <a:t>For example –</a:t>
            </a:r>
          </a:p>
          <a:p>
            <a:r>
              <a:rPr lang="en-GB" sz="2400" dirty="0" smtClean="0"/>
              <a:t>Saunders</a:t>
            </a:r>
            <a:r>
              <a:rPr lang="en-GB" sz="2400" dirty="0"/>
              <a:t>, M. N., &amp; Lewis, P. (2012). Doing research in business &amp; management: An essential guide to planning your project. Pearson</a:t>
            </a:r>
            <a:r>
              <a:rPr lang="en-GB" sz="2400" dirty="0" smtClean="0"/>
              <a:t>.</a:t>
            </a:r>
          </a:p>
          <a:p>
            <a:endParaRPr lang="en-GB" sz="2400" dirty="0"/>
          </a:p>
          <a:p>
            <a:r>
              <a:rPr lang="en-GB" sz="2400" dirty="0"/>
              <a:t>Bryman, A. ed. (2013) Doing research in organizations. Routledge.</a:t>
            </a:r>
            <a:endParaRPr lang="en-US" sz="2400"/>
          </a:p>
        </p:txBody>
      </p:sp>
    </p:spTree>
    <p:extLst>
      <p:ext uri="{BB962C8B-B14F-4D97-AF65-F5344CB8AC3E}">
        <p14:creationId xmlns:p14="http://schemas.microsoft.com/office/powerpoint/2010/main" val="323151864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documentManagement/types"/>
    <ds:schemaRef ds:uri="303dbf9b-b85b-46a0-94f1-894078c07ecd"/>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3296</TotalTime>
  <Words>770</Words>
  <Application>Microsoft Office PowerPoint</Application>
  <PresentationFormat>On-screen Show (4:3)</PresentationFormat>
  <Paragraphs>70</Paragraphs>
  <Slides>15</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Myriad Pro</vt:lpstr>
      <vt:lpstr>20140311PresentationUWTSDTemplate</vt:lpstr>
      <vt:lpstr>BMDM7001 Identity and Approaches to Applied Business Research  March 24 Reliability, Validity and Bias</vt:lpstr>
      <vt:lpstr>PowerPoint Presentation</vt:lpstr>
      <vt:lpstr>Reliability and Validity</vt:lpstr>
      <vt:lpstr>Stop – reflect on:   the link back to positionality</vt:lpstr>
      <vt:lpstr>Quality of research</vt:lpstr>
      <vt:lpstr>Validity</vt:lpstr>
      <vt:lpstr>Consider 2 simple research projects</vt:lpstr>
      <vt:lpstr>Individual work / group review</vt:lpstr>
      <vt:lpstr>PowerPoint Presentation</vt:lpstr>
      <vt:lpstr>Bias</vt:lpstr>
      <vt:lpstr>PowerPoint Presentation</vt:lpstr>
      <vt:lpstr>Review the paper on moodle</vt:lpstr>
      <vt:lpstr>9 types of research bias</vt:lpstr>
      <vt:lpstr>PowerPoint Presentation</vt:lpstr>
      <vt:lpstr>Remember to look at core text books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Jill Venus</cp:lastModifiedBy>
  <cp:revision>91</cp:revision>
  <cp:lastPrinted>2020-03-21T10:54:46Z</cp:lastPrinted>
  <dcterms:created xsi:type="dcterms:W3CDTF">2015-04-14T15:21:28Z</dcterms:created>
  <dcterms:modified xsi:type="dcterms:W3CDTF">2020-03-24T08:19:08Z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