
<file path=[Content_Types].xml><?xml version="1.0" encoding="utf-8"?>
<Types xmlns="http://schemas.openxmlformats.org/package/2006/content-types">
  <Override PartName="/ppt/slides/slide29.xml" ContentType="application/vnd.openxmlformats-officedocument.presentationml.slide+xml"/>
  <Override PartName="/ppt/slides/slide47.xml" ContentType="application/vnd.openxmlformats-officedocument.presentationml.slide+xml"/>
  <Override PartName="/ppt/slides/slide58.xml" ContentType="application/vnd.openxmlformats-officedocument.presentationml.slide+xml"/>
  <Override PartName="/ppt/slides/slide76.xml" ContentType="application/vnd.openxmlformats-officedocument.presentationml.slide+xml"/>
  <Override PartName="/ppt/slides/slide4.xml" ContentType="application/vnd.openxmlformats-officedocument.presentationml.slide+xml"/>
  <Override PartName="/ppt/slides/slide18.xml" ContentType="application/vnd.openxmlformats-officedocument.presentationml.slide+xml"/>
  <Override PartName="/ppt/slides/slide36.xml" ContentType="application/vnd.openxmlformats-officedocument.presentationml.slide+xml"/>
  <Override PartName="/ppt/slides/slide54.xml" ContentType="application/vnd.openxmlformats-officedocument.presentationml.slide+xml"/>
  <Override PartName="/ppt/slides/slide65.xml" ContentType="application/vnd.openxmlformats-officedocument.presentationml.slide+xml"/>
  <Override PartName="/ppt/slides/slide83.xml" ContentType="application/vnd.openxmlformats-officedocument.presentationml.slide+xml"/>
  <Override PartName="/ppt/slideLayouts/slideLayout6.xml" ContentType="application/vnd.openxmlformats-officedocument.presentationml.slideLayout+xml"/>
  <Override PartName="/ppt/slides/slide25.xml" ContentType="application/vnd.openxmlformats-officedocument.presentationml.slide+xml"/>
  <Override PartName="/ppt/slides/slide43.xml" ContentType="application/vnd.openxmlformats-officedocument.presentationml.slide+xml"/>
  <Override PartName="/ppt/slides/slide72.xml" ContentType="application/vnd.openxmlformats-officedocument.presentationml.slide+xml"/>
  <Override PartName="/ppt/theme/theme1.xml" ContentType="application/vnd.openxmlformats-officedocument.theme+xml"/>
  <Override PartName="/ppt/slideLayouts/slideLayout2.xml" ContentType="application/vnd.openxmlformats-officedocument.presentationml.slideLayout+xml"/>
  <Default Extension="xml" ContentType="application/xml"/>
  <Override PartName="/ppt/slides/slide14.xml" ContentType="application/vnd.openxmlformats-officedocument.presentationml.slide+xml"/>
  <Override PartName="/ppt/slides/slide23.xml" ContentType="application/vnd.openxmlformats-officedocument.presentationml.slide+xml"/>
  <Override PartName="/ppt/slides/slide32.xml" ContentType="application/vnd.openxmlformats-officedocument.presentationml.slide+xml"/>
  <Override PartName="/ppt/slides/slide41.xml" ContentType="application/vnd.openxmlformats-officedocument.presentationml.slide+xml"/>
  <Override PartName="/ppt/slides/slide50.xml" ContentType="application/vnd.openxmlformats-officedocument.presentationml.slide+xml"/>
  <Override PartName="/ppt/slides/slide61.xml" ContentType="application/vnd.openxmlformats-officedocument.presentationml.slide+xml"/>
  <Override PartName="/ppt/slides/slide70.xml" ContentType="application/vnd.openxmlformats-officedocument.presentationml.slide+xml"/>
  <Override PartName="/ppt/slides/slide10.xml" ContentType="application/vnd.openxmlformats-officedocument.presentationml.slide+xml"/>
  <Override PartName="/ppt/slides/slide12.xml" ContentType="application/vnd.openxmlformats-officedocument.presentationml.slide+xml"/>
  <Override PartName="/ppt/slides/slide21.xml" ContentType="application/vnd.openxmlformats-officedocument.presentationml.slide+xml"/>
  <Override PartName="/ppt/slides/slide30.xml" ContentType="application/vnd.openxmlformats-officedocument.presentationml.slide+xml"/>
  <Override PartName="/ppt/tableStyles.xml" ContentType="application/vnd.openxmlformats-officedocument.presentationml.tableStyles+xml"/>
  <Override PartName="/ppt/slideLayouts/slideLayout11.xml" ContentType="application/vnd.openxmlformats-officedocument.presentationml.slideLayout+xml"/>
  <Override PartName="/ppt/slides/slide79.xml" ContentType="application/vnd.openxmlformats-officedocument.presentationml.slide+xml"/>
  <Override PartName="/ppt/slides/slide7.xml" ContentType="application/vnd.openxmlformats-officedocument.presentationml.slide+xml"/>
  <Override PartName="/ppt/slides/slide9.xml" ContentType="application/vnd.openxmlformats-officedocument.presentationml.slide+xml"/>
  <Override PartName="/ppt/slides/slide59.xml" ContentType="application/vnd.openxmlformats-officedocument.presentationml.slide+xml"/>
  <Override PartName="/ppt/slides/slide68.xml" ContentType="application/vnd.openxmlformats-officedocument.presentationml.slide+xml"/>
  <Override PartName="/ppt/slides/slide77.xml" ContentType="application/vnd.openxmlformats-officedocument.presentationml.slide+xml"/>
  <Override PartName="/ppt/slides/slide88.xml" ContentType="application/vnd.openxmlformats-officedocument.presentationml.slide+xml"/>
  <Override PartName="/ppt/viewProps.xml" ContentType="application/vnd.openxmlformats-officedocument.presentationml.viewProps+xml"/>
  <Override PartName="/ppt/slideLayouts/slideLayout9.xml" ContentType="application/vnd.openxmlformats-officedocument.presentationml.slideLayout+xml"/>
  <Override PartName="/ppt/slides/slide5.xml" ContentType="application/vnd.openxmlformats-officedocument.presentationml.slide+xml"/>
  <Override PartName="/ppt/slides/slide19.xml" ContentType="application/vnd.openxmlformats-officedocument.presentationml.slide+xml"/>
  <Override PartName="/ppt/slides/slide28.xml" ContentType="application/vnd.openxmlformats-officedocument.presentationml.slide+xml"/>
  <Override PartName="/ppt/slides/slide39.xml" ContentType="application/vnd.openxmlformats-officedocument.presentationml.slide+xml"/>
  <Override PartName="/ppt/slides/slide48.xml" ContentType="application/vnd.openxmlformats-officedocument.presentationml.slide+xml"/>
  <Override PartName="/ppt/slides/slide57.xml" ContentType="application/vnd.openxmlformats-officedocument.presentationml.slide+xml"/>
  <Override PartName="/ppt/slides/slide66.xml" ContentType="application/vnd.openxmlformats-officedocument.presentationml.slide+xml"/>
  <Override PartName="/ppt/slides/slide75.xml" ContentType="application/vnd.openxmlformats-officedocument.presentationml.slide+xml"/>
  <Override PartName="/ppt/slides/slide86.xml" ContentType="application/vnd.openxmlformats-officedocument.presentationml.slide+xml"/>
  <Override PartName="/ppt/slideLayouts/slideLayout7.xml" ContentType="application/vnd.openxmlformats-officedocument.presentationml.slideLayout+xml"/>
  <Default Extension="png" ContentType="image/png"/>
  <Override PartName="/ppt/slides/slide3.xml" ContentType="application/vnd.openxmlformats-officedocument.presentationml.slide+xml"/>
  <Override PartName="/ppt/slides/slide17.xml" ContentType="application/vnd.openxmlformats-officedocument.presentationml.slide+xml"/>
  <Override PartName="/ppt/slides/slide26.xml" ContentType="application/vnd.openxmlformats-officedocument.presentationml.slide+xml"/>
  <Override PartName="/ppt/slides/slide37.xml" ContentType="application/vnd.openxmlformats-officedocument.presentationml.slide+xml"/>
  <Override PartName="/ppt/slides/slide46.xml" ContentType="application/vnd.openxmlformats-officedocument.presentationml.slide+xml"/>
  <Override PartName="/ppt/slides/slide55.xml" ContentType="application/vnd.openxmlformats-officedocument.presentationml.slide+xml"/>
  <Override PartName="/ppt/slides/slide64.xml" ContentType="application/vnd.openxmlformats-officedocument.presentationml.slide+xml"/>
  <Override PartName="/ppt/slides/slide73.xml" ContentType="application/vnd.openxmlformats-officedocument.presentationml.slide+xml"/>
  <Override PartName="/ppt/slides/slide84.xml" ContentType="application/vnd.openxmlformats-officedocument.presentationml.slide+xml"/>
  <Override PartName="/ppt/presProps.xml" ContentType="application/vnd.openxmlformats-officedocument.presentationml.presProps+xml"/>
  <Override PartName="/ppt/slideLayouts/slideLayout5.xml" ContentType="application/vnd.openxmlformats-officedocument.presentationml.slideLayout+xml"/>
  <Override PartName="/ppt/slides/slide1.xml" ContentType="application/vnd.openxmlformats-officedocument.presentationml.slide+xml"/>
  <Override PartName="/ppt/slides/slide15.xml" ContentType="application/vnd.openxmlformats-officedocument.presentationml.slide+xml"/>
  <Override PartName="/ppt/slides/slide24.xml" ContentType="application/vnd.openxmlformats-officedocument.presentationml.slide+xml"/>
  <Override PartName="/ppt/slides/slide33.xml" ContentType="application/vnd.openxmlformats-officedocument.presentationml.slide+xml"/>
  <Override PartName="/ppt/slides/slide35.xml" ContentType="application/vnd.openxmlformats-officedocument.presentationml.slide+xml"/>
  <Override PartName="/ppt/slides/slide44.xml" ContentType="application/vnd.openxmlformats-officedocument.presentationml.slide+xml"/>
  <Override PartName="/ppt/slides/slide53.xml" ContentType="application/vnd.openxmlformats-officedocument.presentationml.slide+xml"/>
  <Override PartName="/ppt/slides/slide62.xml" ContentType="application/vnd.openxmlformats-officedocument.presentationml.slide+xml"/>
  <Override PartName="/ppt/slides/slide71.xml" ContentType="application/vnd.openxmlformats-officedocument.presentationml.slide+xml"/>
  <Override PartName="/ppt/slides/slide80.xml" ContentType="application/vnd.openxmlformats-officedocument.presentationml.slide+xml"/>
  <Override PartName="/ppt/slides/slide82.xml" ContentType="application/vnd.openxmlformats-officedocument.presentationml.slide+xml"/>
  <Override PartName="/ppt/slideLayouts/slideLayout3.xml" ContentType="application/vnd.openxmlformats-officedocument.presentationml.slideLayout+xml"/>
  <Default Extension="jpeg" ContentType="image/jpeg"/>
  <Override PartName="/ppt/presentation.xml" ContentType="application/vnd.openxmlformats-officedocument.presentationml.presentation.main+xml"/>
  <Override PartName="/ppt/slides/slide13.xml" ContentType="application/vnd.openxmlformats-officedocument.presentationml.slide+xml"/>
  <Override PartName="/ppt/slides/slide22.xml" ContentType="application/vnd.openxmlformats-officedocument.presentationml.slide+xml"/>
  <Override PartName="/ppt/slides/slide31.xml" ContentType="application/vnd.openxmlformats-officedocument.presentationml.slide+xml"/>
  <Override PartName="/ppt/slides/slide42.xml" ContentType="application/vnd.openxmlformats-officedocument.presentationml.slide+xml"/>
  <Override PartName="/ppt/slides/slide51.xml" ContentType="application/vnd.openxmlformats-officedocument.presentationml.slide+xml"/>
  <Override PartName="/ppt/slides/slide60.xml" ContentType="application/vnd.openxmlformats-officedocument.presentationml.slide+xml"/>
  <Override PartName="/ppt/slideLayouts/slideLayout1.xml" ContentType="application/vnd.openxmlformats-officedocument.presentationml.slideLayout+xml"/>
  <Override PartName="/docProps/app.xml" ContentType="application/vnd.openxmlformats-officedocument.extended-properties+xml"/>
  <Override PartName="/ppt/slides/slide11.xml" ContentType="application/vnd.openxmlformats-officedocument.presentationml.slide+xml"/>
  <Override PartName="/ppt/slides/slide20.xml" ContentType="application/vnd.openxmlformats-officedocument.presentationml.slide+xml"/>
  <Override PartName="/ppt/slides/slide40.xml" ContentType="application/vnd.openxmlformats-officedocument.presentationml.slide+xml"/>
  <Override PartName="/ppt/slideLayouts/slideLayout10.xml" ContentType="application/vnd.openxmlformats-officedocument.presentationml.slideLayout+xml"/>
  <Override PartName="/ppt/slides/slide8.xml" ContentType="application/vnd.openxmlformats-officedocument.presentationml.slide+xml"/>
  <Override PartName="/ppt/slides/slide49.xml" ContentType="application/vnd.openxmlformats-officedocument.presentationml.slide+xml"/>
  <Override PartName="/ppt/slides/slide69.xml" ContentType="application/vnd.openxmlformats-officedocument.presentationml.slide+xml"/>
  <Override PartName="/ppt/slides/slide78.xml" ContentType="application/vnd.openxmlformats-officedocument.presentationml.slide+xml"/>
  <Override PartName="/ppt/slides/slide87.xml" ContentType="application/vnd.openxmlformats-officedocument.presentationml.slide+xml"/>
  <Override PartName="/docProps/core.xml" ContentType="application/vnd.openxmlformats-package.core-properties+xml"/>
  <Override PartName="/ppt/slides/slide6.xml" ContentType="application/vnd.openxmlformats-officedocument.presentationml.slide+xml"/>
  <Override PartName="/ppt/slides/slide38.xml" ContentType="application/vnd.openxmlformats-officedocument.presentationml.slide+xml"/>
  <Override PartName="/ppt/slides/slide56.xml" ContentType="application/vnd.openxmlformats-officedocument.presentationml.slide+xml"/>
  <Override PartName="/ppt/slides/slide67.xml" ContentType="application/vnd.openxmlformats-officedocument.presentationml.slide+xml"/>
  <Override PartName="/ppt/slides/slide85.xml" ContentType="application/vnd.openxmlformats-officedocument.presentationml.slide+xml"/>
  <Override PartName="/ppt/slideLayouts/slideLayout8.xml" ContentType="application/vnd.openxmlformats-officedocument.presentationml.slideLayout+xml"/>
  <Override PartName="/ppt/slideMasters/slideMaster1.xml" ContentType="application/vnd.openxmlformats-officedocument.presentationml.slideMaster+xml"/>
  <Override PartName="/ppt/slides/slide27.xml" ContentType="application/vnd.openxmlformats-officedocument.presentationml.slide+xml"/>
  <Override PartName="/ppt/slides/slide45.xml" ContentType="application/vnd.openxmlformats-officedocument.presentationml.slide+xml"/>
  <Override PartName="/ppt/slides/slide74.xml" ContentType="application/vnd.openxmlformats-officedocument.presentationml.slide+xml"/>
  <Override PartName="/ppt/slideLayouts/slideLayout4.xml" ContentType="application/vnd.openxmlformats-officedocument.presentationml.slideLayout+xml"/>
  <Override PartName="/ppt/slides/slide2.xml" ContentType="application/vnd.openxmlformats-officedocument.presentationml.slide+xml"/>
  <Override PartName="/ppt/slides/slide16.xml" ContentType="application/vnd.openxmlformats-officedocument.presentationml.slide+xml"/>
  <Override PartName="/ppt/slides/slide34.xml" ContentType="application/vnd.openxmlformats-officedocument.presentationml.slide+xml"/>
  <Override PartName="/ppt/slides/slide52.xml" ContentType="application/vnd.openxmlformats-officedocument.presentationml.slide+xml"/>
  <Override PartName="/ppt/slides/slide63.xml" ContentType="application/vnd.openxmlformats-officedocument.presentationml.slide+xml"/>
  <Override PartName="/ppt/slides/slide81.xml" ContentType="application/vnd.openxmlformats-officedocument.presentationml.slide+xml"/>
  <Default Extension="rels" ContentType="application/vnd.openxmlformats-package.relationship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sldIdLst>
    <p:sldId id="256" r:id="rId2"/>
    <p:sldId id="257" r:id="rId3"/>
    <p:sldId id="261" r:id="rId4"/>
    <p:sldId id="262" r:id="rId5"/>
    <p:sldId id="263" r:id="rId6"/>
    <p:sldId id="275" r:id="rId7"/>
    <p:sldId id="276" r:id="rId8"/>
    <p:sldId id="277" r:id="rId9"/>
    <p:sldId id="278" r:id="rId10"/>
    <p:sldId id="279" r:id="rId11"/>
    <p:sldId id="280" r:id="rId12"/>
    <p:sldId id="281" r:id="rId13"/>
    <p:sldId id="282" r:id="rId14"/>
    <p:sldId id="283" r:id="rId15"/>
    <p:sldId id="284" r:id="rId16"/>
    <p:sldId id="285" r:id="rId17"/>
    <p:sldId id="286" r:id="rId18"/>
    <p:sldId id="287" r:id="rId19"/>
    <p:sldId id="288" r:id="rId20"/>
    <p:sldId id="289" r:id="rId21"/>
    <p:sldId id="290" r:id="rId22"/>
    <p:sldId id="291" r:id="rId23"/>
    <p:sldId id="292" r:id="rId24"/>
    <p:sldId id="298" r:id="rId25"/>
    <p:sldId id="299" r:id="rId26"/>
    <p:sldId id="300" r:id="rId27"/>
    <p:sldId id="301" r:id="rId28"/>
    <p:sldId id="302" r:id="rId29"/>
    <p:sldId id="303" r:id="rId30"/>
    <p:sldId id="304" r:id="rId31"/>
    <p:sldId id="306" r:id="rId32"/>
    <p:sldId id="307" r:id="rId33"/>
    <p:sldId id="310" r:id="rId34"/>
    <p:sldId id="317" r:id="rId35"/>
    <p:sldId id="318" r:id="rId36"/>
    <p:sldId id="319" r:id="rId37"/>
    <p:sldId id="320" r:id="rId38"/>
    <p:sldId id="329" r:id="rId39"/>
    <p:sldId id="330" r:id="rId40"/>
    <p:sldId id="331" r:id="rId41"/>
    <p:sldId id="332" r:id="rId42"/>
    <p:sldId id="334" r:id="rId43"/>
    <p:sldId id="335" r:id="rId44"/>
    <p:sldId id="336" r:id="rId45"/>
    <p:sldId id="337" r:id="rId46"/>
    <p:sldId id="338" r:id="rId47"/>
    <p:sldId id="339" r:id="rId48"/>
    <p:sldId id="340" r:id="rId49"/>
    <p:sldId id="341" r:id="rId50"/>
    <p:sldId id="350" r:id="rId51"/>
    <p:sldId id="351" r:id="rId52"/>
    <p:sldId id="352" r:id="rId53"/>
    <p:sldId id="353" r:id="rId54"/>
    <p:sldId id="354" r:id="rId55"/>
    <p:sldId id="355" r:id="rId56"/>
    <p:sldId id="356" r:id="rId57"/>
    <p:sldId id="357" r:id="rId58"/>
    <p:sldId id="358" r:id="rId59"/>
    <p:sldId id="359" r:id="rId60"/>
    <p:sldId id="360" r:id="rId61"/>
    <p:sldId id="361" r:id="rId62"/>
    <p:sldId id="362" r:id="rId63"/>
    <p:sldId id="363" r:id="rId64"/>
    <p:sldId id="364" r:id="rId65"/>
    <p:sldId id="365" r:id="rId66"/>
    <p:sldId id="366" r:id="rId67"/>
    <p:sldId id="367" r:id="rId68"/>
    <p:sldId id="368" r:id="rId69"/>
    <p:sldId id="369" r:id="rId70"/>
    <p:sldId id="370" r:id="rId71"/>
    <p:sldId id="371" r:id="rId72"/>
    <p:sldId id="372" r:id="rId73"/>
    <p:sldId id="373" r:id="rId74"/>
    <p:sldId id="374" r:id="rId75"/>
    <p:sldId id="375" r:id="rId76"/>
    <p:sldId id="376" r:id="rId77"/>
    <p:sldId id="377" r:id="rId78"/>
    <p:sldId id="378" r:id="rId79"/>
    <p:sldId id="379" r:id="rId80"/>
    <p:sldId id="380" r:id="rId81"/>
    <p:sldId id="381" r:id="rId82"/>
    <p:sldId id="382" r:id="rId83"/>
    <p:sldId id="383" r:id="rId84"/>
    <p:sldId id="384" r:id="rId85"/>
    <p:sldId id="385" r:id="rId86"/>
    <p:sldId id="405" r:id="rId87"/>
    <p:sldId id="406" r:id="rId88"/>
    <p:sldId id="407" r:id="rId89"/>
  </p:sldIdLst>
  <p:sldSz cx="9144000" cy="6858000" type="screen4x3"/>
  <p:notesSz cx="6858000" cy="9144000"/>
  <p:defaultTextStyle>
    <a:defPPr>
      <a:defRPr lang="en-GB"/>
    </a:defPPr>
    <a:lvl1pPr algn="l" rtl="0" fontAlgn="base">
      <a:spcBef>
        <a:spcPct val="0"/>
      </a:spcBef>
      <a:spcAft>
        <a:spcPct val="0"/>
      </a:spcAft>
      <a:defRPr kern="1200">
        <a:solidFill>
          <a:schemeClr val="tx1"/>
        </a:solidFill>
        <a:latin typeface="Arial" charset="0"/>
        <a:ea typeface="+mn-ea"/>
        <a:cs typeface="+mn-cs"/>
      </a:defRPr>
    </a:lvl1pPr>
    <a:lvl2pPr marL="457200" algn="l" rtl="0" fontAlgn="base">
      <a:spcBef>
        <a:spcPct val="0"/>
      </a:spcBef>
      <a:spcAft>
        <a:spcPct val="0"/>
      </a:spcAft>
      <a:defRPr kern="1200">
        <a:solidFill>
          <a:schemeClr val="tx1"/>
        </a:solidFill>
        <a:latin typeface="Arial" charset="0"/>
        <a:ea typeface="+mn-ea"/>
        <a:cs typeface="+mn-cs"/>
      </a:defRPr>
    </a:lvl2pPr>
    <a:lvl3pPr marL="914400" algn="l" rtl="0" fontAlgn="base">
      <a:spcBef>
        <a:spcPct val="0"/>
      </a:spcBef>
      <a:spcAft>
        <a:spcPct val="0"/>
      </a:spcAft>
      <a:defRPr kern="1200">
        <a:solidFill>
          <a:schemeClr val="tx1"/>
        </a:solidFill>
        <a:latin typeface="Arial" charset="0"/>
        <a:ea typeface="+mn-ea"/>
        <a:cs typeface="+mn-cs"/>
      </a:defRPr>
    </a:lvl3pPr>
    <a:lvl4pPr marL="1371600" algn="l" rtl="0" fontAlgn="base">
      <a:spcBef>
        <a:spcPct val="0"/>
      </a:spcBef>
      <a:spcAft>
        <a:spcPct val="0"/>
      </a:spcAft>
      <a:defRPr kern="1200">
        <a:solidFill>
          <a:schemeClr val="tx1"/>
        </a:solidFill>
        <a:latin typeface="Arial" charset="0"/>
        <a:ea typeface="+mn-ea"/>
        <a:cs typeface="+mn-cs"/>
      </a:defRPr>
    </a:lvl4pPr>
    <a:lvl5pPr marL="1828800" algn="l" rtl="0" fontAlgn="base">
      <a:spcBef>
        <a:spcPct val="0"/>
      </a:spcBef>
      <a:spcAft>
        <a:spcPct val="0"/>
      </a:spcAft>
      <a:defRPr kern="1200">
        <a:solidFill>
          <a:schemeClr val="tx1"/>
        </a:solidFill>
        <a:latin typeface="Arial" charset="0"/>
        <a:ea typeface="+mn-ea"/>
        <a:cs typeface="+mn-cs"/>
      </a:defRPr>
    </a:lvl5pPr>
    <a:lvl6pPr marL="2286000" algn="l" defTabSz="914400" rtl="0" eaLnBrk="1" latinLnBrk="0" hangingPunct="1">
      <a:defRPr kern="1200">
        <a:solidFill>
          <a:schemeClr val="tx1"/>
        </a:solidFill>
        <a:latin typeface="Arial" charset="0"/>
        <a:ea typeface="+mn-ea"/>
        <a:cs typeface="+mn-cs"/>
      </a:defRPr>
    </a:lvl6pPr>
    <a:lvl7pPr marL="2743200" algn="l" defTabSz="914400" rtl="0" eaLnBrk="1" latinLnBrk="0" hangingPunct="1">
      <a:defRPr kern="1200">
        <a:solidFill>
          <a:schemeClr val="tx1"/>
        </a:solidFill>
        <a:latin typeface="Arial" charset="0"/>
        <a:ea typeface="+mn-ea"/>
        <a:cs typeface="+mn-cs"/>
      </a:defRPr>
    </a:lvl7pPr>
    <a:lvl8pPr marL="3200400" algn="l" defTabSz="914400" rtl="0" eaLnBrk="1" latinLnBrk="0" hangingPunct="1">
      <a:defRPr kern="1200">
        <a:solidFill>
          <a:schemeClr val="tx1"/>
        </a:solidFill>
        <a:latin typeface="Arial" charset="0"/>
        <a:ea typeface="+mn-ea"/>
        <a:cs typeface="+mn-cs"/>
      </a:defRPr>
    </a:lvl8pPr>
    <a:lvl9pPr marL="3657600" algn="l" defTabSz="914400" rtl="0" eaLnBrk="1" latinLnBrk="0" hangingPunct="1">
      <a:defRPr kern="1200">
        <a:solidFill>
          <a:schemeClr val="tx1"/>
        </a:solidFill>
        <a:latin typeface="Arial" charset="0"/>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SorterView">
  <p:normalViewPr>
    <p:restoredLeft sz="15620"/>
    <p:restoredTop sz="94660"/>
  </p:normalViewPr>
  <p:slideViewPr>
    <p:cSldViewPr>
      <p:cViewPr varScale="1">
        <p:scale>
          <a:sx n="88" d="100"/>
          <a:sy n="88" d="100"/>
        </p:scale>
        <p:origin x="-1464" y="-96"/>
      </p:cViewPr>
      <p:guideLst>
        <p:guide orient="horz" pos="2160"/>
        <p:guide pos="2880"/>
      </p:guideLst>
    </p:cSldViewPr>
  </p:slideViewPr>
  <p:notesTextViewPr>
    <p:cViewPr>
      <p:scale>
        <a:sx n="100" d="100"/>
        <a:sy n="100" d="100"/>
      </p:scale>
      <p:origin x="0" y="0"/>
    </p:cViewPr>
  </p:notesTextViewPr>
  <p:sorterViewPr>
    <p:cViewPr>
      <p:scale>
        <a:sx n="66" d="100"/>
        <a:sy n="66" d="100"/>
      </p:scale>
      <p:origin x="0" y="5166"/>
    </p:cViewPr>
  </p:sorterViewPr>
  <p:gridSpacing cx="73736200" cy="73736200"/>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openxmlformats.org/officeDocument/2006/relationships/slide" Target="slides/slide38.xml"/><Relationship Id="rId21" Type="http://schemas.openxmlformats.org/officeDocument/2006/relationships/slide" Target="slides/slide20.xml"/><Relationship Id="rId34" Type="http://schemas.openxmlformats.org/officeDocument/2006/relationships/slide" Target="slides/slide33.xml"/><Relationship Id="rId42" Type="http://schemas.openxmlformats.org/officeDocument/2006/relationships/slide" Target="slides/slide41.xml"/><Relationship Id="rId47" Type="http://schemas.openxmlformats.org/officeDocument/2006/relationships/slide" Target="slides/slide46.xml"/><Relationship Id="rId50" Type="http://schemas.openxmlformats.org/officeDocument/2006/relationships/slide" Target="slides/slide49.xml"/><Relationship Id="rId55" Type="http://schemas.openxmlformats.org/officeDocument/2006/relationships/slide" Target="slides/slide54.xml"/><Relationship Id="rId63" Type="http://schemas.openxmlformats.org/officeDocument/2006/relationships/slide" Target="slides/slide62.xml"/><Relationship Id="rId68" Type="http://schemas.openxmlformats.org/officeDocument/2006/relationships/slide" Target="slides/slide67.xml"/><Relationship Id="rId76" Type="http://schemas.openxmlformats.org/officeDocument/2006/relationships/slide" Target="slides/slide75.xml"/><Relationship Id="rId84" Type="http://schemas.openxmlformats.org/officeDocument/2006/relationships/slide" Target="slides/slide83.xml"/><Relationship Id="rId89" Type="http://schemas.openxmlformats.org/officeDocument/2006/relationships/slide" Target="slides/slide88.xml"/><Relationship Id="rId7" Type="http://schemas.openxmlformats.org/officeDocument/2006/relationships/slide" Target="slides/slide6.xml"/><Relationship Id="rId71" Type="http://schemas.openxmlformats.org/officeDocument/2006/relationships/slide" Target="slides/slide70.xml"/><Relationship Id="rId92" Type="http://schemas.openxmlformats.org/officeDocument/2006/relationships/theme" Target="theme/theme1.xml"/><Relationship Id="rId2" Type="http://schemas.openxmlformats.org/officeDocument/2006/relationships/slide" Target="slides/slide1.xml"/><Relationship Id="rId16" Type="http://schemas.openxmlformats.org/officeDocument/2006/relationships/slide" Target="slides/slide15.xml"/><Relationship Id="rId29" Type="http://schemas.openxmlformats.org/officeDocument/2006/relationships/slide" Target="slides/slide28.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slide" Target="slides/slide36.xml"/><Relationship Id="rId40" Type="http://schemas.openxmlformats.org/officeDocument/2006/relationships/slide" Target="slides/slide39.xml"/><Relationship Id="rId45" Type="http://schemas.openxmlformats.org/officeDocument/2006/relationships/slide" Target="slides/slide44.xml"/><Relationship Id="rId53" Type="http://schemas.openxmlformats.org/officeDocument/2006/relationships/slide" Target="slides/slide52.xml"/><Relationship Id="rId58" Type="http://schemas.openxmlformats.org/officeDocument/2006/relationships/slide" Target="slides/slide57.xml"/><Relationship Id="rId66" Type="http://schemas.openxmlformats.org/officeDocument/2006/relationships/slide" Target="slides/slide65.xml"/><Relationship Id="rId74" Type="http://schemas.openxmlformats.org/officeDocument/2006/relationships/slide" Target="slides/slide73.xml"/><Relationship Id="rId79" Type="http://schemas.openxmlformats.org/officeDocument/2006/relationships/slide" Target="slides/slide78.xml"/><Relationship Id="rId87" Type="http://schemas.openxmlformats.org/officeDocument/2006/relationships/slide" Target="slides/slide86.xml"/><Relationship Id="rId5" Type="http://schemas.openxmlformats.org/officeDocument/2006/relationships/slide" Target="slides/slide4.xml"/><Relationship Id="rId61" Type="http://schemas.openxmlformats.org/officeDocument/2006/relationships/slide" Target="slides/slide60.xml"/><Relationship Id="rId82" Type="http://schemas.openxmlformats.org/officeDocument/2006/relationships/slide" Target="slides/slide81.xml"/><Relationship Id="rId90" Type="http://schemas.openxmlformats.org/officeDocument/2006/relationships/presProps" Target="presProps.xml"/><Relationship Id="rId19" Type="http://schemas.openxmlformats.org/officeDocument/2006/relationships/slide" Target="slides/slide1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 Id="rId43" Type="http://schemas.openxmlformats.org/officeDocument/2006/relationships/slide" Target="slides/slide42.xml"/><Relationship Id="rId48" Type="http://schemas.openxmlformats.org/officeDocument/2006/relationships/slide" Target="slides/slide47.xml"/><Relationship Id="rId56" Type="http://schemas.openxmlformats.org/officeDocument/2006/relationships/slide" Target="slides/slide55.xml"/><Relationship Id="rId64" Type="http://schemas.openxmlformats.org/officeDocument/2006/relationships/slide" Target="slides/slide63.xml"/><Relationship Id="rId69" Type="http://schemas.openxmlformats.org/officeDocument/2006/relationships/slide" Target="slides/slide68.xml"/><Relationship Id="rId77" Type="http://schemas.openxmlformats.org/officeDocument/2006/relationships/slide" Target="slides/slide76.xml"/><Relationship Id="rId8" Type="http://schemas.openxmlformats.org/officeDocument/2006/relationships/slide" Target="slides/slide7.xml"/><Relationship Id="rId51" Type="http://schemas.openxmlformats.org/officeDocument/2006/relationships/slide" Target="slides/slide50.xml"/><Relationship Id="rId72" Type="http://schemas.openxmlformats.org/officeDocument/2006/relationships/slide" Target="slides/slide71.xml"/><Relationship Id="rId80" Type="http://schemas.openxmlformats.org/officeDocument/2006/relationships/slide" Target="slides/slide79.xml"/><Relationship Id="rId85" Type="http://schemas.openxmlformats.org/officeDocument/2006/relationships/slide" Target="slides/slide84.xml"/><Relationship Id="rId93" Type="http://schemas.openxmlformats.org/officeDocument/2006/relationships/tableStyles" Target="tableStyles.xml"/><Relationship Id="rId3" Type="http://schemas.openxmlformats.org/officeDocument/2006/relationships/slide" Target="slides/slide2.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slide" Target="slides/slide37.xml"/><Relationship Id="rId46" Type="http://schemas.openxmlformats.org/officeDocument/2006/relationships/slide" Target="slides/slide45.xml"/><Relationship Id="rId59" Type="http://schemas.openxmlformats.org/officeDocument/2006/relationships/slide" Target="slides/slide58.xml"/><Relationship Id="rId67" Type="http://schemas.openxmlformats.org/officeDocument/2006/relationships/slide" Target="slides/slide66.xml"/><Relationship Id="rId20" Type="http://schemas.openxmlformats.org/officeDocument/2006/relationships/slide" Target="slides/slide19.xml"/><Relationship Id="rId41" Type="http://schemas.openxmlformats.org/officeDocument/2006/relationships/slide" Target="slides/slide40.xml"/><Relationship Id="rId54" Type="http://schemas.openxmlformats.org/officeDocument/2006/relationships/slide" Target="slides/slide53.xml"/><Relationship Id="rId62" Type="http://schemas.openxmlformats.org/officeDocument/2006/relationships/slide" Target="slides/slide61.xml"/><Relationship Id="rId70" Type="http://schemas.openxmlformats.org/officeDocument/2006/relationships/slide" Target="slides/slide69.xml"/><Relationship Id="rId75" Type="http://schemas.openxmlformats.org/officeDocument/2006/relationships/slide" Target="slides/slide74.xml"/><Relationship Id="rId83" Type="http://schemas.openxmlformats.org/officeDocument/2006/relationships/slide" Target="slides/slide82.xml"/><Relationship Id="rId88" Type="http://schemas.openxmlformats.org/officeDocument/2006/relationships/slide" Target="slides/slide87.xml"/><Relationship Id="rId91" Type="http://schemas.openxmlformats.org/officeDocument/2006/relationships/viewProps" Target="viewProps.xml"/><Relationship Id="rId1" Type="http://schemas.openxmlformats.org/officeDocument/2006/relationships/slideMaster" Target="slideMasters/slideMaster1.xml"/><Relationship Id="rId6" Type="http://schemas.openxmlformats.org/officeDocument/2006/relationships/slide" Target="slides/slide5.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49" Type="http://schemas.openxmlformats.org/officeDocument/2006/relationships/slide" Target="slides/slide48.xml"/><Relationship Id="rId57" Type="http://schemas.openxmlformats.org/officeDocument/2006/relationships/slide" Target="slides/slide56.xml"/><Relationship Id="rId10" Type="http://schemas.openxmlformats.org/officeDocument/2006/relationships/slide" Target="slides/slide9.xml"/><Relationship Id="rId31" Type="http://schemas.openxmlformats.org/officeDocument/2006/relationships/slide" Target="slides/slide30.xml"/><Relationship Id="rId44" Type="http://schemas.openxmlformats.org/officeDocument/2006/relationships/slide" Target="slides/slide43.xml"/><Relationship Id="rId52" Type="http://schemas.openxmlformats.org/officeDocument/2006/relationships/slide" Target="slides/slide51.xml"/><Relationship Id="rId60" Type="http://schemas.openxmlformats.org/officeDocument/2006/relationships/slide" Target="slides/slide59.xml"/><Relationship Id="rId65" Type="http://schemas.openxmlformats.org/officeDocument/2006/relationships/slide" Target="slides/slide64.xml"/><Relationship Id="rId73" Type="http://schemas.openxmlformats.org/officeDocument/2006/relationships/slide" Target="slides/slide72.xml"/><Relationship Id="rId78" Type="http://schemas.openxmlformats.org/officeDocument/2006/relationships/slide" Target="slides/slide77.xml"/><Relationship Id="rId81" Type="http://schemas.openxmlformats.org/officeDocument/2006/relationships/slide" Target="slides/slide80.xml"/><Relationship Id="rId86" Type="http://schemas.openxmlformats.org/officeDocument/2006/relationships/slide" Target="slides/slide85.xml"/><Relationship Id="rId4" Type="http://schemas.openxmlformats.org/officeDocument/2006/relationships/slide" Target="slides/slide3.xml"/><Relationship Id="rId9" Type="http://schemas.openxmlformats.org/officeDocument/2006/relationships/slide" Target="slides/slide8.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GB"/>
          </a:p>
        </p:txBody>
      </p:sp>
      <p:sp>
        <p:nvSpPr>
          <p:cNvPr id="3" name="Subtitle 2"/>
          <p:cNvSpPr>
            <a:spLocks noGrp="1"/>
          </p:cNvSpPr>
          <p:nvPr>
            <p:ph type="subTitle" idx="1"/>
          </p:nvPr>
        </p:nvSpPr>
        <p:spPr>
          <a:xfrm>
            <a:off x="1371600" y="3886200"/>
            <a:ext cx="6400800" cy="1752600"/>
          </a:xfrm>
        </p:spPr>
        <p:txBody>
          <a:bodyPr/>
          <a:lstStyle>
            <a:lvl1pPr marL="0" indent="0" algn="ctr">
              <a:buNone/>
              <a:defRPr/>
            </a:lvl1pPr>
            <a:lvl2pPr marL="457200" indent="0" algn="ctr">
              <a:buNone/>
              <a:defRPr/>
            </a:lvl2pPr>
            <a:lvl3pPr marL="914400" indent="0" algn="ctr">
              <a:buNone/>
              <a:defRPr/>
            </a:lvl3pPr>
            <a:lvl4pPr marL="1371600" indent="0" algn="ctr">
              <a:buNone/>
              <a:defRPr/>
            </a:lvl4pPr>
            <a:lvl5pPr marL="1828800" indent="0" algn="ctr">
              <a:buNone/>
              <a:defRPr/>
            </a:lvl5pPr>
            <a:lvl6pPr marL="2286000" indent="0" algn="ctr">
              <a:buNone/>
              <a:defRPr/>
            </a:lvl6pPr>
            <a:lvl7pPr marL="2743200" indent="0" algn="ctr">
              <a:buNone/>
              <a:defRPr/>
            </a:lvl7pPr>
            <a:lvl8pPr marL="3200400" indent="0" algn="ctr">
              <a:buNone/>
              <a:defRPr/>
            </a:lvl8pPr>
            <a:lvl9pPr marL="3657600" indent="0" algn="ctr">
              <a:buNone/>
              <a:defRPr/>
            </a:lvl9pPr>
          </a:lstStyle>
          <a:p>
            <a:r>
              <a:rPr lang="en-US" smtClean="0"/>
              <a:t>Click to edit Master subtitle style</a:t>
            </a:r>
            <a:endParaRPr lang="en-GB"/>
          </a:p>
        </p:txBody>
      </p:sp>
      <p:sp>
        <p:nvSpPr>
          <p:cNvPr id="4" name="Rectangle 4"/>
          <p:cNvSpPr>
            <a:spLocks noGrp="1" noChangeArrowheads="1"/>
          </p:cNvSpPr>
          <p:nvPr>
            <p:ph type="dt" sz="half" idx="10"/>
          </p:nvPr>
        </p:nvSpPr>
        <p:spPr>
          <a:ln/>
        </p:spPr>
        <p:txBody>
          <a:bodyPr/>
          <a:lstStyle>
            <a:lvl1pPr>
              <a:defRPr/>
            </a:lvl1pPr>
          </a:lstStyle>
          <a:p>
            <a:pPr>
              <a:defRPr/>
            </a:pPr>
            <a:endParaRPr lang="en-GB"/>
          </a:p>
        </p:txBody>
      </p:sp>
      <p:sp>
        <p:nvSpPr>
          <p:cNvPr id="5" name="Rectangle 5"/>
          <p:cNvSpPr>
            <a:spLocks noGrp="1" noChangeArrowheads="1"/>
          </p:cNvSpPr>
          <p:nvPr>
            <p:ph type="ftr" sz="quarter" idx="11"/>
          </p:nvPr>
        </p:nvSpPr>
        <p:spPr>
          <a:ln/>
        </p:spPr>
        <p:txBody>
          <a:bodyPr/>
          <a:lstStyle>
            <a:lvl1pPr>
              <a:defRPr/>
            </a:lvl1pPr>
          </a:lstStyle>
          <a:p>
            <a:pPr>
              <a:defRPr/>
            </a:pPr>
            <a:endParaRPr lang="en-GB"/>
          </a:p>
        </p:txBody>
      </p:sp>
      <p:sp>
        <p:nvSpPr>
          <p:cNvPr id="6" name="Rectangle 6"/>
          <p:cNvSpPr>
            <a:spLocks noGrp="1" noChangeArrowheads="1"/>
          </p:cNvSpPr>
          <p:nvPr>
            <p:ph type="sldNum" sz="quarter" idx="12"/>
          </p:nvPr>
        </p:nvSpPr>
        <p:spPr>
          <a:ln/>
        </p:spPr>
        <p:txBody>
          <a:bodyPr/>
          <a:lstStyle>
            <a:lvl1pPr>
              <a:defRPr/>
            </a:lvl1pPr>
          </a:lstStyle>
          <a:p>
            <a:pPr>
              <a:defRPr/>
            </a:pPr>
            <a:fld id="{8FFC6528-5FED-445A-94E7-27665CC6CA56}" type="slidenum">
              <a:rPr lang="en-GB"/>
              <a:pPr>
                <a:defRPr/>
              </a:pPr>
              <a:t>‹#›</a:t>
            </a:fld>
            <a:endParaRPr lang="en-GB"/>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Rectangle 4"/>
          <p:cNvSpPr>
            <a:spLocks noGrp="1" noChangeArrowheads="1"/>
          </p:cNvSpPr>
          <p:nvPr>
            <p:ph type="dt" sz="half" idx="10"/>
          </p:nvPr>
        </p:nvSpPr>
        <p:spPr>
          <a:ln/>
        </p:spPr>
        <p:txBody>
          <a:bodyPr/>
          <a:lstStyle>
            <a:lvl1pPr>
              <a:defRPr/>
            </a:lvl1pPr>
          </a:lstStyle>
          <a:p>
            <a:pPr>
              <a:defRPr/>
            </a:pPr>
            <a:endParaRPr lang="en-GB"/>
          </a:p>
        </p:txBody>
      </p:sp>
      <p:sp>
        <p:nvSpPr>
          <p:cNvPr id="5" name="Rectangle 5"/>
          <p:cNvSpPr>
            <a:spLocks noGrp="1" noChangeArrowheads="1"/>
          </p:cNvSpPr>
          <p:nvPr>
            <p:ph type="ftr" sz="quarter" idx="11"/>
          </p:nvPr>
        </p:nvSpPr>
        <p:spPr>
          <a:ln/>
        </p:spPr>
        <p:txBody>
          <a:bodyPr/>
          <a:lstStyle>
            <a:lvl1pPr>
              <a:defRPr/>
            </a:lvl1pPr>
          </a:lstStyle>
          <a:p>
            <a:pPr>
              <a:defRPr/>
            </a:pPr>
            <a:endParaRPr lang="en-GB"/>
          </a:p>
        </p:txBody>
      </p:sp>
      <p:sp>
        <p:nvSpPr>
          <p:cNvPr id="6" name="Rectangle 6"/>
          <p:cNvSpPr>
            <a:spLocks noGrp="1" noChangeArrowheads="1"/>
          </p:cNvSpPr>
          <p:nvPr>
            <p:ph type="sldNum" sz="quarter" idx="12"/>
          </p:nvPr>
        </p:nvSpPr>
        <p:spPr>
          <a:ln/>
        </p:spPr>
        <p:txBody>
          <a:bodyPr/>
          <a:lstStyle>
            <a:lvl1pPr>
              <a:defRPr/>
            </a:lvl1pPr>
          </a:lstStyle>
          <a:p>
            <a:pPr>
              <a:defRPr/>
            </a:pPr>
            <a:fld id="{5DCCB4C1-B02B-4F3B-893E-5BCB5B33C32E}" type="slidenum">
              <a:rPr lang="en-GB"/>
              <a:pPr>
                <a:defRPr/>
              </a:pPr>
              <a:t>‹#›</a:t>
            </a:fld>
            <a:endParaRPr lang="en-GB"/>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GB"/>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lvl1pPr>
            <a:lvl2pPr marL="457200" indent="0">
              <a:buNone/>
              <a:defRPr sz="1800"/>
            </a:lvl2pPr>
            <a:lvl3pPr marL="914400" indent="0">
              <a:buNone/>
              <a:defRPr sz="1600"/>
            </a:lvl3pPr>
            <a:lvl4pPr marL="1371600" indent="0">
              <a:buNone/>
              <a:defRPr sz="1400"/>
            </a:lvl4pPr>
            <a:lvl5pPr marL="1828800" indent="0">
              <a:buNone/>
              <a:defRPr sz="1400"/>
            </a:lvl5pPr>
            <a:lvl6pPr marL="2286000" indent="0">
              <a:buNone/>
              <a:defRPr sz="1400"/>
            </a:lvl6pPr>
            <a:lvl7pPr marL="2743200" indent="0">
              <a:buNone/>
              <a:defRPr sz="1400"/>
            </a:lvl7pPr>
            <a:lvl8pPr marL="3200400" indent="0">
              <a:buNone/>
              <a:defRPr sz="1400"/>
            </a:lvl8pPr>
            <a:lvl9pPr marL="3657600" indent="0">
              <a:buNone/>
              <a:defRPr sz="1400"/>
            </a:lvl9pPr>
          </a:lstStyle>
          <a:p>
            <a:pPr lvl="0"/>
            <a:r>
              <a:rPr lang="en-US" smtClean="0"/>
              <a:t>Click to edit Master text styles</a:t>
            </a:r>
          </a:p>
        </p:txBody>
      </p:sp>
      <p:sp>
        <p:nvSpPr>
          <p:cNvPr id="4" name="Rectangle 4"/>
          <p:cNvSpPr>
            <a:spLocks noGrp="1" noChangeArrowheads="1"/>
          </p:cNvSpPr>
          <p:nvPr>
            <p:ph type="dt" sz="half" idx="10"/>
          </p:nvPr>
        </p:nvSpPr>
        <p:spPr>
          <a:ln/>
        </p:spPr>
        <p:txBody>
          <a:bodyPr/>
          <a:lstStyle>
            <a:lvl1pPr>
              <a:defRPr/>
            </a:lvl1pPr>
          </a:lstStyle>
          <a:p>
            <a:pPr>
              <a:defRPr/>
            </a:pPr>
            <a:endParaRPr lang="en-GB"/>
          </a:p>
        </p:txBody>
      </p:sp>
      <p:sp>
        <p:nvSpPr>
          <p:cNvPr id="5" name="Rectangle 5"/>
          <p:cNvSpPr>
            <a:spLocks noGrp="1" noChangeArrowheads="1"/>
          </p:cNvSpPr>
          <p:nvPr>
            <p:ph type="ftr" sz="quarter" idx="11"/>
          </p:nvPr>
        </p:nvSpPr>
        <p:spPr>
          <a:ln/>
        </p:spPr>
        <p:txBody>
          <a:bodyPr/>
          <a:lstStyle>
            <a:lvl1pPr>
              <a:defRPr/>
            </a:lvl1pPr>
          </a:lstStyle>
          <a:p>
            <a:pPr>
              <a:defRPr/>
            </a:pPr>
            <a:endParaRPr lang="en-GB"/>
          </a:p>
        </p:txBody>
      </p:sp>
      <p:sp>
        <p:nvSpPr>
          <p:cNvPr id="6" name="Rectangle 6"/>
          <p:cNvSpPr>
            <a:spLocks noGrp="1" noChangeArrowheads="1"/>
          </p:cNvSpPr>
          <p:nvPr>
            <p:ph type="sldNum" sz="quarter" idx="12"/>
          </p:nvPr>
        </p:nvSpPr>
        <p:spPr>
          <a:ln/>
        </p:spPr>
        <p:txBody>
          <a:bodyPr/>
          <a:lstStyle>
            <a:lvl1pPr>
              <a:defRPr/>
            </a:lvl1pPr>
          </a:lstStyle>
          <a:p>
            <a:pPr>
              <a:defRPr/>
            </a:pPr>
            <a:fld id="{B8EEF053-5EA8-4B09-A503-AB929D91D600}" type="slidenum">
              <a:rPr lang="en-GB"/>
              <a:pPr>
                <a:defRPr/>
              </a:pPr>
              <a:t>‹#›</a:t>
            </a:fld>
            <a:endParaRPr lang="en-GB"/>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Rectangle 4"/>
          <p:cNvSpPr>
            <a:spLocks noGrp="1" noChangeArrowheads="1"/>
          </p:cNvSpPr>
          <p:nvPr>
            <p:ph type="dt" sz="half" idx="10"/>
          </p:nvPr>
        </p:nvSpPr>
        <p:spPr>
          <a:ln/>
        </p:spPr>
        <p:txBody>
          <a:bodyPr/>
          <a:lstStyle>
            <a:lvl1pPr>
              <a:defRPr/>
            </a:lvl1pPr>
          </a:lstStyle>
          <a:p>
            <a:pPr>
              <a:defRPr/>
            </a:pPr>
            <a:endParaRPr lang="en-GB"/>
          </a:p>
        </p:txBody>
      </p:sp>
      <p:sp>
        <p:nvSpPr>
          <p:cNvPr id="6" name="Rectangle 5"/>
          <p:cNvSpPr>
            <a:spLocks noGrp="1" noChangeArrowheads="1"/>
          </p:cNvSpPr>
          <p:nvPr>
            <p:ph type="ftr" sz="quarter" idx="11"/>
          </p:nvPr>
        </p:nvSpPr>
        <p:spPr>
          <a:ln/>
        </p:spPr>
        <p:txBody>
          <a:bodyPr/>
          <a:lstStyle>
            <a:lvl1pPr>
              <a:defRPr/>
            </a:lvl1pPr>
          </a:lstStyle>
          <a:p>
            <a:pPr>
              <a:defRPr/>
            </a:pPr>
            <a:endParaRPr lang="en-GB"/>
          </a:p>
        </p:txBody>
      </p:sp>
      <p:sp>
        <p:nvSpPr>
          <p:cNvPr id="7" name="Rectangle 6"/>
          <p:cNvSpPr>
            <a:spLocks noGrp="1" noChangeArrowheads="1"/>
          </p:cNvSpPr>
          <p:nvPr>
            <p:ph type="sldNum" sz="quarter" idx="12"/>
          </p:nvPr>
        </p:nvSpPr>
        <p:spPr>
          <a:ln/>
        </p:spPr>
        <p:txBody>
          <a:bodyPr/>
          <a:lstStyle>
            <a:lvl1pPr>
              <a:defRPr/>
            </a:lvl1pPr>
          </a:lstStyle>
          <a:p>
            <a:pPr>
              <a:defRPr/>
            </a:pPr>
            <a:fld id="{BB56591D-5AAB-4EAA-835F-3A4858B3BEB1}" type="slidenum">
              <a:rPr lang="en-GB"/>
              <a:pPr>
                <a:defRPr/>
              </a:pPr>
              <a:t>‹#›</a:t>
            </a:fld>
            <a:endParaRPr lang="en-GB"/>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GB"/>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7" name="Rectangle 4"/>
          <p:cNvSpPr>
            <a:spLocks noGrp="1" noChangeArrowheads="1"/>
          </p:cNvSpPr>
          <p:nvPr>
            <p:ph type="dt" sz="half" idx="10"/>
          </p:nvPr>
        </p:nvSpPr>
        <p:spPr>
          <a:ln/>
        </p:spPr>
        <p:txBody>
          <a:bodyPr/>
          <a:lstStyle>
            <a:lvl1pPr>
              <a:defRPr/>
            </a:lvl1pPr>
          </a:lstStyle>
          <a:p>
            <a:pPr>
              <a:defRPr/>
            </a:pPr>
            <a:endParaRPr lang="en-GB"/>
          </a:p>
        </p:txBody>
      </p:sp>
      <p:sp>
        <p:nvSpPr>
          <p:cNvPr id="8" name="Rectangle 5"/>
          <p:cNvSpPr>
            <a:spLocks noGrp="1" noChangeArrowheads="1"/>
          </p:cNvSpPr>
          <p:nvPr>
            <p:ph type="ftr" sz="quarter" idx="11"/>
          </p:nvPr>
        </p:nvSpPr>
        <p:spPr>
          <a:ln/>
        </p:spPr>
        <p:txBody>
          <a:bodyPr/>
          <a:lstStyle>
            <a:lvl1pPr>
              <a:defRPr/>
            </a:lvl1pPr>
          </a:lstStyle>
          <a:p>
            <a:pPr>
              <a:defRPr/>
            </a:pPr>
            <a:endParaRPr lang="en-GB"/>
          </a:p>
        </p:txBody>
      </p:sp>
      <p:sp>
        <p:nvSpPr>
          <p:cNvPr id="9" name="Rectangle 6"/>
          <p:cNvSpPr>
            <a:spLocks noGrp="1" noChangeArrowheads="1"/>
          </p:cNvSpPr>
          <p:nvPr>
            <p:ph type="sldNum" sz="quarter" idx="12"/>
          </p:nvPr>
        </p:nvSpPr>
        <p:spPr>
          <a:ln/>
        </p:spPr>
        <p:txBody>
          <a:bodyPr/>
          <a:lstStyle>
            <a:lvl1pPr>
              <a:defRPr/>
            </a:lvl1pPr>
          </a:lstStyle>
          <a:p>
            <a:pPr>
              <a:defRPr/>
            </a:pPr>
            <a:fld id="{42BC0E4E-816C-4161-8117-DB9416AB1287}" type="slidenum">
              <a:rPr lang="en-GB"/>
              <a:pPr>
                <a:defRPr/>
              </a:pPr>
              <a:t>‹#›</a:t>
            </a:fld>
            <a:endParaRPr lang="en-GB"/>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Rectangle 4"/>
          <p:cNvSpPr>
            <a:spLocks noGrp="1" noChangeArrowheads="1"/>
          </p:cNvSpPr>
          <p:nvPr>
            <p:ph type="dt" sz="half" idx="10"/>
          </p:nvPr>
        </p:nvSpPr>
        <p:spPr>
          <a:ln/>
        </p:spPr>
        <p:txBody>
          <a:bodyPr/>
          <a:lstStyle>
            <a:lvl1pPr>
              <a:defRPr/>
            </a:lvl1pPr>
          </a:lstStyle>
          <a:p>
            <a:pPr>
              <a:defRPr/>
            </a:pPr>
            <a:endParaRPr lang="en-GB"/>
          </a:p>
        </p:txBody>
      </p:sp>
      <p:sp>
        <p:nvSpPr>
          <p:cNvPr id="4" name="Rectangle 5"/>
          <p:cNvSpPr>
            <a:spLocks noGrp="1" noChangeArrowheads="1"/>
          </p:cNvSpPr>
          <p:nvPr>
            <p:ph type="ftr" sz="quarter" idx="11"/>
          </p:nvPr>
        </p:nvSpPr>
        <p:spPr>
          <a:ln/>
        </p:spPr>
        <p:txBody>
          <a:bodyPr/>
          <a:lstStyle>
            <a:lvl1pPr>
              <a:defRPr/>
            </a:lvl1pPr>
          </a:lstStyle>
          <a:p>
            <a:pPr>
              <a:defRPr/>
            </a:pPr>
            <a:endParaRPr lang="en-GB"/>
          </a:p>
        </p:txBody>
      </p:sp>
      <p:sp>
        <p:nvSpPr>
          <p:cNvPr id="5" name="Rectangle 6"/>
          <p:cNvSpPr>
            <a:spLocks noGrp="1" noChangeArrowheads="1"/>
          </p:cNvSpPr>
          <p:nvPr>
            <p:ph type="sldNum" sz="quarter" idx="12"/>
          </p:nvPr>
        </p:nvSpPr>
        <p:spPr>
          <a:ln/>
        </p:spPr>
        <p:txBody>
          <a:bodyPr/>
          <a:lstStyle>
            <a:lvl1pPr>
              <a:defRPr/>
            </a:lvl1pPr>
          </a:lstStyle>
          <a:p>
            <a:pPr>
              <a:defRPr/>
            </a:pPr>
            <a:fld id="{07F260EE-E411-40E7-884F-8BF026BA29AE}" type="slidenum">
              <a:rPr lang="en-GB"/>
              <a:pPr>
                <a:defRPr/>
              </a:pPr>
              <a:t>‹#›</a:t>
            </a:fld>
            <a:endParaRPr lang="en-GB"/>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Rectangle 4"/>
          <p:cNvSpPr>
            <a:spLocks noGrp="1" noChangeArrowheads="1"/>
          </p:cNvSpPr>
          <p:nvPr>
            <p:ph type="dt" sz="half" idx="10"/>
          </p:nvPr>
        </p:nvSpPr>
        <p:spPr>
          <a:ln/>
        </p:spPr>
        <p:txBody>
          <a:bodyPr/>
          <a:lstStyle>
            <a:lvl1pPr>
              <a:defRPr/>
            </a:lvl1pPr>
          </a:lstStyle>
          <a:p>
            <a:pPr>
              <a:defRPr/>
            </a:pPr>
            <a:endParaRPr lang="en-GB"/>
          </a:p>
        </p:txBody>
      </p:sp>
      <p:sp>
        <p:nvSpPr>
          <p:cNvPr id="3" name="Rectangle 5"/>
          <p:cNvSpPr>
            <a:spLocks noGrp="1" noChangeArrowheads="1"/>
          </p:cNvSpPr>
          <p:nvPr>
            <p:ph type="ftr" sz="quarter" idx="11"/>
          </p:nvPr>
        </p:nvSpPr>
        <p:spPr>
          <a:ln/>
        </p:spPr>
        <p:txBody>
          <a:bodyPr/>
          <a:lstStyle>
            <a:lvl1pPr>
              <a:defRPr/>
            </a:lvl1pPr>
          </a:lstStyle>
          <a:p>
            <a:pPr>
              <a:defRPr/>
            </a:pPr>
            <a:endParaRPr lang="en-GB"/>
          </a:p>
        </p:txBody>
      </p:sp>
      <p:sp>
        <p:nvSpPr>
          <p:cNvPr id="4" name="Rectangle 6"/>
          <p:cNvSpPr>
            <a:spLocks noGrp="1" noChangeArrowheads="1"/>
          </p:cNvSpPr>
          <p:nvPr>
            <p:ph type="sldNum" sz="quarter" idx="12"/>
          </p:nvPr>
        </p:nvSpPr>
        <p:spPr>
          <a:ln/>
        </p:spPr>
        <p:txBody>
          <a:bodyPr/>
          <a:lstStyle>
            <a:lvl1pPr>
              <a:defRPr/>
            </a:lvl1pPr>
          </a:lstStyle>
          <a:p>
            <a:pPr>
              <a:defRPr/>
            </a:pPr>
            <a:fld id="{746245F2-FEA9-4B92-BFE5-E8FE87874D1C}" type="slidenum">
              <a:rPr lang="en-GB"/>
              <a:pPr>
                <a:defRPr/>
              </a:pPr>
              <a:t>‹#›</a:t>
            </a:fld>
            <a:endParaRPr lang="en-GB"/>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GB"/>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Rectangle 4"/>
          <p:cNvSpPr>
            <a:spLocks noGrp="1" noChangeArrowheads="1"/>
          </p:cNvSpPr>
          <p:nvPr>
            <p:ph type="dt" sz="half" idx="10"/>
          </p:nvPr>
        </p:nvSpPr>
        <p:spPr>
          <a:ln/>
        </p:spPr>
        <p:txBody>
          <a:bodyPr/>
          <a:lstStyle>
            <a:lvl1pPr>
              <a:defRPr/>
            </a:lvl1pPr>
          </a:lstStyle>
          <a:p>
            <a:pPr>
              <a:defRPr/>
            </a:pPr>
            <a:endParaRPr lang="en-GB"/>
          </a:p>
        </p:txBody>
      </p:sp>
      <p:sp>
        <p:nvSpPr>
          <p:cNvPr id="6" name="Rectangle 5"/>
          <p:cNvSpPr>
            <a:spLocks noGrp="1" noChangeArrowheads="1"/>
          </p:cNvSpPr>
          <p:nvPr>
            <p:ph type="ftr" sz="quarter" idx="11"/>
          </p:nvPr>
        </p:nvSpPr>
        <p:spPr>
          <a:ln/>
        </p:spPr>
        <p:txBody>
          <a:bodyPr/>
          <a:lstStyle>
            <a:lvl1pPr>
              <a:defRPr/>
            </a:lvl1pPr>
          </a:lstStyle>
          <a:p>
            <a:pPr>
              <a:defRPr/>
            </a:pPr>
            <a:endParaRPr lang="en-GB"/>
          </a:p>
        </p:txBody>
      </p:sp>
      <p:sp>
        <p:nvSpPr>
          <p:cNvPr id="7" name="Rectangle 6"/>
          <p:cNvSpPr>
            <a:spLocks noGrp="1" noChangeArrowheads="1"/>
          </p:cNvSpPr>
          <p:nvPr>
            <p:ph type="sldNum" sz="quarter" idx="12"/>
          </p:nvPr>
        </p:nvSpPr>
        <p:spPr>
          <a:ln/>
        </p:spPr>
        <p:txBody>
          <a:bodyPr/>
          <a:lstStyle>
            <a:lvl1pPr>
              <a:defRPr/>
            </a:lvl1pPr>
          </a:lstStyle>
          <a:p>
            <a:pPr>
              <a:defRPr/>
            </a:pPr>
            <a:fld id="{4811588A-71C1-4192-B1A7-E4797F19E535}" type="slidenum">
              <a:rPr lang="en-GB"/>
              <a:pPr>
                <a:defRPr/>
              </a:pPr>
              <a:t>‹#›</a:t>
            </a:fld>
            <a:endParaRPr lang="en-GB"/>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GB"/>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endParaRPr lang="en-GB" noProof="0" smtClean="0"/>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Rectangle 4"/>
          <p:cNvSpPr>
            <a:spLocks noGrp="1" noChangeArrowheads="1"/>
          </p:cNvSpPr>
          <p:nvPr>
            <p:ph type="dt" sz="half" idx="10"/>
          </p:nvPr>
        </p:nvSpPr>
        <p:spPr>
          <a:ln/>
        </p:spPr>
        <p:txBody>
          <a:bodyPr/>
          <a:lstStyle>
            <a:lvl1pPr>
              <a:defRPr/>
            </a:lvl1pPr>
          </a:lstStyle>
          <a:p>
            <a:pPr>
              <a:defRPr/>
            </a:pPr>
            <a:endParaRPr lang="en-GB"/>
          </a:p>
        </p:txBody>
      </p:sp>
      <p:sp>
        <p:nvSpPr>
          <p:cNvPr id="6" name="Rectangle 5"/>
          <p:cNvSpPr>
            <a:spLocks noGrp="1" noChangeArrowheads="1"/>
          </p:cNvSpPr>
          <p:nvPr>
            <p:ph type="ftr" sz="quarter" idx="11"/>
          </p:nvPr>
        </p:nvSpPr>
        <p:spPr>
          <a:ln/>
        </p:spPr>
        <p:txBody>
          <a:bodyPr/>
          <a:lstStyle>
            <a:lvl1pPr>
              <a:defRPr/>
            </a:lvl1pPr>
          </a:lstStyle>
          <a:p>
            <a:pPr>
              <a:defRPr/>
            </a:pPr>
            <a:endParaRPr lang="en-GB"/>
          </a:p>
        </p:txBody>
      </p:sp>
      <p:sp>
        <p:nvSpPr>
          <p:cNvPr id="7" name="Rectangle 6"/>
          <p:cNvSpPr>
            <a:spLocks noGrp="1" noChangeArrowheads="1"/>
          </p:cNvSpPr>
          <p:nvPr>
            <p:ph type="sldNum" sz="quarter" idx="12"/>
          </p:nvPr>
        </p:nvSpPr>
        <p:spPr>
          <a:ln/>
        </p:spPr>
        <p:txBody>
          <a:bodyPr/>
          <a:lstStyle>
            <a:lvl1pPr>
              <a:defRPr/>
            </a:lvl1pPr>
          </a:lstStyle>
          <a:p>
            <a:pPr>
              <a:defRPr/>
            </a:pPr>
            <a:fld id="{65959BEC-4D5A-470B-BB9B-33DF78B69C59}" type="slidenum">
              <a:rPr lang="en-GB"/>
              <a:pPr>
                <a:defRPr/>
              </a:pPr>
              <a:t>‹#›</a:t>
            </a:fld>
            <a:endParaRPr lang="en-GB"/>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Rectangle 4"/>
          <p:cNvSpPr>
            <a:spLocks noGrp="1" noChangeArrowheads="1"/>
          </p:cNvSpPr>
          <p:nvPr>
            <p:ph type="dt" sz="half" idx="10"/>
          </p:nvPr>
        </p:nvSpPr>
        <p:spPr>
          <a:ln/>
        </p:spPr>
        <p:txBody>
          <a:bodyPr/>
          <a:lstStyle>
            <a:lvl1pPr>
              <a:defRPr/>
            </a:lvl1pPr>
          </a:lstStyle>
          <a:p>
            <a:pPr>
              <a:defRPr/>
            </a:pPr>
            <a:endParaRPr lang="en-GB"/>
          </a:p>
        </p:txBody>
      </p:sp>
      <p:sp>
        <p:nvSpPr>
          <p:cNvPr id="5" name="Rectangle 5"/>
          <p:cNvSpPr>
            <a:spLocks noGrp="1" noChangeArrowheads="1"/>
          </p:cNvSpPr>
          <p:nvPr>
            <p:ph type="ftr" sz="quarter" idx="11"/>
          </p:nvPr>
        </p:nvSpPr>
        <p:spPr>
          <a:ln/>
        </p:spPr>
        <p:txBody>
          <a:bodyPr/>
          <a:lstStyle>
            <a:lvl1pPr>
              <a:defRPr/>
            </a:lvl1pPr>
          </a:lstStyle>
          <a:p>
            <a:pPr>
              <a:defRPr/>
            </a:pPr>
            <a:endParaRPr lang="en-GB"/>
          </a:p>
        </p:txBody>
      </p:sp>
      <p:sp>
        <p:nvSpPr>
          <p:cNvPr id="6" name="Rectangle 6"/>
          <p:cNvSpPr>
            <a:spLocks noGrp="1" noChangeArrowheads="1"/>
          </p:cNvSpPr>
          <p:nvPr>
            <p:ph type="sldNum" sz="quarter" idx="12"/>
          </p:nvPr>
        </p:nvSpPr>
        <p:spPr>
          <a:ln/>
        </p:spPr>
        <p:txBody>
          <a:bodyPr/>
          <a:lstStyle>
            <a:lvl1pPr>
              <a:defRPr/>
            </a:lvl1pPr>
          </a:lstStyle>
          <a:p>
            <a:pPr>
              <a:defRPr/>
            </a:pPr>
            <a:fld id="{9A58B32C-0433-466F-9ABC-FFBBBFA62E1C}" type="slidenum">
              <a:rPr lang="en-GB"/>
              <a:pPr>
                <a:defRPr/>
              </a:pPr>
              <a:t>‹#›</a:t>
            </a:fld>
            <a:endParaRPr lang="en-GB"/>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GB"/>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Rectangle 4"/>
          <p:cNvSpPr>
            <a:spLocks noGrp="1" noChangeArrowheads="1"/>
          </p:cNvSpPr>
          <p:nvPr>
            <p:ph type="dt" sz="half" idx="10"/>
          </p:nvPr>
        </p:nvSpPr>
        <p:spPr>
          <a:ln/>
        </p:spPr>
        <p:txBody>
          <a:bodyPr/>
          <a:lstStyle>
            <a:lvl1pPr>
              <a:defRPr/>
            </a:lvl1pPr>
          </a:lstStyle>
          <a:p>
            <a:pPr>
              <a:defRPr/>
            </a:pPr>
            <a:endParaRPr lang="en-GB"/>
          </a:p>
        </p:txBody>
      </p:sp>
      <p:sp>
        <p:nvSpPr>
          <p:cNvPr id="5" name="Rectangle 5"/>
          <p:cNvSpPr>
            <a:spLocks noGrp="1" noChangeArrowheads="1"/>
          </p:cNvSpPr>
          <p:nvPr>
            <p:ph type="ftr" sz="quarter" idx="11"/>
          </p:nvPr>
        </p:nvSpPr>
        <p:spPr>
          <a:ln/>
        </p:spPr>
        <p:txBody>
          <a:bodyPr/>
          <a:lstStyle>
            <a:lvl1pPr>
              <a:defRPr/>
            </a:lvl1pPr>
          </a:lstStyle>
          <a:p>
            <a:pPr>
              <a:defRPr/>
            </a:pPr>
            <a:endParaRPr lang="en-GB"/>
          </a:p>
        </p:txBody>
      </p:sp>
      <p:sp>
        <p:nvSpPr>
          <p:cNvPr id="6" name="Rectangle 6"/>
          <p:cNvSpPr>
            <a:spLocks noGrp="1" noChangeArrowheads="1"/>
          </p:cNvSpPr>
          <p:nvPr>
            <p:ph type="sldNum" sz="quarter" idx="12"/>
          </p:nvPr>
        </p:nvSpPr>
        <p:spPr>
          <a:ln/>
        </p:spPr>
        <p:txBody>
          <a:bodyPr/>
          <a:lstStyle>
            <a:lvl1pPr>
              <a:defRPr/>
            </a:lvl1pPr>
          </a:lstStyle>
          <a:p>
            <a:pPr>
              <a:defRPr/>
            </a:pPr>
            <a:fld id="{C05220B8-C554-40B5-BA6D-03226183778A}" type="slidenum">
              <a:rPr lang="en-GB"/>
              <a:pPr>
                <a:defRPr/>
              </a:pPr>
              <a:t>‹#›</a:t>
            </a:fld>
            <a:endParaRPr lang="en-GB"/>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26" name="Rectangle 2"/>
          <p:cNvSpPr>
            <a:spLocks noGrp="1" noChangeArrowheads="1"/>
          </p:cNvSpPr>
          <p:nvPr>
            <p:ph type="title"/>
          </p:nvPr>
        </p:nvSpPr>
        <p:spPr bwMode="auto">
          <a:xfrm>
            <a:off x="457200" y="274638"/>
            <a:ext cx="8229600" cy="1143000"/>
          </a:xfrm>
          <a:prstGeom prst="rect">
            <a:avLst/>
          </a:prstGeom>
          <a:noFill/>
          <a:ln w="9525">
            <a:noFill/>
            <a:miter lim="800000"/>
            <a:headEnd/>
            <a:tailEnd/>
          </a:ln>
        </p:spPr>
        <p:txBody>
          <a:bodyPr vert="horz" wrap="square" lIns="91440" tIns="45720" rIns="91440" bIns="45720" numCol="1" anchor="ctr" anchorCtr="0" compatLnSpc="1">
            <a:prstTxWarp prst="textNoShape">
              <a:avLst/>
            </a:prstTxWarp>
          </a:bodyPr>
          <a:lstStyle/>
          <a:p>
            <a:pPr lvl="0"/>
            <a:r>
              <a:rPr lang="en-GB" smtClean="0"/>
              <a:t>Click to edit Master title style</a:t>
            </a:r>
          </a:p>
        </p:txBody>
      </p:sp>
      <p:sp>
        <p:nvSpPr>
          <p:cNvPr id="1027" name="Rectangle 3"/>
          <p:cNvSpPr>
            <a:spLocks noGrp="1" noChangeArrowheads="1"/>
          </p:cNvSpPr>
          <p:nvPr>
            <p:ph type="body" idx="1"/>
          </p:nvPr>
        </p:nvSpPr>
        <p:spPr bwMode="auto">
          <a:xfrm>
            <a:off x="457200" y="1600200"/>
            <a:ext cx="8229600" cy="4525963"/>
          </a:xfrm>
          <a:prstGeom prst="rect">
            <a:avLst/>
          </a:prstGeom>
          <a:noFill/>
          <a:ln w="9525">
            <a:noFill/>
            <a:miter lim="800000"/>
            <a:headEnd/>
            <a:tailEnd/>
          </a:ln>
        </p:spPr>
        <p:txBody>
          <a:bodyPr vert="horz" wrap="square" lIns="91440" tIns="45720" rIns="91440" bIns="45720" numCol="1" anchor="t" anchorCtr="0" compatLnSpc="1">
            <a:prstTxWarp prst="textNoShape">
              <a:avLst/>
            </a:prstTxWarp>
          </a:bodyPr>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p>
        </p:txBody>
      </p:sp>
      <p:sp>
        <p:nvSpPr>
          <p:cNvPr id="1028" name="Rectangle 4"/>
          <p:cNvSpPr>
            <a:spLocks noGrp="1" noChangeArrowheads="1"/>
          </p:cNvSpPr>
          <p:nvPr>
            <p:ph type="dt" sz="half" idx="2"/>
          </p:nvPr>
        </p:nvSpPr>
        <p:spPr bwMode="auto">
          <a:xfrm>
            <a:off x="457200" y="6245225"/>
            <a:ext cx="2133600" cy="476250"/>
          </a:xfrm>
          <a:prstGeom prst="rect">
            <a:avLst/>
          </a:prstGeom>
          <a:noFill/>
          <a:ln w="9525">
            <a:noFill/>
            <a:miter lim="800000"/>
            <a:headEnd/>
            <a:tailEnd/>
          </a:ln>
          <a:effectLst/>
        </p:spPr>
        <p:txBody>
          <a:bodyPr vert="horz" wrap="square" lIns="91440" tIns="45720" rIns="91440" bIns="45720" numCol="1" anchor="t" anchorCtr="0" compatLnSpc="1">
            <a:prstTxWarp prst="textNoShape">
              <a:avLst/>
            </a:prstTxWarp>
          </a:bodyPr>
          <a:lstStyle>
            <a:lvl1pPr>
              <a:defRPr sz="1400"/>
            </a:lvl1pPr>
          </a:lstStyle>
          <a:p>
            <a:pPr>
              <a:defRPr/>
            </a:pPr>
            <a:endParaRPr lang="en-GB"/>
          </a:p>
        </p:txBody>
      </p:sp>
      <p:sp>
        <p:nvSpPr>
          <p:cNvPr id="1029" name="Rectangle 5"/>
          <p:cNvSpPr>
            <a:spLocks noGrp="1" noChangeArrowheads="1"/>
          </p:cNvSpPr>
          <p:nvPr>
            <p:ph type="ftr" sz="quarter" idx="3"/>
          </p:nvPr>
        </p:nvSpPr>
        <p:spPr bwMode="auto">
          <a:xfrm>
            <a:off x="3124200" y="6245225"/>
            <a:ext cx="2895600" cy="476250"/>
          </a:xfrm>
          <a:prstGeom prst="rect">
            <a:avLst/>
          </a:prstGeom>
          <a:noFill/>
          <a:ln w="9525">
            <a:noFill/>
            <a:miter lim="800000"/>
            <a:headEnd/>
            <a:tailEnd/>
          </a:ln>
          <a:effectLst/>
        </p:spPr>
        <p:txBody>
          <a:bodyPr vert="horz" wrap="square" lIns="91440" tIns="45720" rIns="91440" bIns="45720" numCol="1" anchor="t" anchorCtr="0" compatLnSpc="1">
            <a:prstTxWarp prst="textNoShape">
              <a:avLst/>
            </a:prstTxWarp>
          </a:bodyPr>
          <a:lstStyle>
            <a:lvl1pPr algn="ctr">
              <a:defRPr sz="1400"/>
            </a:lvl1pPr>
          </a:lstStyle>
          <a:p>
            <a:pPr>
              <a:defRPr/>
            </a:pPr>
            <a:endParaRPr lang="en-GB"/>
          </a:p>
        </p:txBody>
      </p:sp>
      <p:sp>
        <p:nvSpPr>
          <p:cNvPr id="1030" name="Rectangle 6"/>
          <p:cNvSpPr>
            <a:spLocks noGrp="1" noChangeArrowheads="1"/>
          </p:cNvSpPr>
          <p:nvPr>
            <p:ph type="sldNum" sz="quarter" idx="4"/>
          </p:nvPr>
        </p:nvSpPr>
        <p:spPr bwMode="auto">
          <a:xfrm>
            <a:off x="6553200" y="6245225"/>
            <a:ext cx="2133600" cy="476250"/>
          </a:xfrm>
          <a:prstGeom prst="rect">
            <a:avLst/>
          </a:prstGeom>
          <a:noFill/>
          <a:ln w="9525">
            <a:noFill/>
            <a:miter lim="800000"/>
            <a:headEnd/>
            <a:tailEnd/>
          </a:ln>
          <a:effectLst/>
        </p:spPr>
        <p:txBody>
          <a:bodyPr vert="horz" wrap="square" lIns="91440" tIns="45720" rIns="91440" bIns="45720" numCol="1" anchor="t" anchorCtr="0" compatLnSpc="1">
            <a:prstTxWarp prst="textNoShape">
              <a:avLst/>
            </a:prstTxWarp>
          </a:bodyPr>
          <a:lstStyle>
            <a:lvl1pPr algn="r">
              <a:defRPr sz="1400"/>
            </a:lvl1pPr>
          </a:lstStyle>
          <a:p>
            <a:pPr>
              <a:defRPr/>
            </a:pPr>
            <a:fld id="{2D1BD6CC-E4AD-42DA-99F7-CC857EA9B3CC}" type="slidenum">
              <a:rPr lang="en-GB"/>
              <a:pPr>
                <a:defRPr/>
              </a:pPr>
              <a:t>‹#›</a:t>
            </a:fld>
            <a:endParaRPr lang="en-GB"/>
          </a:p>
        </p:txBody>
      </p:sp>
    </p:spTree>
  </p:cSld>
  <p:clrMap bg1="lt1" tx1="dk1" bg2="lt2" tx2="dk2" accent1="accent1" accent2="accent2" accent3="accent3" accent4="accent4" accent5="accent5" accent6="accent6" hlink="hlink" folHlink="folHlink"/>
  <p:sldLayoutIdLst>
    <p:sldLayoutId id="2147483659" r:id="rId1"/>
    <p:sldLayoutId id="2147483658" r:id="rId2"/>
    <p:sldLayoutId id="2147483657" r:id="rId3"/>
    <p:sldLayoutId id="2147483656" r:id="rId4"/>
    <p:sldLayoutId id="2147483655" r:id="rId5"/>
    <p:sldLayoutId id="2147483654" r:id="rId6"/>
    <p:sldLayoutId id="2147483653" r:id="rId7"/>
    <p:sldLayoutId id="2147483652" r:id="rId8"/>
    <p:sldLayoutId id="2147483651" r:id="rId9"/>
    <p:sldLayoutId id="2147483650" r:id="rId10"/>
    <p:sldLayoutId id="2147483649" r:id="rId11"/>
  </p:sldLayoutIdLst>
  <p:txStyles>
    <p:titleStyle>
      <a:lvl1pPr algn="ctr" rtl="0" eaLnBrk="0" fontAlgn="base" hangingPunct="0">
        <a:spcBef>
          <a:spcPct val="0"/>
        </a:spcBef>
        <a:spcAft>
          <a:spcPct val="0"/>
        </a:spcAft>
        <a:defRPr sz="4400">
          <a:solidFill>
            <a:schemeClr val="tx2"/>
          </a:solidFill>
          <a:latin typeface="+mj-lt"/>
          <a:ea typeface="+mj-ea"/>
          <a:cs typeface="+mj-cs"/>
        </a:defRPr>
      </a:lvl1pPr>
      <a:lvl2pPr algn="ctr" rtl="0" eaLnBrk="0" fontAlgn="base" hangingPunct="0">
        <a:spcBef>
          <a:spcPct val="0"/>
        </a:spcBef>
        <a:spcAft>
          <a:spcPct val="0"/>
        </a:spcAft>
        <a:defRPr sz="4400">
          <a:solidFill>
            <a:schemeClr val="tx2"/>
          </a:solidFill>
          <a:latin typeface="Arial" charset="0"/>
        </a:defRPr>
      </a:lvl2pPr>
      <a:lvl3pPr algn="ctr" rtl="0" eaLnBrk="0" fontAlgn="base" hangingPunct="0">
        <a:spcBef>
          <a:spcPct val="0"/>
        </a:spcBef>
        <a:spcAft>
          <a:spcPct val="0"/>
        </a:spcAft>
        <a:defRPr sz="4400">
          <a:solidFill>
            <a:schemeClr val="tx2"/>
          </a:solidFill>
          <a:latin typeface="Arial" charset="0"/>
        </a:defRPr>
      </a:lvl3pPr>
      <a:lvl4pPr algn="ctr" rtl="0" eaLnBrk="0" fontAlgn="base" hangingPunct="0">
        <a:spcBef>
          <a:spcPct val="0"/>
        </a:spcBef>
        <a:spcAft>
          <a:spcPct val="0"/>
        </a:spcAft>
        <a:defRPr sz="4400">
          <a:solidFill>
            <a:schemeClr val="tx2"/>
          </a:solidFill>
          <a:latin typeface="Arial" charset="0"/>
        </a:defRPr>
      </a:lvl4pPr>
      <a:lvl5pPr algn="ctr" rtl="0" eaLnBrk="0" fontAlgn="base" hangingPunct="0">
        <a:spcBef>
          <a:spcPct val="0"/>
        </a:spcBef>
        <a:spcAft>
          <a:spcPct val="0"/>
        </a:spcAft>
        <a:defRPr sz="4400">
          <a:solidFill>
            <a:schemeClr val="tx2"/>
          </a:solidFill>
          <a:latin typeface="Arial" charset="0"/>
        </a:defRPr>
      </a:lvl5pPr>
      <a:lvl6pPr marL="457200" algn="ctr" rtl="0" fontAlgn="base">
        <a:spcBef>
          <a:spcPct val="0"/>
        </a:spcBef>
        <a:spcAft>
          <a:spcPct val="0"/>
        </a:spcAft>
        <a:defRPr sz="4400">
          <a:solidFill>
            <a:schemeClr val="tx2"/>
          </a:solidFill>
          <a:latin typeface="Arial" charset="0"/>
        </a:defRPr>
      </a:lvl6pPr>
      <a:lvl7pPr marL="914400" algn="ctr" rtl="0" fontAlgn="base">
        <a:spcBef>
          <a:spcPct val="0"/>
        </a:spcBef>
        <a:spcAft>
          <a:spcPct val="0"/>
        </a:spcAft>
        <a:defRPr sz="4400">
          <a:solidFill>
            <a:schemeClr val="tx2"/>
          </a:solidFill>
          <a:latin typeface="Arial" charset="0"/>
        </a:defRPr>
      </a:lvl7pPr>
      <a:lvl8pPr marL="1371600" algn="ctr" rtl="0" fontAlgn="base">
        <a:spcBef>
          <a:spcPct val="0"/>
        </a:spcBef>
        <a:spcAft>
          <a:spcPct val="0"/>
        </a:spcAft>
        <a:defRPr sz="4400">
          <a:solidFill>
            <a:schemeClr val="tx2"/>
          </a:solidFill>
          <a:latin typeface="Arial" charset="0"/>
        </a:defRPr>
      </a:lvl8pPr>
      <a:lvl9pPr marL="1828800" algn="ctr" rtl="0" fontAlgn="base">
        <a:spcBef>
          <a:spcPct val="0"/>
        </a:spcBef>
        <a:spcAft>
          <a:spcPct val="0"/>
        </a:spcAft>
        <a:defRPr sz="4400">
          <a:solidFill>
            <a:schemeClr val="tx2"/>
          </a:solidFill>
          <a:latin typeface="Arial" charset="0"/>
        </a:defRPr>
      </a:lvl9pPr>
    </p:titleStyle>
    <p:bodyStyle>
      <a:lvl1pPr marL="342900" indent="-342900" algn="l" rtl="0" eaLnBrk="0" fontAlgn="base" hangingPunct="0">
        <a:spcBef>
          <a:spcPct val="20000"/>
        </a:spcBef>
        <a:spcAft>
          <a:spcPct val="0"/>
        </a:spcAft>
        <a:buChar char="•"/>
        <a:defRPr sz="3200">
          <a:solidFill>
            <a:schemeClr val="tx1"/>
          </a:solidFill>
          <a:latin typeface="+mn-lt"/>
          <a:ea typeface="+mn-ea"/>
          <a:cs typeface="+mn-cs"/>
        </a:defRPr>
      </a:lvl1pPr>
      <a:lvl2pPr marL="742950" indent="-285750" algn="l" rtl="0" eaLnBrk="0" fontAlgn="base" hangingPunct="0">
        <a:spcBef>
          <a:spcPct val="20000"/>
        </a:spcBef>
        <a:spcAft>
          <a:spcPct val="0"/>
        </a:spcAft>
        <a:buChar char="–"/>
        <a:defRPr sz="2800">
          <a:solidFill>
            <a:schemeClr val="tx1"/>
          </a:solidFill>
          <a:latin typeface="+mn-lt"/>
        </a:defRPr>
      </a:lvl2pPr>
      <a:lvl3pPr marL="1143000" indent="-228600" algn="l" rtl="0" eaLnBrk="0" fontAlgn="base" hangingPunct="0">
        <a:spcBef>
          <a:spcPct val="20000"/>
        </a:spcBef>
        <a:spcAft>
          <a:spcPct val="0"/>
        </a:spcAft>
        <a:buChar char="•"/>
        <a:defRPr sz="2400">
          <a:solidFill>
            <a:schemeClr val="tx1"/>
          </a:solidFill>
          <a:latin typeface="+mn-lt"/>
        </a:defRPr>
      </a:lvl3pPr>
      <a:lvl4pPr marL="1600200" indent="-228600" algn="l" rtl="0" eaLnBrk="0" fontAlgn="base" hangingPunct="0">
        <a:spcBef>
          <a:spcPct val="20000"/>
        </a:spcBef>
        <a:spcAft>
          <a:spcPct val="0"/>
        </a:spcAft>
        <a:buChar char="–"/>
        <a:defRPr sz="2000">
          <a:solidFill>
            <a:schemeClr val="tx1"/>
          </a:solidFill>
          <a:latin typeface="+mn-lt"/>
        </a:defRPr>
      </a:lvl4pPr>
      <a:lvl5pPr marL="2057400" indent="-228600" algn="l" rtl="0" eaLnBrk="0" fontAlgn="base" hangingPunct="0">
        <a:spcBef>
          <a:spcPct val="20000"/>
        </a:spcBef>
        <a:spcAft>
          <a:spcPct val="0"/>
        </a:spcAft>
        <a:buChar char="»"/>
        <a:defRPr sz="2000">
          <a:solidFill>
            <a:schemeClr val="tx1"/>
          </a:solidFill>
          <a:latin typeface="+mn-lt"/>
        </a:defRPr>
      </a:lvl5pPr>
      <a:lvl6pPr marL="2514600" indent="-228600" algn="l" rtl="0" fontAlgn="base">
        <a:spcBef>
          <a:spcPct val="20000"/>
        </a:spcBef>
        <a:spcAft>
          <a:spcPct val="0"/>
        </a:spcAft>
        <a:buChar char="»"/>
        <a:defRPr sz="2000">
          <a:solidFill>
            <a:schemeClr val="tx1"/>
          </a:solidFill>
          <a:latin typeface="+mn-lt"/>
        </a:defRPr>
      </a:lvl6pPr>
      <a:lvl7pPr marL="2971800" indent="-228600" algn="l" rtl="0" fontAlgn="base">
        <a:spcBef>
          <a:spcPct val="20000"/>
        </a:spcBef>
        <a:spcAft>
          <a:spcPct val="0"/>
        </a:spcAft>
        <a:buChar char="»"/>
        <a:defRPr sz="2000">
          <a:solidFill>
            <a:schemeClr val="tx1"/>
          </a:solidFill>
          <a:latin typeface="+mn-lt"/>
        </a:defRPr>
      </a:lvl7pPr>
      <a:lvl8pPr marL="3429000" indent="-228600" algn="l" rtl="0" fontAlgn="base">
        <a:spcBef>
          <a:spcPct val="20000"/>
        </a:spcBef>
        <a:spcAft>
          <a:spcPct val="0"/>
        </a:spcAft>
        <a:buChar char="»"/>
        <a:defRPr sz="2000">
          <a:solidFill>
            <a:schemeClr val="tx1"/>
          </a:solidFill>
          <a:latin typeface="+mn-lt"/>
        </a:defRPr>
      </a:lvl8pPr>
      <a:lvl9pPr marL="3886200" indent="-228600" algn="l" rtl="0" fontAlgn="base">
        <a:spcBef>
          <a:spcPct val="20000"/>
        </a:spcBef>
        <a:spcAft>
          <a:spcPct val="0"/>
        </a:spcAft>
        <a:buChar char="»"/>
        <a:defRPr sz="2000">
          <a:solidFill>
            <a:schemeClr val="tx1"/>
          </a:solidFill>
          <a:latin typeface="+mn-lt"/>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7.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2.xml"/></Relationships>
</file>

<file path=ppt/slides/_rels/slide6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2.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2.xml"/></Relationships>
</file>

<file path=ppt/slides/_rels/slide7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050" name="Rectangle 2"/>
          <p:cNvSpPr>
            <a:spLocks noGrp="1" noChangeArrowheads="1"/>
          </p:cNvSpPr>
          <p:nvPr>
            <p:ph type="ctrTitle"/>
          </p:nvPr>
        </p:nvSpPr>
        <p:spPr/>
        <p:txBody>
          <a:bodyPr/>
          <a:lstStyle/>
          <a:p>
            <a:pPr eaLnBrk="1" hangingPunct="1"/>
            <a:r>
              <a:rPr lang="en-GB" smtClean="0"/>
              <a:t>Project Planning</a:t>
            </a:r>
          </a:p>
        </p:txBody>
      </p:sp>
      <p:sp>
        <p:nvSpPr>
          <p:cNvPr id="2051" name="Rectangle 3"/>
          <p:cNvSpPr>
            <a:spLocks noGrp="1" noChangeArrowheads="1"/>
          </p:cNvSpPr>
          <p:nvPr>
            <p:ph type="subTitle" idx="1"/>
          </p:nvPr>
        </p:nvSpPr>
        <p:spPr/>
        <p:txBody>
          <a:bodyPr/>
          <a:lstStyle/>
          <a:p>
            <a:pPr eaLnBrk="1" hangingPunct="1"/>
            <a:r>
              <a:rPr lang="en-GB" smtClean="0"/>
              <a:t>By</a:t>
            </a:r>
          </a:p>
          <a:p>
            <a:pPr eaLnBrk="1" hangingPunct="1"/>
            <a:r>
              <a:rPr lang="en-GB" smtClean="0"/>
              <a:t>Andrew Thorn</a:t>
            </a:r>
          </a:p>
        </p:txBody>
      </p:sp>
    </p:spTree>
  </p:cSld>
  <p:clrMapOvr>
    <a:masterClrMapping/>
  </p:clrMapOvr>
  <p:timing>
    <p:tnLst>
      <p:par>
        <p:cT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074" name="Rectangle 2"/>
          <p:cNvSpPr>
            <a:spLocks noGrp="1" noChangeArrowheads="1"/>
          </p:cNvSpPr>
          <p:nvPr>
            <p:ph type="title"/>
          </p:nvPr>
        </p:nvSpPr>
        <p:spPr/>
        <p:txBody>
          <a:bodyPr/>
          <a:lstStyle/>
          <a:p>
            <a:pPr eaLnBrk="1" hangingPunct="1"/>
            <a:r>
              <a:rPr lang="en-GB" smtClean="0"/>
              <a:t>Project Planning</a:t>
            </a:r>
          </a:p>
        </p:txBody>
      </p:sp>
      <p:sp>
        <p:nvSpPr>
          <p:cNvPr id="3075" name="Rectangle 3"/>
          <p:cNvSpPr>
            <a:spLocks noGrp="1" noChangeArrowheads="1"/>
          </p:cNvSpPr>
          <p:nvPr>
            <p:ph type="body" idx="1"/>
          </p:nvPr>
        </p:nvSpPr>
        <p:spPr/>
        <p:txBody>
          <a:bodyPr/>
          <a:lstStyle/>
          <a:p>
            <a:pPr eaLnBrk="1" hangingPunct="1"/>
            <a:r>
              <a:rPr lang="en-GB" smtClean="0"/>
              <a:t>The key to a successful project is in the planning</a:t>
            </a:r>
          </a:p>
          <a:p>
            <a:pPr eaLnBrk="1" hangingPunct="1"/>
            <a:r>
              <a:rPr lang="en-GB" smtClean="0"/>
              <a:t>Creating a project plan is the first thing you should do when undertaking any kind of project</a:t>
            </a:r>
          </a:p>
          <a:p>
            <a:pPr eaLnBrk="1" hangingPunct="1"/>
            <a:r>
              <a:rPr lang="en-GB" smtClean="0"/>
              <a:t>However, many people fail to realise the value of a project plan in saving time, money and many problems</a:t>
            </a:r>
          </a:p>
        </p:txBody>
      </p:sp>
    </p:spTree>
  </p:cSld>
  <p:clrMapOvr>
    <a:masterClrMapping/>
  </p:clrMapOvr>
  <p:timing>
    <p:tnLst>
      <p:par>
        <p:cTn id="1" dur="indefinite" restart="never" nodeType="tmRoot"/>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170" name="Rectangle 2"/>
          <p:cNvSpPr>
            <a:spLocks noGrp="1" noChangeArrowheads="1"/>
          </p:cNvSpPr>
          <p:nvPr>
            <p:ph type="title"/>
          </p:nvPr>
        </p:nvSpPr>
        <p:spPr/>
        <p:txBody>
          <a:bodyPr/>
          <a:lstStyle/>
          <a:p>
            <a:pPr eaLnBrk="1" hangingPunct="1"/>
            <a:r>
              <a:rPr lang="en-GB" smtClean="0"/>
              <a:t>SMART Goals</a:t>
            </a:r>
          </a:p>
        </p:txBody>
      </p:sp>
      <p:sp>
        <p:nvSpPr>
          <p:cNvPr id="7171" name="Rectangle 3"/>
          <p:cNvSpPr>
            <a:spLocks noGrp="1" noChangeArrowheads="1"/>
          </p:cNvSpPr>
          <p:nvPr>
            <p:ph type="body" idx="1"/>
          </p:nvPr>
        </p:nvSpPr>
        <p:spPr/>
        <p:txBody>
          <a:bodyPr/>
          <a:lstStyle/>
          <a:p>
            <a:pPr eaLnBrk="1" hangingPunct="1"/>
            <a:r>
              <a:rPr lang="en-GB" smtClean="0"/>
              <a:t>Goals should be SMART- Specific, measurable, agreed upon, realistic and time-based</a:t>
            </a:r>
          </a:p>
          <a:p>
            <a:pPr eaLnBrk="1" hangingPunct="1"/>
            <a:r>
              <a:rPr lang="en-GB" smtClean="0"/>
              <a:t>A goal might be to hold a weekly project meeting with the key members of your team</a:t>
            </a:r>
          </a:p>
        </p:txBody>
      </p:sp>
    </p:spTree>
  </p:cSld>
  <p:clrMapOvr>
    <a:masterClrMapping/>
  </p:clrMapOvr>
  <p:timing>
    <p:tnLst>
      <p:par>
        <p:cTn id="1" dur="indefinite" restart="never" nodeType="tmRoot"/>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Rectangle 2"/>
          <p:cNvSpPr>
            <a:spLocks noGrp="1" noChangeArrowheads="1"/>
          </p:cNvSpPr>
          <p:nvPr>
            <p:ph type="title"/>
          </p:nvPr>
        </p:nvSpPr>
        <p:spPr/>
        <p:txBody>
          <a:bodyPr/>
          <a:lstStyle/>
          <a:p>
            <a:pPr eaLnBrk="1" hangingPunct="1"/>
            <a:r>
              <a:rPr lang="en-GB" smtClean="0"/>
              <a:t>SMART Goals</a:t>
            </a:r>
          </a:p>
        </p:txBody>
      </p:sp>
      <p:sp>
        <p:nvSpPr>
          <p:cNvPr id="8195" name="Rectangle 3"/>
          <p:cNvSpPr>
            <a:spLocks noGrp="1" noChangeArrowheads="1"/>
          </p:cNvSpPr>
          <p:nvPr>
            <p:ph type="body" idx="1"/>
          </p:nvPr>
        </p:nvSpPr>
        <p:spPr/>
        <p:txBody>
          <a:bodyPr/>
          <a:lstStyle/>
          <a:p>
            <a:pPr eaLnBrk="1" hangingPunct="1">
              <a:buFontTx/>
              <a:buNone/>
            </a:pPr>
            <a:r>
              <a:rPr lang="en-GB" b="1" u="sng" smtClean="0"/>
              <a:t>Specific</a:t>
            </a:r>
          </a:p>
          <a:p>
            <a:pPr eaLnBrk="1" hangingPunct="1"/>
            <a:r>
              <a:rPr lang="en-GB" smtClean="0"/>
              <a:t>Well defined</a:t>
            </a:r>
          </a:p>
          <a:p>
            <a:pPr eaLnBrk="1" hangingPunct="1"/>
            <a:r>
              <a:rPr lang="en-GB" smtClean="0"/>
              <a:t>Clear to anyone that has a basic knowledge of the project</a:t>
            </a:r>
          </a:p>
          <a:p>
            <a:pPr eaLnBrk="1" hangingPunct="1">
              <a:buFontTx/>
              <a:buNone/>
            </a:pPr>
            <a:r>
              <a:rPr lang="en-GB" b="1" u="sng" smtClean="0"/>
              <a:t>Measurable</a:t>
            </a:r>
          </a:p>
          <a:p>
            <a:pPr eaLnBrk="1" hangingPunct="1"/>
            <a:r>
              <a:rPr lang="en-GB" smtClean="0"/>
              <a:t>Know if the goal is obtainable and how far away completion is</a:t>
            </a:r>
          </a:p>
          <a:p>
            <a:pPr eaLnBrk="1" hangingPunct="1"/>
            <a:r>
              <a:rPr lang="en-GB" smtClean="0"/>
              <a:t>Know when it has been achieved</a:t>
            </a:r>
          </a:p>
        </p:txBody>
      </p:sp>
    </p:spTree>
  </p:cSld>
  <p:clrMapOvr>
    <a:masterClrMapping/>
  </p:clrMapOvr>
  <p:timing>
    <p:tnLst>
      <p:par>
        <p:cTn id="1" dur="indefinite" restart="never" nodeType="tmRoot"/>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218" name="Rectangle 2"/>
          <p:cNvSpPr>
            <a:spLocks noGrp="1" noChangeArrowheads="1"/>
          </p:cNvSpPr>
          <p:nvPr>
            <p:ph type="title"/>
          </p:nvPr>
        </p:nvSpPr>
        <p:spPr/>
        <p:txBody>
          <a:bodyPr/>
          <a:lstStyle/>
          <a:p>
            <a:pPr eaLnBrk="1" hangingPunct="1"/>
            <a:r>
              <a:rPr lang="en-GB" smtClean="0"/>
              <a:t>SMART Goals</a:t>
            </a:r>
          </a:p>
        </p:txBody>
      </p:sp>
      <p:sp>
        <p:nvSpPr>
          <p:cNvPr id="9219" name="Rectangle 3"/>
          <p:cNvSpPr>
            <a:spLocks noGrp="1" noChangeArrowheads="1"/>
          </p:cNvSpPr>
          <p:nvPr>
            <p:ph type="body" idx="1"/>
          </p:nvPr>
        </p:nvSpPr>
        <p:spPr>
          <a:xfrm>
            <a:off x="457200" y="1600200"/>
            <a:ext cx="8229600" cy="5068888"/>
          </a:xfrm>
        </p:spPr>
        <p:txBody>
          <a:bodyPr/>
          <a:lstStyle/>
          <a:p>
            <a:pPr eaLnBrk="1" hangingPunct="1">
              <a:lnSpc>
                <a:spcPct val="90000"/>
              </a:lnSpc>
              <a:buFontTx/>
              <a:buNone/>
            </a:pPr>
            <a:r>
              <a:rPr lang="en-GB" b="1" u="sng" smtClean="0"/>
              <a:t>Agreed upon</a:t>
            </a:r>
          </a:p>
          <a:p>
            <a:pPr eaLnBrk="1" hangingPunct="1">
              <a:lnSpc>
                <a:spcPct val="90000"/>
              </a:lnSpc>
            </a:pPr>
            <a:r>
              <a:rPr lang="en-GB" smtClean="0"/>
              <a:t>Agreement with all the stakeholders what the goals should be</a:t>
            </a:r>
          </a:p>
          <a:p>
            <a:pPr eaLnBrk="1" hangingPunct="1">
              <a:lnSpc>
                <a:spcPct val="90000"/>
              </a:lnSpc>
              <a:buFontTx/>
              <a:buNone/>
            </a:pPr>
            <a:r>
              <a:rPr lang="en-GB" b="1" u="sng" smtClean="0"/>
              <a:t>Realistic</a:t>
            </a:r>
            <a:endParaRPr lang="en-GB" smtClean="0"/>
          </a:p>
          <a:p>
            <a:pPr eaLnBrk="1" hangingPunct="1">
              <a:lnSpc>
                <a:spcPct val="90000"/>
              </a:lnSpc>
            </a:pPr>
            <a:r>
              <a:rPr lang="en-GB" smtClean="0"/>
              <a:t>Within the availability of resources, knowledge and time</a:t>
            </a:r>
          </a:p>
          <a:p>
            <a:pPr eaLnBrk="1" hangingPunct="1">
              <a:lnSpc>
                <a:spcPct val="90000"/>
              </a:lnSpc>
              <a:buFontTx/>
              <a:buNone/>
            </a:pPr>
            <a:r>
              <a:rPr lang="en-GB" b="1" u="sng" smtClean="0"/>
              <a:t>Time based</a:t>
            </a:r>
          </a:p>
          <a:p>
            <a:pPr eaLnBrk="1" hangingPunct="1">
              <a:lnSpc>
                <a:spcPct val="90000"/>
              </a:lnSpc>
            </a:pPr>
            <a:r>
              <a:rPr lang="en-GB" smtClean="0"/>
              <a:t>Enough time to achieve the goal</a:t>
            </a:r>
          </a:p>
          <a:p>
            <a:pPr eaLnBrk="1" hangingPunct="1">
              <a:lnSpc>
                <a:spcPct val="90000"/>
              </a:lnSpc>
            </a:pPr>
            <a:r>
              <a:rPr lang="en-GB" smtClean="0"/>
              <a:t>Not too much time, which can affect project performance</a:t>
            </a:r>
          </a:p>
        </p:txBody>
      </p:sp>
    </p:spTree>
  </p:cSld>
  <p:clrMapOvr>
    <a:masterClrMapping/>
  </p:clrMapOvr>
  <p:timing>
    <p:tnLst>
      <p:par>
        <p:cTn id="1" dur="indefinite" restart="never" nodeType="tmRoot"/>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1506" name="Rectangle 2"/>
          <p:cNvSpPr>
            <a:spLocks noGrp="1" noChangeArrowheads="1"/>
          </p:cNvSpPr>
          <p:nvPr>
            <p:ph type="title"/>
          </p:nvPr>
        </p:nvSpPr>
        <p:spPr>
          <a:xfrm>
            <a:off x="179388" y="274638"/>
            <a:ext cx="8785225" cy="1143000"/>
          </a:xfrm>
        </p:spPr>
        <p:txBody>
          <a:bodyPr/>
          <a:lstStyle/>
          <a:p>
            <a:pPr eaLnBrk="1" hangingPunct="1"/>
            <a:r>
              <a:rPr lang="en-GB" sz="4000" smtClean="0"/>
              <a:t>Project Plans: 10 Essential Elements</a:t>
            </a:r>
          </a:p>
        </p:txBody>
      </p:sp>
      <p:sp>
        <p:nvSpPr>
          <p:cNvPr id="21507" name="Rectangle 3"/>
          <p:cNvSpPr>
            <a:spLocks noGrp="1" noChangeArrowheads="1"/>
          </p:cNvSpPr>
          <p:nvPr>
            <p:ph type="body" idx="1"/>
          </p:nvPr>
        </p:nvSpPr>
        <p:spPr/>
        <p:txBody>
          <a:bodyPr/>
          <a:lstStyle/>
          <a:p>
            <a:pPr eaLnBrk="1" hangingPunct="1"/>
            <a:r>
              <a:rPr lang="en-GB" smtClean="0"/>
              <a:t>Many people think only of a Gantt Chart when they think of a project plan</a:t>
            </a:r>
          </a:p>
          <a:p>
            <a:pPr eaLnBrk="1" hangingPunct="1"/>
            <a:r>
              <a:rPr lang="en-GB" smtClean="0"/>
              <a:t>This is better called a project schedule, in that it shows when we expect the various sections of the project to happen</a:t>
            </a:r>
          </a:p>
        </p:txBody>
      </p:sp>
    </p:spTree>
  </p:cSld>
  <p:clrMapOvr>
    <a:masterClrMapping/>
  </p:clrMapOvr>
  <p:timing>
    <p:tnLst>
      <p:par>
        <p:cTn id="1" dur="indefinite" restart="never" nodeType="tmRoot"/>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2530" name="Rectangle 2"/>
          <p:cNvSpPr>
            <a:spLocks noGrp="1" noChangeArrowheads="1"/>
          </p:cNvSpPr>
          <p:nvPr>
            <p:ph type="title"/>
          </p:nvPr>
        </p:nvSpPr>
        <p:spPr>
          <a:xfrm>
            <a:off x="179388" y="274638"/>
            <a:ext cx="8785225" cy="1143000"/>
          </a:xfrm>
        </p:spPr>
        <p:txBody>
          <a:bodyPr/>
          <a:lstStyle/>
          <a:p>
            <a:pPr eaLnBrk="1" hangingPunct="1"/>
            <a:r>
              <a:rPr lang="en-GB" sz="4000" smtClean="0"/>
              <a:t>Project Plans: 10 Essential Elements</a:t>
            </a:r>
          </a:p>
        </p:txBody>
      </p:sp>
      <p:sp>
        <p:nvSpPr>
          <p:cNvPr id="22531" name="Rectangle 3"/>
          <p:cNvSpPr>
            <a:spLocks noGrp="1" noChangeArrowheads="1"/>
          </p:cNvSpPr>
          <p:nvPr>
            <p:ph type="body" idx="1"/>
          </p:nvPr>
        </p:nvSpPr>
        <p:spPr>
          <a:xfrm>
            <a:off x="457200" y="1268413"/>
            <a:ext cx="8229600" cy="5400675"/>
          </a:xfrm>
        </p:spPr>
        <p:txBody>
          <a:bodyPr/>
          <a:lstStyle/>
          <a:p>
            <a:pPr marL="609600" indent="-609600" eaLnBrk="1" hangingPunct="1">
              <a:lnSpc>
                <a:spcPct val="90000"/>
              </a:lnSpc>
              <a:buFontTx/>
              <a:buAutoNum type="arabicPeriod"/>
            </a:pPr>
            <a:r>
              <a:rPr lang="en-GB" smtClean="0"/>
              <a:t>Aim of project</a:t>
            </a:r>
          </a:p>
          <a:p>
            <a:pPr marL="609600" indent="-609600" eaLnBrk="1" hangingPunct="1">
              <a:lnSpc>
                <a:spcPct val="90000"/>
              </a:lnSpc>
              <a:buFontTx/>
              <a:buAutoNum type="arabicPeriod"/>
            </a:pPr>
            <a:r>
              <a:rPr lang="en-GB" smtClean="0"/>
              <a:t>Outputs</a:t>
            </a:r>
          </a:p>
          <a:p>
            <a:pPr marL="609600" indent="-609600" eaLnBrk="1" hangingPunct="1">
              <a:lnSpc>
                <a:spcPct val="90000"/>
              </a:lnSpc>
              <a:buFontTx/>
              <a:buAutoNum type="arabicPeriod"/>
            </a:pPr>
            <a:r>
              <a:rPr lang="en-GB" smtClean="0"/>
              <a:t>Quality Criteria</a:t>
            </a:r>
          </a:p>
          <a:p>
            <a:pPr marL="609600" indent="-609600" eaLnBrk="1" hangingPunct="1">
              <a:lnSpc>
                <a:spcPct val="90000"/>
              </a:lnSpc>
              <a:buFontTx/>
              <a:buAutoNum type="arabicPeriod"/>
            </a:pPr>
            <a:r>
              <a:rPr lang="en-GB" smtClean="0"/>
              <a:t>Resources</a:t>
            </a:r>
          </a:p>
          <a:p>
            <a:pPr marL="609600" indent="-609600" eaLnBrk="1" hangingPunct="1">
              <a:lnSpc>
                <a:spcPct val="90000"/>
              </a:lnSpc>
              <a:buFontTx/>
              <a:buAutoNum type="arabicPeriod"/>
            </a:pPr>
            <a:r>
              <a:rPr lang="en-GB" smtClean="0"/>
              <a:t>Management structure</a:t>
            </a:r>
          </a:p>
          <a:p>
            <a:pPr marL="609600" indent="-609600" eaLnBrk="1" hangingPunct="1">
              <a:lnSpc>
                <a:spcPct val="90000"/>
              </a:lnSpc>
              <a:buFontTx/>
              <a:buAutoNum type="arabicPeriod"/>
            </a:pPr>
            <a:r>
              <a:rPr lang="en-GB" smtClean="0"/>
              <a:t>Milestones</a:t>
            </a:r>
          </a:p>
          <a:p>
            <a:pPr marL="609600" indent="-609600" eaLnBrk="1" hangingPunct="1">
              <a:lnSpc>
                <a:spcPct val="90000"/>
              </a:lnSpc>
              <a:buFontTx/>
              <a:buAutoNum type="arabicPeriod"/>
            </a:pPr>
            <a:r>
              <a:rPr lang="en-GB" smtClean="0"/>
              <a:t>Tolerances</a:t>
            </a:r>
          </a:p>
          <a:p>
            <a:pPr marL="609600" indent="-609600" eaLnBrk="1" hangingPunct="1">
              <a:lnSpc>
                <a:spcPct val="90000"/>
              </a:lnSpc>
              <a:buFontTx/>
              <a:buAutoNum type="arabicPeriod"/>
            </a:pPr>
            <a:r>
              <a:rPr lang="en-GB" smtClean="0"/>
              <a:t>Dependencies</a:t>
            </a:r>
          </a:p>
          <a:p>
            <a:pPr marL="609600" indent="-609600" eaLnBrk="1" hangingPunct="1">
              <a:lnSpc>
                <a:spcPct val="90000"/>
              </a:lnSpc>
              <a:buFontTx/>
              <a:buAutoNum type="arabicPeriod"/>
            </a:pPr>
            <a:r>
              <a:rPr lang="en-GB" smtClean="0"/>
              <a:t>Risks</a:t>
            </a:r>
          </a:p>
          <a:p>
            <a:pPr marL="609600" indent="-609600" eaLnBrk="1" hangingPunct="1">
              <a:lnSpc>
                <a:spcPct val="90000"/>
              </a:lnSpc>
              <a:buFontTx/>
              <a:buAutoNum type="arabicPeriod"/>
            </a:pPr>
            <a:r>
              <a:rPr lang="en-GB" smtClean="0"/>
              <a:t>Schedule</a:t>
            </a:r>
          </a:p>
        </p:txBody>
      </p:sp>
    </p:spTree>
  </p:cSld>
  <p:clrMapOvr>
    <a:masterClrMapping/>
  </p:clrMapOvr>
  <p:timing>
    <p:tnLst>
      <p:par>
        <p:cTn id="1" dur="indefinite" restart="never" nodeType="tmRoot"/>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3554" name="Rectangle 2"/>
          <p:cNvSpPr>
            <a:spLocks noGrp="1" noChangeArrowheads="1"/>
          </p:cNvSpPr>
          <p:nvPr>
            <p:ph type="title"/>
          </p:nvPr>
        </p:nvSpPr>
        <p:spPr/>
        <p:txBody>
          <a:bodyPr/>
          <a:lstStyle/>
          <a:p>
            <a:pPr eaLnBrk="1" hangingPunct="1"/>
            <a:r>
              <a:rPr lang="en-GB" smtClean="0"/>
              <a:t>Aim of Project</a:t>
            </a:r>
          </a:p>
        </p:txBody>
      </p:sp>
      <p:sp>
        <p:nvSpPr>
          <p:cNvPr id="23555" name="Rectangle 3"/>
          <p:cNvSpPr>
            <a:spLocks noGrp="1" noChangeArrowheads="1"/>
          </p:cNvSpPr>
          <p:nvPr>
            <p:ph type="body" idx="1"/>
          </p:nvPr>
        </p:nvSpPr>
        <p:spPr/>
        <p:txBody>
          <a:bodyPr/>
          <a:lstStyle/>
          <a:p>
            <a:pPr eaLnBrk="1" hangingPunct="1"/>
            <a:r>
              <a:rPr lang="en-GB" smtClean="0"/>
              <a:t>Is a mixture of the reasons for doing the project and the benefits that are expected from it</a:t>
            </a:r>
          </a:p>
          <a:p>
            <a:pPr eaLnBrk="1" hangingPunct="1"/>
            <a:r>
              <a:rPr lang="en-GB" smtClean="0"/>
              <a:t>This section of the plan can be either fulfilled by linking to the main business case, or by restating it in language for the expected audience</a:t>
            </a:r>
          </a:p>
        </p:txBody>
      </p:sp>
    </p:spTree>
  </p:cSld>
  <p:clrMapOvr>
    <a:masterClrMapping/>
  </p:clrMapOvr>
  <p:timing>
    <p:tnLst>
      <p:par>
        <p:cTn id="1" dur="indefinite" restart="never" nodeType="tmRoot"/>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4578" name="Rectangle 2"/>
          <p:cNvSpPr>
            <a:spLocks noGrp="1" noChangeArrowheads="1"/>
          </p:cNvSpPr>
          <p:nvPr>
            <p:ph type="title"/>
          </p:nvPr>
        </p:nvSpPr>
        <p:spPr/>
        <p:txBody>
          <a:bodyPr/>
          <a:lstStyle/>
          <a:p>
            <a:pPr eaLnBrk="1" hangingPunct="1"/>
            <a:r>
              <a:rPr lang="en-GB" smtClean="0"/>
              <a:t>Outputs</a:t>
            </a:r>
          </a:p>
        </p:txBody>
      </p:sp>
      <p:sp>
        <p:nvSpPr>
          <p:cNvPr id="24579" name="Rectangle 3"/>
          <p:cNvSpPr>
            <a:spLocks noGrp="1" noChangeArrowheads="1"/>
          </p:cNvSpPr>
          <p:nvPr>
            <p:ph type="body" idx="1"/>
          </p:nvPr>
        </p:nvSpPr>
        <p:spPr/>
        <p:txBody>
          <a:bodyPr/>
          <a:lstStyle/>
          <a:p>
            <a:pPr eaLnBrk="1" hangingPunct="1"/>
            <a:r>
              <a:rPr lang="en-GB" smtClean="0"/>
              <a:t>Given the aim of the project, what do we actually need to produce to get there?</a:t>
            </a:r>
          </a:p>
          <a:p>
            <a:pPr eaLnBrk="1" hangingPunct="1">
              <a:buFontTx/>
              <a:buNone/>
            </a:pPr>
            <a:endParaRPr lang="en-GB" smtClean="0"/>
          </a:p>
          <a:p>
            <a:pPr eaLnBrk="1" hangingPunct="1"/>
            <a:r>
              <a:rPr lang="en-GB" smtClean="0"/>
              <a:t>What will your completed project be made up of?</a:t>
            </a:r>
          </a:p>
          <a:p>
            <a:pPr eaLnBrk="1" hangingPunct="1">
              <a:buFontTx/>
              <a:buNone/>
            </a:pPr>
            <a:endParaRPr lang="en-GB" smtClean="0"/>
          </a:p>
          <a:p>
            <a:pPr eaLnBrk="1" hangingPunct="1"/>
            <a:r>
              <a:rPr lang="en-GB" smtClean="0"/>
              <a:t>These need to be clearly defined</a:t>
            </a:r>
          </a:p>
        </p:txBody>
      </p:sp>
    </p:spTree>
  </p:cSld>
  <p:clrMapOvr>
    <a:masterClrMapping/>
  </p:clrMapOvr>
  <p:timing>
    <p:tnLst>
      <p:par>
        <p:cTn id="1" dur="indefinite" restart="never" nodeType="tmRoot"/>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602" name="Rectangle 2"/>
          <p:cNvSpPr>
            <a:spLocks noGrp="1" noChangeArrowheads="1"/>
          </p:cNvSpPr>
          <p:nvPr>
            <p:ph type="title"/>
          </p:nvPr>
        </p:nvSpPr>
        <p:spPr/>
        <p:txBody>
          <a:bodyPr/>
          <a:lstStyle/>
          <a:p>
            <a:pPr eaLnBrk="1" hangingPunct="1"/>
            <a:r>
              <a:rPr lang="en-GB" smtClean="0"/>
              <a:t>Outputs</a:t>
            </a:r>
          </a:p>
        </p:txBody>
      </p:sp>
      <p:sp>
        <p:nvSpPr>
          <p:cNvPr id="25603" name="Rectangle 3"/>
          <p:cNvSpPr>
            <a:spLocks noGrp="1" noChangeArrowheads="1"/>
          </p:cNvSpPr>
          <p:nvPr>
            <p:ph type="body" idx="1"/>
          </p:nvPr>
        </p:nvSpPr>
        <p:spPr/>
        <p:txBody>
          <a:bodyPr/>
          <a:lstStyle/>
          <a:p>
            <a:pPr eaLnBrk="1" hangingPunct="1"/>
            <a:r>
              <a:rPr lang="en-GB" smtClean="0"/>
              <a:t>For example, your project’s aim may be to upgrade the IT infrastructure in an organisation</a:t>
            </a:r>
          </a:p>
          <a:p>
            <a:pPr eaLnBrk="1" hangingPunct="1"/>
            <a:r>
              <a:rPr lang="en-GB" smtClean="0"/>
              <a:t>Your final output would be a completed computer network, a new computer on every desk, and all appropriate software installed and ready to go</a:t>
            </a:r>
          </a:p>
        </p:txBody>
      </p:sp>
    </p:spTree>
  </p:cSld>
  <p:clrMapOvr>
    <a:masterClrMapping/>
  </p:clrMapOvr>
  <p:timing>
    <p:tnLst>
      <p:par>
        <p:cTn id="1" dur="indefinite" restart="never" nodeType="tmRoot"/>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6626" name="Rectangle 2"/>
          <p:cNvSpPr>
            <a:spLocks noGrp="1" noChangeArrowheads="1"/>
          </p:cNvSpPr>
          <p:nvPr>
            <p:ph type="title"/>
          </p:nvPr>
        </p:nvSpPr>
        <p:spPr/>
        <p:txBody>
          <a:bodyPr/>
          <a:lstStyle/>
          <a:p>
            <a:pPr eaLnBrk="1" hangingPunct="1"/>
            <a:r>
              <a:rPr lang="en-GB" smtClean="0"/>
              <a:t>Quality Criteria</a:t>
            </a:r>
          </a:p>
        </p:txBody>
      </p:sp>
      <p:sp>
        <p:nvSpPr>
          <p:cNvPr id="26627" name="Rectangle 3"/>
          <p:cNvSpPr>
            <a:spLocks noGrp="1" noChangeArrowheads="1"/>
          </p:cNvSpPr>
          <p:nvPr>
            <p:ph type="body" idx="1"/>
          </p:nvPr>
        </p:nvSpPr>
        <p:spPr/>
        <p:txBody>
          <a:bodyPr/>
          <a:lstStyle/>
          <a:p>
            <a:pPr eaLnBrk="1" hangingPunct="1"/>
            <a:r>
              <a:rPr lang="en-GB" smtClean="0"/>
              <a:t>Now we have the outputs, we need to understand what quality they need to be of</a:t>
            </a:r>
          </a:p>
          <a:p>
            <a:pPr eaLnBrk="1" hangingPunct="1"/>
            <a:r>
              <a:rPr lang="en-GB" smtClean="0"/>
              <a:t>In the IT example, we have an output of a completed computer network</a:t>
            </a:r>
          </a:p>
          <a:p>
            <a:pPr eaLnBrk="1" hangingPunct="1"/>
            <a:r>
              <a:rPr lang="en-GB" smtClean="0"/>
              <a:t>However, we need to know that the network can actually cope with the amount of traffic going over it</a:t>
            </a:r>
          </a:p>
        </p:txBody>
      </p:sp>
    </p:spTree>
  </p:cSld>
  <p:clrMapOvr>
    <a:masterClrMapping/>
  </p:clrMapOvr>
  <p:timing>
    <p:tnLst>
      <p:par>
        <p:cTn id="1" dur="indefinite" restart="never" nodeType="tmRoot"/>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7650" name="Rectangle 2"/>
          <p:cNvSpPr>
            <a:spLocks noGrp="1" noChangeArrowheads="1"/>
          </p:cNvSpPr>
          <p:nvPr>
            <p:ph type="title"/>
          </p:nvPr>
        </p:nvSpPr>
        <p:spPr/>
        <p:txBody>
          <a:bodyPr/>
          <a:lstStyle/>
          <a:p>
            <a:pPr eaLnBrk="1" hangingPunct="1"/>
            <a:r>
              <a:rPr lang="en-GB" smtClean="0"/>
              <a:t>Resources</a:t>
            </a:r>
          </a:p>
        </p:txBody>
      </p:sp>
      <p:sp>
        <p:nvSpPr>
          <p:cNvPr id="27651" name="Rectangle 3"/>
          <p:cNvSpPr>
            <a:spLocks noGrp="1" noChangeArrowheads="1"/>
          </p:cNvSpPr>
          <p:nvPr>
            <p:ph type="body" idx="1"/>
          </p:nvPr>
        </p:nvSpPr>
        <p:spPr/>
        <p:txBody>
          <a:bodyPr/>
          <a:lstStyle/>
          <a:p>
            <a:pPr eaLnBrk="1" hangingPunct="1"/>
            <a:r>
              <a:rPr lang="en-GB" smtClean="0"/>
              <a:t>Once you have set down what outputs we need to produce, and what quality they need to be at, you are now in a position to look at the resources needed to achieve this</a:t>
            </a:r>
          </a:p>
          <a:p>
            <a:pPr eaLnBrk="1" hangingPunct="1"/>
            <a:r>
              <a:rPr lang="en-GB" smtClean="0"/>
              <a:t>Resources include staff time, particular knowledge or skill sets, money (e.g. buying equipment), and time</a:t>
            </a:r>
          </a:p>
        </p:txBody>
      </p:sp>
    </p:spTree>
  </p:cSld>
  <p:clrMapOvr>
    <a:masterClrMapping/>
  </p:clrMapOvr>
  <p:timing>
    <p:tnLst>
      <p:par>
        <p:cTn id="1" dur="indefinite" restart="never" nodeType="tmRoot"/>
      </p:par>
    </p:tn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8674" name="Rectangle 2"/>
          <p:cNvSpPr>
            <a:spLocks noGrp="1" noChangeArrowheads="1"/>
          </p:cNvSpPr>
          <p:nvPr>
            <p:ph type="title"/>
          </p:nvPr>
        </p:nvSpPr>
        <p:spPr/>
        <p:txBody>
          <a:bodyPr/>
          <a:lstStyle/>
          <a:p>
            <a:pPr eaLnBrk="1" hangingPunct="1"/>
            <a:r>
              <a:rPr lang="en-GB" smtClean="0"/>
              <a:t>Management Structure</a:t>
            </a:r>
          </a:p>
        </p:txBody>
      </p:sp>
      <p:sp>
        <p:nvSpPr>
          <p:cNvPr id="28675" name="Rectangle 3"/>
          <p:cNvSpPr>
            <a:spLocks noGrp="1" noChangeArrowheads="1"/>
          </p:cNvSpPr>
          <p:nvPr>
            <p:ph type="body" idx="1"/>
          </p:nvPr>
        </p:nvSpPr>
        <p:spPr/>
        <p:txBody>
          <a:bodyPr/>
          <a:lstStyle/>
          <a:p>
            <a:pPr eaLnBrk="1" hangingPunct="1"/>
            <a:r>
              <a:rPr lang="en-GB" smtClean="0"/>
              <a:t>How are you going to manage the work?</a:t>
            </a:r>
          </a:p>
          <a:p>
            <a:pPr eaLnBrk="1" hangingPunct="1"/>
            <a:r>
              <a:rPr lang="en-GB" smtClean="0"/>
              <a:t>Who will be the decision makers for the various streams of work?  For example, you may be doing a significant amount of procurement- who makes the decision about what company to buy from?</a:t>
            </a:r>
          </a:p>
        </p:txBody>
      </p:sp>
    </p:spTree>
  </p:cSld>
  <p:clrMapOvr>
    <a:masterClrMapping/>
  </p:clrMapOvr>
  <p:timing>
    <p:tnLst>
      <p:par>
        <p:cTn id="1" dur="indefinite" restart="never" nodeType="tmRoot"/>
      </p:par>
    </p:tn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9698" name="Rectangle 2"/>
          <p:cNvSpPr>
            <a:spLocks noGrp="1" noChangeArrowheads="1"/>
          </p:cNvSpPr>
          <p:nvPr>
            <p:ph type="title"/>
          </p:nvPr>
        </p:nvSpPr>
        <p:spPr/>
        <p:txBody>
          <a:bodyPr/>
          <a:lstStyle/>
          <a:p>
            <a:pPr eaLnBrk="1" hangingPunct="1"/>
            <a:r>
              <a:rPr lang="en-GB" smtClean="0"/>
              <a:t>Management Structure</a:t>
            </a:r>
          </a:p>
        </p:txBody>
      </p:sp>
      <p:sp>
        <p:nvSpPr>
          <p:cNvPr id="29699" name="Rectangle 3"/>
          <p:cNvSpPr>
            <a:spLocks noGrp="1" noChangeArrowheads="1"/>
          </p:cNvSpPr>
          <p:nvPr>
            <p:ph type="body" idx="1"/>
          </p:nvPr>
        </p:nvSpPr>
        <p:spPr>
          <a:xfrm>
            <a:off x="457200" y="1600200"/>
            <a:ext cx="8229600" cy="4924425"/>
          </a:xfrm>
        </p:spPr>
        <p:txBody>
          <a:bodyPr/>
          <a:lstStyle/>
          <a:p>
            <a:pPr eaLnBrk="1" hangingPunct="1"/>
            <a:r>
              <a:rPr lang="en-GB" sz="2800" smtClean="0"/>
              <a:t>How will you share progress on the project?  Who will we share it with?  For example, you may decide to have regular project team meetings- who needs to attend?</a:t>
            </a:r>
          </a:p>
          <a:p>
            <a:pPr eaLnBrk="1" hangingPunct="1"/>
            <a:r>
              <a:rPr lang="en-GB" sz="2800" smtClean="0"/>
              <a:t>What level of information will you be sharing?  Who else needs to be kept informed, at what level of detail, and how often?  For example, you may want to keep the project executive updated at an overview level of detail on a weekly basis, while you keep other managers appraised at a higher level of detail</a:t>
            </a:r>
          </a:p>
        </p:txBody>
      </p:sp>
    </p:spTree>
  </p:cSld>
  <p:clrMapOvr>
    <a:masterClrMapping/>
  </p:clrMapOvr>
  <p:timing>
    <p:tnLst>
      <p:par>
        <p:cTn id="1" dur="indefinite" restart="never" nodeType="tmRoot"/>
      </p:par>
    </p:tn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0722" name="Rectangle 2"/>
          <p:cNvSpPr>
            <a:spLocks noGrp="1" noChangeArrowheads="1"/>
          </p:cNvSpPr>
          <p:nvPr>
            <p:ph type="title"/>
          </p:nvPr>
        </p:nvSpPr>
        <p:spPr/>
        <p:txBody>
          <a:bodyPr/>
          <a:lstStyle/>
          <a:p>
            <a:pPr eaLnBrk="1" hangingPunct="1"/>
            <a:r>
              <a:rPr lang="en-GB" smtClean="0"/>
              <a:t>Milestones</a:t>
            </a:r>
          </a:p>
        </p:txBody>
      </p:sp>
      <p:sp>
        <p:nvSpPr>
          <p:cNvPr id="30723" name="Rectangle 3"/>
          <p:cNvSpPr>
            <a:spLocks noGrp="1" noChangeArrowheads="1"/>
          </p:cNvSpPr>
          <p:nvPr>
            <p:ph type="body" idx="1"/>
          </p:nvPr>
        </p:nvSpPr>
        <p:spPr/>
        <p:txBody>
          <a:bodyPr/>
          <a:lstStyle/>
          <a:p>
            <a:pPr eaLnBrk="1" hangingPunct="1"/>
            <a:r>
              <a:rPr lang="en-GB" smtClean="0"/>
              <a:t>Unless it is very small, you don’t want to have the entire project as one lump of work, with the only check on progress at the very end</a:t>
            </a:r>
          </a:p>
          <a:p>
            <a:pPr eaLnBrk="1" hangingPunct="1"/>
            <a:r>
              <a:rPr lang="en-GB" smtClean="0"/>
              <a:t>Instead, it makes sense to break the project up into discrete chunks, where related tasks can be lumped together, with a sensible milestone at the end of them</a:t>
            </a:r>
          </a:p>
        </p:txBody>
      </p:sp>
    </p:spTree>
  </p:cSld>
  <p:clrMapOvr>
    <a:masterClrMapping/>
  </p:clrMapOvr>
  <p:timing>
    <p:tnLst>
      <p:par>
        <p:cTn id="1" dur="indefinite" restart="never" nodeType="tmRoot"/>
      </p:par>
    </p:tn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1746" name="Rectangle 2"/>
          <p:cNvSpPr>
            <a:spLocks noGrp="1" noChangeArrowheads="1"/>
          </p:cNvSpPr>
          <p:nvPr>
            <p:ph type="title"/>
          </p:nvPr>
        </p:nvSpPr>
        <p:spPr/>
        <p:txBody>
          <a:bodyPr/>
          <a:lstStyle/>
          <a:p>
            <a:pPr eaLnBrk="1" hangingPunct="1"/>
            <a:r>
              <a:rPr lang="en-GB" smtClean="0"/>
              <a:t>Milestones</a:t>
            </a:r>
          </a:p>
        </p:txBody>
      </p:sp>
      <p:sp>
        <p:nvSpPr>
          <p:cNvPr id="31747" name="Rectangle 3"/>
          <p:cNvSpPr>
            <a:spLocks noGrp="1" noChangeArrowheads="1"/>
          </p:cNvSpPr>
          <p:nvPr>
            <p:ph type="body" idx="1"/>
          </p:nvPr>
        </p:nvSpPr>
        <p:spPr>
          <a:xfrm>
            <a:off x="395288" y="1600200"/>
            <a:ext cx="8291512" cy="4997450"/>
          </a:xfrm>
        </p:spPr>
        <p:txBody>
          <a:bodyPr/>
          <a:lstStyle/>
          <a:p>
            <a:pPr marL="609600" indent="-609600" eaLnBrk="1" hangingPunct="1">
              <a:lnSpc>
                <a:spcPct val="90000"/>
              </a:lnSpc>
              <a:buFontTx/>
              <a:buNone/>
            </a:pPr>
            <a:r>
              <a:rPr lang="en-GB" smtClean="0"/>
              <a:t>	In the technology example earlier, you may want to break the project down into something like:</a:t>
            </a:r>
          </a:p>
          <a:p>
            <a:pPr marL="609600" indent="-609600" eaLnBrk="1" hangingPunct="1">
              <a:lnSpc>
                <a:spcPct val="90000"/>
              </a:lnSpc>
              <a:buFontTx/>
              <a:buAutoNum type="arabicPeriod"/>
            </a:pPr>
            <a:r>
              <a:rPr lang="en-GB" smtClean="0"/>
              <a:t>Requirements gathering</a:t>
            </a:r>
          </a:p>
          <a:p>
            <a:pPr marL="609600" indent="-609600" eaLnBrk="1" hangingPunct="1">
              <a:lnSpc>
                <a:spcPct val="90000"/>
              </a:lnSpc>
              <a:buFontTx/>
              <a:buAutoNum type="arabicPeriod"/>
            </a:pPr>
            <a:r>
              <a:rPr lang="en-GB" smtClean="0"/>
              <a:t>Tender writing</a:t>
            </a:r>
          </a:p>
          <a:p>
            <a:pPr marL="609600" indent="-609600" eaLnBrk="1" hangingPunct="1">
              <a:lnSpc>
                <a:spcPct val="90000"/>
              </a:lnSpc>
              <a:buFontTx/>
              <a:buAutoNum type="arabicPeriod"/>
            </a:pPr>
            <a:r>
              <a:rPr lang="en-GB" smtClean="0"/>
              <a:t>Tendering process</a:t>
            </a:r>
          </a:p>
          <a:p>
            <a:pPr marL="609600" indent="-609600" eaLnBrk="1" hangingPunct="1">
              <a:lnSpc>
                <a:spcPct val="90000"/>
              </a:lnSpc>
              <a:buFontTx/>
              <a:buAutoNum type="arabicPeriod"/>
            </a:pPr>
            <a:r>
              <a:rPr lang="en-GB" smtClean="0"/>
              <a:t>Contract negotiation</a:t>
            </a:r>
          </a:p>
          <a:p>
            <a:pPr marL="609600" indent="-609600" eaLnBrk="1" hangingPunct="1">
              <a:lnSpc>
                <a:spcPct val="90000"/>
              </a:lnSpc>
              <a:buFontTx/>
              <a:buAutoNum type="arabicPeriod"/>
            </a:pPr>
            <a:r>
              <a:rPr lang="en-GB" smtClean="0"/>
              <a:t>Deployment</a:t>
            </a:r>
          </a:p>
          <a:p>
            <a:pPr marL="609600" indent="-609600" eaLnBrk="1" hangingPunct="1">
              <a:lnSpc>
                <a:spcPct val="90000"/>
              </a:lnSpc>
              <a:buFontTx/>
              <a:buAutoNum type="arabicPeriod"/>
            </a:pPr>
            <a:r>
              <a:rPr lang="en-GB" smtClean="0"/>
              <a:t>testing</a:t>
            </a:r>
          </a:p>
          <a:p>
            <a:pPr marL="609600" indent="-609600" eaLnBrk="1" hangingPunct="1">
              <a:lnSpc>
                <a:spcPct val="90000"/>
              </a:lnSpc>
              <a:buFontTx/>
              <a:buAutoNum type="arabicPeriod"/>
            </a:pPr>
            <a:endParaRPr lang="en-GB" smtClean="0"/>
          </a:p>
        </p:txBody>
      </p:sp>
    </p:spTree>
  </p:cSld>
  <p:clrMapOvr>
    <a:masterClrMapping/>
  </p:clrMapOvr>
  <p:timing>
    <p:tnLst>
      <p:par>
        <p:cTn id="1" dur="indefinite" restart="never" nodeType="tmRoot"/>
      </p:par>
    </p:tn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2770" name="Rectangle 2"/>
          <p:cNvSpPr>
            <a:spLocks noGrp="1" noChangeArrowheads="1"/>
          </p:cNvSpPr>
          <p:nvPr>
            <p:ph type="title"/>
          </p:nvPr>
        </p:nvSpPr>
        <p:spPr/>
        <p:txBody>
          <a:bodyPr/>
          <a:lstStyle/>
          <a:p>
            <a:pPr eaLnBrk="1" hangingPunct="1"/>
            <a:r>
              <a:rPr lang="en-GB" smtClean="0"/>
              <a:t>Tolerances</a:t>
            </a:r>
          </a:p>
        </p:txBody>
      </p:sp>
      <p:sp>
        <p:nvSpPr>
          <p:cNvPr id="32771" name="Rectangle 3"/>
          <p:cNvSpPr>
            <a:spLocks noGrp="1" noChangeArrowheads="1"/>
          </p:cNvSpPr>
          <p:nvPr>
            <p:ph type="body" idx="1"/>
          </p:nvPr>
        </p:nvSpPr>
        <p:spPr/>
        <p:txBody>
          <a:bodyPr/>
          <a:lstStyle/>
          <a:p>
            <a:pPr eaLnBrk="1" hangingPunct="1"/>
            <a:r>
              <a:rPr lang="en-GB" smtClean="0"/>
              <a:t>Now you need to set how far you, or the project executive, can let the project stray from these targets before needing to sound the alarm</a:t>
            </a:r>
          </a:p>
          <a:p>
            <a:pPr eaLnBrk="1" hangingPunct="1"/>
            <a:r>
              <a:rPr lang="en-GB" smtClean="0"/>
              <a:t>For example, you could set a tolerance in terms of finance of +/- 5%, and a tolerance in terms of time of +/- 10%</a:t>
            </a:r>
          </a:p>
        </p:txBody>
      </p:sp>
    </p:spTree>
  </p:cSld>
  <p:clrMapOvr>
    <a:masterClrMapping/>
  </p:clrMapOvr>
  <p:timing>
    <p:tnLst>
      <p:par>
        <p:cTn id="1" dur="indefinite" restart="never" nodeType="tmRoot"/>
      </p:par>
    </p:tn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3794" name="Rectangle 2"/>
          <p:cNvSpPr>
            <a:spLocks noGrp="1" noChangeArrowheads="1"/>
          </p:cNvSpPr>
          <p:nvPr>
            <p:ph type="title"/>
          </p:nvPr>
        </p:nvSpPr>
        <p:spPr/>
        <p:txBody>
          <a:bodyPr/>
          <a:lstStyle/>
          <a:p>
            <a:pPr eaLnBrk="1" hangingPunct="1"/>
            <a:r>
              <a:rPr lang="en-GB" smtClean="0"/>
              <a:t>Tolerances</a:t>
            </a:r>
          </a:p>
        </p:txBody>
      </p:sp>
      <p:sp>
        <p:nvSpPr>
          <p:cNvPr id="33795" name="Rectangle 3"/>
          <p:cNvSpPr>
            <a:spLocks noGrp="1" noChangeArrowheads="1"/>
          </p:cNvSpPr>
          <p:nvPr>
            <p:ph type="body" idx="1"/>
          </p:nvPr>
        </p:nvSpPr>
        <p:spPr/>
        <p:txBody>
          <a:bodyPr/>
          <a:lstStyle/>
          <a:p>
            <a:pPr eaLnBrk="1" hangingPunct="1"/>
            <a:r>
              <a:rPr lang="en-GB" smtClean="0"/>
              <a:t>Equally, you may want to look at tolerances of quality- i.e. how far from the quality criteria are you willing to accept</a:t>
            </a:r>
          </a:p>
          <a:p>
            <a:pPr eaLnBrk="1" hangingPunct="1"/>
            <a:r>
              <a:rPr lang="en-GB" smtClean="0"/>
              <a:t>Setting tolerances allows you to be able to manage the project without continually seeking guidance from the project executive as to whether you should carry on</a:t>
            </a:r>
          </a:p>
        </p:txBody>
      </p:sp>
    </p:spTree>
  </p:cSld>
  <p:clrMapOvr>
    <a:masterClrMapping/>
  </p:clrMapOvr>
  <p:timing>
    <p:tnLst>
      <p:par>
        <p:cTn id="1" dur="indefinite" restart="never" nodeType="tmRoot"/>
      </p:par>
    </p:tn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4818" name="Rectangle 2"/>
          <p:cNvSpPr>
            <a:spLocks noGrp="1" noChangeArrowheads="1"/>
          </p:cNvSpPr>
          <p:nvPr>
            <p:ph type="title"/>
          </p:nvPr>
        </p:nvSpPr>
        <p:spPr/>
        <p:txBody>
          <a:bodyPr/>
          <a:lstStyle/>
          <a:p>
            <a:pPr eaLnBrk="1" hangingPunct="1"/>
            <a:r>
              <a:rPr lang="en-GB" smtClean="0"/>
              <a:t>Dependencies</a:t>
            </a:r>
          </a:p>
        </p:txBody>
      </p:sp>
      <p:sp>
        <p:nvSpPr>
          <p:cNvPr id="34819" name="Rectangle 3"/>
          <p:cNvSpPr>
            <a:spLocks noGrp="1" noChangeArrowheads="1"/>
          </p:cNvSpPr>
          <p:nvPr>
            <p:ph type="body" idx="1"/>
          </p:nvPr>
        </p:nvSpPr>
        <p:spPr/>
        <p:txBody>
          <a:bodyPr/>
          <a:lstStyle/>
          <a:p>
            <a:pPr eaLnBrk="1" hangingPunct="1"/>
            <a:r>
              <a:rPr lang="en-GB" smtClean="0"/>
              <a:t>This is where you look at what needs to happen before something else.  For example, in the IT example, you need to complete the requirements gathering before you can finish the tender documentation</a:t>
            </a:r>
          </a:p>
        </p:txBody>
      </p:sp>
    </p:spTree>
  </p:cSld>
  <p:clrMapOvr>
    <a:masterClrMapping/>
  </p:clrMapOvr>
  <p:timing>
    <p:tnLst>
      <p:par>
        <p:cTn id="1" dur="indefinite" restart="never" nodeType="tmRoot"/>
      </p:par>
    </p:tnLst>
  </p:timing>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5842" name="Rectangle 2"/>
          <p:cNvSpPr>
            <a:spLocks noGrp="1" noChangeArrowheads="1"/>
          </p:cNvSpPr>
          <p:nvPr>
            <p:ph type="title"/>
          </p:nvPr>
        </p:nvSpPr>
        <p:spPr/>
        <p:txBody>
          <a:bodyPr/>
          <a:lstStyle/>
          <a:p>
            <a:pPr eaLnBrk="1" hangingPunct="1"/>
            <a:r>
              <a:rPr lang="en-GB" smtClean="0"/>
              <a:t>Risks</a:t>
            </a:r>
          </a:p>
        </p:txBody>
      </p:sp>
      <p:sp>
        <p:nvSpPr>
          <p:cNvPr id="35843" name="Rectangle 3"/>
          <p:cNvSpPr>
            <a:spLocks noGrp="1" noChangeArrowheads="1"/>
          </p:cNvSpPr>
          <p:nvPr>
            <p:ph type="body" idx="1"/>
          </p:nvPr>
        </p:nvSpPr>
        <p:spPr/>
        <p:txBody>
          <a:bodyPr/>
          <a:lstStyle/>
          <a:p>
            <a:pPr eaLnBrk="1" hangingPunct="1"/>
            <a:r>
              <a:rPr lang="en-GB" smtClean="0"/>
              <a:t>Simply, what could go wrong?</a:t>
            </a:r>
          </a:p>
          <a:p>
            <a:pPr eaLnBrk="1" hangingPunct="1">
              <a:buFontTx/>
              <a:buNone/>
            </a:pPr>
            <a:endParaRPr lang="en-GB" smtClean="0"/>
          </a:p>
          <a:p>
            <a:pPr eaLnBrk="1" hangingPunct="1"/>
            <a:r>
              <a:rPr lang="en-GB" smtClean="0"/>
              <a:t>What could happen that would damage your ability to deliver the project?</a:t>
            </a:r>
          </a:p>
          <a:p>
            <a:pPr eaLnBrk="1" hangingPunct="1">
              <a:buFontTx/>
              <a:buNone/>
            </a:pPr>
            <a:endParaRPr lang="en-GB" smtClean="0"/>
          </a:p>
          <a:p>
            <a:pPr eaLnBrk="1" hangingPunct="1"/>
            <a:r>
              <a:rPr lang="en-GB" smtClean="0"/>
              <a:t>Are there things you can do to avoid them, or minimise them?</a:t>
            </a:r>
          </a:p>
        </p:txBody>
      </p:sp>
    </p:spTree>
  </p:cSld>
  <p:clrMapOvr>
    <a:masterClrMapping/>
  </p:clrMapOvr>
  <p:timing>
    <p:tnLst>
      <p:par>
        <p:cTn id="1" dur="indefinite" restart="never" nodeType="tmRoot"/>
      </p:par>
    </p:tnLst>
  </p:timing>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6866" name="Rectangle 2"/>
          <p:cNvSpPr>
            <a:spLocks noGrp="1" noChangeArrowheads="1"/>
          </p:cNvSpPr>
          <p:nvPr>
            <p:ph type="title"/>
          </p:nvPr>
        </p:nvSpPr>
        <p:spPr/>
        <p:txBody>
          <a:bodyPr/>
          <a:lstStyle/>
          <a:p>
            <a:pPr eaLnBrk="1" hangingPunct="1"/>
            <a:r>
              <a:rPr lang="en-GB" smtClean="0"/>
              <a:t>Scheduling</a:t>
            </a:r>
          </a:p>
        </p:txBody>
      </p:sp>
      <p:sp>
        <p:nvSpPr>
          <p:cNvPr id="36867" name="Rectangle 3"/>
          <p:cNvSpPr>
            <a:spLocks noGrp="1" noChangeArrowheads="1"/>
          </p:cNvSpPr>
          <p:nvPr>
            <p:ph type="body" idx="1"/>
          </p:nvPr>
        </p:nvSpPr>
        <p:spPr/>
        <p:txBody>
          <a:bodyPr/>
          <a:lstStyle/>
          <a:p>
            <a:pPr eaLnBrk="1" hangingPunct="1"/>
            <a:r>
              <a:rPr lang="en-GB" smtClean="0"/>
              <a:t>In this, you need to put down what you expect to happen when</a:t>
            </a:r>
          </a:p>
          <a:p>
            <a:pPr eaLnBrk="1" hangingPunct="1"/>
            <a:r>
              <a:rPr lang="en-GB" smtClean="0"/>
              <a:t>It will include your dependencies, milestones, and probably resources</a:t>
            </a:r>
          </a:p>
          <a:p>
            <a:pPr eaLnBrk="1" hangingPunct="1"/>
            <a:r>
              <a:rPr lang="en-GB" smtClean="0"/>
              <a:t>At this point, it will be a relatively high overview of the whole project</a:t>
            </a:r>
          </a:p>
        </p:txBody>
      </p:sp>
    </p:spTree>
  </p:cSld>
  <p:clrMapOvr>
    <a:masterClrMapping/>
  </p:clrMapOvr>
  <p:timing>
    <p:tnLst>
      <p:par>
        <p:cTn id="1" dur="indefinite" restart="never" nodeType="tmRoot"/>
      </p:par>
    </p:tnLst>
  </p:timing>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7890" name="Rectangle 2"/>
          <p:cNvSpPr>
            <a:spLocks noGrp="1" noChangeArrowheads="1"/>
          </p:cNvSpPr>
          <p:nvPr>
            <p:ph type="title"/>
          </p:nvPr>
        </p:nvSpPr>
        <p:spPr/>
        <p:txBody>
          <a:bodyPr/>
          <a:lstStyle/>
          <a:p>
            <a:pPr eaLnBrk="1" hangingPunct="1"/>
            <a:r>
              <a:rPr lang="en-GB" smtClean="0"/>
              <a:t>Scheduling</a:t>
            </a:r>
          </a:p>
        </p:txBody>
      </p:sp>
      <p:sp>
        <p:nvSpPr>
          <p:cNvPr id="37891" name="Rectangle 3"/>
          <p:cNvSpPr>
            <a:spLocks noGrp="1" noChangeArrowheads="1"/>
          </p:cNvSpPr>
          <p:nvPr>
            <p:ph type="body" idx="1"/>
          </p:nvPr>
        </p:nvSpPr>
        <p:spPr/>
        <p:txBody>
          <a:bodyPr/>
          <a:lstStyle/>
          <a:p>
            <a:pPr eaLnBrk="1" hangingPunct="1"/>
            <a:r>
              <a:rPr lang="en-GB" smtClean="0"/>
              <a:t>There is something you need to understand about this schedule, and that is this: </a:t>
            </a:r>
            <a:r>
              <a:rPr lang="en-GB" b="1" smtClean="0"/>
              <a:t>it will be wrong</a:t>
            </a:r>
          </a:p>
          <a:p>
            <a:pPr eaLnBrk="1" hangingPunct="1">
              <a:buFontTx/>
              <a:buNone/>
            </a:pPr>
            <a:endParaRPr lang="en-GB" smtClean="0"/>
          </a:p>
          <a:p>
            <a:pPr eaLnBrk="1" hangingPunct="1"/>
            <a:r>
              <a:rPr lang="en-GB" smtClean="0"/>
              <a:t>It is vital that you understand that you cannot make a perfect schedule</a:t>
            </a:r>
          </a:p>
        </p:txBody>
      </p:sp>
    </p:spTree>
  </p:cSld>
  <p:clrMapOvr>
    <a:masterClrMapping/>
  </p:clrMapOvr>
  <p:timing>
    <p:tnLst>
      <p:par>
        <p:cTn id="1" dur="indefinite" restart="never" nodeType="tmRoot"/>
      </p:par>
    </p:tnLst>
  </p:timing>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8914" name="Rectangle 2"/>
          <p:cNvSpPr>
            <a:spLocks noGrp="1" noChangeArrowheads="1"/>
          </p:cNvSpPr>
          <p:nvPr>
            <p:ph type="title"/>
          </p:nvPr>
        </p:nvSpPr>
        <p:spPr/>
        <p:txBody>
          <a:bodyPr/>
          <a:lstStyle/>
          <a:p>
            <a:pPr eaLnBrk="1" hangingPunct="1"/>
            <a:r>
              <a:rPr lang="en-GB" smtClean="0"/>
              <a:t>Scheduling</a:t>
            </a:r>
          </a:p>
        </p:txBody>
      </p:sp>
      <p:sp>
        <p:nvSpPr>
          <p:cNvPr id="38915" name="Rectangle 3"/>
          <p:cNvSpPr>
            <a:spLocks noGrp="1" noChangeArrowheads="1"/>
          </p:cNvSpPr>
          <p:nvPr>
            <p:ph type="body" idx="1"/>
          </p:nvPr>
        </p:nvSpPr>
        <p:spPr/>
        <p:txBody>
          <a:bodyPr/>
          <a:lstStyle/>
          <a:p>
            <a:pPr eaLnBrk="1" hangingPunct="1">
              <a:lnSpc>
                <a:spcPct val="90000"/>
              </a:lnSpc>
            </a:pPr>
            <a:r>
              <a:rPr lang="en-GB" smtClean="0"/>
              <a:t>The schedule needs to include the overview, with the project broken down into sensible chunks</a:t>
            </a:r>
          </a:p>
          <a:p>
            <a:pPr eaLnBrk="1" hangingPunct="1">
              <a:lnSpc>
                <a:spcPct val="90000"/>
              </a:lnSpc>
            </a:pPr>
            <a:r>
              <a:rPr lang="en-GB" smtClean="0"/>
              <a:t>By having the project broken up in this way, you will be able to start planning the first section in quite some detail</a:t>
            </a:r>
          </a:p>
          <a:p>
            <a:pPr eaLnBrk="1" hangingPunct="1">
              <a:lnSpc>
                <a:spcPct val="90000"/>
              </a:lnSpc>
            </a:pPr>
            <a:r>
              <a:rPr lang="en-GB" smtClean="0"/>
              <a:t>But from then on, it will start to be based more and more on blind guesswork and faith</a:t>
            </a:r>
          </a:p>
        </p:txBody>
      </p:sp>
    </p:spTree>
  </p:cSld>
  <p:clrMapOvr>
    <a:masterClrMapping/>
  </p:clrMapOvr>
  <p:timing>
    <p:tnLst>
      <p:par>
        <p:cTn id="1" dur="indefinite" restart="never" nodeType="tmRoot"/>
      </p:par>
    </p:tnLst>
  </p:timing>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5058" name="Rectangle 2"/>
          <p:cNvSpPr>
            <a:spLocks noGrp="1" noChangeArrowheads="1"/>
          </p:cNvSpPr>
          <p:nvPr>
            <p:ph type="title"/>
          </p:nvPr>
        </p:nvSpPr>
        <p:spPr/>
        <p:txBody>
          <a:bodyPr/>
          <a:lstStyle/>
          <a:p>
            <a:r>
              <a:rPr lang="en-GB" smtClean="0"/>
              <a:t>Work Breakdown Structure</a:t>
            </a:r>
          </a:p>
        </p:txBody>
      </p:sp>
      <p:sp>
        <p:nvSpPr>
          <p:cNvPr id="45059" name="Rectangle 3"/>
          <p:cNvSpPr>
            <a:spLocks noGrp="1" noChangeArrowheads="1"/>
          </p:cNvSpPr>
          <p:nvPr>
            <p:ph type="body" idx="1"/>
          </p:nvPr>
        </p:nvSpPr>
        <p:spPr/>
        <p:txBody>
          <a:bodyPr/>
          <a:lstStyle/>
          <a:p>
            <a:pPr>
              <a:buFontTx/>
              <a:buNone/>
            </a:pPr>
            <a:r>
              <a:rPr lang="en-GB" b="1" smtClean="0"/>
              <a:t>Definition</a:t>
            </a:r>
          </a:p>
          <a:p>
            <a:pPr>
              <a:buFontTx/>
              <a:buNone/>
            </a:pPr>
            <a:r>
              <a:rPr lang="en-GB" b="1" smtClean="0"/>
              <a:t>	</a:t>
            </a:r>
            <a:r>
              <a:rPr lang="en-GB" i="1" smtClean="0"/>
              <a:t>‘A deliverable-oriented hierarchical decomposition of the work to be executed by the project team to accomplish the project objectives and create the required deliverables.’</a:t>
            </a:r>
          </a:p>
          <a:p>
            <a:pPr>
              <a:buFontTx/>
              <a:buNone/>
            </a:pPr>
            <a:endParaRPr lang="en-GB" b="1" smtClean="0"/>
          </a:p>
        </p:txBody>
      </p:sp>
    </p:spTree>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6082" name="Rectangle 2"/>
          <p:cNvSpPr>
            <a:spLocks noGrp="1" noChangeArrowheads="1"/>
          </p:cNvSpPr>
          <p:nvPr>
            <p:ph type="title"/>
          </p:nvPr>
        </p:nvSpPr>
        <p:spPr/>
        <p:txBody>
          <a:bodyPr/>
          <a:lstStyle/>
          <a:p>
            <a:r>
              <a:rPr lang="en-GB" smtClean="0"/>
              <a:t>Work Breakdown Structure</a:t>
            </a:r>
          </a:p>
        </p:txBody>
      </p:sp>
      <p:sp>
        <p:nvSpPr>
          <p:cNvPr id="46083" name="Rectangle 3"/>
          <p:cNvSpPr>
            <a:spLocks noGrp="1" noChangeArrowheads="1"/>
          </p:cNvSpPr>
          <p:nvPr>
            <p:ph type="body" idx="1"/>
          </p:nvPr>
        </p:nvSpPr>
        <p:spPr>
          <a:xfrm>
            <a:off x="457200" y="1600200"/>
            <a:ext cx="8229600" cy="4997450"/>
          </a:xfrm>
        </p:spPr>
        <p:txBody>
          <a:bodyPr/>
          <a:lstStyle/>
          <a:p>
            <a:pPr marL="609600" indent="-609600">
              <a:buFontTx/>
              <a:buNone/>
            </a:pPr>
            <a:r>
              <a:rPr lang="en-GB" sz="2800" smtClean="0"/>
              <a:t>	Three reasons to use a WBS in your projects.</a:t>
            </a:r>
          </a:p>
          <a:p>
            <a:pPr marL="609600" indent="-609600">
              <a:buFontTx/>
              <a:buAutoNum type="arabicPeriod"/>
            </a:pPr>
            <a:r>
              <a:rPr lang="en-GB" sz="2800" smtClean="0"/>
              <a:t>It helps more accurately and specifically define and organise the scope of the total project</a:t>
            </a:r>
          </a:p>
          <a:p>
            <a:pPr marL="609600" indent="-609600">
              <a:buFontTx/>
              <a:buAutoNum type="arabicPeriod"/>
            </a:pPr>
            <a:r>
              <a:rPr lang="en-GB" sz="2800" smtClean="0"/>
              <a:t>Helps with assigning responsibilities, resource allocation, monitoring the project, and controlling the project</a:t>
            </a:r>
          </a:p>
          <a:p>
            <a:pPr marL="609600" indent="-609600">
              <a:buFontTx/>
              <a:buAutoNum type="arabicPeriod"/>
            </a:pPr>
            <a:r>
              <a:rPr lang="en-GB" sz="2800" smtClean="0"/>
              <a:t>Allows you to double check all the deliverables’ specifics with the stakeholders and make sure there is nothing missing or overlapping</a:t>
            </a:r>
          </a:p>
        </p:txBody>
      </p:sp>
    </p:spTree>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7106" name="Rectangle 2"/>
          <p:cNvSpPr>
            <a:spLocks noGrp="1" noChangeArrowheads="1"/>
          </p:cNvSpPr>
          <p:nvPr>
            <p:ph type="title"/>
          </p:nvPr>
        </p:nvSpPr>
        <p:spPr/>
        <p:txBody>
          <a:bodyPr/>
          <a:lstStyle/>
          <a:p>
            <a:r>
              <a:rPr lang="en-GB" smtClean="0"/>
              <a:t>Work Breakdown Structure</a:t>
            </a:r>
          </a:p>
        </p:txBody>
      </p:sp>
      <p:sp>
        <p:nvSpPr>
          <p:cNvPr id="47107" name="Rectangle 3"/>
          <p:cNvSpPr>
            <a:spLocks noGrp="1" noChangeArrowheads="1"/>
          </p:cNvSpPr>
          <p:nvPr>
            <p:ph type="body" idx="1"/>
          </p:nvPr>
        </p:nvSpPr>
        <p:spPr/>
        <p:txBody>
          <a:bodyPr/>
          <a:lstStyle/>
          <a:p>
            <a:r>
              <a:rPr lang="en-GB" smtClean="0"/>
              <a:t>The WBS makes the deliverables more precise and concrete so that the project team knows exactly what has to be accomplished within each deliverable</a:t>
            </a:r>
          </a:p>
          <a:p>
            <a:r>
              <a:rPr lang="en-GB" smtClean="0"/>
              <a:t>This also allows for better estimating of cost, risk, and time because you can work from the smaller tasks back up to the level of the entire project</a:t>
            </a:r>
          </a:p>
        </p:txBody>
      </p:sp>
    </p:spTree>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8130" name="Rectangle 2"/>
          <p:cNvSpPr>
            <a:spLocks noGrp="1" noChangeArrowheads="1"/>
          </p:cNvSpPr>
          <p:nvPr>
            <p:ph type="title"/>
          </p:nvPr>
        </p:nvSpPr>
        <p:spPr>
          <a:xfrm>
            <a:off x="179388" y="260350"/>
            <a:ext cx="8785225" cy="1143000"/>
          </a:xfrm>
        </p:spPr>
        <p:txBody>
          <a:bodyPr/>
          <a:lstStyle/>
          <a:p>
            <a:r>
              <a:rPr lang="en-GB" sz="4000" smtClean="0"/>
              <a:t>Work Breakdown Structure Process</a:t>
            </a:r>
          </a:p>
        </p:txBody>
      </p:sp>
      <p:sp>
        <p:nvSpPr>
          <p:cNvPr id="48131" name="Rectangle 3"/>
          <p:cNvSpPr>
            <a:spLocks noGrp="1" noChangeArrowheads="1"/>
          </p:cNvSpPr>
          <p:nvPr>
            <p:ph type="body" idx="1"/>
          </p:nvPr>
        </p:nvSpPr>
        <p:spPr/>
        <p:txBody>
          <a:bodyPr/>
          <a:lstStyle/>
          <a:p>
            <a:pPr>
              <a:buFontTx/>
              <a:buNone/>
            </a:pPr>
            <a:r>
              <a:rPr lang="en-GB" b="1" smtClean="0"/>
              <a:t>Inputs</a:t>
            </a:r>
          </a:p>
          <a:p>
            <a:r>
              <a:rPr lang="en-GB" smtClean="0"/>
              <a:t>The project scope statement</a:t>
            </a:r>
          </a:p>
          <a:p>
            <a:r>
              <a:rPr lang="en-GB" smtClean="0"/>
              <a:t>The project scope management plan</a:t>
            </a:r>
          </a:p>
          <a:p>
            <a:r>
              <a:rPr lang="en-GB" smtClean="0"/>
              <a:t>Organisational process assets</a:t>
            </a:r>
          </a:p>
          <a:p>
            <a:r>
              <a:rPr lang="en-GB" smtClean="0"/>
              <a:t>Approved change requests</a:t>
            </a:r>
          </a:p>
        </p:txBody>
      </p:sp>
    </p:spTree>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9154" name="Rectangle 2"/>
          <p:cNvSpPr>
            <a:spLocks noGrp="1" noChangeArrowheads="1"/>
          </p:cNvSpPr>
          <p:nvPr>
            <p:ph type="title"/>
          </p:nvPr>
        </p:nvSpPr>
        <p:spPr>
          <a:xfrm>
            <a:off x="179388" y="274638"/>
            <a:ext cx="8785225" cy="1143000"/>
          </a:xfrm>
        </p:spPr>
        <p:txBody>
          <a:bodyPr/>
          <a:lstStyle/>
          <a:p>
            <a:r>
              <a:rPr lang="en-GB" sz="4000" smtClean="0"/>
              <a:t>Work Breakdown Structure Process</a:t>
            </a:r>
          </a:p>
        </p:txBody>
      </p:sp>
      <p:sp>
        <p:nvSpPr>
          <p:cNvPr id="49155" name="Rectangle 3"/>
          <p:cNvSpPr>
            <a:spLocks noGrp="1" noChangeArrowheads="1"/>
          </p:cNvSpPr>
          <p:nvPr>
            <p:ph type="body" idx="1"/>
          </p:nvPr>
        </p:nvSpPr>
        <p:spPr>
          <a:xfrm>
            <a:off x="457200" y="1600200"/>
            <a:ext cx="8229600" cy="4997450"/>
          </a:xfrm>
        </p:spPr>
        <p:txBody>
          <a:bodyPr/>
          <a:lstStyle/>
          <a:p>
            <a:r>
              <a:rPr lang="en-GB" sz="2800" smtClean="0"/>
              <a:t>The work breakdown structure is the foundation for the detailed plan</a:t>
            </a:r>
          </a:p>
          <a:p>
            <a:r>
              <a:rPr lang="en-GB" sz="2800" smtClean="0"/>
              <a:t>The first step is to get your project team together</a:t>
            </a:r>
          </a:p>
          <a:p>
            <a:r>
              <a:rPr lang="en-GB" sz="2800" smtClean="0"/>
              <a:t>Your team possesses all the expertise, experience, and creative thinking that will be needed to get down to the specifics of each deliverable</a:t>
            </a:r>
          </a:p>
          <a:p>
            <a:r>
              <a:rPr lang="en-GB" sz="2800" smtClean="0"/>
              <a:t>The first level is the project title, and the second level is made up of all the deliverables for the project</a:t>
            </a:r>
          </a:p>
        </p:txBody>
      </p:sp>
    </p:spTree>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0178" name="Rectangle 2"/>
          <p:cNvSpPr>
            <a:spLocks noGrp="1" noChangeArrowheads="1"/>
          </p:cNvSpPr>
          <p:nvPr>
            <p:ph type="title"/>
          </p:nvPr>
        </p:nvSpPr>
        <p:spPr>
          <a:xfrm>
            <a:off x="179388" y="274638"/>
            <a:ext cx="8785225" cy="1143000"/>
          </a:xfrm>
        </p:spPr>
        <p:txBody>
          <a:bodyPr/>
          <a:lstStyle/>
          <a:p>
            <a:r>
              <a:rPr lang="en-GB" sz="4000" smtClean="0"/>
              <a:t>Work Breakdown Structure Process</a:t>
            </a:r>
          </a:p>
        </p:txBody>
      </p:sp>
      <p:sp>
        <p:nvSpPr>
          <p:cNvPr id="50179" name="Rectangle 3"/>
          <p:cNvSpPr>
            <a:spLocks noGrp="1" noChangeArrowheads="1"/>
          </p:cNvSpPr>
          <p:nvPr>
            <p:ph type="body" idx="1"/>
          </p:nvPr>
        </p:nvSpPr>
        <p:spPr>
          <a:xfrm>
            <a:off x="457200" y="1600200"/>
            <a:ext cx="8229600" cy="5068888"/>
          </a:xfrm>
        </p:spPr>
        <p:txBody>
          <a:bodyPr/>
          <a:lstStyle/>
          <a:p>
            <a:r>
              <a:rPr lang="en-GB" sz="2800" smtClean="0"/>
              <a:t>Once we have the first two levels set, it is time to launch into our decomposition</a:t>
            </a:r>
          </a:p>
          <a:p>
            <a:r>
              <a:rPr lang="en-GB" sz="2800" smtClean="0"/>
              <a:t>Decomposition is the act of breaking down deliverables into successively smaller chunks of work to be completed in order to achieve a level of work that can be both realistically managed by the project manager and completed within a given time frame by one or more team members</a:t>
            </a:r>
          </a:p>
          <a:p>
            <a:r>
              <a:rPr lang="en-GB" sz="2800" smtClean="0"/>
              <a:t>This level of breakdown and detail is called the work package</a:t>
            </a:r>
          </a:p>
        </p:txBody>
      </p:sp>
    </p:spTree>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1202" name="Rectangle 2"/>
          <p:cNvSpPr>
            <a:spLocks noGrp="1" noChangeArrowheads="1"/>
          </p:cNvSpPr>
          <p:nvPr>
            <p:ph type="title"/>
          </p:nvPr>
        </p:nvSpPr>
        <p:spPr>
          <a:xfrm>
            <a:off x="179388" y="274638"/>
            <a:ext cx="8785225" cy="1143000"/>
          </a:xfrm>
        </p:spPr>
        <p:txBody>
          <a:bodyPr/>
          <a:lstStyle/>
          <a:p>
            <a:r>
              <a:rPr lang="en-GB" sz="4000" smtClean="0"/>
              <a:t>Work Breakdown Structure Process</a:t>
            </a:r>
          </a:p>
        </p:txBody>
      </p:sp>
      <p:sp>
        <p:nvSpPr>
          <p:cNvPr id="51203" name="Rectangle 3"/>
          <p:cNvSpPr>
            <a:spLocks noGrp="1" noChangeArrowheads="1"/>
          </p:cNvSpPr>
          <p:nvPr>
            <p:ph type="body" idx="1"/>
          </p:nvPr>
        </p:nvSpPr>
        <p:spPr>
          <a:xfrm>
            <a:off x="457200" y="1600200"/>
            <a:ext cx="8229600" cy="4997450"/>
          </a:xfrm>
        </p:spPr>
        <p:txBody>
          <a:bodyPr/>
          <a:lstStyle/>
          <a:p>
            <a:pPr>
              <a:lnSpc>
                <a:spcPct val="90000"/>
              </a:lnSpc>
            </a:pPr>
            <a:r>
              <a:rPr lang="en-GB" smtClean="0"/>
              <a:t>Work packages are the lowest level of the WBS and are pieces of work that are specifically assigned to one person or one team of people to be completed</a:t>
            </a:r>
          </a:p>
          <a:p>
            <a:pPr>
              <a:lnSpc>
                <a:spcPct val="90000"/>
              </a:lnSpc>
            </a:pPr>
            <a:r>
              <a:rPr lang="en-GB" smtClean="0"/>
              <a:t>This is also the level at which the project manager has to monitor all project work</a:t>
            </a:r>
          </a:p>
          <a:p>
            <a:pPr>
              <a:lnSpc>
                <a:spcPct val="90000"/>
              </a:lnSpc>
            </a:pPr>
            <a:r>
              <a:rPr lang="en-GB" smtClean="0"/>
              <a:t>Now the million dollar question is how specific and small does a chunk of work need to be to still be considered a work package</a:t>
            </a:r>
          </a:p>
        </p:txBody>
      </p:sp>
    </p:spTree>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3250" name="Rectangle 2"/>
          <p:cNvSpPr>
            <a:spLocks noGrp="1" noChangeArrowheads="1"/>
          </p:cNvSpPr>
          <p:nvPr>
            <p:ph type="title"/>
          </p:nvPr>
        </p:nvSpPr>
        <p:spPr>
          <a:xfrm>
            <a:off x="179388" y="274638"/>
            <a:ext cx="8785225" cy="1143000"/>
          </a:xfrm>
        </p:spPr>
        <p:txBody>
          <a:bodyPr/>
          <a:lstStyle/>
          <a:p>
            <a:r>
              <a:rPr lang="en-GB" sz="4000" smtClean="0"/>
              <a:t>Work Breakdown Structure Process</a:t>
            </a:r>
          </a:p>
        </p:txBody>
      </p:sp>
      <p:sp>
        <p:nvSpPr>
          <p:cNvPr id="53251" name="Rectangle 3"/>
          <p:cNvSpPr>
            <a:spLocks noGrp="1" noChangeArrowheads="1"/>
          </p:cNvSpPr>
          <p:nvPr>
            <p:ph type="body" idx="1"/>
          </p:nvPr>
        </p:nvSpPr>
        <p:spPr>
          <a:xfrm>
            <a:off x="457200" y="1600200"/>
            <a:ext cx="8229600" cy="4997450"/>
          </a:xfrm>
        </p:spPr>
        <p:txBody>
          <a:bodyPr/>
          <a:lstStyle/>
          <a:p>
            <a:r>
              <a:rPr lang="en-GB" smtClean="0"/>
              <a:t>Now the team can brainstorm all the deliverables in the project, in no particular order</a:t>
            </a:r>
          </a:p>
          <a:p>
            <a:r>
              <a:rPr lang="en-GB" smtClean="0"/>
              <a:t>Write them down on Post-it notes and put them on a whiteboard or wall</a:t>
            </a:r>
          </a:p>
          <a:p>
            <a:r>
              <a:rPr lang="en-GB" smtClean="0"/>
              <a:t>Then the team can start to break down each deliverable into components and write each component on its own Post-it note</a:t>
            </a:r>
          </a:p>
        </p:txBody>
      </p:sp>
    </p:spTree>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4274" name="Rectangle 2"/>
          <p:cNvSpPr>
            <a:spLocks noGrp="1" noChangeArrowheads="1"/>
          </p:cNvSpPr>
          <p:nvPr>
            <p:ph type="title"/>
          </p:nvPr>
        </p:nvSpPr>
        <p:spPr/>
        <p:txBody>
          <a:bodyPr/>
          <a:lstStyle/>
          <a:p>
            <a:r>
              <a:rPr lang="en-GB" smtClean="0"/>
              <a:t>Work Breakdown Structure</a:t>
            </a:r>
          </a:p>
        </p:txBody>
      </p:sp>
      <p:sp>
        <p:nvSpPr>
          <p:cNvPr id="54275" name="Rectangle 3"/>
          <p:cNvSpPr>
            <a:spLocks noGrp="1" noChangeArrowheads="1"/>
          </p:cNvSpPr>
          <p:nvPr>
            <p:ph type="body" idx="1"/>
          </p:nvPr>
        </p:nvSpPr>
        <p:spPr>
          <a:xfrm>
            <a:off x="457200" y="1600200"/>
            <a:ext cx="8229600" cy="4997450"/>
          </a:xfrm>
        </p:spPr>
        <p:txBody>
          <a:bodyPr/>
          <a:lstStyle/>
          <a:p>
            <a:pPr>
              <a:lnSpc>
                <a:spcPct val="90000"/>
              </a:lnSpc>
            </a:pPr>
            <a:r>
              <a:rPr lang="en-GB" smtClean="0"/>
              <a:t>Now start to create your tree structure, everyone can easily see what has been accomplished and where you are heading</a:t>
            </a:r>
          </a:p>
          <a:p>
            <a:pPr>
              <a:lnSpc>
                <a:spcPct val="90000"/>
              </a:lnSpc>
            </a:pPr>
            <a:r>
              <a:rPr lang="en-GB" smtClean="0"/>
              <a:t>This technique allows for easy movement around of components within the WBS</a:t>
            </a:r>
          </a:p>
          <a:p>
            <a:pPr>
              <a:lnSpc>
                <a:spcPct val="90000"/>
              </a:lnSpc>
            </a:pPr>
            <a:r>
              <a:rPr lang="en-GB" smtClean="0"/>
              <a:t>You can use your newly created work breakdown structure to look for missing or overlapping pieces of each deliverable</a:t>
            </a:r>
          </a:p>
          <a:p>
            <a:pPr>
              <a:lnSpc>
                <a:spcPct val="90000"/>
              </a:lnSpc>
            </a:pPr>
            <a:r>
              <a:rPr lang="en-GB" smtClean="0"/>
              <a:t>This will help eliminate change requests and double work done down the road</a:t>
            </a:r>
          </a:p>
        </p:txBody>
      </p:sp>
    </p:spTree>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7346" name="Rectangle 2"/>
          <p:cNvSpPr>
            <a:spLocks noGrp="1" noChangeArrowheads="1"/>
          </p:cNvSpPr>
          <p:nvPr>
            <p:ph type="title"/>
          </p:nvPr>
        </p:nvSpPr>
        <p:spPr/>
        <p:txBody>
          <a:bodyPr/>
          <a:lstStyle/>
          <a:p>
            <a:r>
              <a:rPr lang="en-GB" smtClean="0"/>
              <a:t>Pitfalls to Creating a WBS</a:t>
            </a:r>
          </a:p>
        </p:txBody>
      </p:sp>
      <p:sp>
        <p:nvSpPr>
          <p:cNvPr id="57347" name="Rectangle 3"/>
          <p:cNvSpPr>
            <a:spLocks noGrp="1" noChangeArrowheads="1"/>
          </p:cNvSpPr>
          <p:nvPr>
            <p:ph type="body" idx="1"/>
          </p:nvPr>
        </p:nvSpPr>
        <p:spPr/>
        <p:txBody>
          <a:bodyPr/>
          <a:lstStyle/>
          <a:p>
            <a:pPr marL="609600" indent="-609600">
              <a:buFontTx/>
              <a:buNone/>
            </a:pPr>
            <a:r>
              <a:rPr lang="en-GB" b="1" smtClean="0"/>
              <a:t>Five common pitfalls</a:t>
            </a:r>
          </a:p>
          <a:p>
            <a:pPr marL="609600" indent="-609600">
              <a:buFontTx/>
              <a:buAutoNum type="arabicPeriod"/>
            </a:pPr>
            <a:r>
              <a:rPr lang="en-GB" smtClean="0"/>
              <a:t>Level of work package detail</a:t>
            </a:r>
          </a:p>
          <a:p>
            <a:pPr marL="609600" indent="-609600">
              <a:buFontTx/>
              <a:buAutoNum type="arabicPeriod"/>
            </a:pPr>
            <a:r>
              <a:rPr lang="en-GB" smtClean="0"/>
              <a:t>Deliverables not activities or tasks</a:t>
            </a:r>
          </a:p>
          <a:p>
            <a:pPr marL="609600" indent="-609600">
              <a:buFontTx/>
              <a:buAutoNum type="arabicPeriod"/>
            </a:pPr>
            <a:r>
              <a:rPr lang="en-GB" smtClean="0"/>
              <a:t>WBS is not a plan or schedule</a:t>
            </a:r>
          </a:p>
          <a:p>
            <a:pPr marL="609600" indent="-609600">
              <a:buFontTx/>
              <a:buAutoNum type="arabicPeriod"/>
            </a:pPr>
            <a:r>
              <a:rPr lang="en-GB" smtClean="0"/>
              <a:t>WBS updates require change control</a:t>
            </a:r>
          </a:p>
          <a:p>
            <a:pPr marL="609600" indent="-609600">
              <a:buFontTx/>
              <a:buAutoNum type="arabicPeriod"/>
            </a:pPr>
            <a:r>
              <a:rPr lang="en-GB" smtClean="0"/>
              <a:t>WBS is not an organisational hierarchy</a:t>
            </a:r>
          </a:p>
          <a:p>
            <a:pPr marL="609600" indent="-609600">
              <a:buFontTx/>
              <a:buNone/>
            </a:pPr>
            <a:endParaRPr lang="en-GB" smtClean="0"/>
          </a:p>
        </p:txBody>
      </p:sp>
    </p:spTree>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4514" name="Rectangle 2"/>
          <p:cNvSpPr>
            <a:spLocks noGrp="1" noChangeArrowheads="1"/>
          </p:cNvSpPr>
          <p:nvPr>
            <p:ph type="title"/>
          </p:nvPr>
        </p:nvSpPr>
        <p:spPr/>
        <p:txBody>
          <a:bodyPr/>
          <a:lstStyle/>
          <a:p>
            <a:r>
              <a:rPr lang="en-GB" smtClean="0"/>
              <a:t>Critical Path</a:t>
            </a:r>
          </a:p>
        </p:txBody>
      </p:sp>
      <p:sp>
        <p:nvSpPr>
          <p:cNvPr id="64515" name="Rectangle 3"/>
          <p:cNvSpPr>
            <a:spLocks noGrp="1" noChangeArrowheads="1"/>
          </p:cNvSpPr>
          <p:nvPr>
            <p:ph type="body" idx="1"/>
          </p:nvPr>
        </p:nvSpPr>
        <p:spPr/>
        <p:txBody>
          <a:bodyPr/>
          <a:lstStyle/>
          <a:p>
            <a:r>
              <a:rPr lang="en-GB" smtClean="0"/>
              <a:t>Knowing the critical path in a project greatly contributes to determining its delivery schedule</a:t>
            </a:r>
          </a:p>
          <a:p>
            <a:r>
              <a:rPr lang="en-GB" smtClean="0"/>
              <a:t>If you want to deliver on time, or shorten the project duration, focus your attention on the critical path</a:t>
            </a:r>
          </a:p>
        </p:txBody>
      </p:sp>
    </p:spTree>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5538" name="Rectangle 2"/>
          <p:cNvSpPr>
            <a:spLocks noGrp="1" noChangeArrowheads="1"/>
          </p:cNvSpPr>
          <p:nvPr>
            <p:ph type="title"/>
          </p:nvPr>
        </p:nvSpPr>
        <p:spPr/>
        <p:txBody>
          <a:bodyPr/>
          <a:lstStyle/>
          <a:p>
            <a:r>
              <a:rPr lang="en-GB" smtClean="0"/>
              <a:t>Critical Path</a:t>
            </a:r>
          </a:p>
        </p:txBody>
      </p:sp>
      <p:sp>
        <p:nvSpPr>
          <p:cNvPr id="65539" name="Rectangle 3"/>
          <p:cNvSpPr>
            <a:spLocks noGrp="1" noChangeArrowheads="1"/>
          </p:cNvSpPr>
          <p:nvPr>
            <p:ph type="body" idx="1"/>
          </p:nvPr>
        </p:nvSpPr>
        <p:spPr>
          <a:xfrm>
            <a:off x="457200" y="1600200"/>
            <a:ext cx="8229600" cy="5068888"/>
          </a:xfrm>
        </p:spPr>
        <p:txBody>
          <a:bodyPr/>
          <a:lstStyle/>
          <a:p>
            <a:pPr>
              <a:lnSpc>
                <a:spcPct val="90000"/>
              </a:lnSpc>
            </a:pPr>
            <a:r>
              <a:rPr lang="en-GB" b="1" u="sng" smtClean="0"/>
              <a:t>Estimate the tasks individually</a:t>
            </a:r>
            <a:r>
              <a:rPr lang="en-GB" smtClean="0"/>
              <a:t>: - make a list first.  Do not put it directly into the Gantt Chart because doing so may influence the estimates as you start to consider the time line.  In your list, just put estimates based on the work needed to accomplish the task</a:t>
            </a:r>
          </a:p>
          <a:p>
            <a:pPr>
              <a:lnSpc>
                <a:spcPct val="90000"/>
              </a:lnSpc>
            </a:pPr>
            <a:r>
              <a:rPr lang="en-GB" b="1" u="sng" smtClean="0"/>
              <a:t>Identify the task dependencies</a:t>
            </a:r>
            <a:r>
              <a:rPr lang="en-GB" smtClean="0"/>
              <a:t>: - some tasks cannot start until prior tasks are finished.  Obviously, you can’t install a roof over a house with no walls</a:t>
            </a:r>
            <a:endParaRPr lang="en-GB" b="1" u="sng" smtClean="0"/>
          </a:p>
        </p:txBody>
      </p:sp>
    </p:spTree>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6562" name="Rectangle 2"/>
          <p:cNvSpPr>
            <a:spLocks noGrp="1" noChangeArrowheads="1"/>
          </p:cNvSpPr>
          <p:nvPr>
            <p:ph type="title"/>
          </p:nvPr>
        </p:nvSpPr>
        <p:spPr/>
        <p:txBody>
          <a:bodyPr/>
          <a:lstStyle/>
          <a:p>
            <a:r>
              <a:rPr lang="en-GB" smtClean="0"/>
              <a:t>Critical Path</a:t>
            </a:r>
          </a:p>
        </p:txBody>
      </p:sp>
      <p:sp>
        <p:nvSpPr>
          <p:cNvPr id="66563" name="Rectangle 3"/>
          <p:cNvSpPr>
            <a:spLocks noGrp="1" noChangeArrowheads="1"/>
          </p:cNvSpPr>
          <p:nvPr>
            <p:ph type="body" idx="1"/>
          </p:nvPr>
        </p:nvSpPr>
        <p:spPr>
          <a:xfrm>
            <a:off x="457200" y="1600200"/>
            <a:ext cx="8229600" cy="4924425"/>
          </a:xfrm>
        </p:spPr>
        <p:txBody>
          <a:bodyPr/>
          <a:lstStyle/>
          <a:p>
            <a:r>
              <a:rPr lang="en-GB" sz="2800" b="1" u="sng" smtClean="0"/>
              <a:t>Create your Gantt Chart</a:t>
            </a:r>
            <a:r>
              <a:rPr lang="en-GB" sz="2800" smtClean="0"/>
              <a:t>: - when creating the Gantt chart, make sure you use the original estimates (from step 1) and adjust the task based on dependencies (from step 2).  And, don’t try to schedule putting a roof on and building walls in parallel</a:t>
            </a:r>
          </a:p>
          <a:p>
            <a:r>
              <a:rPr lang="en-GB" sz="2800" b="1" u="sng" smtClean="0"/>
              <a:t>Identify your critical path (s)</a:t>
            </a:r>
            <a:r>
              <a:rPr lang="en-GB" sz="2800" smtClean="0"/>
              <a:t>: - find the longest path of tasks in the Gantt chart.  This defines your critical path.  Take note that you may have more than one critical path in your schedule; and not all tasks are part of the critical path</a:t>
            </a:r>
            <a:endParaRPr lang="en-GB" sz="2800" b="1" u="sng" smtClean="0"/>
          </a:p>
        </p:txBody>
      </p:sp>
    </p:spTree>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7586" name="Rectangle 2"/>
          <p:cNvSpPr>
            <a:spLocks noGrp="1" noChangeArrowheads="1"/>
          </p:cNvSpPr>
          <p:nvPr>
            <p:ph type="title"/>
          </p:nvPr>
        </p:nvSpPr>
        <p:spPr/>
        <p:txBody>
          <a:bodyPr/>
          <a:lstStyle/>
          <a:p>
            <a:r>
              <a:rPr lang="en-GB" smtClean="0"/>
              <a:t>Critical Path Mapping</a:t>
            </a:r>
          </a:p>
        </p:txBody>
      </p:sp>
      <p:sp>
        <p:nvSpPr>
          <p:cNvPr id="67587" name="Rectangle 3"/>
          <p:cNvSpPr>
            <a:spLocks noGrp="1" noChangeArrowheads="1"/>
          </p:cNvSpPr>
          <p:nvPr>
            <p:ph type="body" idx="1"/>
          </p:nvPr>
        </p:nvSpPr>
        <p:spPr>
          <a:xfrm>
            <a:off x="457200" y="1600200"/>
            <a:ext cx="8229600" cy="5068888"/>
          </a:xfrm>
        </p:spPr>
        <p:txBody>
          <a:bodyPr/>
          <a:lstStyle/>
          <a:p>
            <a:r>
              <a:rPr lang="en-GB" sz="2800" smtClean="0"/>
              <a:t>The activity network diagram is a method of displaying the timelines of all the various sub tasks that are involved in any project</a:t>
            </a:r>
          </a:p>
          <a:p>
            <a:r>
              <a:rPr lang="en-GB" sz="2800" smtClean="0"/>
              <a:t>By doing this, the total task duration and the earliest and latest start and finish times for each task are also calculated and displayed</a:t>
            </a:r>
          </a:p>
          <a:p>
            <a:r>
              <a:rPr lang="en-GB" sz="2800" smtClean="0"/>
              <a:t>In addition to showing which sub-tasks are critical to on-time task completion, the activity network diagram can help determine where extra effort to speed a sub-task will have the greatest payoff to overall speed</a:t>
            </a:r>
          </a:p>
        </p:txBody>
      </p:sp>
    </p:spTree>
  </p:cSld>
  <p:clrMapOvr>
    <a:masterClrMapping/>
  </p:clrMapOvr>
  <p:timing>
    <p:tnLst>
      <p:par>
        <p:cTn id="1" dur="indefinite" restart="never" nodeType="tmRoot"/>
      </p:par>
    </p:tnLst>
  </p:timing>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6802" name="Rectangle 2"/>
          <p:cNvSpPr>
            <a:spLocks noGrp="1" noChangeArrowheads="1"/>
          </p:cNvSpPr>
          <p:nvPr>
            <p:ph type="title"/>
          </p:nvPr>
        </p:nvSpPr>
        <p:spPr/>
        <p:txBody>
          <a:bodyPr/>
          <a:lstStyle/>
          <a:p>
            <a:r>
              <a:rPr lang="en-GB" smtClean="0"/>
              <a:t>Critical Path Mapping</a:t>
            </a:r>
          </a:p>
        </p:txBody>
      </p:sp>
      <p:sp>
        <p:nvSpPr>
          <p:cNvPr id="76803" name="Rectangle 3"/>
          <p:cNvSpPr>
            <a:spLocks noGrp="1" noChangeArrowheads="1"/>
          </p:cNvSpPr>
          <p:nvPr>
            <p:ph type="body" idx="1"/>
          </p:nvPr>
        </p:nvSpPr>
        <p:spPr/>
        <p:txBody>
          <a:bodyPr/>
          <a:lstStyle/>
          <a:p>
            <a:pPr>
              <a:buFontTx/>
              <a:buNone/>
            </a:pPr>
            <a:r>
              <a:rPr lang="en-GB" b="1" u="sng" smtClean="0"/>
              <a:t>Slack time</a:t>
            </a:r>
            <a:r>
              <a:rPr lang="en-GB" smtClean="0"/>
              <a:t>: - is defined as</a:t>
            </a:r>
          </a:p>
          <a:p>
            <a:pPr>
              <a:buFontTx/>
              <a:buNone/>
            </a:pPr>
            <a:endParaRPr lang="en-GB" smtClean="0"/>
          </a:p>
          <a:p>
            <a:pPr>
              <a:buFontTx/>
              <a:buNone/>
            </a:pPr>
            <a:r>
              <a:rPr lang="en-GB" smtClean="0"/>
              <a:t>	‘</a:t>
            </a:r>
            <a:r>
              <a:rPr lang="en-GB" i="1" smtClean="0"/>
              <a:t>Is the amount of time that a scheduled activity can be delayed without delaying the early start of any immediately following scheduled activities.’</a:t>
            </a:r>
            <a:endParaRPr lang="en-GB" b="1" u="sng" smtClean="0"/>
          </a:p>
        </p:txBody>
      </p:sp>
    </p:spTree>
  </p:cSld>
  <p:clrMapOvr>
    <a:masterClrMapping/>
  </p:clrMapOvr>
  <p:timing>
    <p:tnLst>
      <p:par>
        <p:cTn id="1" dur="indefinite" restart="never" nodeType="tmRoot"/>
      </p:par>
    </p:tnLst>
  </p:timing>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7826" name="Rectangle 2"/>
          <p:cNvSpPr>
            <a:spLocks noGrp="1" noChangeArrowheads="1"/>
          </p:cNvSpPr>
          <p:nvPr>
            <p:ph type="title"/>
          </p:nvPr>
        </p:nvSpPr>
        <p:spPr/>
        <p:txBody>
          <a:bodyPr/>
          <a:lstStyle/>
          <a:p>
            <a:r>
              <a:rPr lang="en-GB" smtClean="0"/>
              <a:t>Critical Path Mapping</a:t>
            </a:r>
          </a:p>
        </p:txBody>
      </p:sp>
      <p:sp>
        <p:nvSpPr>
          <p:cNvPr id="77827" name="Rectangle 3"/>
          <p:cNvSpPr>
            <a:spLocks noGrp="1" noChangeArrowheads="1"/>
          </p:cNvSpPr>
          <p:nvPr>
            <p:ph type="body" idx="1"/>
          </p:nvPr>
        </p:nvSpPr>
        <p:spPr/>
        <p:txBody>
          <a:bodyPr/>
          <a:lstStyle/>
          <a:p>
            <a:pPr>
              <a:buFontTx/>
              <a:buNone/>
            </a:pPr>
            <a:r>
              <a:rPr lang="en-GB" b="1" u="sng" smtClean="0"/>
              <a:t>Slack time</a:t>
            </a:r>
          </a:p>
          <a:p>
            <a:r>
              <a:rPr lang="en-GB" smtClean="0"/>
              <a:t>To calculate the slack time for any job or task, subtract the earliest start time from the latest start time</a:t>
            </a:r>
          </a:p>
          <a:p>
            <a:r>
              <a:rPr lang="en-GB" smtClean="0"/>
              <a:t>All of the jobs on the critical path, by definition, will have zero slack time</a:t>
            </a:r>
          </a:p>
        </p:txBody>
      </p:sp>
    </p:spTree>
  </p:cSld>
  <p:clrMapOvr>
    <a:masterClrMapping/>
  </p:clrMapOvr>
  <p:timing>
    <p:tnLst>
      <p:par>
        <p:cTn id="1" dur="indefinite" restart="never" nodeType="tmRoot"/>
      </p:par>
    </p:tnLst>
  </p:timing>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8850" name="Rectangle 2"/>
          <p:cNvSpPr>
            <a:spLocks noGrp="1" noChangeArrowheads="1"/>
          </p:cNvSpPr>
          <p:nvPr>
            <p:ph type="title"/>
          </p:nvPr>
        </p:nvSpPr>
        <p:spPr/>
        <p:txBody>
          <a:bodyPr/>
          <a:lstStyle/>
          <a:p>
            <a:r>
              <a:rPr lang="en-GB" smtClean="0"/>
              <a:t>Critical Path Mapping</a:t>
            </a:r>
          </a:p>
        </p:txBody>
      </p:sp>
      <p:sp>
        <p:nvSpPr>
          <p:cNvPr id="78851" name="Rectangle 3"/>
          <p:cNvSpPr>
            <a:spLocks noGrp="1" noChangeArrowheads="1"/>
          </p:cNvSpPr>
          <p:nvPr>
            <p:ph type="body" idx="1"/>
          </p:nvPr>
        </p:nvSpPr>
        <p:spPr/>
        <p:txBody>
          <a:bodyPr/>
          <a:lstStyle/>
          <a:p>
            <a:pPr>
              <a:lnSpc>
                <a:spcPct val="90000"/>
              </a:lnSpc>
              <a:buFontTx/>
              <a:buNone/>
            </a:pPr>
            <a:r>
              <a:rPr lang="en-GB" b="1" u="sng" smtClean="0"/>
              <a:t>Slack time</a:t>
            </a:r>
          </a:p>
          <a:p>
            <a:pPr>
              <a:lnSpc>
                <a:spcPct val="90000"/>
              </a:lnSpc>
            </a:pPr>
            <a:r>
              <a:rPr lang="en-GB" smtClean="0"/>
              <a:t>Remember slack time is dependent on the time of completion of the previous job or task</a:t>
            </a:r>
          </a:p>
          <a:p>
            <a:pPr>
              <a:lnSpc>
                <a:spcPct val="90000"/>
              </a:lnSpc>
            </a:pPr>
            <a:r>
              <a:rPr lang="en-GB" smtClean="0"/>
              <a:t>If some of the slack time in a path other than the critical path is used in an early task, the slack times for the remaining tasks in that path will each be reduced by that amount</a:t>
            </a:r>
          </a:p>
        </p:txBody>
      </p:sp>
    </p:spTree>
  </p:cSld>
  <p:clrMapOvr>
    <a:masterClrMapping/>
  </p:clrMapOvr>
  <p:timing>
    <p:tnLst>
      <p:par>
        <p:cTn id="1" dur="indefinite" restart="never" nodeType="tmRoot"/>
      </p:par>
    </p:tnLst>
  </p:timing>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9874" name="Rectangle 2"/>
          <p:cNvSpPr>
            <a:spLocks noGrp="1" noChangeArrowheads="1"/>
          </p:cNvSpPr>
          <p:nvPr>
            <p:ph type="title"/>
          </p:nvPr>
        </p:nvSpPr>
        <p:spPr/>
        <p:txBody>
          <a:bodyPr/>
          <a:lstStyle/>
          <a:p>
            <a:r>
              <a:rPr lang="en-GB" smtClean="0"/>
              <a:t>Critical Path Mapping</a:t>
            </a:r>
          </a:p>
        </p:txBody>
      </p:sp>
      <p:sp>
        <p:nvSpPr>
          <p:cNvPr id="79875" name="Rectangle 3"/>
          <p:cNvSpPr>
            <a:spLocks noGrp="1" noChangeArrowheads="1"/>
          </p:cNvSpPr>
          <p:nvPr>
            <p:ph type="body" idx="1"/>
          </p:nvPr>
        </p:nvSpPr>
        <p:spPr>
          <a:xfrm>
            <a:off x="457200" y="1600200"/>
            <a:ext cx="8229600" cy="4997450"/>
          </a:xfrm>
        </p:spPr>
        <p:txBody>
          <a:bodyPr/>
          <a:lstStyle/>
          <a:p>
            <a:pPr>
              <a:lnSpc>
                <a:spcPct val="90000"/>
              </a:lnSpc>
              <a:buFontTx/>
              <a:buNone/>
            </a:pPr>
            <a:r>
              <a:rPr lang="en-GB" b="1" u="sng" smtClean="0"/>
              <a:t>Dummy activities</a:t>
            </a:r>
          </a:p>
          <a:p>
            <a:pPr>
              <a:lnSpc>
                <a:spcPct val="90000"/>
              </a:lnSpc>
            </a:pPr>
            <a:r>
              <a:rPr lang="en-GB" smtClean="0"/>
              <a:t>A dummy is an extra node symbol used to clarify an activity network diagram if one node has more than one job or task feeding into it from one other node</a:t>
            </a:r>
          </a:p>
          <a:p>
            <a:pPr>
              <a:lnSpc>
                <a:spcPct val="90000"/>
              </a:lnSpc>
            </a:pPr>
            <a:r>
              <a:rPr lang="en-GB" smtClean="0"/>
              <a:t>Since the diagram cannot show two activities coming from one node and going to another, a dummy node is created with zero as the job duration shown on the arrow connecting them</a:t>
            </a:r>
          </a:p>
          <a:p>
            <a:pPr>
              <a:lnSpc>
                <a:spcPct val="90000"/>
              </a:lnSpc>
              <a:buFontTx/>
              <a:buNone/>
            </a:pPr>
            <a:endParaRPr lang="en-GB" b="1" u="sng" smtClean="0"/>
          </a:p>
        </p:txBody>
      </p:sp>
    </p:spTree>
  </p:cSld>
  <p:clrMapOvr>
    <a:masterClrMapping/>
  </p:clrMapOvr>
  <p:timing>
    <p:tnLst>
      <p:par>
        <p:cTn id="1" dur="indefinite" restart="never" nodeType="tmRoot"/>
      </p:par>
    </p:tnLst>
  </p:timing>
</p:sld>
</file>

<file path=ppt/slides/slide4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0898" name="Rectangle 2"/>
          <p:cNvSpPr>
            <a:spLocks noGrp="1" noChangeArrowheads="1"/>
          </p:cNvSpPr>
          <p:nvPr>
            <p:ph type="title"/>
          </p:nvPr>
        </p:nvSpPr>
        <p:spPr/>
        <p:txBody>
          <a:bodyPr/>
          <a:lstStyle/>
          <a:p>
            <a:r>
              <a:rPr lang="en-GB" smtClean="0"/>
              <a:t>Critical Path Mapping</a:t>
            </a:r>
          </a:p>
        </p:txBody>
      </p:sp>
      <p:sp>
        <p:nvSpPr>
          <p:cNvPr id="80899" name="Rectangle 3"/>
          <p:cNvSpPr>
            <a:spLocks noGrp="1" noChangeArrowheads="1"/>
          </p:cNvSpPr>
          <p:nvPr>
            <p:ph type="body" idx="1"/>
          </p:nvPr>
        </p:nvSpPr>
        <p:spPr/>
        <p:txBody>
          <a:bodyPr/>
          <a:lstStyle/>
          <a:p>
            <a:pPr marL="609600" indent="-609600">
              <a:buFontTx/>
              <a:buAutoNum type="arabicPeriod" startAt="7"/>
            </a:pPr>
            <a:r>
              <a:rPr lang="en-GB" smtClean="0"/>
              <a:t>Review the completed activity network diagram with the people who will be doing the work described by it</a:t>
            </a:r>
          </a:p>
          <a:p>
            <a:pPr marL="609600" indent="-609600">
              <a:buFontTx/>
              <a:buNone/>
            </a:pPr>
            <a:r>
              <a:rPr lang="en-GB" smtClean="0"/>
              <a:t>	</a:t>
            </a:r>
          </a:p>
          <a:p>
            <a:pPr marL="609600" indent="-609600">
              <a:buFontTx/>
              <a:buNone/>
            </a:pPr>
            <a:r>
              <a:rPr lang="en-GB" smtClean="0"/>
              <a:t>	Consider any feedback</a:t>
            </a:r>
          </a:p>
          <a:p>
            <a:pPr marL="609600" indent="-609600">
              <a:buFontTx/>
              <a:buNone/>
            </a:pPr>
            <a:r>
              <a:rPr lang="en-GB" smtClean="0"/>
              <a:t>	Expand or modify the diagram as necessary to fit the actual situation</a:t>
            </a:r>
          </a:p>
        </p:txBody>
      </p:sp>
    </p:spTree>
  </p:cSld>
  <p:clrMapOvr>
    <a:masterClrMapping/>
  </p:clrMapOvr>
  <p:timing>
    <p:tnLst>
      <p:par>
        <p:cTn id="1" dur="indefinite" restart="never" nodeType="tmRoot"/>
      </p:par>
    </p:tnLst>
  </p:timing>
</p:sld>
</file>

<file path=ppt/slides/slide4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22" name="Rectangle 2"/>
          <p:cNvSpPr>
            <a:spLocks noGrp="1" noChangeArrowheads="1"/>
          </p:cNvSpPr>
          <p:nvPr>
            <p:ph type="title"/>
          </p:nvPr>
        </p:nvSpPr>
        <p:spPr/>
        <p:txBody>
          <a:bodyPr/>
          <a:lstStyle/>
          <a:p>
            <a:r>
              <a:rPr lang="en-GB" smtClean="0"/>
              <a:t>Estimate time</a:t>
            </a:r>
          </a:p>
        </p:txBody>
      </p:sp>
      <p:sp>
        <p:nvSpPr>
          <p:cNvPr id="81923" name="Rectangle 3"/>
          <p:cNvSpPr>
            <a:spLocks noGrp="1" noChangeArrowheads="1"/>
          </p:cNvSpPr>
          <p:nvPr>
            <p:ph type="body" idx="1"/>
          </p:nvPr>
        </p:nvSpPr>
        <p:spPr>
          <a:xfrm>
            <a:off x="457200" y="1600200"/>
            <a:ext cx="8229600" cy="5068888"/>
          </a:xfrm>
        </p:spPr>
        <p:txBody>
          <a:bodyPr/>
          <a:lstStyle/>
          <a:p>
            <a:pPr>
              <a:lnSpc>
                <a:spcPct val="90000"/>
              </a:lnSpc>
              <a:buFontTx/>
              <a:buNone/>
            </a:pPr>
            <a:r>
              <a:rPr lang="en-GB" smtClean="0"/>
              <a:t>Make sure you have allowed time for</a:t>
            </a:r>
          </a:p>
          <a:p>
            <a:pPr>
              <a:lnSpc>
                <a:spcPct val="90000"/>
              </a:lnSpc>
            </a:pPr>
            <a:r>
              <a:rPr lang="en-GB" smtClean="0"/>
              <a:t>Accidents and emergencies</a:t>
            </a:r>
          </a:p>
          <a:p>
            <a:pPr>
              <a:lnSpc>
                <a:spcPct val="90000"/>
              </a:lnSpc>
            </a:pPr>
            <a:r>
              <a:rPr lang="en-GB" smtClean="0"/>
              <a:t>Internal/external meetings</a:t>
            </a:r>
          </a:p>
          <a:p>
            <a:pPr>
              <a:lnSpc>
                <a:spcPct val="90000"/>
              </a:lnSpc>
            </a:pPr>
            <a:r>
              <a:rPr lang="en-GB" smtClean="0"/>
              <a:t>Holiday and sickness in key staff</a:t>
            </a:r>
          </a:p>
          <a:p>
            <a:pPr>
              <a:lnSpc>
                <a:spcPct val="90000"/>
              </a:lnSpc>
            </a:pPr>
            <a:r>
              <a:rPr lang="en-GB" smtClean="0"/>
              <a:t>Breakdowns in equipment</a:t>
            </a:r>
          </a:p>
          <a:p>
            <a:pPr>
              <a:lnSpc>
                <a:spcPct val="90000"/>
              </a:lnSpc>
            </a:pPr>
            <a:r>
              <a:rPr lang="en-GB" smtClean="0"/>
              <a:t>Missed deliveries by suppliers</a:t>
            </a:r>
          </a:p>
          <a:p>
            <a:pPr>
              <a:lnSpc>
                <a:spcPct val="90000"/>
              </a:lnSpc>
            </a:pPr>
            <a:r>
              <a:rPr lang="en-GB" smtClean="0"/>
              <a:t>Interruptions by customers, suppliers and contractors</a:t>
            </a:r>
          </a:p>
          <a:p>
            <a:pPr>
              <a:lnSpc>
                <a:spcPct val="90000"/>
              </a:lnSpc>
            </a:pPr>
            <a:r>
              <a:rPr lang="en-GB" smtClean="0"/>
              <a:t>Quality control rejections</a:t>
            </a:r>
          </a:p>
        </p:txBody>
      </p:sp>
    </p:spTree>
  </p:cSld>
  <p:clrMapOvr>
    <a:masterClrMapping/>
  </p:clrMapOvr>
  <p:timing>
    <p:tnLst>
      <p:par>
        <p:cTn id="1" dur="indefinite" restart="never" nodeType="tmRoot"/>
      </p:par>
    </p:tnLst>
  </p:timing>
</p:sld>
</file>

<file path=ppt/slides/slide4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2946" name="Rectangle 2"/>
          <p:cNvSpPr>
            <a:spLocks noGrp="1" noChangeArrowheads="1"/>
          </p:cNvSpPr>
          <p:nvPr>
            <p:ph type="title"/>
          </p:nvPr>
        </p:nvSpPr>
        <p:spPr/>
        <p:txBody>
          <a:bodyPr/>
          <a:lstStyle/>
          <a:p>
            <a:r>
              <a:rPr lang="en-US" smtClean="0"/>
              <a:t>Role of the Project Manager</a:t>
            </a:r>
          </a:p>
        </p:txBody>
      </p:sp>
      <p:sp>
        <p:nvSpPr>
          <p:cNvPr id="82947" name="Rectangle 3"/>
          <p:cNvSpPr>
            <a:spLocks noGrp="1" noChangeArrowheads="1"/>
          </p:cNvSpPr>
          <p:nvPr>
            <p:ph type="body" idx="1"/>
          </p:nvPr>
        </p:nvSpPr>
        <p:spPr>
          <a:xfrm>
            <a:off x="457200" y="1600200"/>
            <a:ext cx="8229600" cy="4997450"/>
          </a:xfrm>
        </p:spPr>
        <p:txBody>
          <a:bodyPr/>
          <a:lstStyle/>
          <a:p>
            <a:pPr>
              <a:lnSpc>
                <a:spcPct val="90000"/>
              </a:lnSpc>
            </a:pPr>
            <a:r>
              <a:rPr lang="en-US" smtClean="0"/>
              <a:t>A project manager is the person who has overall responsibility for the successful initiation, planning, execution and closure of a project</a:t>
            </a:r>
          </a:p>
          <a:p>
            <a:pPr>
              <a:lnSpc>
                <a:spcPct val="90000"/>
              </a:lnSpc>
            </a:pPr>
            <a:r>
              <a:rPr lang="en-US" smtClean="0"/>
              <a:t>The project manager must possess a combination of skills including an ability to ask penetrating questions, detect unstated assumptions and resolve interpersonal conflicts as well as more systematic management skills</a:t>
            </a:r>
          </a:p>
        </p:txBody>
      </p:sp>
    </p:spTree>
  </p:cSld>
  <p:clrMapOvr>
    <a:masterClrMapping/>
  </p:clrMapOvr>
  <p:timing>
    <p:tnLst>
      <p:par>
        <p:cTn id="1" dur="indefinite" restart="never" nodeType="tmRoot"/>
      </p:par>
    </p:tnLst>
  </p:timing>
</p:sld>
</file>

<file path=ppt/slides/slide4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5234" name="Rectangle 2"/>
          <p:cNvSpPr>
            <a:spLocks noGrp="1" noChangeArrowheads="1"/>
          </p:cNvSpPr>
          <p:nvPr>
            <p:ph type="title"/>
          </p:nvPr>
        </p:nvSpPr>
        <p:spPr/>
        <p:txBody>
          <a:bodyPr/>
          <a:lstStyle/>
          <a:p>
            <a:r>
              <a:rPr lang="en-US" smtClean="0"/>
              <a:t>Role of the Project Manager</a:t>
            </a:r>
            <a:endParaRPr lang="en-GB" smtClean="0"/>
          </a:p>
        </p:txBody>
      </p:sp>
      <p:sp>
        <p:nvSpPr>
          <p:cNvPr id="95235" name="Rectangle 3"/>
          <p:cNvSpPr>
            <a:spLocks noGrp="1" noChangeArrowheads="1"/>
          </p:cNvSpPr>
          <p:nvPr>
            <p:ph type="body" idx="1"/>
          </p:nvPr>
        </p:nvSpPr>
        <p:spPr>
          <a:xfrm>
            <a:off x="457200" y="1600200"/>
            <a:ext cx="8229600" cy="4997450"/>
          </a:xfrm>
        </p:spPr>
        <p:txBody>
          <a:bodyPr/>
          <a:lstStyle/>
          <a:p>
            <a:pPr>
              <a:lnSpc>
                <a:spcPct val="90000"/>
              </a:lnSpc>
            </a:pPr>
            <a:r>
              <a:rPr lang="en-GB" smtClean="0"/>
              <a:t>Key duties include the recognition that risk directly impacts the likelihood of success and that this risk must be both formally and informally measured throughout the life time of the project</a:t>
            </a:r>
          </a:p>
          <a:p>
            <a:pPr>
              <a:lnSpc>
                <a:spcPct val="90000"/>
              </a:lnSpc>
            </a:pPr>
            <a:r>
              <a:rPr lang="en-GB" smtClean="0"/>
              <a:t>Risk arises primarily from uncertainty and the successful project manager is one who focuses upon this as the main concern</a:t>
            </a:r>
          </a:p>
          <a:p>
            <a:pPr>
              <a:lnSpc>
                <a:spcPct val="90000"/>
              </a:lnSpc>
            </a:pPr>
            <a:r>
              <a:rPr lang="en-GB" smtClean="0"/>
              <a:t>Most of the issues that impact on a project arise in one way or another from risk</a:t>
            </a:r>
          </a:p>
        </p:txBody>
      </p:sp>
    </p:spTree>
  </p:cSld>
  <p:clrMapOvr>
    <a:masterClrMapping/>
  </p:clrMapOvr>
</p:sld>
</file>

<file path=ppt/slides/slide4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6258" name="Rectangle 2"/>
          <p:cNvSpPr>
            <a:spLocks noGrp="1" noChangeArrowheads="1"/>
          </p:cNvSpPr>
          <p:nvPr>
            <p:ph type="title"/>
          </p:nvPr>
        </p:nvSpPr>
        <p:spPr/>
        <p:txBody>
          <a:bodyPr/>
          <a:lstStyle/>
          <a:p>
            <a:r>
              <a:rPr lang="en-US" smtClean="0"/>
              <a:t>Role of the Project Manager</a:t>
            </a:r>
            <a:endParaRPr lang="en-GB" smtClean="0"/>
          </a:p>
        </p:txBody>
      </p:sp>
      <p:sp>
        <p:nvSpPr>
          <p:cNvPr id="96259" name="Rectangle 3"/>
          <p:cNvSpPr>
            <a:spLocks noGrp="1" noChangeArrowheads="1"/>
          </p:cNvSpPr>
          <p:nvPr>
            <p:ph type="body" idx="1"/>
          </p:nvPr>
        </p:nvSpPr>
        <p:spPr>
          <a:xfrm>
            <a:off x="457200" y="1600200"/>
            <a:ext cx="8229600" cy="5068888"/>
          </a:xfrm>
        </p:spPr>
        <p:txBody>
          <a:bodyPr/>
          <a:lstStyle/>
          <a:p>
            <a:pPr>
              <a:lnSpc>
                <a:spcPct val="90000"/>
              </a:lnSpc>
            </a:pPr>
            <a:r>
              <a:rPr lang="en-GB" smtClean="0"/>
              <a:t>A good project manager can reduce risk significantly, often by adhering to a policy of open communication, ensuring that every significant participant has an opportunity to express opinions and concerns</a:t>
            </a:r>
          </a:p>
          <a:p>
            <a:pPr>
              <a:lnSpc>
                <a:spcPct val="90000"/>
              </a:lnSpc>
            </a:pPr>
            <a:r>
              <a:rPr lang="en-GB" smtClean="0"/>
              <a:t>It follows that the project manager is the one who is responsible for making decisions both large and small, in such a way that risk is controlled and uncertainty minimised</a:t>
            </a:r>
          </a:p>
        </p:txBody>
      </p:sp>
    </p:spTree>
  </p:cSld>
  <p:clrMapOvr>
    <a:masterClrMapping/>
  </p:clrMapOvr>
</p:sld>
</file>

<file path=ppt/slides/slide4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7282" name="Rectangle 2"/>
          <p:cNvSpPr>
            <a:spLocks noGrp="1" noChangeArrowheads="1"/>
          </p:cNvSpPr>
          <p:nvPr>
            <p:ph type="title"/>
          </p:nvPr>
        </p:nvSpPr>
        <p:spPr/>
        <p:txBody>
          <a:bodyPr/>
          <a:lstStyle/>
          <a:p>
            <a:r>
              <a:rPr lang="en-US" smtClean="0"/>
              <a:t>Role of the Project Manager</a:t>
            </a:r>
            <a:endParaRPr lang="en-GB" smtClean="0"/>
          </a:p>
        </p:txBody>
      </p:sp>
      <p:sp>
        <p:nvSpPr>
          <p:cNvPr id="97283" name="Rectangle 3"/>
          <p:cNvSpPr>
            <a:spLocks noGrp="1" noChangeArrowheads="1"/>
          </p:cNvSpPr>
          <p:nvPr>
            <p:ph type="body" idx="1"/>
          </p:nvPr>
        </p:nvSpPr>
        <p:spPr>
          <a:xfrm>
            <a:off x="457200" y="1600200"/>
            <a:ext cx="8229600" cy="4997450"/>
          </a:xfrm>
        </p:spPr>
        <p:txBody>
          <a:bodyPr/>
          <a:lstStyle/>
          <a:p>
            <a:pPr marL="609600" indent="-609600">
              <a:buFontTx/>
              <a:buNone/>
            </a:pPr>
            <a:r>
              <a:rPr lang="en-GB" b="1" u="sng" smtClean="0"/>
              <a:t>Roles and responsibilities</a:t>
            </a:r>
          </a:p>
          <a:p>
            <a:pPr marL="609600" indent="-609600">
              <a:buFontTx/>
              <a:buAutoNum type="arabicPeriod"/>
            </a:pPr>
            <a:r>
              <a:rPr lang="en-GB" smtClean="0"/>
              <a:t>Planning and defining scope</a:t>
            </a:r>
          </a:p>
          <a:p>
            <a:pPr marL="609600" indent="-609600">
              <a:buFontTx/>
              <a:buAutoNum type="arabicPeriod"/>
            </a:pPr>
            <a:r>
              <a:rPr lang="en-GB" smtClean="0"/>
              <a:t>Resource planning</a:t>
            </a:r>
          </a:p>
          <a:p>
            <a:pPr marL="609600" indent="-609600">
              <a:buFontTx/>
              <a:buAutoNum type="arabicPeriod"/>
            </a:pPr>
            <a:r>
              <a:rPr lang="en-GB" smtClean="0"/>
              <a:t>Developing schedules</a:t>
            </a:r>
          </a:p>
          <a:p>
            <a:pPr marL="609600" indent="-609600">
              <a:buFontTx/>
              <a:buAutoNum type="arabicPeriod"/>
            </a:pPr>
            <a:r>
              <a:rPr lang="en-GB" smtClean="0"/>
              <a:t>Time estimating</a:t>
            </a:r>
          </a:p>
          <a:p>
            <a:pPr marL="609600" indent="-609600">
              <a:buFontTx/>
              <a:buAutoNum type="arabicPeriod"/>
            </a:pPr>
            <a:r>
              <a:rPr lang="en-GB" smtClean="0"/>
              <a:t>Cost estimating</a:t>
            </a:r>
          </a:p>
          <a:p>
            <a:pPr marL="609600" indent="-609600">
              <a:buFontTx/>
              <a:buAutoNum type="arabicPeriod"/>
            </a:pPr>
            <a:r>
              <a:rPr lang="en-GB" smtClean="0"/>
              <a:t>Developing a budget</a:t>
            </a:r>
          </a:p>
          <a:p>
            <a:pPr marL="609600" indent="-609600">
              <a:buFontTx/>
              <a:buAutoNum type="arabicPeriod"/>
            </a:pPr>
            <a:r>
              <a:rPr lang="en-GB" smtClean="0"/>
              <a:t>Controlling quality</a:t>
            </a:r>
          </a:p>
        </p:txBody>
      </p:sp>
    </p:spTree>
  </p:cSld>
  <p:clrMapOvr>
    <a:masterClrMapping/>
  </p:clrMapOvr>
</p:sld>
</file>

<file path=ppt/slides/slide4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8306" name="Rectangle 2"/>
          <p:cNvSpPr>
            <a:spLocks noGrp="1" noChangeArrowheads="1"/>
          </p:cNvSpPr>
          <p:nvPr>
            <p:ph type="title"/>
          </p:nvPr>
        </p:nvSpPr>
        <p:spPr/>
        <p:txBody>
          <a:bodyPr/>
          <a:lstStyle/>
          <a:p>
            <a:r>
              <a:rPr lang="en-US" smtClean="0"/>
              <a:t>Role of the Project Manager</a:t>
            </a:r>
            <a:endParaRPr lang="en-GB" smtClean="0"/>
          </a:p>
        </p:txBody>
      </p:sp>
      <p:sp>
        <p:nvSpPr>
          <p:cNvPr id="98307" name="Rectangle 3"/>
          <p:cNvSpPr>
            <a:spLocks noGrp="1" noChangeArrowheads="1"/>
          </p:cNvSpPr>
          <p:nvPr>
            <p:ph type="body" idx="1"/>
          </p:nvPr>
        </p:nvSpPr>
        <p:spPr>
          <a:xfrm>
            <a:off x="457200" y="1600200"/>
            <a:ext cx="8362950" cy="4997450"/>
          </a:xfrm>
        </p:spPr>
        <p:txBody>
          <a:bodyPr/>
          <a:lstStyle/>
          <a:p>
            <a:pPr marL="609600" indent="-609600">
              <a:buFontTx/>
              <a:buNone/>
            </a:pPr>
            <a:r>
              <a:rPr lang="en-GB" b="1" u="sng" smtClean="0"/>
              <a:t>Roles and responsibilities</a:t>
            </a:r>
          </a:p>
          <a:p>
            <a:pPr marL="609600" indent="-609600">
              <a:buFontTx/>
              <a:buAutoNum type="arabicPeriod" startAt="8"/>
            </a:pPr>
            <a:r>
              <a:rPr lang="en-GB" smtClean="0"/>
              <a:t>Risk analysis</a:t>
            </a:r>
          </a:p>
          <a:p>
            <a:pPr marL="609600" indent="-609600">
              <a:buFontTx/>
              <a:buAutoNum type="arabicPeriod" startAt="8"/>
            </a:pPr>
            <a:r>
              <a:rPr lang="en-GB" smtClean="0"/>
              <a:t>Managing risks and issues</a:t>
            </a:r>
          </a:p>
          <a:p>
            <a:pPr marL="609600" indent="-609600">
              <a:buFontTx/>
              <a:buAutoNum type="arabicPeriod" startAt="8"/>
            </a:pPr>
            <a:r>
              <a:rPr lang="en-GB" smtClean="0"/>
              <a:t>Creating charts and schedules</a:t>
            </a:r>
          </a:p>
          <a:p>
            <a:pPr marL="609600" indent="-609600">
              <a:buFontTx/>
              <a:buAutoNum type="arabicPeriod" startAt="8"/>
            </a:pPr>
            <a:r>
              <a:rPr lang="en-GB" smtClean="0"/>
              <a:t>Team leadership</a:t>
            </a:r>
          </a:p>
          <a:p>
            <a:pPr marL="609600" indent="-609600">
              <a:buFontTx/>
              <a:buAutoNum type="arabicPeriod" startAt="8"/>
            </a:pPr>
            <a:r>
              <a:rPr lang="en-GB" smtClean="0"/>
              <a:t>Customer liaison</a:t>
            </a:r>
          </a:p>
          <a:p>
            <a:pPr marL="609600" indent="-609600">
              <a:buFontTx/>
              <a:buAutoNum type="arabicPeriod" startAt="8"/>
            </a:pPr>
            <a:r>
              <a:rPr lang="en-GB" smtClean="0"/>
              <a:t>Documentation</a:t>
            </a:r>
          </a:p>
          <a:p>
            <a:pPr marL="609600" indent="-609600">
              <a:buFontTx/>
              <a:buAutoNum type="arabicPeriod" startAt="8"/>
            </a:pPr>
            <a:r>
              <a:rPr lang="en-GB" smtClean="0"/>
              <a:t>Benefits realisation</a:t>
            </a:r>
          </a:p>
          <a:p>
            <a:pPr marL="609600" indent="-609600">
              <a:buFontTx/>
              <a:buNone/>
            </a:pPr>
            <a:endParaRPr lang="en-GB" smtClean="0"/>
          </a:p>
        </p:txBody>
      </p:sp>
    </p:spTree>
  </p:cSld>
  <p:clrMapOvr>
    <a:masterClrMapping/>
  </p:clrMapOvr>
</p:sld>
</file>

<file path=ppt/slides/slide4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9330" name="Rectangle 2"/>
          <p:cNvSpPr>
            <a:spLocks noGrp="1" noChangeArrowheads="1"/>
          </p:cNvSpPr>
          <p:nvPr>
            <p:ph type="title"/>
          </p:nvPr>
        </p:nvSpPr>
        <p:spPr>
          <a:xfrm>
            <a:off x="179388" y="274638"/>
            <a:ext cx="8785225" cy="1143000"/>
          </a:xfrm>
        </p:spPr>
        <p:txBody>
          <a:bodyPr/>
          <a:lstStyle/>
          <a:p>
            <a:r>
              <a:rPr lang="en-GB" sz="4000" smtClean="0"/>
              <a:t>Project Management Best Practices</a:t>
            </a:r>
          </a:p>
        </p:txBody>
      </p:sp>
      <p:sp>
        <p:nvSpPr>
          <p:cNvPr id="99331" name="Rectangle 3"/>
          <p:cNvSpPr>
            <a:spLocks noGrp="1" noChangeArrowheads="1"/>
          </p:cNvSpPr>
          <p:nvPr>
            <p:ph type="body" idx="1"/>
          </p:nvPr>
        </p:nvSpPr>
        <p:spPr/>
        <p:txBody>
          <a:bodyPr/>
          <a:lstStyle/>
          <a:p>
            <a:pPr marL="609600" indent="-609600">
              <a:buFontTx/>
              <a:buAutoNum type="arabicPeriod"/>
            </a:pPr>
            <a:r>
              <a:rPr lang="en-GB" smtClean="0"/>
              <a:t>Define the scope and objectives</a:t>
            </a:r>
          </a:p>
          <a:p>
            <a:pPr marL="609600" indent="-609600">
              <a:buFontTx/>
              <a:buAutoNum type="arabicPeriod"/>
            </a:pPr>
            <a:r>
              <a:rPr lang="en-GB" smtClean="0"/>
              <a:t>Define the deliverables</a:t>
            </a:r>
          </a:p>
          <a:p>
            <a:pPr marL="609600" indent="-609600">
              <a:buFontTx/>
              <a:buAutoNum type="arabicPeriod"/>
            </a:pPr>
            <a:r>
              <a:rPr lang="en-GB" smtClean="0"/>
              <a:t>Project planning</a:t>
            </a:r>
          </a:p>
          <a:p>
            <a:pPr marL="609600" indent="-609600">
              <a:buFontTx/>
              <a:buAutoNum type="arabicPeriod"/>
            </a:pPr>
            <a:r>
              <a:rPr lang="en-GB" smtClean="0"/>
              <a:t>Communication</a:t>
            </a:r>
          </a:p>
          <a:p>
            <a:pPr marL="609600" indent="-609600">
              <a:buFontTx/>
              <a:buAutoNum type="arabicPeriod"/>
            </a:pPr>
            <a:r>
              <a:rPr lang="en-GB" smtClean="0"/>
              <a:t>Tracking and reporting project progress</a:t>
            </a:r>
          </a:p>
          <a:p>
            <a:pPr marL="609600" indent="-609600">
              <a:buFontTx/>
              <a:buAutoNum type="arabicPeriod"/>
            </a:pPr>
            <a:r>
              <a:rPr lang="en-GB" smtClean="0"/>
              <a:t>Change management</a:t>
            </a:r>
          </a:p>
          <a:p>
            <a:pPr marL="609600" indent="-609600">
              <a:buFontTx/>
              <a:buAutoNum type="arabicPeriod"/>
            </a:pPr>
            <a:r>
              <a:rPr lang="en-GB" smtClean="0"/>
              <a:t>Risk management</a:t>
            </a:r>
          </a:p>
        </p:txBody>
      </p:sp>
    </p:spTree>
  </p:cSld>
  <p:clrMapOvr>
    <a:masterClrMapping/>
  </p:clrMapOvr>
</p:sld>
</file>

<file path=ppt/slides/slide5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8546" name="Rectangle 2"/>
          <p:cNvSpPr>
            <a:spLocks noGrp="1" noChangeArrowheads="1"/>
          </p:cNvSpPr>
          <p:nvPr>
            <p:ph type="title"/>
          </p:nvPr>
        </p:nvSpPr>
        <p:spPr/>
        <p:txBody>
          <a:bodyPr/>
          <a:lstStyle/>
          <a:p>
            <a:r>
              <a:rPr lang="en-GB" smtClean="0"/>
              <a:t>Skills of a Project Manager</a:t>
            </a:r>
          </a:p>
        </p:txBody>
      </p:sp>
      <p:sp>
        <p:nvSpPr>
          <p:cNvPr id="108547" name="Rectangle 3"/>
          <p:cNvSpPr>
            <a:spLocks noGrp="1" noChangeArrowheads="1"/>
          </p:cNvSpPr>
          <p:nvPr>
            <p:ph type="body" idx="1"/>
          </p:nvPr>
        </p:nvSpPr>
        <p:spPr/>
        <p:txBody>
          <a:bodyPr/>
          <a:lstStyle/>
          <a:p>
            <a:pPr marL="609600" indent="-609600">
              <a:lnSpc>
                <a:spcPct val="90000"/>
              </a:lnSpc>
              <a:buFontTx/>
              <a:buNone/>
            </a:pPr>
            <a:r>
              <a:rPr lang="en-GB" smtClean="0"/>
              <a:t>	So what does it take to become a project manager?  What skills do you need?</a:t>
            </a:r>
          </a:p>
          <a:p>
            <a:pPr marL="609600" indent="-609600">
              <a:lnSpc>
                <a:spcPct val="90000"/>
              </a:lnSpc>
              <a:buFontTx/>
              <a:buAutoNum type="arabicPeriod"/>
            </a:pPr>
            <a:r>
              <a:rPr lang="en-GB" smtClean="0"/>
              <a:t>Well organised</a:t>
            </a:r>
          </a:p>
          <a:p>
            <a:pPr marL="609600" indent="-609600">
              <a:lnSpc>
                <a:spcPct val="90000"/>
              </a:lnSpc>
              <a:buFontTx/>
              <a:buAutoNum type="arabicPeriod"/>
            </a:pPr>
            <a:r>
              <a:rPr lang="en-GB" smtClean="0"/>
              <a:t>Focus &amp; vision</a:t>
            </a:r>
          </a:p>
          <a:p>
            <a:pPr marL="609600" indent="-609600">
              <a:lnSpc>
                <a:spcPct val="90000"/>
              </a:lnSpc>
              <a:buFontTx/>
              <a:buAutoNum type="arabicPeriod"/>
            </a:pPr>
            <a:r>
              <a:rPr lang="en-GB" smtClean="0"/>
              <a:t>Good communication skills</a:t>
            </a:r>
          </a:p>
          <a:p>
            <a:pPr marL="609600" indent="-609600">
              <a:lnSpc>
                <a:spcPct val="90000"/>
              </a:lnSpc>
              <a:buFontTx/>
              <a:buAutoNum type="arabicPeriod"/>
            </a:pPr>
            <a:r>
              <a:rPr lang="en-GB" smtClean="0"/>
              <a:t>Willing to be the bad guy</a:t>
            </a:r>
          </a:p>
          <a:p>
            <a:pPr marL="609600" indent="-609600">
              <a:lnSpc>
                <a:spcPct val="90000"/>
              </a:lnSpc>
              <a:buFontTx/>
              <a:buAutoNum type="arabicPeriod"/>
            </a:pPr>
            <a:r>
              <a:rPr lang="en-GB" smtClean="0"/>
              <a:t>Calm under pressure</a:t>
            </a:r>
          </a:p>
          <a:p>
            <a:pPr marL="609600" indent="-609600">
              <a:lnSpc>
                <a:spcPct val="90000"/>
              </a:lnSpc>
              <a:buFontTx/>
              <a:buAutoNum type="arabicPeriod"/>
            </a:pPr>
            <a:r>
              <a:rPr lang="en-GB" smtClean="0"/>
              <a:t>Innate leadership skills</a:t>
            </a:r>
          </a:p>
        </p:txBody>
      </p:sp>
    </p:spTree>
  </p:cSld>
  <p:clrMapOvr>
    <a:masterClrMapping/>
  </p:clrMapOvr>
</p:sld>
</file>

<file path=ppt/slides/slide5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9570" name="Rectangle 2"/>
          <p:cNvSpPr>
            <a:spLocks noGrp="1" noChangeArrowheads="1"/>
          </p:cNvSpPr>
          <p:nvPr>
            <p:ph type="title"/>
          </p:nvPr>
        </p:nvSpPr>
        <p:spPr/>
        <p:txBody>
          <a:bodyPr/>
          <a:lstStyle/>
          <a:p>
            <a:r>
              <a:rPr lang="en-GB" smtClean="0"/>
              <a:t>Traits of a Project Manager</a:t>
            </a:r>
          </a:p>
        </p:txBody>
      </p:sp>
      <p:sp>
        <p:nvSpPr>
          <p:cNvPr id="109571" name="Rectangle 3"/>
          <p:cNvSpPr>
            <a:spLocks noGrp="1" noChangeArrowheads="1"/>
          </p:cNvSpPr>
          <p:nvPr>
            <p:ph type="body" idx="1"/>
          </p:nvPr>
        </p:nvSpPr>
        <p:spPr/>
        <p:txBody>
          <a:bodyPr/>
          <a:lstStyle/>
          <a:p>
            <a:r>
              <a:rPr lang="en-GB" smtClean="0"/>
              <a:t>In project management, we tend to focus on the method.  The method is the what of project management and is often at the core of an effectively run project.  But the method can only take your project so far</a:t>
            </a:r>
          </a:p>
          <a:p>
            <a:r>
              <a:rPr lang="en-GB" smtClean="0"/>
              <a:t>Really, it’s the approach, or the how, that separates great projects from the merely good</a:t>
            </a:r>
          </a:p>
        </p:txBody>
      </p:sp>
    </p:spTree>
  </p:cSld>
  <p:clrMapOvr>
    <a:masterClrMapping/>
  </p:clrMapOvr>
</p:sld>
</file>

<file path=ppt/slides/slide5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0594" name="Rectangle 2"/>
          <p:cNvSpPr>
            <a:spLocks noGrp="1" noChangeArrowheads="1"/>
          </p:cNvSpPr>
          <p:nvPr>
            <p:ph type="title"/>
          </p:nvPr>
        </p:nvSpPr>
        <p:spPr/>
        <p:txBody>
          <a:bodyPr/>
          <a:lstStyle/>
          <a:p>
            <a:r>
              <a:rPr lang="en-GB" smtClean="0"/>
              <a:t>Traits of a Project Manager</a:t>
            </a:r>
          </a:p>
        </p:txBody>
      </p:sp>
      <p:sp>
        <p:nvSpPr>
          <p:cNvPr id="110595" name="Rectangle 3"/>
          <p:cNvSpPr>
            <a:spLocks noGrp="1" noChangeArrowheads="1"/>
          </p:cNvSpPr>
          <p:nvPr>
            <p:ph type="body" idx="1"/>
          </p:nvPr>
        </p:nvSpPr>
        <p:spPr/>
        <p:txBody>
          <a:bodyPr/>
          <a:lstStyle/>
          <a:p>
            <a:pPr marL="609600" indent="-609600">
              <a:buFontTx/>
              <a:buAutoNum type="arabicPeriod"/>
            </a:pPr>
            <a:r>
              <a:rPr lang="en-GB" smtClean="0"/>
              <a:t>A collaborative management style</a:t>
            </a:r>
          </a:p>
          <a:p>
            <a:pPr marL="609600" indent="-609600">
              <a:buFontTx/>
              <a:buAutoNum type="arabicPeriod"/>
            </a:pPr>
            <a:r>
              <a:rPr lang="en-GB" smtClean="0"/>
              <a:t>Adaptability</a:t>
            </a:r>
          </a:p>
          <a:p>
            <a:pPr marL="609600" indent="-609600">
              <a:buFontTx/>
              <a:buAutoNum type="arabicPeriod"/>
            </a:pPr>
            <a:r>
              <a:rPr lang="en-GB" smtClean="0"/>
              <a:t>Resourcefulness</a:t>
            </a:r>
          </a:p>
          <a:p>
            <a:pPr marL="609600" indent="-609600">
              <a:buFontTx/>
              <a:buAutoNum type="arabicPeriod"/>
            </a:pPr>
            <a:r>
              <a:rPr lang="en-GB" smtClean="0"/>
              <a:t>Highly developed communication skills</a:t>
            </a:r>
          </a:p>
          <a:p>
            <a:pPr marL="609600" indent="-609600">
              <a:buFontTx/>
              <a:buAutoNum type="arabicPeriod"/>
            </a:pPr>
            <a:r>
              <a:rPr lang="en-GB" smtClean="0"/>
              <a:t>flexibility</a:t>
            </a:r>
          </a:p>
        </p:txBody>
      </p:sp>
    </p:spTree>
  </p:cSld>
  <p:clrMapOvr>
    <a:masterClrMapping/>
  </p:clrMapOvr>
</p:sld>
</file>

<file path=ppt/slides/slide5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1618" name="Rectangle 2"/>
          <p:cNvSpPr>
            <a:spLocks noGrp="1" noChangeArrowheads="1"/>
          </p:cNvSpPr>
          <p:nvPr>
            <p:ph type="title"/>
          </p:nvPr>
        </p:nvSpPr>
        <p:spPr/>
        <p:txBody>
          <a:bodyPr/>
          <a:lstStyle/>
          <a:p>
            <a:r>
              <a:rPr lang="en-GB" smtClean="0"/>
              <a:t>Traits of a Project Manager</a:t>
            </a:r>
          </a:p>
        </p:txBody>
      </p:sp>
      <p:sp>
        <p:nvSpPr>
          <p:cNvPr id="111619" name="Rectangle 3"/>
          <p:cNvSpPr>
            <a:spLocks noGrp="1" noChangeArrowheads="1"/>
          </p:cNvSpPr>
          <p:nvPr>
            <p:ph type="body" idx="1"/>
          </p:nvPr>
        </p:nvSpPr>
        <p:spPr/>
        <p:txBody>
          <a:bodyPr/>
          <a:lstStyle/>
          <a:p>
            <a:pPr marL="609600" indent="-609600">
              <a:buFontTx/>
              <a:buAutoNum type="arabicPeriod"/>
            </a:pPr>
            <a:r>
              <a:rPr lang="en-GB" b="1" u="sng" smtClean="0"/>
              <a:t>A collaborative management style</a:t>
            </a:r>
            <a:r>
              <a:rPr lang="en-GB" smtClean="0"/>
              <a:t>: - A collaborative management style engages the project team and key stakeholders in problem solving and decision making</a:t>
            </a:r>
            <a:endParaRPr lang="en-GB" b="1" u="sng" smtClean="0"/>
          </a:p>
          <a:p>
            <a:pPr marL="609600" indent="-609600">
              <a:buFontTx/>
              <a:buAutoNum type="arabicPeriod"/>
            </a:pPr>
            <a:r>
              <a:rPr lang="en-GB" b="1" u="sng" smtClean="0"/>
              <a:t>Adaptability</a:t>
            </a:r>
            <a:r>
              <a:rPr lang="en-GB" smtClean="0"/>
              <a:t>: - An effective project manager is one that can quickly assess a new situation and adapt to the existing situation</a:t>
            </a:r>
            <a:endParaRPr lang="en-GB" b="1" u="sng" smtClean="0"/>
          </a:p>
        </p:txBody>
      </p:sp>
    </p:spTree>
  </p:cSld>
  <p:clrMapOvr>
    <a:masterClrMapping/>
  </p:clrMapOvr>
</p:sld>
</file>

<file path=ppt/slides/slide5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2642" name="Rectangle 2"/>
          <p:cNvSpPr>
            <a:spLocks noGrp="1" noChangeArrowheads="1"/>
          </p:cNvSpPr>
          <p:nvPr>
            <p:ph type="title"/>
          </p:nvPr>
        </p:nvSpPr>
        <p:spPr/>
        <p:txBody>
          <a:bodyPr/>
          <a:lstStyle/>
          <a:p>
            <a:r>
              <a:rPr lang="en-GB" smtClean="0"/>
              <a:t>Traits of a Project Manager</a:t>
            </a:r>
          </a:p>
        </p:txBody>
      </p:sp>
      <p:sp>
        <p:nvSpPr>
          <p:cNvPr id="112643" name="Rectangle 3"/>
          <p:cNvSpPr>
            <a:spLocks noGrp="1" noChangeArrowheads="1"/>
          </p:cNvSpPr>
          <p:nvPr>
            <p:ph type="body" idx="1"/>
          </p:nvPr>
        </p:nvSpPr>
        <p:spPr>
          <a:xfrm>
            <a:off x="395288" y="1600200"/>
            <a:ext cx="8291512" cy="5068888"/>
          </a:xfrm>
        </p:spPr>
        <p:txBody>
          <a:bodyPr/>
          <a:lstStyle/>
          <a:p>
            <a:pPr marL="609600" indent="-609600">
              <a:lnSpc>
                <a:spcPct val="90000"/>
              </a:lnSpc>
              <a:buFontTx/>
              <a:buAutoNum type="arabicPeriod" startAt="3"/>
            </a:pPr>
            <a:r>
              <a:rPr lang="en-GB" b="1" u="sng" smtClean="0"/>
              <a:t>Resourcefulness</a:t>
            </a:r>
            <a:r>
              <a:rPr lang="en-GB" smtClean="0"/>
              <a:t>: - As a project manager, you are often not the subject matter expert (SME) on any given project</a:t>
            </a:r>
          </a:p>
          <a:p>
            <a:pPr marL="609600" indent="-609600">
              <a:lnSpc>
                <a:spcPct val="90000"/>
              </a:lnSpc>
              <a:buFontTx/>
              <a:buNone/>
            </a:pPr>
            <a:r>
              <a:rPr lang="en-GB" smtClean="0"/>
              <a:t>	A good project manager is creative, tenacious, and knows how to use SMEs and other resources effectively</a:t>
            </a:r>
          </a:p>
          <a:p>
            <a:pPr marL="609600" indent="-609600">
              <a:lnSpc>
                <a:spcPct val="90000"/>
              </a:lnSpc>
              <a:buFontTx/>
              <a:buNone/>
            </a:pPr>
            <a:r>
              <a:rPr lang="en-GB" smtClean="0"/>
              <a:t>	They also know that the best results often emerge from out-of-the-box thinking and the will to try, and try again</a:t>
            </a:r>
          </a:p>
          <a:p>
            <a:pPr marL="609600" indent="-609600">
              <a:lnSpc>
                <a:spcPct val="90000"/>
              </a:lnSpc>
              <a:buFontTx/>
              <a:buNone/>
            </a:pPr>
            <a:r>
              <a:rPr lang="en-GB" smtClean="0"/>
              <a:t>	</a:t>
            </a:r>
          </a:p>
          <a:p>
            <a:pPr marL="609600" indent="-609600">
              <a:lnSpc>
                <a:spcPct val="90000"/>
              </a:lnSpc>
              <a:buFontTx/>
              <a:buNone/>
            </a:pPr>
            <a:endParaRPr lang="en-GB" smtClean="0"/>
          </a:p>
        </p:txBody>
      </p:sp>
    </p:spTree>
  </p:cSld>
  <p:clrMapOvr>
    <a:masterClrMapping/>
  </p:clrMapOvr>
</p:sld>
</file>

<file path=ppt/slides/slide5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3666" name="Rectangle 2"/>
          <p:cNvSpPr>
            <a:spLocks noGrp="1" noChangeArrowheads="1"/>
          </p:cNvSpPr>
          <p:nvPr>
            <p:ph type="title"/>
          </p:nvPr>
        </p:nvSpPr>
        <p:spPr/>
        <p:txBody>
          <a:bodyPr/>
          <a:lstStyle/>
          <a:p>
            <a:r>
              <a:rPr lang="en-GB" smtClean="0"/>
              <a:t>Traits of a Project Manager</a:t>
            </a:r>
          </a:p>
        </p:txBody>
      </p:sp>
      <p:sp>
        <p:nvSpPr>
          <p:cNvPr id="113667" name="Rectangle 3"/>
          <p:cNvSpPr>
            <a:spLocks noGrp="1" noChangeArrowheads="1"/>
          </p:cNvSpPr>
          <p:nvPr>
            <p:ph type="body" idx="1"/>
          </p:nvPr>
        </p:nvSpPr>
        <p:spPr>
          <a:xfrm>
            <a:off x="457200" y="1341438"/>
            <a:ext cx="8218488" cy="5256212"/>
          </a:xfrm>
        </p:spPr>
        <p:txBody>
          <a:bodyPr/>
          <a:lstStyle/>
          <a:p>
            <a:pPr marL="609600" indent="-609600">
              <a:buFontTx/>
              <a:buAutoNum type="arabicPeriod" startAt="4"/>
            </a:pPr>
            <a:r>
              <a:rPr lang="en-GB" sz="2800" b="1" u="sng" smtClean="0"/>
              <a:t>Highly developed communication skills</a:t>
            </a:r>
            <a:r>
              <a:rPr lang="en-GB" sz="2800" smtClean="0"/>
              <a:t>: - to succeed you’ve got to excel in all aspects of communication</a:t>
            </a:r>
          </a:p>
          <a:p>
            <a:pPr marL="609600" indent="-609600">
              <a:buFontTx/>
              <a:buNone/>
            </a:pPr>
            <a:r>
              <a:rPr lang="en-GB" sz="2800" smtClean="0"/>
              <a:t>	For example, knowing when it is appropriate to pick up the phone, send an email or request a face-to-face discussion</a:t>
            </a:r>
          </a:p>
          <a:p>
            <a:pPr marL="609600" indent="-609600">
              <a:buFontTx/>
              <a:buNone/>
            </a:pPr>
            <a:r>
              <a:rPr lang="en-GB" sz="2800" smtClean="0"/>
              <a:t>	Or knowing how to engage with an executive or motivate a team member</a:t>
            </a:r>
          </a:p>
          <a:p>
            <a:pPr marL="609600" indent="-609600">
              <a:buFontTx/>
              <a:buNone/>
            </a:pPr>
            <a:r>
              <a:rPr lang="en-GB" sz="2800" smtClean="0"/>
              <a:t>	Every team and every project is different, so you must be able to customise your style to their needs</a:t>
            </a:r>
          </a:p>
          <a:p>
            <a:pPr marL="609600" indent="-609600">
              <a:buFontTx/>
              <a:buNone/>
            </a:pPr>
            <a:endParaRPr lang="en-GB" sz="2800" smtClean="0"/>
          </a:p>
        </p:txBody>
      </p:sp>
    </p:spTree>
  </p:cSld>
  <p:clrMapOvr>
    <a:masterClrMapping/>
  </p:clrMapOvr>
</p:sld>
</file>

<file path=ppt/slides/slide5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4690" name="Rectangle 2"/>
          <p:cNvSpPr>
            <a:spLocks noGrp="1" noChangeArrowheads="1"/>
          </p:cNvSpPr>
          <p:nvPr>
            <p:ph type="title"/>
          </p:nvPr>
        </p:nvSpPr>
        <p:spPr/>
        <p:txBody>
          <a:bodyPr/>
          <a:lstStyle/>
          <a:p>
            <a:r>
              <a:rPr lang="en-GB" smtClean="0"/>
              <a:t>Traits of a Project Manager</a:t>
            </a:r>
          </a:p>
        </p:txBody>
      </p:sp>
      <p:sp>
        <p:nvSpPr>
          <p:cNvPr id="114691" name="Rectangle 3"/>
          <p:cNvSpPr>
            <a:spLocks noGrp="1" noChangeArrowheads="1"/>
          </p:cNvSpPr>
          <p:nvPr>
            <p:ph type="body" idx="1"/>
          </p:nvPr>
        </p:nvSpPr>
        <p:spPr>
          <a:xfrm>
            <a:off x="457200" y="1600200"/>
            <a:ext cx="8218488" cy="4997450"/>
          </a:xfrm>
        </p:spPr>
        <p:txBody>
          <a:bodyPr/>
          <a:lstStyle/>
          <a:p>
            <a:pPr marL="609600" indent="-609600">
              <a:lnSpc>
                <a:spcPct val="90000"/>
              </a:lnSpc>
              <a:buFontTx/>
              <a:buAutoNum type="arabicPeriod" startAt="5"/>
            </a:pPr>
            <a:r>
              <a:rPr lang="en-GB" b="1" u="sng" smtClean="0"/>
              <a:t>Flexibility</a:t>
            </a:r>
            <a:r>
              <a:rPr lang="en-GB" smtClean="0"/>
              <a:t>: - engenders creative thinking, which no project could succeed without</a:t>
            </a:r>
          </a:p>
          <a:p>
            <a:pPr marL="609600" indent="-609600">
              <a:lnSpc>
                <a:spcPct val="90000"/>
              </a:lnSpc>
              <a:buFontTx/>
              <a:buNone/>
            </a:pPr>
            <a:r>
              <a:rPr lang="en-GB" smtClean="0"/>
              <a:t>	When you stay open, people and their ideas feel welcome</a:t>
            </a:r>
          </a:p>
          <a:p>
            <a:pPr marL="609600" indent="-609600">
              <a:lnSpc>
                <a:spcPct val="90000"/>
              </a:lnSpc>
              <a:buFontTx/>
              <a:buNone/>
            </a:pPr>
            <a:r>
              <a:rPr lang="en-GB" smtClean="0"/>
              <a:t>	But if you become too rigid, the flow stops flowing</a:t>
            </a:r>
          </a:p>
          <a:p>
            <a:pPr marL="609600" indent="-609600">
              <a:lnSpc>
                <a:spcPct val="90000"/>
              </a:lnSpc>
              <a:buFontTx/>
              <a:buNone/>
            </a:pPr>
            <a:r>
              <a:rPr lang="en-GB" smtClean="0"/>
              <a:t>	The whole project dynamics can percolate with enthusiasm or fizzle with frustration depending on your flexibility as leader</a:t>
            </a:r>
          </a:p>
          <a:p>
            <a:pPr marL="609600" indent="-609600">
              <a:lnSpc>
                <a:spcPct val="90000"/>
              </a:lnSpc>
              <a:buFontTx/>
              <a:buNone/>
            </a:pPr>
            <a:endParaRPr lang="en-GB" smtClean="0"/>
          </a:p>
        </p:txBody>
      </p:sp>
    </p:spTree>
  </p:cSld>
  <p:clrMapOvr>
    <a:masterClrMapping/>
  </p:clrMapOvr>
</p:sld>
</file>

<file path=ppt/slides/slide5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5714" name="Rectangle 2"/>
          <p:cNvSpPr>
            <a:spLocks noGrp="1" noChangeArrowheads="1"/>
          </p:cNvSpPr>
          <p:nvPr>
            <p:ph type="title"/>
          </p:nvPr>
        </p:nvSpPr>
        <p:spPr/>
        <p:txBody>
          <a:bodyPr/>
          <a:lstStyle/>
          <a:p>
            <a:r>
              <a:rPr lang="en-GB" smtClean="0"/>
              <a:t>Risk Management</a:t>
            </a:r>
          </a:p>
        </p:txBody>
      </p:sp>
      <p:sp>
        <p:nvSpPr>
          <p:cNvPr id="115715" name="Rectangle 3"/>
          <p:cNvSpPr>
            <a:spLocks noGrp="1" noChangeArrowheads="1"/>
          </p:cNvSpPr>
          <p:nvPr>
            <p:ph type="body" idx="1"/>
          </p:nvPr>
        </p:nvSpPr>
        <p:spPr>
          <a:xfrm>
            <a:off x="457200" y="1600200"/>
            <a:ext cx="8229600" cy="4997450"/>
          </a:xfrm>
        </p:spPr>
        <p:txBody>
          <a:bodyPr/>
          <a:lstStyle/>
          <a:p>
            <a:r>
              <a:rPr lang="en-GB" sz="2800" smtClean="0"/>
              <a:t>A strong risk management process can decrease problems on a project by as much as 80 to 90%</a:t>
            </a:r>
          </a:p>
          <a:p>
            <a:r>
              <a:rPr lang="en-GB" sz="2800" smtClean="0"/>
              <a:t>In combination with solid project management practices, having a well-defined scope, incorporating input from the appropriate stakeholders, following a good change management process, and keeping open the lines of communication, a good risk management process is critical in cutting down on surprises, or unexpected project risks</a:t>
            </a:r>
          </a:p>
        </p:txBody>
      </p:sp>
    </p:spTree>
  </p:cSld>
  <p:clrMapOvr>
    <a:masterClrMapping/>
  </p:clrMapOvr>
</p:sld>
</file>

<file path=ppt/slides/slide5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6738" name="Rectangle 2"/>
          <p:cNvSpPr>
            <a:spLocks noGrp="1" noChangeArrowheads="1"/>
          </p:cNvSpPr>
          <p:nvPr>
            <p:ph type="title"/>
          </p:nvPr>
        </p:nvSpPr>
        <p:spPr/>
        <p:txBody>
          <a:bodyPr/>
          <a:lstStyle/>
          <a:p>
            <a:r>
              <a:rPr lang="en-GB" smtClean="0"/>
              <a:t>Defining Risk</a:t>
            </a:r>
          </a:p>
        </p:txBody>
      </p:sp>
      <p:sp>
        <p:nvSpPr>
          <p:cNvPr id="116739" name="Rectangle 3"/>
          <p:cNvSpPr>
            <a:spLocks noGrp="1" noChangeArrowheads="1"/>
          </p:cNvSpPr>
          <p:nvPr>
            <p:ph type="body" idx="1"/>
          </p:nvPr>
        </p:nvSpPr>
        <p:spPr/>
        <p:txBody>
          <a:bodyPr/>
          <a:lstStyle/>
          <a:p>
            <a:r>
              <a:rPr lang="en-GB" smtClean="0"/>
              <a:t>Risk can be defined as the combination of the probability of an event and its consequences</a:t>
            </a:r>
          </a:p>
          <a:p>
            <a:r>
              <a:rPr lang="en-GB" smtClean="0"/>
              <a:t>These events can be positive or negative, so that the word “risk” is inherently neutral</a:t>
            </a:r>
          </a:p>
        </p:txBody>
      </p:sp>
    </p:spTree>
  </p:cSld>
  <p:clrMapOvr>
    <a:masterClrMapping/>
  </p:clrMapOvr>
</p:sld>
</file>

<file path=ppt/slides/slide5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7762" name="Rectangle 2"/>
          <p:cNvSpPr>
            <a:spLocks noGrp="1" noChangeArrowheads="1"/>
          </p:cNvSpPr>
          <p:nvPr>
            <p:ph type="title"/>
          </p:nvPr>
        </p:nvSpPr>
        <p:spPr/>
        <p:txBody>
          <a:bodyPr/>
          <a:lstStyle/>
          <a:p>
            <a:r>
              <a:rPr lang="en-GB" smtClean="0"/>
              <a:t>Risk Management Process</a:t>
            </a:r>
          </a:p>
        </p:txBody>
      </p:sp>
      <p:sp>
        <p:nvSpPr>
          <p:cNvPr id="117763" name="Rectangle 3"/>
          <p:cNvSpPr>
            <a:spLocks noGrp="1" noChangeArrowheads="1"/>
          </p:cNvSpPr>
          <p:nvPr>
            <p:ph type="body" idx="1"/>
          </p:nvPr>
        </p:nvSpPr>
        <p:spPr/>
        <p:txBody>
          <a:bodyPr/>
          <a:lstStyle/>
          <a:p>
            <a:pPr>
              <a:buFontTx/>
              <a:buNone/>
            </a:pPr>
            <a:r>
              <a:rPr lang="en-GB" smtClean="0"/>
              <a:t>	</a:t>
            </a:r>
            <a:r>
              <a:rPr lang="en-GB" b="1" u="sng" smtClean="0"/>
              <a:t>Step 1</a:t>
            </a:r>
            <a:r>
              <a:rPr lang="en-GB" smtClean="0"/>
              <a:t>: - each person involved in the planning process individually lists at least 10 potential risk items</a:t>
            </a:r>
            <a:endParaRPr lang="en-GB" b="1" u="sng" smtClean="0"/>
          </a:p>
          <a:p>
            <a:pPr>
              <a:buFontTx/>
              <a:buNone/>
            </a:pPr>
            <a:r>
              <a:rPr lang="en-GB" smtClean="0"/>
              <a:t>	</a:t>
            </a:r>
            <a:r>
              <a:rPr lang="en-GB" b="1" u="sng" smtClean="0"/>
              <a:t>Step 2</a:t>
            </a:r>
            <a:r>
              <a:rPr lang="en-GB" smtClean="0"/>
              <a:t>: - is to collect the lists of project risks and compile them into a single list with the duplicates removed</a:t>
            </a:r>
            <a:endParaRPr lang="en-GB" b="1" u="sng" smtClean="0"/>
          </a:p>
        </p:txBody>
      </p:sp>
    </p:spTree>
  </p:cSld>
  <p:clrMapOvr>
    <a:masterClrMapping/>
  </p:clrMapOvr>
</p:sld>
</file>

<file path=ppt/slides/slide6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8786" name="Rectangle 2"/>
          <p:cNvSpPr>
            <a:spLocks noGrp="1" noChangeArrowheads="1"/>
          </p:cNvSpPr>
          <p:nvPr>
            <p:ph type="title"/>
          </p:nvPr>
        </p:nvSpPr>
        <p:spPr/>
        <p:txBody>
          <a:bodyPr/>
          <a:lstStyle/>
          <a:p>
            <a:r>
              <a:rPr lang="en-GB" smtClean="0"/>
              <a:t>Risk Management Process</a:t>
            </a:r>
          </a:p>
        </p:txBody>
      </p:sp>
      <p:sp>
        <p:nvSpPr>
          <p:cNvPr id="118787" name="Rectangle 3"/>
          <p:cNvSpPr>
            <a:spLocks noGrp="1" noChangeArrowheads="1"/>
          </p:cNvSpPr>
          <p:nvPr>
            <p:ph type="body" idx="1"/>
          </p:nvPr>
        </p:nvSpPr>
        <p:spPr>
          <a:xfrm>
            <a:off x="457200" y="1600200"/>
            <a:ext cx="8229600" cy="4997450"/>
          </a:xfrm>
        </p:spPr>
        <p:txBody>
          <a:bodyPr/>
          <a:lstStyle/>
          <a:p>
            <a:pPr>
              <a:buFontTx/>
              <a:buNone/>
            </a:pPr>
            <a:r>
              <a:rPr lang="en-GB" sz="2800" smtClean="0"/>
              <a:t>	</a:t>
            </a:r>
            <a:r>
              <a:rPr lang="en-GB" sz="2800" b="1" u="sng" smtClean="0"/>
              <a:t>Step three</a:t>
            </a:r>
            <a:r>
              <a:rPr lang="en-GB" sz="2800" smtClean="0"/>
              <a:t>: - is to assess the probability (or likelihood), the impact (or consequence) and the detectability of each item on the master list</a:t>
            </a:r>
          </a:p>
          <a:p>
            <a:pPr>
              <a:buFontTx/>
              <a:buNone/>
            </a:pPr>
            <a:r>
              <a:rPr lang="en-GB" sz="2800" smtClean="0"/>
              <a:t>	This can be done by assigning  each item on the list a numerical rating such as on a scale from 1 to 10 or a subjective rating such as high, medium or low</a:t>
            </a:r>
          </a:p>
          <a:p>
            <a:pPr>
              <a:buFontTx/>
              <a:buNone/>
            </a:pPr>
            <a:r>
              <a:rPr lang="en-GB" sz="2800" smtClean="0"/>
              <a:t>	Detectability is optional, but it can be simple to assess- if a risk is harder to see, then it’s a riskier item</a:t>
            </a:r>
          </a:p>
        </p:txBody>
      </p:sp>
    </p:spTree>
  </p:cSld>
  <p:clrMapOvr>
    <a:masterClrMapping/>
  </p:clrMapOvr>
</p:sld>
</file>

<file path=ppt/slides/slide6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9810" name="Rectangle 2"/>
          <p:cNvSpPr>
            <a:spLocks noGrp="1" noChangeArrowheads="1"/>
          </p:cNvSpPr>
          <p:nvPr>
            <p:ph type="title"/>
          </p:nvPr>
        </p:nvSpPr>
        <p:spPr/>
        <p:txBody>
          <a:bodyPr/>
          <a:lstStyle/>
          <a:p>
            <a:r>
              <a:rPr lang="en-GB" smtClean="0"/>
              <a:t>Risk Management Process</a:t>
            </a:r>
          </a:p>
        </p:txBody>
      </p:sp>
      <p:sp>
        <p:nvSpPr>
          <p:cNvPr id="119811" name="Rectangle 3"/>
          <p:cNvSpPr>
            <a:spLocks noGrp="1" noChangeArrowheads="1"/>
          </p:cNvSpPr>
          <p:nvPr>
            <p:ph type="body" idx="1"/>
          </p:nvPr>
        </p:nvSpPr>
        <p:spPr>
          <a:xfrm>
            <a:off x="457200" y="1600200"/>
            <a:ext cx="8229600" cy="5068888"/>
          </a:xfrm>
        </p:spPr>
        <p:txBody>
          <a:bodyPr/>
          <a:lstStyle/>
          <a:p>
            <a:pPr>
              <a:lnSpc>
                <a:spcPct val="90000"/>
              </a:lnSpc>
              <a:buFontTx/>
              <a:buNone/>
            </a:pPr>
            <a:r>
              <a:rPr lang="en-GB" smtClean="0"/>
              <a:t>	</a:t>
            </a:r>
            <a:r>
              <a:rPr lang="en-GB" b="1" u="sng" smtClean="0"/>
              <a:t>Step four</a:t>
            </a:r>
            <a:r>
              <a:rPr lang="en-GB" smtClean="0"/>
              <a:t>: - of the risk management process is to break the planning team into sub-groups and to give a portion of the master list to each sub-group.  Each sub group can then identify the triggers (warning signs) for its assigned list of project risks</a:t>
            </a:r>
          </a:p>
          <a:p>
            <a:pPr>
              <a:lnSpc>
                <a:spcPct val="90000"/>
              </a:lnSpc>
              <a:buFontTx/>
              <a:buNone/>
            </a:pPr>
            <a:r>
              <a:rPr lang="en-GB" smtClean="0"/>
              <a:t>	</a:t>
            </a:r>
            <a:r>
              <a:rPr lang="en-GB" b="1" u="sng" smtClean="0"/>
              <a:t>Step five</a:t>
            </a:r>
            <a:r>
              <a:rPr lang="en-GB" smtClean="0"/>
              <a:t>: - is for the same sub groups to identify possible preventive actions for the threats and enhancement actions for the opportunities</a:t>
            </a:r>
          </a:p>
        </p:txBody>
      </p:sp>
    </p:spTree>
  </p:cSld>
  <p:clrMapOvr>
    <a:masterClrMapping/>
  </p:clrMapOvr>
</p:sld>
</file>

<file path=ppt/slides/slide6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0834" name="Rectangle 2"/>
          <p:cNvSpPr>
            <a:spLocks noGrp="1" noChangeArrowheads="1"/>
          </p:cNvSpPr>
          <p:nvPr>
            <p:ph type="title"/>
          </p:nvPr>
        </p:nvSpPr>
        <p:spPr/>
        <p:txBody>
          <a:bodyPr/>
          <a:lstStyle/>
          <a:p>
            <a:r>
              <a:rPr lang="en-GB" smtClean="0"/>
              <a:t>Risk Management Process</a:t>
            </a:r>
          </a:p>
        </p:txBody>
      </p:sp>
      <p:sp>
        <p:nvSpPr>
          <p:cNvPr id="120835" name="Rectangle 3"/>
          <p:cNvSpPr>
            <a:spLocks noGrp="1" noChangeArrowheads="1"/>
          </p:cNvSpPr>
          <p:nvPr>
            <p:ph type="body" idx="1"/>
          </p:nvPr>
        </p:nvSpPr>
        <p:spPr/>
        <p:txBody>
          <a:bodyPr/>
          <a:lstStyle/>
          <a:p>
            <a:r>
              <a:rPr lang="en-GB" b="1" u="sng" smtClean="0"/>
              <a:t>Step six</a:t>
            </a:r>
            <a:r>
              <a:rPr lang="en-GB" smtClean="0"/>
              <a:t>: - is to create a contingency plan for most but not all project risks- a plan that includes the actions one would take if a trigger or a risk were to occur</a:t>
            </a:r>
          </a:p>
          <a:p>
            <a:pPr>
              <a:buFontTx/>
              <a:buNone/>
            </a:pPr>
            <a:r>
              <a:rPr lang="en-GB" smtClean="0"/>
              <a:t>	This plan will be created for those risks above a certain score</a:t>
            </a:r>
          </a:p>
          <a:p>
            <a:pPr>
              <a:buFontTx/>
              <a:buNone/>
            </a:pPr>
            <a:r>
              <a:rPr lang="en-GB" smtClean="0"/>
              <a:t>	This keeps the risk management process manageable</a:t>
            </a:r>
          </a:p>
        </p:txBody>
      </p:sp>
    </p:spTree>
  </p:cSld>
  <p:clrMapOvr>
    <a:masterClrMapping/>
  </p:clrMapOvr>
</p:sld>
</file>

<file path=ppt/slides/slide6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1858" name="Rectangle 2"/>
          <p:cNvSpPr>
            <a:spLocks noGrp="1" noChangeArrowheads="1"/>
          </p:cNvSpPr>
          <p:nvPr>
            <p:ph type="title"/>
          </p:nvPr>
        </p:nvSpPr>
        <p:spPr/>
        <p:txBody>
          <a:bodyPr/>
          <a:lstStyle/>
          <a:p>
            <a:r>
              <a:rPr lang="en-GB" smtClean="0"/>
              <a:t>Risk Management Process</a:t>
            </a:r>
          </a:p>
        </p:txBody>
      </p:sp>
      <p:sp>
        <p:nvSpPr>
          <p:cNvPr id="121859" name="Rectangle 3"/>
          <p:cNvSpPr>
            <a:spLocks noGrp="1" noChangeArrowheads="1"/>
          </p:cNvSpPr>
          <p:nvPr>
            <p:ph type="body" idx="1"/>
          </p:nvPr>
        </p:nvSpPr>
        <p:spPr/>
        <p:txBody>
          <a:bodyPr/>
          <a:lstStyle/>
          <a:p>
            <a:r>
              <a:rPr lang="en-GB" b="1" u="sng" smtClean="0"/>
              <a:t>Step seven</a:t>
            </a:r>
            <a:r>
              <a:rPr lang="en-GB" smtClean="0"/>
              <a:t>: - is to determine the owner of each risk on the list</a:t>
            </a:r>
          </a:p>
          <a:p>
            <a:pPr>
              <a:buFontTx/>
              <a:buNone/>
            </a:pPr>
            <a:r>
              <a:rPr lang="en-GB" smtClean="0"/>
              <a:t>	The owner is the person who is responsible for watching out for triggers and then for responding appropriately if the triggers do in fact occur by implementing the pre-approved and now established contingency plan</a:t>
            </a:r>
          </a:p>
        </p:txBody>
      </p:sp>
    </p:spTree>
  </p:cSld>
  <p:clrMapOvr>
    <a:masterClrMapping/>
  </p:clrMapOvr>
</p:sld>
</file>

<file path=ppt/slides/slide6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2882" name="Rectangle 2"/>
          <p:cNvSpPr>
            <a:spLocks noGrp="1" noChangeArrowheads="1"/>
          </p:cNvSpPr>
          <p:nvPr>
            <p:ph type="title"/>
          </p:nvPr>
        </p:nvSpPr>
        <p:spPr/>
        <p:txBody>
          <a:bodyPr/>
          <a:lstStyle/>
          <a:p>
            <a:r>
              <a:rPr lang="en-GB" smtClean="0"/>
              <a:t>Risk Matrix</a:t>
            </a:r>
          </a:p>
        </p:txBody>
      </p:sp>
      <p:sp>
        <p:nvSpPr>
          <p:cNvPr id="122883" name="Rectangle 3"/>
          <p:cNvSpPr>
            <a:spLocks noGrp="1" noChangeArrowheads="1"/>
          </p:cNvSpPr>
          <p:nvPr>
            <p:ph type="body" idx="1"/>
          </p:nvPr>
        </p:nvSpPr>
        <p:spPr>
          <a:xfrm>
            <a:off x="457200" y="1600200"/>
            <a:ext cx="8229600" cy="4997450"/>
          </a:xfrm>
        </p:spPr>
        <p:txBody>
          <a:bodyPr/>
          <a:lstStyle/>
          <a:p>
            <a:pPr>
              <a:lnSpc>
                <a:spcPct val="90000"/>
              </a:lnSpc>
              <a:buFontTx/>
              <a:buNone/>
            </a:pPr>
            <a:r>
              <a:rPr lang="en-GB" sz="2800" smtClean="0"/>
              <a:t>	A risk matrix is a risk assessment tool which exposes aspects of risks that could be subjected to some form of ranking</a:t>
            </a:r>
          </a:p>
          <a:p>
            <a:pPr>
              <a:lnSpc>
                <a:spcPct val="90000"/>
              </a:lnSpc>
              <a:buFontTx/>
              <a:buNone/>
            </a:pPr>
            <a:r>
              <a:rPr lang="en-GB" sz="2800" smtClean="0"/>
              <a:t>	A risk matrix shows the manager and the decision maker a clearer view of what the risk is, what is involved, and what amount of time can be afforded given the severity and probability of the risk event</a:t>
            </a:r>
          </a:p>
          <a:p>
            <a:pPr>
              <a:lnSpc>
                <a:spcPct val="90000"/>
              </a:lnSpc>
              <a:buFontTx/>
              <a:buNone/>
            </a:pPr>
            <a:r>
              <a:rPr lang="en-GB" sz="2800" smtClean="0"/>
              <a:t>	It can help a manager visualise in an organised manner, the risks he or she faces in quantitative and qualitative terms and plan and make a more informal decision when the situation arises</a:t>
            </a:r>
          </a:p>
        </p:txBody>
      </p:sp>
    </p:spTree>
  </p:cSld>
  <p:clrMapOvr>
    <a:masterClrMapping/>
  </p:clrMapOvr>
</p:sld>
</file>

<file path=ppt/slides/slide6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3906" name="Rectangle 2"/>
          <p:cNvSpPr>
            <a:spLocks noGrp="1" noChangeArrowheads="1"/>
          </p:cNvSpPr>
          <p:nvPr>
            <p:ph type="title"/>
          </p:nvPr>
        </p:nvSpPr>
        <p:spPr/>
        <p:txBody>
          <a:bodyPr/>
          <a:lstStyle/>
          <a:p>
            <a:r>
              <a:rPr lang="en-GB" smtClean="0"/>
              <a:t>Risk Matrix</a:t>
            </a:r>
          </a:p>
        </p:txBody>
      </p:sp>
      <p:sp>
        <p:nvSpPr>
          <p:cNvPr id="123907" name="Rectangle 3"/>
          <p:cNvSpPr>
            <a:spLocks noGrp="1" noChangeArrowheads="1"/>
          </p:cNvSpPr>
          <p:nvPr>
            <p:ph type="body" idx="1"/>
          </p:nvPr>
        </p:nvSpPr>
        <p:spPr>
          <a:xfrm>
            <a:off x="457200" y="1600200"/>
            <a:ext cx="8229600" cy="5068888"/>
          </a:xfrm>
        </p:spPr>
        <p:txBody>
          <a:bodyPr/>
          <a:lstStyle/>
          <a:p>
            <a:pPr marL="609600" indent="-609600">
              <a:lnSpc>
                <a:spcPct val="90000"/>
              </a:lnSpc>
              <a:buFontTx/>
              <a:buAutoNum type="arabicPeriod"/>
            </a:pPr>
            <a:r>
              <a:rPr lang="en-GB" b="1" u="sng" smtClean="0"/>
              <a:t>Identify what the risk matrix is to be used for</a:t>
            </a:r>
          </a:p>
          <a:p>
            <a:pPr marL="609600" indent="-609600">
              <a:lnSpc>
                <a:spcPct val="90000"/>
              </a:lnSpc>
              <a:buFontTx/>
              <a:buNone/>
            </a:pPr>
            <a:r>
              <a:rPr lang="en-GB" smtClean="0"/>
              <a:t>	Normally a risk matrix is called for during exercises involving hazard analyses, facility siting studies, and safety audits</a:t>
            </a:r>
          </a:p>
          <a:p>
            <a:pPr marL="609600" indent="-609600">
              <a:lnSpc>
                <a:spcPct val="90000"/>
              </a:lnSpc>
              <a:buFontTx/>
              <a:buNone/>
            </a:pPr>
            <a:r>
              <a:rPr lang="en-GB" smtClean="0"/>
              <a:t>	Depending on the intended use of the matrix, one may need to establish tolerance or risk acceptability levels and a means of assessing the effectiveness of risk mitigation measures</a:t>
            </a:r>
          </a:p>
        </p:txBody>
      </p:sp>
    </p:spTree>
  </p:cSld>
  <p:clrMapOvr>
    <a:masterClrMapping/>
  </p:clrMapOvr>
</p:sld>
</file>

<file path=ppt/slides/slide6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4930" name="Rectangle 2"/>
          <p:cNvSpPr>
            <a:spLocks noGrp="1" noChangeArrowheads="1"/>
          </p:cNvSpPr>
          <p:nvPr>
            <p:ph type="title"/>
          </p:nvPr>
        </p:nvSpPr>
        <p:spPr/>
        <p:txBody>
          <a:bodyPr/>
          <a:lstStyle/>
          <a:p>
            <a:r>
              <a:rPr lang="en-GB" smtClean="0"/>
              <a:t>Risk Matrix</a:t>
            </a:r>
          </a:p>
        </p:txBody>
      </p:sp>
      <p:sp>
        <p:nvSpPr>
          <p:cNvPr id="124931" name="Rectangle 3"/>
          <p:cNvSpPr>
            <a:spLocks noGrp="1" noChangeArrowheads="1"/>
          </p:cNvSpPr>
          <p:nvPr>
            <p:ph type="body" idx="1"/>
          </p:nvPr>
        </p:nvSpPr>
        <p:spPr/>
        <p:txBody>
          <a:bodyPr/>
          <a:lstStyle/>
          <a:p>
            <a:pPr marL="609600" indent="-609600">
              <a:buFontTx/>
              <a:buAutoNum type="arabicPeriod" startAt="2"/>
            </a:pPr>
            <a:r>
              <a:rPr lang="en-GB" b="1" u="sng" smtClean="0"/>
              <a:t>Define consequence and likelihood ranges</a:t>
            </a:r>
          </a:p>
          <a:p>
            <a:pPr marL="609600" indent="-609600">
              <a:buFontTx/>
              <a:buNone/>
            </a:pPr>
            <a:r>
              <a:rPr lang="en-GB" smtClean="0"/>
              <a:t>	A typical risk matrix is a four by four grid</a:t>
            </a:r>
          </a:p>
          <a:p>
            <a:pPr marL="609600" indent="-609600">
              <a:buFontTx/>
              <a:buNone/>
            </a:pPr>
            <a:r>
              <a:rPr lang="en-GB" smtClean="0"/>
              <a:t>	On the Y (Vertical) axis is the “probability/likelihood” description range while on the X (horizontal) axis is the “consequence” range</a:t>
            </a:r>
          </a:p>
        </p:txBody>
      </p:sp>
    </p:spTree>
  </p:cSld>
  <p:clrMapOvr>
    <a:masterClrMapping/>
  </p:clrMapOvr>
</p:sld>
</file>

<file path=ppt/slides/slide6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5954" name="Rectangle 2"/>
          <p:cNvSpPr>
            <a:spLocks noGrp="1" noChangeArrowheads="1"/>
          </p:cNvSpPr>
          <p:nvPr>
            <p:ph type="title"/>
          </p:nvPr>
        </p:nvSpPr>
        <p:spPr/>
        <p:txBody>
          <a:bodyPr/>
          <a:lstStyle/>
          <a:p>
            <a:endParaRPr lang="en-US" smtClean="0"/>
          </a:p>
        </p:txBody>
      </p:sp>
      <p:sp>
        <p:nvSpPr>
          <p:cNvPr id="125955" name="Rectangle 3"/>
          <p:cNvSpPr>
            <a:spLocks noGrp="1" noChangeArrowheads="1"/>
          </p:cNvSpPr>
          <p:nvPr>
            <p:ph type="body" idx="1"/>
          </p:nvPr>
        </p:nvSpPr>
        <p:spPr/>
        <p:txBody>
          <a:bodyPr/>
          <a:lstStyle/>
          <a:p>
            <a:endParaRPr lang="en-US" smtClean="0"/>
          </a:p>
        </p:txBody>
      </p:sp>
      <p:pic>
        <p:nvPicPr>
          <p:cNvPr id="125957" name="Picture 5" descr="Sample Risk Matrix"/>
          <p:cNvPicPr>
            <a:picLocks noChangeAspect="1" noChangeArrowheads="1"/>
          </p:cNvPicPr>
          <p:nvPr/>
        </p:nvPicPr>
        <p:blipFill>
          <a:blip r:embed="rId2" cstate="print"/>
          <a:srcRect/>
          <a:stretch>
            <a:fillRect/>
          </a:stretch>
        </p:blipFill>
        <p:spPr bwMode="auto">
          <a:xfrm>
            <a:off x="971550" y="2465388"/>
            <a:ext cx="7488238" cy="3340100"/>
          </a:xfrm>
          <a:prstGeom prst="rect">
            <a:avLst/>
          </a:prstGeom>
          <a:noFill/>
        </p:spPr>
      </p:pic>
    </p:spTree>
  </p:cSld>
  <p:clrMapOvr>
    <a:masterClrMapping/>
  </p:clrMapOvr>
</p:sld>
</file>

<file path=ppt/slides/slide6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6978" name="Rectangle 2"/>
          <p:cNvSpPr>
            <a:spLocks noGrp="1" noChangeArrowheads="1"/>
          </p:cNvSpPr>
          <p:nvPr>
            <p:ph type="title"/>
          </p:nvPr>
        </p:nvSpPr>
        <p:spPr/>
        <p:txBody>
          <a:bodyPr/>
          <a:lstStyle/>
          <a:p>
            <a:r>
              <a:rPr lang="en-GB" smtClean="0"/>
              <a:t>Risk Matrix</a:t>
            </a:r>
          </a:p>
        </p:txBody>
      </p:sp>
      <p:sp>
        <p:nvSpPr>
          <p:cNvPr id="126979" name="Rectangle 3"/>
          <p:cNvSpPr>
            <a:spLocks noGrp="1" noChangeArrowheads="1"/>
          </p:cNvSpPr>
          <p:nvPr>
            <p:ph type="body" idx="1"/>
          </p:nvPr>
        </p:nvSpPr>
        <p:spPr>
          <a:xfrm>
            <a:off x="457200" y="1600200"/>
            <a:ext cx="8218488" cy="4997450"/>
          </a:xfrm>
        </p:spPr>
        <p:txBody>
          <a:bodyPr/>
          <a:lstStyle/>
          <a:p>
            <a:pPr marL="609600" indent="-609600">
              <a:buFontTx/>
              <a:buAutoNum type="arabicPeriod" startAt="2"/>
            </a:pPr>
            <a:r>
              <a:rPr lang="en-GB" b="1" u="sng" smtClean="0"/>
              <a:t>Define consequence and likelihood ranges</a:t>
            </a:r>
          </a:p>
          <a:p>
            <a:pPr marL="609600" indent="-609600">
              <a:buFontTx/>
              <a:buNone/>
            </a:pPr>
            <a:r>
              <a:rPr lang="en-GB" smtClean="0"/>
              <a:t>	Consequences of risks as laid down in the grid use descriptive words and are ranked according to severity:</a:t>
            </a:r>
          </a:p>
          <a:p>
            <a:pPr marL="609600" indent="-609600">
              <a:buFontTx/>
              <a:buNone/>
            </a:pPr>
            <a:r>
              <a:rPr lang="en-GB" smtClean="0"/>
              <a:t>	(i)   Negligible</a:t>
            </a:r>
          </a:p>
          <a:p>
            <a:pPr marL="609600" indent="-609600">
              <a:buFontTx/>
              <a:buNone/>
            </a:pPr>
            <a:r>
              <a:rPr lang="en-GB" smtClean="0"/>
              <a:t>	(ii)  Marginal</a:t>
            </a:r>
          </a:p>
          <a:p>
            <a:pPr marL="609600" indent="-609600">
              <a:buFontTx/>
              <a:buNone/>
            </a:pPr>
            <a:r>
              <a:rPr lang="en-GB" smtClean="0"/>
              <a:t>	(iii) Critical</a:t>
            </a:r>
          </a:p>
          <a:p>
            <a:pPr marL="609600" indent="-609600">
              <a:buFontTx/>
              <a:buNone/>
            </a:pPr>
            <a:r>
              <a:rPr lang="en-GB" smtClean="0"/>
              <a:t>	(iv) Catastrophic</a:t>
            </a:r>
          </a:p>
          <a:p>
            <a:pPr marL="609600" indent="-609600">
              <a:buFontTx/>
              <a:buNone/>
            </a:pPr>
            <a:endParaRPr lang="en-GB" smtClean="0"/>
          </a:p>
        </p:txBody>
      </p:sp>
    </p:spTree>
  </p:cSld>
  <p:clrMapOvr>
    <a:masterClrMapping/>
  </p:clrMapOvr>
</p:sld>
</file>

<file path=ppt/slides/slide6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8002" name="Rectangle 2"/>
          <p:cNvSpPr>
            <a:spLocks noGrp="1" noChangeArrowheads="1"/>
          </p:cNvSpPr>
          <p:nvPr>
            <p:ph type="title"/>
          </p:nvPr>
        </p:nvSpPr>
        <p:spPr/>
        <p:txBody>
          <a:bodyPr/>
          <a:lstStyle/>
          <a:p>
            <a:r>
              <a:rPr lang="en-GB" smtClean="0"/>
              <a:t>Risk Matrix</a:t>
            </a:r>
          </a:p>
        </p:txBody>
      </p:sp>
      <p:sp>
        <p:nvSpPr>
          <p:cNvPr id="128003" name="Rectangle 3"/>
          <p:cNvSpPr>
            <a:spLocks noGrp="1" noChangeArrowheads="1"/>
          </p:cNvSpPr>
          <p:nvPr>
            <p:ph type="body" idx="1"/>
          </p:nvPr>
        </p:nvSpPr>
        <p:spPr>
          <a:xfrm>
            <a:off x="457200" y="1600200"/>
            <a:ext cx="8229600" cy="5068888"/>
          </a:xfrm>
        </p:spPr>
        <p:txBody>
          <a:bodyPr/>
          <a:lstStyle/>
          <a:p>
            <a:pPr marL="609600" indent="-609600">
              <a:lnSpc>
                <a:spcPct val="90000"/>
              </a:lnSpc>
              <a:buFontTx/>
              <a:buAutoNum type="arabicPeriod" startAt="2"/>
            </a:pPr>
            <a:r>
              <a:rPr lang="en-GB" sz="2800" b="1" u="sng" smtClean="0"/>
              <a:t>Define consequence and likelihood ranges</a:t>
            </a:r>
          </a:p>
          <a:p>
            <a:pPr marL="609600" indent="-609600">
              <a:lnSpc>
                <a:spcPct val="90000"/>
              </a:lnSpc>
              <a:buFontTx/>
              <a:buNone/>
            </a:pPr>
            <a:r>
              <a:rPr lang="en-GB" sz="2800" smtClean="0"/>
              <a:t>	The probability axis describes the likelihood of the risk happening and can be assigned</a:t>
            </a:r>
          </a:p>
          <a:p>
            <a:pPr marL="609600" indent="-609600">
              <a:lnSpc>
                <a:spcPct val="90000"/>
              </a:lnSpc>
              <a:buFontTx/>
              <a:buNone/>
            </a:pPr>
            <a:r>
              <a:rPr lang="en-GB" sz="2800" smtClean="0"/>
              <a:t>	(i)   Certain</a:t>
            </a:r>
          </a:p>
          <a:p>
            <a:pPr marL="609600" indent="-609600">
              <a:lnSpc>
                <a:spcPct val="90000"/>
              </a:lnSpc>
              <a:buFontTx/>
              <a:buNone/>
            </a:pPr>
            <a:r>
              <a:rPr lang="en-GB" sz="2800" smtClean="0"/>
              <a:t>	(ii)  Likely</a:t>
            </a:r>
          </a:p>
          <a:p>
            <a:pPr marL="609600" indent="-609600">
              <a:lnSpc>
                <a:spcPct val="90000"/>
              </a:lnSpc>
              <a:buFontTx/>
              <a:buNone/>
            </a:pPr>
            <a:r>
              <a:rPr lang="en-GB" sz="2800" smtClean="0"/>
              <a:t>	(iii) Possible</a:t>
            </a:r>
          </a:p>
          <a:p>
            <a:pPr marL="609600" indent="-609600">
              <a:lnSpc>
                <a:spcPct val="90000"/>
              </a:lnSpc>
              <a:buFontTx/>
              <a:buNone/>
            </a:pPr>
            <a:r>
              <a:rPr lang="en-GB" sz="2800" smtClean="0"/>
              <a:t>	(iv) Unlikely</a:t>
            </a:r>
          </a:p>
          <a:p>
            <a:pPr marL="609600" indent="-609600">
              <a:lnSpc>
                <a:spcPct val="90000"/>
              </a:lnSpc>
              <a:buFontTx/>
              <a:buNone/>
            </a:pPr>
            <a:r>
              <a:rPr lang="en-GB" sz="2800" smtClean="0"/>
              <a:t>	(v)  Rare</a:t>
            </a:r>
          </a:p>
          <a:p>
            <a:pPr marL="609600" indent="-609600">
              <a:lnSpc>
                <a:spcPct val="90000"/>
              </a:lnSpc>
              <a:buFontTx/>
              <a:buNone/>
            </a:pPr>
            <a:r>
              <a:rPr lang="en-GB" sz="2800" smtClean="0"/>
              <a:t>	Again, it would be helpful to state the likelihood criteria in numeric terms and to assign logical rankings</a:t>
            </a:r>
          </a:p>
        </p:txBody>
      </p:sp>
    </p:spTree>
  </p:cSld>
  <p:clrMapOvr>
    <a:masterClrMapping/>
  </p:clrMapOvr>
</p:sld>
</file>

<file path=ppt/slides/slide7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9026" name="Rectangle 2"/>
          <p:cNvSpPr>
            <a:spLocks noGrp="1" noChangeArrowheads="1"/>
          </p:cNvSpPr>
          <p:nvPr>
            <p:ph type="title"/>
          </p:nvPr>
        </p:nvSpPr>
        <p:spPr/>
        <p:txBody>
          <a:bodyPr/>
          <a:lstStyle/>
          <a:p>
            <a:r>
              <a:rPr lang="en-GB" smtClean="0"/>
              <a:t>Risk Matrix</a:t>
            </a:r>
          </a:p>
        </p:txBody>
      </p:sp>
      <p:sp>
        <p:nvSpPr>
          <p:cNvPr id="129027" name="Rectangle 3"/>
          <p:cNvSpPr>
            <a:spLocks noGrp="1" noChangeArrowheads="1"/>
          </p:cNvSpPr>
          <p:nvPr>
            <p:ph type="body" idx="1"/>
          </p:nvPr>
        </p:nvSpPr>
        <p:spPr>
          <a:xfrm>
            <a:off x="457200" y="1600200"/>
            <a:ext cx="8229600" cy="4997450"/>
          </a:xfrm>
        </p:spPr>
        <p:txBody>
          <a:bodyPr/>
          <a:lstStyle/>
          <a:p>
            <a:pPr marL="609600" indent="-609600">
              <a:buFontTx/>
              <a:buAutoNum type="arabicPeriod" startAt="2"/>
            </a:pPr>
            <a:r>
              <a:rPr lang="en-GB" sz="2800" b="1" u="sng" smtClean="0"/>
              <a:t>Define consequence and likelihood ranges</a:t>
            </a:r>
          </a:p>
          <a:p>
            <a:pPr marL="609600" indent="-609600">
              <a:buFontTx/>
              <a:buNone/>
            </a:pPr>
            <a:r>
              <a:rPr lang="en-GB" sz="2800" smtClean="0"/>
              <a:t>	Once the criteria for consequence and likelihood has been laid down, proceed to determine specific incidents, events or conditions that pose risk for the business and assign them along the blocks in the matrix</a:t>
            </a:r>
          </a:p>
          <a:p>
            <a:pPr marL="609600" indent="-609600">
              <a:buFontTx/>
              <a:buNone/>
            </a:pPr>
            <a:r>
              <a:rPr lang="en-GB" sz="2800" smtClean="0"/>
              <a:t>	Example of an incident in the office would be leaking radiator valve- this could be assigned in the block rare (likelihood) and negligible (consequence)</a:t>
            </a:r>
          </a:p>
        </p:txBody>
      </p:sp>
    </p:spTree>
  </p:cSld>
  <p:clrMapOvr>
    <a:masterClrMapping/>
  </p:clrMapOvr>
</p:sld>
</file>

<file path=ppt/slides/slide7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0050" name="Rectangle 2"/>
          <p:cNvSpPr>
            <a:spLocks noGrp="1" noChangeArrowheads="1"/>
          </p:cNvSpPr>
          <p:nvPr>
            <p:ph type="title"/>
          </p:nvPr>
        </p:nvSpPr>
        <p:spPr>
          <a:xfrm>
            <a:off x="457200" y="0"/>
            <a:ext cx="8229600" cy="836613"/>
          </a:xfrm>
        </p:spPr>
        <p:txBody>
          <a:bodyPr/>
          <a:lstStyle/>
          <a:p>
            <a:r>
              <a:rPr lang="en-GB" smtClean="0"/>
              <a:t>Risk Matrix</a:t>
            </a:r>
          </a:p>
        </p:txBody>
      </p:sp>
      <p:sp>
        <p:nvSpPr>
          <p:cNvPr id="130051" name="Rectangle 3"/>
          <p:cNvSpPr>
            <a:spLocks noGrp="1" noChangeArrowheads="1"/>
          </p:cNvSpPr>
          <p:nvPr>
            <p:ph type="body" idx="1"/>
          </p:nvPr>
        </p:nvSpPr>
        <p:spPr>
          <a:xfrm>
            <a:off x="179388" y="908050"/>
            <a:ext cx="8785225" cy="5761038"/>
          </a:xfrm>
        </p:spPr>
        <p:txBody>
          <a:bodyPr/>
          <a:lstStyle/>
          <a:p>
            <a:pPr marL="609600" indent="-609600">
              <a:lnSpc>
                <a:spcPct val="90000"/>
              </a:lnSpc>
              <a:buFontTx/>
              <a:buAutoNum type="arabicPeriod" startAt="3"/>
            </a:pPr>
            <a:r>
              <a:rPr lang="en-GB" sz="2800" b="1" u="sng" smtClean="0"/>
              <a:t>Translate the tolerability criteria into the matrix</a:t>
            </a:r>
          </a:p>
          <a:p>
            <a:pPr marL="609600" indent="-609600">
              <a:lnSpc>
                <a:spcPct val="90000"/>
              </a:lnSpc>
              <a:buFontTx/>
              <a:buNone/>
            </a:pPr>
            <a:r>
              <a:rPr lang="en-GB" sz="2800" smtClean="0"/>
              <a:t>	The design of the matrix should be able to show clearly which of the blocks are intolerable or tolerable</a:t>
            </a:r>
          </a:p>
          <a:p>
            <a:pPr marL="609600" indent="-609600">
              <a:lnSpc>
                <a:spcPct val="90000"/>
              </a:lnSpc>
              <a:buFontTx/>
              <a:buNone/>
            </a:pPr>
            <a:r>
              <a:rPr lang="en-GB" sz="2800" smtClean="0"/>
              <a:t>	For example, a possible (likelihood) intersecting with a catastrophic (consequence) would be intolerable for any business, given the description and values you have previously assigned</a:t>
            </a:r>
          </a:p>
          <a:p>
            <a:pPr marL="609600" indent="-609600">
              <a:lnSpc>
                <a:spcPct val="90000"/>
              </a:lnSpc>
              <a:buFontTx/>
              <a:buNone/>
            </a:pPr>
            <a:r>
              <a:rPr lang="en-GB" sz="2800" smtClean="0"/>
              <a:t>	This block is a clear subject of risk mitigation efforts in the organisation compared to a block (risk) pertaining to a negligible (consequence) intersecting with a certain (likelihood) which could be addressed, say with a corrective action procedure</a:t>
            </a:r>
          </a:p>
          <a:p>
            <a:pPr marL="609600" indent="-609600">
              <a:lnSpc>
                <a:spcPct val="90000"/>
              </a:lnSpc>
              <a:buFontTx/>
              <a:buNone/>
            </a:pPr>
            <a:endParaRPr lang="en-GB" sz="2800" smtClean="0"/>
          </a:p>
        </p:txBody>
      </p:sp>
    </p:spTree>
  </p:cSld>
  <p:clrMapOvr>
    <a:masterClrMapping/>
  </p:clrMapOvr>
</p:sld>
</file>

<file path=ppt/slides/slide7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1074" name="Rectangle 2"/>
          <p:cNvSpPr>
            <a:spLocks noGrp="1" noChangeArrowheads="1"/>
          </p:cNvSpPr>
          <p:nvPr>
            <p:ph type="title"/>
          </p:nvPr>
        </p:nvSpPr>
        <p:spPr/>
        <p:txBody>
          <a:bodyPr/>
          <a:lstStyle/>
          <a:p>
            <a:r>
              <a:rPr lang="en-GB" smtClean="0"/>
              <a:t>Risk Matrix</a:t>
            </a:r>
          </a:p>
        </p:txBody>
      </p:sp>
      <p:sp>
        <p:nvSpPr>
          <p:cNvPr id="131075" name="Rectangle 3"/>
          <p:cNvSpPr>
            <a:spLocks noGrp="1" noChangeArrowheads="1"/>
          </p:cNvSpPr>
          <p:nvPr>
            <p:ph type="body" idx="1"/>
          </p:nvPr>
        </p:nvSpPr>
        <p:spPr>
          <a:xfrm>
            <a:off x="457200" y="1639888"/>
            <a:ext cx="8229600" cy="4525962"/>
          </a:xfrm>
        </p:spPr>
        <p:txBody>
          <a:bodyPr/>
          <a:lstStyle/>
          <a:p>
            <a:pPr>
              <a:buFontTx/>
              <a:buNone/>
            </a:pPr>
            <a:endParaRPr lang="en-GB" smtClean="0"/>
          </a:p>
          <a:p>
            <a:pPr>
              <a:buFontTx/>
              <a:buNone/>
            </a:pPr>
            <a:r>
              <a:rPr lang="en-GB" smtClean="0"/>
              <a:t>  </a:t>
            </a:r>
          </a:p>
        </p:txBody>
      </p:sp>
      <p:pic>
        <p:nvPicPr>
          <p:cNvPr id="131077" name="Picture 5" descr="Determining Tolerance Points in the Matrix"/>
          <p:cNvPicPr>
            <a:picLocks noChangeAspect="1" noChangeArrowheads="1"/>
          </p:cNvPicPr>
          <p:nvPr/>
        </p:nvPicPr>
        <p:blipFill>
          <a:blip r:embed="rId2" cstate="print"/>
          <a:srcRect/>
          <a:stretch>
            <a:fillRect/>
          </a:stretch>
        </p:blipFill>
        <p:spPr bwMode="auto">
          <a:xfrm>
            <a:off x="155575" y="1628775"/>
            <a:ext cx="8520113" cy="4537075"/>
          </a:xfrm>
          <a:prstGeom prst="rect">
            <a:avLst/>
          </a:prstGeom>
          <a:noFill/>
        </p:spPr>
      </p:pic>
    </p:spTree>
  </p:cSld>
  <p:clrMapOvr>
    <a:masterClrMapping/>
  </p:clrMapOvr>
</p:sld>
</file>

<file path=ppt/slides/slide7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2098" name="Rectangle 2"/>
          <p:cNvSpPr>
            <a:spLocks noGrp="1" noChangeArrowheads="1"/>
          </p:cNvSpPr>
          <p:nvPr>
            <p:ph type="title"/>
          </p:nvPr>
        </p:nvSpPr>
        <p:spPr/>
        <p:txBody>
          <a:bodyPr/>
          <a:lstStyle/>
          <a:p>
            <a:r>
              <a:rPr lang="en-GB" smtClean="0"/>
              <a:t>Risk Management Options</a:t>
            </a:r>
          </a:p>
        </p:txBody>
      </p:sp>
      <p:sp>
        <p:nvSpPr>
          <p:cNvPr id="132099" name="Rectangle 3"/>
          <p:cNvSpPr>
            <a:spLocks noGrp="1" noChangeArrowheads="1"/>
          </p:cNvSpPr>
          <p:nvPr>
            <p:ph type="body" idx="1"/>
          </p:nvPr>
        </p:nvSpPr>
        <p:spPr>
          <a:xfrm>
            <a:off x="457200" y="1600200"/>
            <a:ext cx="8229600" cy="5068888"/>
          </a:xfrm>
        </p:spPr>
        <p:txBody>
          <a:bodyPr/>
          <a:lstStyle/>
          <a:p>
            <a:pPr>
              <a:lnSpc>
                <a:spcPct val="90000"/>
              </a:lnSpc>
              <a:buFontTx/>
              <a:buNone/>
            </a:pPr>
            <a:r>
              <a:rPr lang="en-GB" smtClean="0"/>
              <a:t>	Risk management must accomplish the following tasks: -</a:t>
            </a:r>
          </a:p>
          <a:p>
            <a:pPr>
              <a:lnSpc>
                <a:spcPct val="90000"/>
              </a:lnSpc>
              <a:buFontTx/>
              <a:buNone/>
            </a:pPr>
            <a:r>
              <a:rPr lang="en-GB" smtClean="0"/>
              <a:t>	1. Identify concerns</a:t>
            </a:r>
          </a:p>
          <a:p>
            <a:pPr>
              <a:lnSpc>
                <a:spcPct val="90000"/>
              </a:lnSpc>
              <a:buFontTx/>
              <a:buNone/>
            </a:pPr>
            <a:r>
              <a:rPr lang="en-GB" smtClean="0"/>
              <a:t>	2. Identify risk and risk owners</a:t>
            </a:r>
          </a:p>
          <a:p>
            <a:pPr>
              <a:lnSpc>
                <a:spcPct val="90000"/>
              </a:lnSpc>
              <a:buFontTx/>
              <a:buNone/>
            </a:pPr>
            <a:r>
              <a:rPr lang="en-GB" smtClean="0"/>
              <a:t>	3. Evaluate the risks as to likelihood and</a:t>
            </a:r>
          </a:p>
          <a:p>
            <a:pPr>
              <a:lnSpc>
                <a:spcPct val="90000"/>
              </a:lnSpc>
              <a:buFontTx/>
              <a:buNone/>
            </a:pPr>
            <a:r>
              <a:rPr lang="en-GB" smtClean="0"/>
              <a:t>	    consequences</a:t>
            </a:r>
          </a:p>
          <a:p>
            <a:pPr>
              <a:lnSpc>
                <a:spcPct val="90000"/>
              </a:lnSpc>
              <a:buFontTx/>
              <a:buNone/>
            </a:pPr>
            <a:r>
              <a:rPr lang="en-GB" smtClean="0"/>
              <a:t>	4. Assess the options for accommodating</a:t>
            </a:r>
          </a:p>
          <a:p>
            <a:pPr>
              <a:lnSpc>
                <a:spcPct val="90000"/>
              </a:lnSpc>
              <a:buFontTx/>
              <a:buNone/>
            </a:pPr>
            <a:r>
              <a:rPr lang="en-GB" smtClean="0"/>
              <a:t>	    the risks</a:t>
            </a:r>
          </a:p>
          <a:p>
            <a:pPr>
              <a:lnSpc>
                <a:spcPct val="90000"/>
              </a:lnSpc>
              <a:buFontTx/>
              <a:buNone/>
            </a:pPr>
            <a:r>
              <a:rPr lang="en-GB" smtClean="0"/>
              <a:t>	5. Prioritise the risk management efforts</a:t>
            </a:r>
          </a:p>
          <a:p>
            <a:pPr>
              <a:lnSpc>
                <a:spcPct val="90000"/>
              </a:lnSpc>
              <a:buFontTx/>
              <a:buNone/>
            </a:pPr>
            <a:endParaRPr lang="en-GB" smtClean="0"/>
          </a:p>
        </p:txBody>
      </p:sp>
    </p:spTree>
  </p:cSld>
  <p:clrMapOvr>
    <a:masterClrMapping/>
  </p:clrMapOvr>
</p:sld>
</file>

<file path=ppt/slides/slide7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3122" name="Rectangle 2"/>
          <p:cNvSpPr>
            <a:spLocks noGrp="1" noChangeArrowheads="1"/>
          </p:cNvSpPr>
          <p:nvPr>
            <p:ph type="title"/>
          </p:nvPr>
        </p:nvSpPr>
        <p:spPr/>
        <p:txBody>
          <a:bodyPr/>
          <a:lstStyle/>
          <a:p>
            <a:r>
              <a:rPr lang="en-GB" smtClean="0"/>
              <a:t>Risk Management Options</a:t>
            </a:r>
          </a:p>
        </p:txBody>
      </p:sp>
      <p:sp>
        <p:nvSpPr>
          <p:cNvPr id="133123" name="Rectangle 3"/>
          <p:cNvSpPr>
            <a:spLocks noGrp="1" noChangeArrowheads="1"/>
          </p:cNvSpPr>
          <p:nvPr>
            <p:ph type="body" idx="1"/>
          </p:nvPr>
        </p:nvSpPr>
        <p:spPr/>
        <p:txBody>
          <a:bodyPr/>
          <a:lstStyle/>
          <a:p>
            <a:pPr>
              <a:buFontTx/>
              <a:buNone/>
            </a:pPr>
            <a:r>
              <a:rPr lang="en-GB" smtClean="0"/>
              <a:t>	Risk management must accomplish the following tasks: -</a:t>
            </a:r>
          </a:p>
          <a:p>
            <a:pPr>
              <a:buFontTx/>
              <a:buNone/>
            </a:pPr>
            <a:r>
              <a:rPr lang="en-GB" smtClean="0"/>
              <a:t>	6. Develop risk management plans</a:t>
            </a:r>
          </a:p>
          <a:p>
            <a:pPr>
              <a:buFontTx/>
              <a:buNone/>
            </a:pPr>
            <a:r>
              <a:rPr lang="en-GB" smtClean="0"/>
              <a:t>	7. Authorise the implementation of the risk</a:t>
            </a:r>
          </a:p>
          <a:p>
            <a:pPr>
              <a:buFontTx/>
              <a:buNone/>
            </a:pPr>
            <a:r>
              <a:rPr lang="en-GB" smtClean="0"/>
              <a:t>	    management plans</a:t>
            </a:r>
          </a:p>
          <a:p>
            <a:pPr>
              <a:buFontTx/>
              <a:buNone/>
            </a:pPr>
            <a:r>
              <a:rPr lang="en-GB" smtClean="0"/>
              <a:t>	8. Track risk management efforts and</a:t>
            </a:r>
          </a:p>
          <a:p>
            <a:pPr>
              <a:buFontTx/>
              <a:buNone/>
            </a:pPr>
            <a:r>
              <a:rPr lang="en-GB" smtClean="0"/>
              <a:t>	    manage accordingly</a:t>
            </a:r>
          </a:p>
        </p:txBody>
      </p:sp>
    </p:spTree>
  </p:cSld>
  <p:clrMapOvr>
    <a:masterClrMapping/>
  </p:clrMapOvr>
</p:sld>
</file>

<file path=ppt/slides/slide7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4146" name="Rectangle 2"/>
          <p:cNvSpPr>
            <a:spLocks noGrp="1" noChangeArrowheads="1"/>
          </p:cNvSpPr>
          <p:nvPr>
            <p:ph type="title"/>
          </p:nvPr>
        </p:nvSpPr>
        <p:spPr/>
        <p:txBody>
          <a:bodyPr/>
          <a:lstStyle/>
          <a:p>
            <a:r>
              <a:rPr lang="en-GB" smtClean="0"/>
              <a:t>Risk Management Options</a:t>
            </a:r>
          </a:p>
        </p:txBody>
      </p:sp>
      <p:sp>
        <p:nvSpPr>
          <p:cNvPr id="134147" name="Rectangle 3"/>
          <p:cNvSpPr>
            <a:spLocks noGrp="1" noChangeArrowheads="1"/>
          </p:cNvSpPr>
          <p:nvPr>
            <p:ph type="body" idx="1"/>
          </p:nvPr>
        </p:nvSpPr>
        <p:spPr/>
        <p:txBody>
          <a:bodyPr/>
          <a:lstStyle/>
          <a:p>
            <a:pPr marL="609600" indent="-609600">
              <a:buFontTx/>
              <a:buNone/>
            </a:pPr>
            <a:r>
              <a:rPr lang="en-GB" smtClean="0"/>
              <a:t>Keywords are:</a:t>
            </a:r>
          </a:p>
          <a:p>
            <a:pPr marL="609600" indent="-609600">
              <a:buFontTx/>
              <a:buAutoNum type="arabicPeriod"/>
            </a:pPr>
            <a:r>
              <a:rPr lang="en-GB" smtClean="0"/>
              <a:t>Proactive</a:t>
            </a:r>
          </a:p>
          <a:p>
            <a:pPr marL="609600" indent="-609600">
              <a:buFontTx/>
              <a:buAutoNum type="arabicPeriod"/>
            </a:pPr>
            <a:r>
              <a:rPr lang="en-GB" smtClean="0"/>
              <a:t>Management</a:t>
            </a:r>
          </a:p>
          <a:p>
            <a:pPr marL="609600" indent="-609600">
              <a:buFontTx/>
              <a:buAutoNum type="arabicPeriod"/>
            </a:pPr>
            <a:r>
              <a:rPr lang="en-GB" smtClean="0"/>
              <a:t>Accommodate</a:t>
            </a:r>
          </a:p>
          <a:p>
            <a:pPr marL="609600" indent="-609600">
              <a:buFontTx/>
              <a:buAutoNum type="arabicPeriod"/>
            </a:pPr>
            <a:r>
              <a:rPr lang="en-GB" smtClean="0"/>
              <a:t>Acceptability</a:t>
            </a:r>
          </a:p>
          <a:p>
            <a:pPr marL="609600" indent="-609600">
              <a:buFontTx/>
              <a:buAutoNum type="arabicPeriod"/>
            </a:pPr>
            <a:r>
              <a:rPr lang="en-GB" smtClean="0"/>
              <a:t>Professional</a:t>
            </a:r>
          </a:p>
          <a:p>
            <a:pPr marL="609600" indent="-609600">
              <a:buFontTx/>
              <a:buAutoNum type="arabicPeriod"/>
            </a:pPr>
            <a:r>
              <a:rPr lang="en-GB" smtClean="0"/>
              <a:t>Possibility</a:t>
            </a:r>
          </a:p>
          <a:p>
            <a:pPr marL="609600" indent="-609600">
              <a:buFontTx/>
              <a:buNone/>
            </a:pPr>
            <a:endParaRPr lang="en-GB" smtClean="0"/>
          </a:p>
        </p:txBody>
      </p:sp>
    </p:spTree>
  </p:cSld>
  <p:clrMapOvr>
    <a:masterClrMapping/>
  </p:clrMapOvr>
</p:sld>
</file>

<file path=ppt/slides/slide7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5170" name="Rectangle 2"/>
          <p:cNvSpPr>
            <a:spLocks noGrp="1" noChangeArrowheads="1"/>
          </p:cNvSpPr>
          <p:nvPr>
            <p:ph type="title"/>
          </p:nvPr>
        </p:nvSpPr>
        <p:spPr/>
        <p:txBody>
          <a:bodyPr/>
          <a:lstStyle/>
          <a:p>
            <a:r>
              <a:rPr lang="en-GB" smtClean="0"/>
              <a:t>Risk Management Options</a:t>
            </a:r>
          </a:p>
        </p:txBody>
      </p:sp>
      <p:sp>
        <p:nvSpPr>
          <p:cNvPr id="135171" name="Rectangle 3"/>
          <p:cNvSpPr>
            <a:spLocks noGrp="1" noChangeArrowheads="1"/>
          </p:cNvSpPr>
          <p:nvPr>
            <p:ph type="body" idx="1"/>
          </p:nvPr>
        </p:nvSpPr>
        <p:spPr>
          <a:xfrm>
            <a:off x="457200" y="1600200"/>
            <a:ext cx="8229600" cy="4997450"/>
          </a:xfrm>
        </p:spPr>
        <p:txBody>
          <a:bodyPr/>
          <a:lstStyle/>
          <a:p>
            <a:pPr>
              <a:lnSpc>
                <a:spcPct val="90000"/>
              </a:lnSpc>
            </a:pPr>
            <a:r>
              <a:rPr lang="en-GB" smtClean="0"/>
              <a:t>The need for new risk assessment and management techniques is required to continuously track down potential and critical risks and to develop strategies for handling these risks</a:t>
            </a:r>
          </a:p>
          <a:p>
            <a:pPr>
              <a:lnSpc>
                <a:spcPct val="90000"/>
              </a:lnSpc>
            </a:pPr>
            <a:r>
              <a:rPr lang="en-GB" smtClean="0"/>
              <a:t>It is obvious that without a strong risk management plan as part of the process, a company will waste time, money, and resources and will fail to manage their projects correctly</a:t>
            </a:r>
          </a:p>
        </p:txBody>
      </p:sp>
    </p:spTree>
  </p:cSld>
  <p:clrMapOvr>
    <a:masterClrMapping/>
  </p:clrMapOvr>
</p:sld>
</file>

<file path=ppt/slides/slide7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6194" name="Rectangle 2"/>
          <p:cNvSpPr>
            <a:spLocks noGrp="1" noChangeArrowheads="1"/>
          </p:cNvSpPr>
          <p:nvPr>
            <p:ph type="title"/>
          </p:nvPr>
        </p:nvSpPr>
        <p:spPr/>
        <p:txBody>
          <a:bodyPr/>
          <a:lstStyle/>
          <a:p>
            <a:r>
              <a:rPr lang="en-GB" smtClean="0"/>
              <a:t>Risk Management Options</a:t>
            </a:r>
          </a:p>
        </p:txBody>
      </p:sp>
      <p:sp>
        <p:nvSpPr>
          <p:cNvPr id="136195" name="Rectangle 3"/>
          <p:cNvSpPr>
            <a:spLocks noGrp="1" noChangeArrowheads="1"/>
          </p:cNvSpPr>
          <p:nvPr>
            <p:ph type="body" idx="1"/>
          </p:nvPr>
        </p:nvSpPr>
        <p:spPr/>
        <p:txBody>
          <a:bodyPr/>
          <a:lstStyle/>
          <a:p>
            <a:pPr marL="609600" indent="-609600"/>
            <a:r>
              <a:rPr lang="en-GB" smtClean="0"/>
              <a:t>Risk management options are usually cited as risk handling options, such as the four T’s or subdivided as:</a:t>
            </a:r>
          </a:p>
          <a:p>
            <a:pPr marL="609600" indent="-609600">
              <a:buFontTx/>
              <a:buAutoNum type="arabicPeriod"/>
            </a:pPr>
            <a:r>
              <a:rPr lang="en-GB" smtClean="0"/>
              <a:t>Avoidance</a:t>
            </a:r>
          </a:p>
          <a:p>
            <a:pPr marL="609600" indent="-609600">
              <a:buFontTx/>
              <a:buAutoNum type="arabicPeriod"/>
            </a:pPr>
            <a:r>
              <a:rPr lang="en-GB" smtClean="0"/>
              <a:t>Control</a:t>
            </a:r>
          </a:p>
          <a:p>
            <a:pPr marL="609600" indent="-609600">
              <a:buFontTx/>
              <a:buAutoNum type="arabicPeriod"/>
            </a:pPr>
            <a:r>
              <a:rPr lang="en-GB" smtClean="0"/>
              <a:t>Assumption</a:t>
            </a:r>
          </a:p>
          <a:p>
            <a:pPr marL="609600" indent="-609600">
              <a:buFontTx/>
              <a:buAutoNum type="arabicPeriod"/>
            </a:pPr>
            <a:r>
              <a:rPr lang="en-GB" smtClean="0"/>
              <a:t>Risk transfer</a:t>
            </a:r>
          </a:p>
          <a:p>
            <a:pPr marL="609600" indent="-609600">
              <a:buFontTx/>
              <a:buAutoNum type="arabicPeriod"/>
            </a:pPr>
            <a:r>
              <a:rPr lang="en-GB" smtClean="0"/>
              <a:t>Knowledge and research</a:t>
            </a:r>
          </a:p>
        </p:txBody>
      </p:sp>
    </p:spTree>
  </p:cSld>
  <p:clrMapOvr>
    <a:masterClrMapping/>
  </p:clrMapOvr>
</p:sld>
</file>

<file path=ppt/slides/slide7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7218" name="Rectangle 2"/>
          <p:cNvSpPr>
            <a:spLocks noGrp="1" noChangeArrowheads="1"/>
          </p:cNvSpPr>
          <p:nvPr>
            <p:ph type="title"/>
          </p:nvPr>
        </p:nvSpPr>
        <p:spPr/>
        <p:txBody>
          <a:bodyPr/>
          <a:lstStyle/>
          <a:p>
            <a:r>
              <a:rPr lang="en-GB" smtClean="0"/>
              <a:t>Risk Management Options</a:t>
            </a:r>
          </a:p>
        </p:txBody>
      </p:sp>
      <p:sp>
        <p:nvSpPr>
          <p:cNvPr id="137219" name="Rectangle 3"/>
          <p:cNvSpPr>
            <a:spLocks noGrp="1" noChangeArrowheads="1"/>
          </p:cNvSpPr>
          <p:nvPr>
            <p:ph type="body" idx="1"/>
          </p:nvPr>
        </p:nvSpPr>
        <p:spPr>
          <a:xfrm>
            <a:off x="457200" y="1600200"/>
            <a:ext cx="8229600" cy="4997450"/>
          </a:xfrm>
        </p:spPr>
        <p:txBody>
          <a:bodyPr/>
          <a:lstStyle/>
          <a:p>
            <a:pPr>
              <a:lnSpc>
                <a:spcPct val="90000"/>
              </a:lnSpc>
            </a:pPr>
            <a:r>
              <a:rPr lang="en-GB" b="1" u="sng" smtClean="0"/>
              <a:t>Avoidance</a:t>
            </a:r>
            <a:r>
              <a:rPr lang="en-GB" smtClean="0"/>
              <a:t>: - use an alternative approach that does not have the risk.</a:t>
            </a:r>
          </a:p>
          <a:p>
            <a:pPr>
              <a:lnSpc>
                <a:spcPct val="90000"/>
              </a:lnSpc>
              <a:buFontTx/>
              <a:buNone/>
            </a:pPr>
            <a:r>
              <a:rPr lang="en-GB" smtClean="0"/>
              <a:t>	This mode is not always an option.  However, this is the most effective risk management technique if it can be applied</a:t>
            </a:r>
          </a:p>
          <a:p>
            <a:pPr>
              <a:lnSpc>
                <a:spcPct val="90000"/>
              </a:lnSpc>
            </a:pPr>
            <a:r>
              <a:rPr lang="en-GB" b="1" u="sng" smtClean="0"/>
              <a:t>Control</a:t>
            </a:r>
            <a:r>
              <a:rPr lang="en-GB" smtClean="0"/>
              <a:t>: - controlling risks involves the development of a risk reduction plan and then tracking to the plan.</a:t>
            </a:r>
          </a:p>
          <a:p>
            <a:pPr>
              <a:lnSpc>
                <a:spcPct val="90000"/>
              </a:lnSpc>
              <a:buFontTx/>
              <a:buNone/>
            </a:pPr>
            <a:r>
              <a:rPr lang="en-GB" smtClean="0"/>
              <a:t>	The key aspect is the planning by experienced persons</a:t>
            </a:r>
          </a:p>
        </p:txBody>
      </p:sp>
    </p:spTree>
  </p:cSld>
  <p:clrMapOvr>
    <a:masterClrMapping/>
  </p:clrMapOvr>
</p:sld>
</file>

<file path=ppt/slides/slide7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8242" name="Rectangle 2"/>
          <p:cNvSpPr>
            <a:spLocks noGrp="1" noChangeArrowheads="1"/>
          </p:cNvSpPr>
          <p:nvPr>
            <p:ph type="title"/>
          </p:nvPr>
        </p:nvSpPr>
        <p:spPr/>
        <p:txBody>
          <a:bodyPr/>
          <a:lstStyle/>
          <a:p>
            <a:r>
              <a:rPr lang="en-GB" smtClean="0"/>
              <a:t>Risk Management Options</a:t>
            </a:r>
          </a:p>
        </p:txBody>
      </p:sp>
      <p:sp>
        <p:nvSpPr>
          <p:cNvPr id="138243" name="Rectangle 3"/>
          <p:cNvSpPr>
            <a:spLocks noGrp="1" noChangeArrowheads="1"/>
          </p:cNvSpPr>
          <p:nvPr>
            <p:ph type="body" idx="1"/>
          </p:nvPr>
        </p:nvSpPr>
        <p:spPr/>
        <p:txBody>
          <a:bodyPr/>
          <a:lstStyle/>
          <a:p>
            <a:pPr>
              <a:lnSpc>
                <a:spcPct val="90000"/>
              </a:lnSpc>
            </a:pPr>
            <a:r>
              <a:rPr lang="en-GB" b="1" u="sng" smtClean="0"/>
              <a:t>Assumption</a:t>
            </a:r>
            <a:r>
              <a:rPr lang="en-GB" smtClean="0"/>
              <a:t>: - simply accepting the risk and proceeding.  However, there can be a tendency within organisations to gradually let the assumption of a risk take on the aura of a controlled risk</a:t>
            </a:r>
            <a:endParaRPr lang="en-GB" b="1" u="sng" smtClean="0"/>
          </a:p>
          <a:p>
            <a:pPr>
              <a:lnSpc>
                <a:spcPct val="90000"/>
              </a:lnSpc>
            </a:pPr>
            <a:r>
              <a:rPr lang="en-GB" b="1" u="sng" smtClean="0"/>
              <a:t>Risk transfer</a:t>
            </a:r>
            <a:r>
              <a:rPr lang="en-GB" smtClean="0"/>
              <a:t>: - means causing another party to accept the risk, typically by contract.  Liability amongst contractors is often transferred this way</a:t>
            </a:r>
            <a:endParaRPr lang="en-GB" b="1" u="sng" smtClean="0"/>
          </a:p>
        </p:txBody>
      </p:sp>
    </p:spTree>
  </p:cSld>
  <p:clrMapOvr>
    <a:masterClrMapping/>
  </p:clrMapOvr>
</p:sld>
</file>

<file path=ppt/slides/slide8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9266" name="Rectangle 2"/>
          <p:cNvSpPr>
            <a:spLocks noGrp="1" noChangeArrowheads="1"/>
          </p:cNvSpPr>
          <p:nvPr>
            <p:ph type="title"/>
          </p:nvPr>
        </p:nvSpPr>
        <p:spPr/>
        <p:txBody>
          <a:bodyPr/>
          <a:lstStyle/>
          <a:p>
            <a:r>
              <a:rPr lang="en-GB" smtClean="0"/>
              <a:t>Risk Management Options</a:t>
            </a:r>
          </a:p>
        </p:txBody>
      </p:sp>
      <p:sp>
        <p:nvSpPr>
          <p:cNvPr id="139267" name="Rectangle 3"/>
          <p:cNvSpPr>
            <a:spLocks noGrp="1" noChangeArrowheads="1"/>
          </p:cNvSpPr>
          <p:nvPr>
            <p:ph type="body" idx="1"/>
          </p:nvPr>
        </p:nvSpPr>
        <p:spPr/>
        <p:txBody>
          <a:bodyPr/>
          <a:lstStyle/>
          <a:p>
            <a:r>
              <a:rPr lang="en-GB" b="1" u="sng" smtClean="0"/>
              <a:t>Knowledge &amp; Research</a:t>
            </a:r>
            <a:r>
              <a:rPr lang="en-GB" smtClean="0"/>
              <a:t>: - is not “true” risk handling, but rather a technique for strengthening other techniques</a:t>
            </a:r>
          </a:p>
          <a:p>
            <a:pPr>
              <a:buFontTx/>
              <a:buNone/>
            </a:pPr>
            <a:r>
              <a:rPr lang="en-GB" smtClean="0"/>
              <a:t>	</a:t>
            </a:r>
          </a:p>
          <a:p>
            <a:pPr>
              <a:buFontTx/>
              <a:buNone/>
            </a:pPr>
            <a:r>
              <a:rPr lang="en-GB" smtClean="0"/>
              <a:t>	This approach can be best viewed as doing your homework</a:t>
            </a:r>
          </a:p>
        </p:txBody>
      </p:sp>
    </p:spTree>
  </p:cSld>
  <p:clrMapOvr>
    <a:masterClrMapping/>
  </p:clrMapOvr>
</p:sld>
</file>

<file path=ppt/slides/slide8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40290" name="Rectangle 2"/>
          <p:cNvSpPr>
            <a:spLocks noGrp="1" noChangeArrowheads="1"/>
          </p:cNvSpPr>
          <p:nvPr>
            <p:ph type="title"/>
          </p:nvPr>
        </p:nvSpPr>
        <p:spPr/>
        <p:txBody>
          <a:bodyPr/>
          <a:lstStyle/>
          <a:p>
            <a:r>
              <a:rPr lang="en-GB" smtClean="0"/>
              <a:t>Risk Management Options</a:t>
            </a:r>
          </a:p>
        </p:txBody>
      </p:sp>
      <p:sp>
        <p:nvSpPr>
          <p:cNvPr id="140291" name="Rectangle 3"/>
          <p:cNvSpPr>
            <a:spLocks noGrp="1" noChangeArrowheads="1"/>
          </p:cNvSpPr>
          <p:nvPr>
            <p:ph type="body" idx="1"/>
          </p:nvPr>
        </p:nvSpPr>
        <p:spPr/>
        <p:txBody>
          <a:bodyPr/>
          <a:lstStyle/>
          <a:p>
            <a:pPr>
              <a:buFontTx/>
              <a:buNone/>
            </a:pPr>
            <a:r>
              <a:rPr lang="en-GB" smtClean="0"/>
              <a:t>	</a:t>
            </a:r>
            <a:r>
              <a:rPr lang="en-GB" b="1" u="sng" smtClean="0"/>
              <a:t>4 Ts</a:t>
            </a:r>
          </a:p>
          <a:p>
            <a:pPr>
              <a:buFontTx/>
              <a:buNone/>
            </a:pPr>
            <a:endParaRPr lang="en-GB" b="1" u="sng" smtClean="0"/>
          </a:p>
          <a:p>
            <a:r>
              <a:rPr lang="en-GB" smtClean="0"/>
              <a:t>Treat</a:t>
            </a:r>
          </a:p>
          <a:p>
            <a:r>
              <a:rPr lang="en-GB" smtClean="0"/>
              <a:t>Tolerate</a:t>
            </a:r>
          </a:p>
          <a:p>
            <a:r>
              <a:rPr lang="en-GB" smtClean="0"/>
              <a:t>Transfer</a:t>
            </a:r>
          </a:p>
          <a:p>
            <a:r>
              <a:rPr lang="en-GB" smtClean="0"/>
              <a:t>Terminate </a:t>
            </a:r>
          </a:p>
        </p:txBody>
      </p:sp>
    </p:spTree>
  </p:cSld>
  <p:clrMapOvr>
    <a:masterClrMapping/>
  </p:clrMapOvr>
</p:sld>
</file>

<file path=ppt/slides/slide8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41314" name="Rectangle 2"/>
          <p:cNvSpPr>
            <a:spLocks noGrp="1" noChangeArrowheads="1"/>
          </p:cNvSpPr>
          <p:nvPr>
            <p:ph type="title"/>
          </p:nvPr>
        </p:nvSpPr>
        <p:spPr/>
        <p:txBody>
          <a:bodyPr/>
          <a:lstStyle/>
          <a:p>
            <a:r>
              <a:rPr lang="en-GB" smtClean="0"/>
              <a:t>Risk Management Options</a:t>
            </a:r>
          </a:p>
        </p:txBody>
      </p:sp>
      <p:sp>
        <p:nvSpPr>
          <p:cNvPr id="141315" name="Rectangle 3"/>
          <p:cNvSpPr>
            <a:spLocks noGrp="1" noChangeArrowheads="1"/>
          </p:cNvSpPr>
          <p:nvPr>
            <p:ph type="body" idx="1"/>
          </p:nvPr>
        </p:nvSpPr>
        <p:spPr/>
        <p:txBody>
          <a:bodyPr/>
          <a:lstStyle/>
          <a:p>
            <a:r>
              <a:rPr lang="en-GB" b="1" u="sng" smtClean="0"/>
              <a:t>Treating</a:t>
            </a:r>
            <a:r>
              <a:rPr lang="en-GB" smtClean="0"/>
              <a:t>: - means to manage the risk actively and thereby recognising the probability of it occurring and the effect it may have on the organisation.  Treating the risk will rarely reduce it to zero, despite any mitigating action we may take; it will simply bring the risk down to levels which are deemed to be acceptable</a:t>
            </a:r>
            <a:endParaRPr lang="en-GB" b="1" u="sng" smtClean="0"/>
          </a:p>
        </p:txBody>
      </p:sp>
    </p:spTree>
  </p:cSld>
  <p:clrMapOvr>
    <a:masterClrMapping/>
  </p:clrMapOvr>
</p:sld>
</file>

<file path=ppt/slides/slide8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42338" name="Rectangle 2"/>
          <p:cNvSpPr>
            <a:spLocks noGrp="1" noChangeArrowheads="1"/>
          </p:cNvSpPr>
          <p:nvPr>
            <p:ph type="title"/>
          </p:nvPr>
        </p:nvSpPr>
        <p:spPr/>
        <p:txBody>
          <a:bodyPr/>
          <a:lstStyle/>
          <a:p>
            <a:r>
              <a:rPr lang="en-GB" smtClean="0"/>
              <a:t>Risk Management Options</a:t>
            </a:r>
          </a:p>
        </p:txBody>
      </p:sp>
      <p:sp>
        <p:nvSpPr>
          <p:cNvPr id="142339" name="Rectangle 3"/>
          <p:cNvSpPr>
            <a:spLocks noGrp="1" noChangeArrowheads="1"/>
          </p:cNvSpPr>
          <p:nvPr>
            <p:ph type="body" idx="1"/>
          </p:nvPr>
        </p:nvSpPr>
        <p:spPr/>
        <p:txBody>
          <a:bodyPr/>
          <a:lstStyle/>
          <a:p>
            <a:r>
              <a:rPr lang="en-GB" b="1" u="sng" smtClean="0"/>
              <a:t>Tolerating</a:t>
            </a:r>
            <a:r>
              <a:rPr lang="en-GB" smtClean="0"/>
              <a:t>: - a risk means that a risk has been recognised and has either been managed down to acceptable levels or that, in the first place, the risk is so remote or minor a possibility that it is not worth the time, money or effort involved in doing something about it</a:t>
            </a:r>
            <a:endParaRPr lang="en-GB" b="1" u="sng" smtClean="0"/>
          </a:p>
        </p:txBody>
      </p:sp>
    </p:spTree>
  </p:cSld>
  <p:clrMapOvr>
    <a:masterClrMapping/>
  </p:clrMapOvr>
</p:sld>
</file>

<file path=ppt/slides/slide8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43362" name="Rectangle 2"/>
          <p:cNvSpPr>
            <a:spLocks noGrp="1" noChangeArrowheads="1"/>
          </p:cNvSpPr>
          <p:nvPr>
            <p:ph type="title"/>
          </p:nvPr>
        </p:nvSpPr>
        <p:spPr/>
        <p:txBody>
          <a:bodyPr/>
          <a:lstStyle/>
          <a:p>
            <a:r>
              <a:rPr lang="en-GB" smtClean="0"/>
              <a:t>Risk Management Options</a:t>
            </a:r>
          </a:p>
        </p:txBody>
      </p:sp>
      <p:sp>
        <p:nvSpPr>
          <p:cNvPr id="143363" name="Rectangle 3"/>
          <p:cNvSpPr>
            <a:spLocks noGrp="1" noChangeArrowheads="1"/>
          </p:cNvSpPr>
          <p:nvPr>
            <p:ph type="body" idx="1"/>
          </p:nvPr>
        </p:nvSpPr>
        <p:spPr/>
        <p:txBody>
          <a:bodyPr/>
          <a:lstStyle/>
          <a:p>
            <a:r>
              <a:rPr lang="en-GB" b="1" u="sng" smtClean="0"/>
              <a:t>Transferring</a:t>
            </a:r>
            <a:r>
              <a:rPr lang="en-GB" smtClean="0"/>
              <a:t>: - a risk means that once the risk has been identified, it is resolved by giving it to someone else to manage.</a:t>
            </a:r>
          </a:p>
          <a:p>
            <a:pPr>
              <a:buFontTx/>
              <a:buNone/>
            </a:pPr>
            <a:r>
              <a:rPr lang="en-GB" smtClean="0"/>
              <a:t>	Insurance is a good example of risk transfer and outsourcing may achieve a similar result</a:t>
            </a:r>
          </a:p>
        </p:txBody>
      </p:sp>
    </p:spTree>
  </p:cSld>
  <p:clrMapOvr>
    <a:masterClrMapping/>
  </p:clrMapOvr>
</p:sld>
</file>

<file path=ppt/slides/slide8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44386" name="Rectangle 2"/>
          <p:cNvSpPr>
            <a:spLocks noGrp="1" noChangeArrowheads="1"/>
          </p:cNvSpPr>
          <p:nvPr>
            <p:ph type="title"/>
          </p:nvPr>
        </p:nvSpPr>
        <p:spPr/>
        <p:txBody>
          <a:bodyPr/>
          <a:lstStyle/>
          <a:p>
            <a:r>
              <a:rPr lang="en-GB" smtClean="0"/>
              <a:t>Risk Management Options</a:t>
            </a:r>
          </a:p>
        </p:txBody>
      </p:sp>
      <p:sp>
        <p:nvSpPr>
          <p:cNvPr id="144387" name="Rectangle 3"/>
          <p:cNvSpPr>
            <a:spLocks noGrp="1" noChangeArrowheads="1"/>
          </p:cNvSpPr>
          <p:nvPr>
            <p:ph type="body" idx="1"/>
          </p:nvPr>
        </p:nvSpPr>
        <p:spPr/>
        <p:txBody>
          <a:bodyPr/>
          <a:lstStyle/>
          <a:p>
            <a:r>
              <a:rPr lang="en-GB" b="1" u="sng" smtClean="0"/>
              <a:t>Terminating</a:t>
            </a:r>
            <a:r>
              <a:rPr lang="en-GB" smtClean="0"/>
              <a:t>: - a risk means that, having a recognised a risk, whatever action may be taken to manage it, is simply too risky to continue- or perhaps too expensive to manage-in</a:t>
            </a:r>
            <a:endParaRPr lang="en-GB" b="1" u="sng" smtClean="0"/>
          </a:p>
        </p:txBody>
      </p:sp>
    </p:spTree>
  </p:cSld>
  <p:clrMapOvr>
    <a:masterClrMapping/>
  </p:clrMapOvr>
</p:sld>
</file>

<file path=ppt/slides/slide8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64866" name="Rectangle 2"/>
          <p:cNvSpPr>
            <a:spLocks noGrp="1" noChangeArrowheads="1"/>
          </p:cNvSpPr>
          <p:nvPr>
            <p:ph type="title"/>
          </p:nvPr>
        </p:nvSpPr>
        <p:spPr/>
        <p:txBody>
          <a:bodyPr/>
          <a:lstStyle/>
          <a:p>
            <a:r>
              <a:rPr lang="en-GB" smtClean="0"/>
              <a:t>What is Change Management</a:t>
            </a:r>
          </a:p>
        </p:txBody>
      </p:sp>
      <p:sp>
        <p:nvSpPr>
          <p:cNvPr id="164867" name="Rectangle 3"/>
          <p:cNvSpPr>
            <a:spLocks noGrp="1" noChangeArrowheads="1"/>
          </p:cNvSpPr>
          <p:nvPr>
            <p:ph type="body" idx="1"/>
          </p:nvPr>
        </p:nvSpPr>
        <p:spPr>
          <a:xfrm>
            <a:off x="457200" y="1600200"/>
            <a:ext cx="8229600" cy="4997450"/>
          </a:xfrm>
        </p:spPr>
        <p:txBody>
          <a:bodyPr/>
          <a:lstStyle/>
          <a:p>
            <a:pPr>
              <a:buFontTx/>
              <a:buNone/>
            </a:pPr>
            <a:r>
              <a:rPr lang="en-GB" smtClean="0"/>
              <a:t>	The process that ensures that each change that is introduced is properly defined, considered and approved before implementation.  Change management contains four stages:</a:t>
            </a:r>
          </a:p>
          <a:p>
            <a:r>
              <a:rPr lang="en-GB" smtClean="0"/>
              <a:t>Proposing a change</a:t>
            </a:r>
          </a:p>
          <a:p>
            <a:r>
              <a:rPr lang="en-GB" smtClean="0"/>
              <a:t>Summary of impact</a:t>
            </a:r>
          </a:p>
          <a:p>
            <a:r>
              <a:rPr lang="en-GB" smtClean="0"/>
              <a:t>Decision</a:t>
            </a:r>
          </a:p>
          <a:p>
            <a:r>
              <a:rPr lang="en-GB" smtClean="0"/>
              <a:t>Implementing a change</a:t>
            </a:r>
          </a:p>
        </p:txBody>
      </p:sp>
    </p:spTree>
  </p:cSld>
  <p:clrMapOvr>
    <a:masterClrMapping/>
  </p:clrMapOvr>
</p:sld>
</file>

<file path=ppt/slides/slide8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65890" name="Rectangle 2"/>
          <p:cNvSpPr>
            <a:spLocks noGrp="1" noChangeArrowheads="1"/>
          </p:cNvSpPr>
          <p:nvPr>
            <p:ph type="title"/>
          </p:nvPr>
        </p:nvSpPr>
        <p:spPr/>
        <p:txBody>
          <a:bodyPr/>
          <a:lstStyle/>
          <a:p>
            <a:r>
              <a:rPr lang="en-GB" smtClean="0"/>
              <a:t>Proposing a Change</a:t>
            </a:r>
          </a:p>
        </p:txBody>
      </p:sp>
      <p:sp>
        <p:nvSpPr>
          <p:cNvPr id="165891" name="Rectangle 3"/>
          <p:cNvSpPr>
            <a:spLocks noGrp="1" noChangeArrowheads="1"/>
          </p:cNvSpPr>
          <p:nvPr>
            <p:ph type="body" idx="1"/>
          </p:nvPr>
        </p:nvSpPr>
        <p:spPr/>
        <p:txBody>
          <a:bodyPr/>
          <a:lstStyle/>
          <a:p>
            <a:r>
              <a:rPr lang="en-GB" smtClean="0"/>
              <a:t>This process gives the ability to anyone within the team (including the customer) to propose a change to a project</a:t>
            </a:r>
          </a:p>
          <a:p>
            <a:r>
              <a:rPr lang="en-GB" smtClean="0"/>
              <a:t>The proposal must include a description of the change and expected benefits or other reasons for the change and is presented using a change request form</a:t>
            </a:r>
          </a:p>
        </p:txBody>
      </p:sp>
    </p:spTree>
  </p:cSld>
  <p:clrMapOvr>
    <a:masterClrMapping/>
  </p:clrMapOvr>
</p:sld>
</file>

<file path=ppt/slides/slide8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66914" name="Rectangle 2"/>
          <p:cNvSpPr>
            <a:spLocks noGrp="1" noChangeArrowheads="1"/>
          </p:cNvSpPr>
          <p:nvPr>
            <p:ph type="title"/>
          </p:nvPr>
        </p:nvSpPr>
        <p:spPr>
          <a:xfrm>
            <a:off x="457200" y="0"/>
            <a:ext cx="8229600" cy="836613"/>
          </a:xfrm>
        </p:spPr>
        <p:txBody>
          <a:bodyPr/>
          <a:lstStyle/>
          <a:p>
            <a:r>
              <a:rPr lang="en-GB" smtClean="0"/>
              <a:t>Summary of Impact</a:t>
            </a:r>
          </a:p>
        </p:txBody>
      </p:sp>
      <p:sp>
        <p:nvSpPr>
          <p:cNvPr id="166915" name="Rectangle 3"/>
          <p:cNvSpPr>
            <a:spLocks noGrp="1" noChangeArrowheads="1"/>
          </p:cNvSpPr>
          <p:nvPr>
            <p:ph type="body" idx="1"/>
          </p:nvPr>
        </p:nvSpPr>
        <p:spPr>
          <a:xfrm>
            <a:off x="179388" y="981075"/>
            <a:ext cx="8785225" cy="5688013"/>
          </a:xfrm>
        </p:spPr>
        <p:txBody>
          <a:bodyPr/>
          <a:lstStyle/>
          <a:p>
            <a:pPr>
              <a:lnSpc>
                <a:spcPct val="90000"/>
              </a:lnSpc>
              <a:buFontTx/>
              <a:buNone/>
            </a:pPr>
            <a:r>
              <a:rPr lang="en-GB" sz="2800" smtClean="0"/>
              <a:t>	This process is carried out by the project manager who will log the change and consider the overall impact on the project.  The following will be considered:</a:t>
            </a:r>
          </a:p>
          <a:p>
            <a:pPr>
              <a:lnSpc>
                <a:spcPct val="90000"/>
              </a:lnSpc>
            </a:pPr>
            <a:r>
              <a:rPr lang="en-GB" sz="2800" smtClean="0"/>
              <a:t>Quantifiable cost savings and/or benefits</a:t>
            </a:r>
          </a:p>
          <a:p>
            <a:pPr>
              <a:lnSpc>
                <a:spcPct val="90000"/>
              </a:lnSpc>
            </a:pPr>
            <a:r>
              <a:rPr lang="en-GB" sz="2800" smtClean="0"/>
              <a:t>Estimated cost</a:t>
            </a:r>
          </a:p>
          <a:p>
            <a:pPr>
              <a:lnSpc>
                <a:spcPct val="90000"/>
              </a:lnSpc>
            </a:pPr>
            <a:r>
              <a:rPr lang="en-GB" sz="2800" smtClean="0"/>
              <a:t>Impact on timescales</a:t>
            </a:r>
          </a:p>
          <a:p>
            <a:pPr>
              <a:lnSpc>
                <a:spcPct val="90000"/>
              </a:lnSpc>
            </a:pPr>
            <a:r>
              <a:rPr lang="en-GB" sz="2800" smtClean="0"/>
              <a:t>Additional resources required</a:t>
            </a:r>
          </a:p>
          <a:p>
            <a:pPr>
              <a:lnSpc>
                <a:spcPct val="90000"/>
              </a:lnSpc>
            </a:pPr>
            <a:r>
              <a:rPr lang="en-GB" sz="2800" smtClean="0"/>
              <a:t>Impact on other project activities</a:t>
            </a:r>
          </a:p>
          <a:p>
            <a:pPr>
              <a:lnSpc>
                <a:spcPct val="90000"/>
              </a:lnSpc>
            </a:pPr>
            <a:r>
              <a:rPr lang="en-GB" sz="2800" smtClean="0"/>
              <a:t>Additional risk and issues</a:t>
            </a:r>
          </a:p>
          <a:p>
            <a:pPr>
              <a:lnSpc>
                <a:spcPct val="90000"/>
              </a:lnSpc>
              <a:buFontTx/>
              <a:buNone/>
            </a:pPr>
            <a:r>
              <a:rPr lang="en-GB" sz="2800" smtClean="0"/>
              <a:t>	Following this assessment, the project manager will make a recommendation whether to implement the change</a:t>
            </a:r>
          </a:p>
        </p:txBody>
      </p:sp>
    </p:spTree>
  </p:cSld>
  <p:clrMapOvr>
    <a:masterClrMapping/>
  </p:clrMapOvr>
</p:sld>
</file>

<file path=ppt/theme/theme1.xml><?xml version="1.0" encoding="utf-8"?>
<a:theme xmlns:a="http://schemas.openxmlformats.org/drawingml/2006/main" name="Default Design">
  <a:themeElements>
    <a:clrScheme name="Default Design 1">
      <a:dk1>
        <a:srgbClr val="000000"/>
      </a:dk1>
      <a:lt1>
        <a:srgbClr val="FFFFFF"/>
      </a:lt1>
      <a:dk2>
        <a:srgbClr val="000000"/>
      </a:dk2>
      <a:lt2>
        <a:srgbClr val="808080"/>
      </a:lt2>
      <a:accent1>
        <a:srgbClr val="BBE0E3"/>
      </a:accent1>
      <a:accent2>
        <a:srgbClr val="333399"/>
      </a:accent2>
      <a:accent3>
        <a:srgbClr val="FFFFFF"/>
      </a:accent3>
      <a:accent4>
        <a:srgbClr val="000000"/>
      </a:accent4>
      <a:accent5>
        <a:srgbClr val="DAEDEF"/>
      </a:accent5>
      <a:accent6>
        <a:srgbClr val="2D2D8A"/>
      </a:accent6>
      <a:hlink>
        <a:srgbClr val="009999"/>
      </a:hlink>
      <a:folHlink>
        <a:srgbClr val="99CC00"/>
      </a:folHlink>
    </a:clrScheme>
    <a:fontScheme name="Default Design">
      <a:majorFont>
        <a:latin typeface="Arial"/>
        <a:ea typeface=""/>
        <a:cs typeface=""/>
      </a:majorFont>
      <a:minorFont>
        <a:latin typeface="Arial"/>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extraClrScheme>
      <a:clrScheme name="Default Design 1">
        <a:dk1>
          <a:srgbClr val="000000"/>
        </a:dk1>
        <a:lt1>
          <a:srgbClr val="FFFFFF"/>
        </a:lt1>
        <a:dk2>
          <a:srgbClr val="000000"/>
        </a:dk2>
        <a:lt2>
          <a:srgbClr val="808080"/>
        </a:lt2>
        <a:accent1>
          <a:srgbClr val="BBE0E3"/>
        </a:accent1>
        <a:accent2>
          <a:srgbClr val="333399"/>
        </a:accent2>
        <a:accent3>
          <a:srgbClr val="FFFFFF"/>
        </a:accent3>
        <a:accent4>
          <a:srgbClr val="000000"/>
        </a:accent4>
        <a:accent5>
          <a:srgbClr val="DAEDEF"/>
        </a:accent5>
        <a:accent6>
          <a:srgbClr val="2D2D8A"/>
        </a:accent6>
        <a:hlink>
          <a:srgbClr val="009999"/>
        </a:hlink>
        <a:folHlink>
          <a:srgbClr val="99CC00"/>
        </a:folHlink>
      </a:clrScheme>
      <a:clrMap bg1="lt1" tx1="dk1" bg2="lt2" tx2="dk2" accent1="accent1" accent2="accent2" accent3="accent3" accent4="accent4" accent5="accent5" accent6="accent6" hlink="hlink" folHlink="folHlink"/>
    </a:extraClrScheme>
    <a:extraClrScheme>
      <a:clrScheme name="Default Design 2">
        <a:dk1>
          <a:srgbClr val="000000"/>
        </a:dk1>
        <a:lt1>
          <a:srgbClr val="FFFFFF"/>
        </a:lt1>
        <a:dk2>
          <a:srgbClr val="000000"/>
        </a:dk2>
        <a:lt2>
          <a:srgbClr val="969696"/>
        </a:lt2>
        <a:accent1>
          <a:srgbClr val="FBDF53"/>
        </a:accent1>
        <a:accent2>
          <a:srgbClr val="FF9966"/>
        </a:accent2>
        <a:accent3>
          <a:srgbClr val="FFFFFF"/>
        </a:accent3>
        <a:accent4>
          <a:srgbClr val="000000"/>
        </a:accent4>
        <a:accent5>
          <a:srgbClr val="FDECB3"/>
        </a:accent5>
        <a:accent6>
          <a:srgbClr val="E78A5C"/>
        </a:accent6>
        <a:hlink>
          <a:srgbClr val="CC3300"/>
        </a:hlink>
        <a:folHlink>
          <a:srgbClr val="996600"/>
        </a:folHlink>
      </a:clrScheme>
      <a:clrMap bg1="lt1" tx1="dk1" bg2="lt2" tx2="dk2" accent1="accent1" accent2="accent2" accent3="accent3" accent4="accent4" accent5="accent5" accent6="accent6" hlink="hlink" folHlink="folHlink"/>
    </a:extraClrScheme>
    <a:extraClrScheme>
      <a:clrScheme name="Default Design 3">
        <a:dk1>
          <a:srgbClr val="000000"/>
        </a:dk1>
        <a:lt1>
          <a:srgbClr val="FFFFFF"/>
        </a:lt1>
        <a:dk2>
          <a:srgbClr val="000000"/>
        </a:dk2>
        <a:lt2>
          <a:srgbClr val="808080"/>
        </a:lt2>
        <a:accent1>
          <a:srgbClr val="99CCFF"/>
        </a:accent1>
        <a:accent2>
          <a:srgbClr val="CCCCFF"/>
        </a:accent2>
        <a:accent3>
          <a:srgbClr val="FFFFFF"/>
        </a:accent3>
        <a:accent4>
          <a:srgbClr val="000000"/>
        </a:accent4>
        <a:accent5>
          <a:srgbClr val="CAE2FF"/>
        </a:accent5>
        <a:accent6>
          <a:srgbClr val="B9B9E7"/>
        </a:accent6>
        <a:hlink>
          <a:srgbClr val="3333CC"/>
        </a:hlink>
        <a:folHlink>
          <a:srgbClr val="AF67FF"/>
        </a:folHlink>
      </a:clrScheme>
      <a:clrMap bg1="lt1" tx1="dk1" bg2="lt2" tx2="dk2" accent1="accent1" accent2="accent2" accent3="accent3" accent4="accent4" accent5="accent5" accent6="accent6" hlink="hlink" folHlink="folHlink"/>
    </a:extraClrScheme>
    <a:extraClrScheme>
      <a:clrScheme name="Default Design 4">
        <a:dk1>
          <a:srgbClr val="000000"/>
        </a:dk1>
        <a:lt1>
          <a:srgbClr val="DEF6F1"/>
        </a:lt1>
        <a:dk2>
          <a:srgbClr val="000000"/>
        </a:dk2>
        <a:lt2>
          <a:srgbClr val="969696"/>
        </a:lt2>
        <a:accent1>
          <a:srgbClr val="FFFFFF"/>
        </a:accent1>
        <a:accent2>
          <a:srgbClr val="8DC6FF"/>
        </a:accent2>
        <a:accent3>
          <a:srgbClr val="ECFAF7"/>
        </a:accent3>
        <a:accent4>
          <a:srgbClr val="000000"/>
        </a:accent4>
        <a:accent5>
          <a:srgbClr val="FFFFFF"/>
        </a:accent5>
        <a:accent6>
          <a:srgbClr val="7FB3E7"/>
        </a:accent6>
        <a:hlink>
          <a:srgbClr val="0066CC"/>
        </a:hlink>
        <a:folHlink>
          <a:srgbClr val="00A800"/>
        </a:folHlink>
      </a:clrScheme>
      <a:clrMap bg1="lt1" tx1="dk1" bg2="lt2" tx2="dk2" accent1="accent1" accent2="accent2" accent3="accent3" accent4="accent4" accent5="accent5" accent6="accent6" hlink="hlink" folHlink="folHlink"/>
    </a:extraClrScheme>
    <a:extraClrScheme>
      <a:clrScheme name="Default Design 5">
        <a:dk1>
          <a:srgbClr val="000000"/>
        </a:dk1>
        <a:lt1>
          <a:srgbClr val="FFFFD9"/>
        </a:lt1>
        <a:dk2>
          <a:srgbClr val="000000"/>
        </a:dk2>
        <a:lt2>
          <a:srgbClr val="777777"/>
        </a:lt2>
        <a:accent1>
          <a:srgbClr val="FFFFF7"/>
        </a:accent1>
        <a:accent2>
          <a:srgbClr val="33CCCC"/>
        </a:accent2>
        <a:accent3>
          <a:srgbClr val="FFFFE9"/>
        </a:accent3>
        <a:accent4>
          <a:srgbClr val="000000"/>
        </a:accent4>
        <a:accent5>
          <a:srgbClr val="FFFFFA"/>
        </a:accent5>
        <a:accent6>
          <a:srgbClr val="2DB9B9"/>
        </a:accent6>
        <a:hlink>
          <a:srgbClr val="FF5050"/>
        </a:hlink>
        <a:folHlink>
          <a:srgbClr val="FF9900"/>
        </a:folHlink>
      </a:clrScheme>
      <a:clrMap bg1="lt1" tx1="dk1" bg2="lt2" tx2="dk2" accent1="accent1" accent2="accent2" accent3="accent3" accent4="accent4" accent5="accent5" accent6="accent6" hlink="hlink" folHlink="folHlink"/>
    </a:extraClrScheme>
    <a:extraClrScheme>
      <a:clrScheme name="Default Design 6">
        <a:dk1>
          <a:srgbClr val="005A58"/>
        </a:dk1>
        <a:lt1>
          <a:srgbClr val="FFFFFF"/>
        </a:lt1>
        <a:dk2>
          <a:srgbClr val="008080"/>
        </a:dk2>
        <a:lt2>
          <a:srgbClr val="FFFF99"/>
        </a:lt2>
        <a:accent1>
          <a:srgbClr val="006462"/>
        </a:accent1>
        <a:accent2>
          <a:srgbClr val="6D6FC7"/>
        </a:accent2>
        <a:accent3>
          <a:srgbClr val="AAC0C0"/>
        </a:accent3>
        <a:accent4>
          <a:srgbClr val="DADADA"/>
        </a:accent4>
        <a:accent5>
          <a:srgbClr val="AAB8B7"/>
        </a:accent5>
        <a:accent6>
          <a:srgbClr val="6264B4"/>
        </a:accent6>
        <a:hlink>
          <a:srgbClr val="00FFFF"/>
        </a:hlink>
        <a:folHlink>
          <a:srgbClr val="00FF00"/>
        </a:folHlink>
      </a:clrScheme>
      <a:clrMap bg1="dk2" tx1="lt1" bg2="dk1" tx2="lt2" accent1="accent1" accent2="accent2" accent3="accent3" accent4="accent4" accent5="accent5" accent6="accent6" hlink="hlink" folHlink="folHlink"/>
    </a:extraClrScheme>
    <a:extraClrScheme>
      <a:clrScheme name="Default Design 7">
        <a:dk1>
          <a:srgbClr val="5C1F00"/>
        </a:dk1>
        <a:lt1>
          <a:srgbClr val="FFFFFF"/>
        </a:lt1>
        <a:dk2>
          <a:srgbClr val="800000"/>
        </a:dk2>
        <a:lt2>
          <a:srgbClr val="DFD293"/>
        </a:lt2>
        <a:accent1>
          <a:srgbClr val="CC3300"/>
        </a:accent1>
        <a:accent2>
          <a:srgbClr val="BE7960"/>
        </a:accent2>
        <a:accent3>
          <a:srgbClr val="C0AAAA"/>
        </a:accent3>
        <a:accent4>
          <a:srgbClr val="DADADA"/>
        </a:accent4>
        <a:accent5>
          <a:srgbClr val="E2ADAA"/>
        </a:accent5>
        <a:accent6>
          <a:srgbClr val="AC6D56"/>
        </a:accent6>
        <a:hlink>
          <a:srgbClr val="FFFF99"/>
        </a:hlink>
        <a:folHlink>
          <a:srgbClr val="D3A219"/>
        </a:folHlink>
      </a:clrScheme>
      <a:clrMap bg1="dk2" tx1="lt1" bg2="dk1" tx2="lt2" accent1="accent1" accent2="accent2" accent3="accent3" accent4="accent4" accent5="accent5" accent6="accent6" hlink="hlink" folHlink="folHlink"/>
    </a:extraClrScheme>
    <a:extraClrScheme>
      <a:clrScheme name="Default Design 8">
        <a:dk1>
          <a:srgbClr val="003366"/>
        </a:dk1>
        <a:lt1>
          <a:srgbClr val="FFFFFF"/>
        </a:lt1>
        <a:dk2>
          <a:srgbClr val="000099"/>
        </a:dk2>
        <a:lt2>
          <a:srgbClr val="CCFFFF"/>
        </a:lt2>
        <a:accent1>
          <a:srgbClr val="3366CC"/>
        </a:accent1>
        <a:accent2>
          <a:srgbClr val="00B000"/>
        </a:accent2>
        <a:accent3>
          <a:srgbClr val="AAAACA"/>
        </a:accent3>
        <a:accent4>
          <a:srgbClr val="DADADA"/>
        </a:accent4>
        <a:accent5>
          <a:srgbClr val="ADB8E2"/>
        </a:accent5>
        <a:accent6>
          <a:srgbClr val="009F00"/>
        </a:accent6>
        <a:hlink>
          <a:srgbClr val="66CCFF"/>
        </a:hlink>
        <a:folHlink>
          <a:srgbClr val="FFE701"/>
        </a:folHlink>
      </a:clrScheme>
      <a:clrMap bg1="dk2" tx1="lt1" bg2="dk1" tx2="lt2" accent1="accent1" accent2="accent2" accent3="accent3" accent4="accent4" accent5="accent5" accent6="accent6" hlink="hlink" folHlink="folHlink"/>
    </a:extraClrScheme>
    <a:extraClrScheme>
      <a:clrScheme name="Default Design 9">
        <a:dk1>
          <a:srgbClr val="336699"/>
        </a:dk1>
        <a:lt1>
          <a:srgbClr val="FFFFFF"/>
        </a:lt1>
        <a:dk2>
          <a:srgbClr val="000000"/>
        </a:dk2>
        <a:lt2>
          <a:srgbClr val="E3EBF1"/>
        </a:lt2>
        <a:accent1>
          <a:srgbClr val="003399"/>
        </a:accent1>
        <a:accent2>
          <a:srgbClr val="468A4B"/>
        </a:accent2>
        <a:accent3>
          <a:srgbClr val="AAAAAA"/>
        </a:accent3>
        <a:accent4>
          <a:srgbClr val="DADADA"/>
        </a:accent4>
        <a:accent5>
          <a:srgbClr val="AAADCA"/>
        </a:accent5>
        <a:accent6>
          <a:srgbClr val="3F7D43"/>
        </a:accent6>
        <a:hlink>
          <a:srgbClr val="66CCFF"/>
        </a:hlink>
        <a:folHlink>
          <a:srgbClr val="F0E500"/>
        </a:folHlink>
      </a:clrScheme>
      <a:clrMap bg1="dk2" tx1="lt1" bg2="dk1" tx2="lt2" accent1="accent1" accent2="accent2" accent3="accent3" accent4="accent4" accent5="accent5" accent6="accent6" hlink="hlink" folHlink="folHlink"/>
    </a:extraClrScheme>
    <a:extraClrScheme>
      <a:clrScheme name="Default Design 10">
        <a:dk1>
          <a:srgbClr val="777777"/>
        </a:dk1>
        <a:lt1>
          <a:srgbClr val="FFFFFF"/>
        </a:lt1>
        <a:dk2>
          <a:srgbClr val="686B5D"/>
        </a:dk2>
        <a:lt2>
          <a:srgbClr val="D1D1CB"/>
        </a:lt2>
        <a:accent1>
          <a:srgbClr val="909082"/>
        </a:accent1>
        <a:accent2>
          <a:srgbClr val="809EA8"/>
        </a:accent2>
        <a:accent3>
          <a:srgbClr val="B9BAB6"/>
        </a:accent3>
        <a:accent4>
          <a:srgbClr val="DADADA"/>
        </a:accent4>
        <a:accent5>
          <a:srgbClr val="C6C6C1"/>
        </a:accent5>
        <a:accent6>
          <a:srgbClr val="738F98"/>
        </a:accent6>
        <a:hlink>
          <a:srgbClr val="FFCC66"/>
        </a:hlink>
        <a:folHlink>
          <a:srgbClr val="E9DCB9"/>
        </a:folHlink>
      </a:clrScheme>
      <a:clrMap bg1="dk2" tx1="lt1" bg2="dk1" tx2="lt2" accent1="accent1" accent2="accent2" accent3="accent3" accent4="accent4" accent5="accent5" accent6="accent6" hlink="hlink" folHlink="folHlink"/>
    </a:extraClrScheme>
    <a:extraClrScheme>
      <a:clrScheme name="Default Design 11">
        <a:dk1>
          <a:srgbClr val="3E3E5C"/>
        </a:dk1>
        <a:lt1>
          <a:srgbClr val="FFFFFF"/>
        </a:lt1>
        <a:dk2>
          <a:srgbClr val="666699"/>
        </a:dk2>
        <a:lt2>
          <a:srgbClr val="FFFFFF"/>
        </a:lt2>
        <a:accent1>
          <a:srgbClr val="60597B"/>
        </a:accent1>
        <a:accent2>
          <a:srgbClr val="6666FF"/>
        </a:accent2>
        <a:accent3>
          <a:srgbClr val="B8B8CA"/>
        </a:accent3>
        <a:accent4>
          <a:srgbClr val="DADADA"/>
        </a:accent4>
        <a:accent5>
          <a:srgbClr val="B6B5BF"/>
        </a:accent5>
        <a:accent6>
          <a:srgbClr val="5C5CE7"/>
        </a:accent6>
        <a:hlink>
          <a:srgbClr val="99CCFF"/>
        </a:hlink>
        <a:folHlink>
          <a:srgbClr val="FFFF99"/>
        </a:folHlink>
      </a:clrScheme>
      <a:clrMap bg1="dk2" tx1="lt1" bg2="dk1" tx2="lt2" accent1="accent1" accent2="accent2" accent3="accent3" accent4="accent4" accent5="accent5" accent6="accent6" hlink="hlink" folHlink="folHlink"/>
    </a:extraClrScheme>
    <a:extraClrScheme>
      <a:clrScheme name="Default Design 12">
        <a:dk1>
          <a:srgbClr val="2D2015"/>
        </a:dk1>
        <a:lt1>
          <a:srgbClr val="FFFFFF"/>
        </a:lt1>
        <a:dk2>
          <a:srgbClr val="523E26"/>
        </a:dk2>
        <a:lt2>
          <a:srgbClr val="DFC08D"/>
        </a:lt2>
        <a:accent1>
          <a:srgbClr val="8C7B70"/>
        </a:accent1>
        <a:accent2>
          <a:srgbClr val="8F5F2F"/>
        </a:accent2>
        <a:accent3>
          <a:srgbClr val="B3AFAC"/>
        </a:accent3>
        <a:accent4>
          <a:srgbClr val="DADADA"/>
        </a:accent4>
        <a:accent5>
          <a:srgbClr val="C5BFBB"/>
        </a:accent5>
        <a:accent6>
          <a:srgbClr val="81552A"/>
        </a:accent6>
        <a:hlink>
          <a:srgbClr val="CCB400"/>
        </a:hlink>
        <a:folHlink>
          <a:srgbClr val="8C9EA0"/>
        </a:folHlink>
      </a:clrScheme>
      <a:clrMap bg1="dk2" tx1="lt1" bg2="dk1" tx2="lt2" accent1="accent1" accent2="accent2" accent3="accent3" accent4="accent4" accent5="accent5" accent6="accent6" hlink="hlink" folHlink="folHlink"/>
    </a:extraClrScheme>
  </a:extraClrSchemeLst>
</a:theme>
</file>

<file path=docProps/app.xml><?xml version="1.0" encoding="utf-8"?>
<Properties xmlns="http://schemas.openxmlformats.org/officeDocument/2006/extended-properties" xmlns:vt="http://schemas.openxmlformats.org/officeDocument/2006/docPropsVTypes">
  <TotalTime>2191</TotalTime>
  <Words>3175</Words>
  <Application>Microsoft Office PowerPoint</Application>
  <PresentationFormat>On-screen Show (4:3)</PresentationFormat>
  <Paragraphs>404</Paragraphs>
  <Slides>88</Slides>
  <Notes>0</Notes>
  <HiddenSlides>0</HiddenSlides>
  <MMClips>0</MMClips>
  <ScaleCrop>false</ScaleCrop>
  <HeadingPairs>
    <vt:vector size="6" baseType="variant">
      <vt:variant>
        <vt:lpstr>Fonts Used</vt:lpstr>
      </vt:variant>
      <vt:variant>
        <vt:i4>2</vt:i4>
      </vt:variant>
      <vt:variant>
        <vt:lpstr>Theme</vt:lpstr>
      </vt:variant>
      <vt:variant>
        <vt:i4>1</vt:i4>
      </vt:variant>
      <vt:variant>
        <vt:lpstr>Slide Titles</vt:lpstr>
      </vt:variant>
      <vt:variant>
        <vt:i4>88</vt:i4>
      </vt:variant>
    </vt:vector>
  </HeadingPairs>
  <TitlesOfParts>
    <vt:vector size="91" baseType="lpstr">
      <vt:lpstr>Arial</vt:lpstr>
      <vt:lpstr>Calibri</vt:lpstr>
      <vt:lpstr>Default Design</vt:lpstr>
      <vt:lpstr>Project Planning</vt:lpstr>
      <vt:lpstr>Project Planning</vt:lpstr>
      <vt:lpstr>SMART Goals</vt:lpstr>
      <vt:lpstr>SMART Goals</vt:lpstr>
      <vt:lpstr>SMART Goals</vt:lpstr>
      <vt:lpstr>Project Plans: 10 Essential Elements</vt:lpstr>
      <vt:lpstr>Project Plans: 10 Essential Elements</vt:lpstr>
      <vt:lpstr>Aim of Project</vt:lpstr>
      <vt:lpstr>Outputs</vt:lpstr>
      <vt:lpstr>Outputs</vt:lpstr>
      <vt:lpstr>Quality Criteria</vt:lpstr>
      <vt:lpstr>Resources</vt:lpstr>
      <vt:lpstr>Management Structure</vt:lpstr>
      <vt:lpstr>Management Structure</vt:lpstr>
      <vt:lpstr>Milestones</vt:lpstr>
      <vt:lpstr>Milestones</vt:lpstr>
      <vt:lpstr>Tolerances</vt:lpstr>
      <vt:lpstr>Tolerances</vt:lpstr>
      <vt:lpstr>Dependencies</vt:lpstr>
      <vt:lpstr>Risks</vt:lpstr>
      <vt:lpstr>Scheduling</vt:lpstr>
      <vt:lpstr>Scheduling</vt:lpstr>
      <vt:lpstr>Scheduling</vt:lpstr>
      <vt:lpstr>Work Breakdown Structure</vt:lpstr>
      <vt:lpstr>Work Breakdown Structure</vt:lpstr>
      <vt:lpstr>Work Breakdown Structure</vt:lpstr>
      <vt:lpstr>Work Breakdown Structure Process</vt:lpstr>
      <vt:lpstr>Work Breakdown Structure Process</vt:lpstr>
      <vt:lpstr>Work Breakdown Structure Process</vt:lpstr>
      <vt:lpstr>Work Breakdown Structure Process</vt:lpstr>
      <vt:lpstr>Work Breakdown Structure Process</vt:lpstr>
      <vt:lpstr>Work Breakdown Structure</vt:lpstr>
      <vt:lpstr>Pitfalls to Creating a WBS</vt:lpstr>
      <vt:lpstr>Critical Path</vt:lpstr>
      <vt:lpstr>Critical Path</vt:lpstr>
      <vt:lpstr>Critical Path</vt:lpstr>
      <vt:lpstr>Critical Path Mapping</vt:lpstr>
      <vt:lpstr>Critical Path Mapping</vt:lpstr>
      <vt:lpstr>Critical Path Mapping</vt:lpstr>
      <vt:lpstr>Critical Path Mapping</vt:lpstr>
      <vt:lpstr>Critical Path Mapping</vt:lpstr>
      <vt:lpstr>Critical Path Mapping</vt:lpstr>
      <vt:lpstr>Estimate time</vt:lpstr>
      <vt:lpstr>Role of the Project Manager</vt:lpstr>
      <vt:lpstr>Role of the Project Manager</vt:lpstr>
      <vt:lpstr>Role of the Project Manager</vt:lpstr>
      <vt:lpstr>Role of the Project Manager</vt:lpstr>
      <vt:lpstr>Role of the Project Manager</vt:lpstr>
      <vt:lpstr>Project Management Best Practices</vt:lpstr>
      <vt:lpstr>Skills of a Project Manager</vt:lpstr>
      <vt:lpstr>Traits of a Project Manager</vt:lpstr>
      <vt:lpstr>Traits of a Project Manager</vt:lpstr>
      <vt:lpstr>Traits of a Project Manager</vt:lpstr>
      <vt:lpstr>Traits of a Project Manager</vt:lpstr>
      <vt:lpstr>Traits of a Project Manager</vt:lpstr>
      <vt:lpstr>Traits of a Project Manager</vt:lpstr>
      <vt:lpstr>Risk Management</vt:lpstr>
      <vt:lpstr>Defining Risk</vt:lpstr>
      <vt:lpstr>Risk Management Process</vt:lpstr>
      <vt:lpstr>Risk Management Process</vt:lpstr>
      <vt:lpstr>Risk Management Process</vt:lpstr>
      <vt:lpstr>Risk Management Process</vt:lpstr>
      <vt:lpstr>Risk Management Process</vt:lpstr>
      <vt:lpstr>Risk Matrix</vt:lpstr>
      <vt:lpstr>Risk Matrix</vt:lpstr>
      <vt:lpstr>Risk Matrix</vt:lpstr>
      <vt:lpstr>Slide 67</vt:lpstr>
      <vt:lpstr>Risk Matrix</vt:lpstr>
      <vt:lpstr>Risk Matrix</vt:lpstr>
      <vt:lpstr>Risk Matrix</vt:lpstr>
      <vt:lpstr>Risk Matrix</vt:lpstr>
      <vt:lpstr>Risk Matrix</vt:lpstr>
      <vt:lpstr>Risk Management Options</vt:lpstr>
      <vt:lpstr>Risk Management Options</vt:lpstr>
      <vt:lpstr>Risk Management Options</vt:lpstr>
      <vt:lpstr>Risk Management Options</vt:lpstr>
      <vt:lpstr>Risk Management Options</vt:lpstr>
      <vt:lpstr>Risk Management Options</vt:lpstr>
      <vt:lpstr>Risk Management Options</vt:lpstr>
      <vt:lpstr>Risk Management Options</vt:lpstr>
      <vt:lpstr>Risk Management Options</vt:lpstr>
      <vt:lpstr>Risk Management Options</vt:lpstr>
      <vt:lpstr>Risk Management Options</vt:lpstr>
      <vt:lpstr>Risk Management Options</vt:lpstr>
      <vt:lpstr>Risk Management Options</vt:lpstr>
      <vt:lpstr>What is Change Management</vt:lpstr>
      <vt:lpstr>Proposing a Change</vt:lpstr>
      <vt:lpstr>Summary of Impact</vt:lpstr>
    </vt:vector>
  </TitlesOfParts>
  <Company>Swansea Institute Of Higher Education</Company>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Project Planning</dc:title>
  <dc:creator>Andrew Thorn</dc:creator>
  <cp:lastModifiedBy>Andrew</cp:lastModifiedBy>
  <cp:revision>25</cp:revision>
  <dcterms:created xsi:type="dcterms:W3CDTF">2009-11-18T23:20:26Z</dcterms:created>
  <dcterms:modified xsi:type="dcterms:W3CDTF">2014-05-08T01:44:04Z</dcterms:modified>
</cp:coreProperties>
</file>